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44"/>
    <p:sldId id="257" r:id="rId45"/>
    <p:sldId id="258" r:id="rId46"/>
    <p:sldId id="259" r:id="rId47"/>
    <p:sldId id="260" r:id="rId48"/>
    <p:sldId id="261" r:id="rId49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Roboto" charset="1" panose="02000000000000000000"/>
      <p:regular r:id="rId10"/>
    </p:embeddedFont>
    <p:embeddedFont>
      <p:font typeface="Roboto Bold" charset="1" panose="02000000000000000000"/>
      <p:regular r:id="rId11"/>
    </p:embeddedFont>
    <p:embeddedFont>
      <p:font typeface="Roboto Italics" charset="1" panose="02000000000000000000"/>
      <p:regular r:id="rId12"/>
    </p:embeddedFont>
    <p:embeddedFont>
      <p:font typeface="Roboto Bold Italics" charset="1" panose="02000000000000000000"/>
      <p:regular r:id="rId13"/>
    </p:embeddedFont>
    <p:embeddedFont>
      <p:font typeface="Roboto Slab" charset="1" panose="00000000000000000000"/>
      <p:regular r:id="rId14"/>
    </p:embeddedFont>
    <p:embeddedFont>
      <p:font typeface="Roboto Slab Bold" charset="1" panose="00000000000000000000"/>
      <p:regular r:id="rId15"/>
    </p:embeddedFont>
    <p:embeddedFont>
      <p:font typeface="Roboto Slab Thin" charset="1" panose="00000000000000000000"/>
      <p:regular r:id="rId16"/>
    </p:embeddedFont>
    <p:embeddedFont>
      <p:font typeface="Roboto Slab Light" charset="1" panose="00000000000000000000"/>
      <p:regular r:id="rId17"/>
    </p:embeddedFont>
    <p:embeddedFont>
      <p:font typeface="Cocomat Pro" charset="1" panose="00000500000000000000"/>
      <p:regular r:id="rId18"/>
    </p:embeddedFont>
    <p:embeddedFont>
      <p:font typeface="Cocomat Pro Bold" charset="1" panose="00000700000000000000"/>
      <p:regular r:id="rId19"/>
    </p:embeddedFont>
    <p:embeddedFont>
      <p:font typeface="Cocomat Pro Italics" charset="1" panose="00000500000000000000"/>
      <p:regular r:id="rId20"/>
    </p:embeddedFont>
    <p:embeddedFont>
      <p:font typeface="Cocomat Pro Bold Italics" charset="1" panose="00000700000000000000"/>
      <p:regular r:id="rId21"/>
    </p:embeddedFont>
    <p:embeddedFont>
      <p:font typeface="Cocomat Pro Thin" charset="1" panose="00000200000000000000"/>
      <p:regular r:id="rId22"/>
    </p:embeddedFont>
    <p:embeddedFont>
      <p:font typeface="Cocomat Pro Thin Italics" charset="1" panose="00000200000000000000"/>
      <p:regular r:id="rId23"/>
    </p:embeddedFont>
    <p:embeddedFont>
      <p:font typeface="Cocomat Pro Heavy" charset="1" panose="00000A00000000000000"/>
      <p:regular r:id="rId24"/>
    </p:embeddedFont>
    <p:embeddedFont>
      <p:font typeface="Cocomat Pro Heavy Italics" charset="1" panose="00000A00000000000000"/>
      <p:regular r:id="rId25"/>
    </p:embeddedFont>
    <p:embeddedFont>
      <p:font typeface="Montserrat" charset="1" panose="00000500000000000000"/>
      <p:regular r:id="rId26"/>
    </p:embeddedFont>
    <p:embeddedFont>
      <p:font typeface="Montserrat Bold" charset="1" panose="00000800000000000000"/>
      <p:regular r:id="rId27"/>
    </p:embeddedFont>
    <p:embeddedFont>
      <p:font typeface="Montserrat Italics" charset="1" panose="00000500000000000000"/>
      <p:regular r:id="rId28"/>
    </p:embeddedFont>
    <p:embeddedFont>
      <p:font typeface="Montserrat Bold Italics" charset="1" panose="00000800000000000000"/>
      <p:regular r:id="rId29"/>
    </p:embeddedFont>
    <p:embeddedFont>
      <p:font typeface="Montserrat Thin" charset="1" panose="00000300000000000000"/>
      <p:regular r:id="rId30"/>
    </p:embeddedFont>
    <p:embeddedFont>
      <p:font typeface="Montserrat Thin Italics" charset="1" panose="00000300000000000000"/>
      <p:regular r:id="rId31"/>
    </p:embeddedFont>
    <p:embeddedFont>
      <p:font typeface="Montserrat Extra-Light" charset="1" panose="00000300000000000000"/>
      <p:regular r:id="rId32"/>
    </p:embeddedFont>
    <p:embeddedFont>
      <p:font typeface="Montserrat Extra-Light Italics" charset="1" panose="00000300000000000000"/>
      <p:regular r:id="rId33"/>
    </p:embeddedFont>
    <p:embeddedFont>
      <p:font typeface="Montserrat Light" charset="1" panose="00000400000000000000"/>
      <p:regular r:id="rId34"/>
    </p:embeddedFont>
    <p:embeddedFont>
      <p:font typeface="Montserrat Light Italics" charset="1" panose="00000400000000000000"/>
      <p:regular r:id="rId35"/>
    </p:embeddedFont>
    <p:embeddedFont>
      <p:font typeface="Montserrat Medium" charset="1" panose="00000600000000000000"/>
      <p:regular r:id="rId36"/>
    </p:embeddedFont>
    <p:embeddedFont>
      <p:font typeface="Montserrat Medium Italics" charset="1" panose="00000600000000000000"/>
      <p:regular r:id="rId37"/>
    </p:embeddedFont>
    <p:embeddedFont>
      <p:font typeface="Montserrat Semi-Bold" charset="1" panose="00000700000000000000"/>
      <p:regular r:id="rId38"/>
    </p:embeddedFont>
    <p:embeddedFont>
      <p:font typeface="Montserrat Semi-Bold Italics" charset="1" panose="00000700000000000000"/>
      <p:regular r:id="rId39"/>
    </p:embeddedFont>
    <p:embeddedFont>
      <p:font typeface="Montserrat Ultra-Bold" charset="1" panose="00000900000000000000"/>
      <p:regular r:id="rId40"/>
    </p:embeddedFont>
    <p:embeddedFont>
      <p:font typeface="Montserrat Ultra-Bold Italics" charset="1" panose="00000900000000000000"/>
      <p:regular r:id="rId41"/>
    </p:embeddedFont>
    <p:embeddedFont>
      <p:font typeface="Montserrat Heavy" charset="1" panose="00000A00000000000000"/>
      <p:regular r:id="rId42"/>
    </p:embeddedFont>
    <p:embeddedFont>
      <p:font typeface="Montserrat Heavy Italics" charset="1" panose="00000A00000000000000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slides/slide1.xml" Type="http://schemas.openxmlformats.org/officeDocument/2006/relationships/slide"/><Relationship Id="rId45" Target="slides/slide2.xml" Type="http://schemas.openxmlformats.org/officeDocument/2006/relationships/slide"/><Relationship Id="rId46" Target="slides/slide3.xml" Type="http://schemas.openxmlformats.org/officeDocument/2006/relationships/slide"/><Relationship Id="rId47" Target="slides/slide4.xml" Type="http://schemas.openxmlformats.org/officeDocument/2006/relationships/slide"/><Relationship Id="rId48" Target="slides/slide5.xml" Type="http://schemas.openxmlformats.org/officeDocument/2006/relationships/slide"/><Relationship Id="rId49" Target="slides/slide6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jpe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15.png" Type="http://schemas.openxmlformats.org/officeDocument/2006/relationships/image"/><Relationship Id="rId7" Target="../media/image16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9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22.png" Type="http://schemas.openxmlformats.org/officeDocument/2006/relationships/image"/><Relationship Id="rId5" Target="../media/image23.svg" Type="http://schemas.openxmlformats.org/officeDocument/2006/relationships/image"/><Relationship Id="rId6" Target="../media/image24.png" Type="http://schemas.openxmlformats.org/officeDocument/2006/relationships/image"/><Relationship Id="rId7" Target="../media/image2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FB87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383820" cy="10233660"/>
          </a:xfrm>
          <a:custGeom>
            <a:avLst/>
            <a:gdLst/>
            <a:ahLst/>
            <a:cxnLst/>
            <a:rect r="r" b="b" t="t" l="l"/>
            <a:pathLst>
              <a:path h="10233660" w="18383820">
                <a:moveTo>
                  <a:pt x="0" y="0"/>
                </a:moveTo>
                <a:lnTo>
                  <a:pt x="18383820" y="0"/>
                </a:lnTo>
                <a:lnTo>
                  <a:pt x="18383820" y="10233660"/>
                </a:lnTo>
                <a:lnTo>
                  <a:pt x="0" y="102336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48212" y="5804865"/>
            <a:ext cx="18532032" cy="6999034"/>
          </a:xfrm>
          <a:custGeom>
            <a:avLst/>
            <a:gdLst/>
            <a:ahLst/>
            <a:cxnLst/>
            <a:rect r="r" b="b" t="t" l="l"/>
            <a:pathLst>
              <a:path h="6999034" w="18532032">
                <a:moveTo>
                  <a:pt x="0" y="0"/>
                </a:moveTo>
                <a:lnTo>
                  <a:pt x="18532032" y="0"/>
                </a:lnTo>
                <a:lnTo>
                  <a:pt x="18532032" y="6999034"/>
                </a:lnTo>
                <a:lnTo>
                  <a:pt x="0" y="6999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012389" y="8729320"/>
            <a:ext cx="5877556" cy="1057960"/>
          </a:xfrm>
          <a:custGeom>
            <a:avLst/>
            <a:gdLst/>
            <a:ahLst/>
            <a:cxnLst/>
            <a:rect r="r" b="b" t="t" l="l"/>
            <a:pathLst>
              <a:path h="1057960" w="5877556">
                <a:moveTo>
                  <a:pt x="0" y="0"/>
                </a:moveTo>
                <a:lnTo>
                  <a:pt x="5877556" y="0"/>
                </a:lnTo>
                <a:lnTo>
                  <a:pt x="5877556" y="1057960"/>
                </a:lnTo>
                <a:lnTo>
                  <a:pt x="0" y="10579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316806" y="463539"/>
            <a:ext cx="10074884" cy="5037442"/>
          </a:xfrm>
          <a:custGeom>
            <a:avLst/>
            <a:gdLst/>
            <a:ahLst/>
            <a:cxnLst/>
            <a:rect r="r" b="b" t="t" l="l"/>
            <a:pathLst>
              <a:path h="5037442" w="10074884">
                <a:moveTo>
                  <a:pt x="0" y="0"/>
                </a:moveTo>
                <a:lnTo>
                  <a:pt x="10074884" y="0"/>
                </a:lnTo>
                <a:lnTo>
                  <a:pt x="10074884" y="5037443"/>
                </a:lnTo>
                <a:lnTo>
                  <a:pt x="0" y="50374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936606" y="708629"/>
            <a:ext cx="11314484" cy="4518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881"/>
              </a:lnSpc>
            </a:pPr>
            <a:r>
              <a:rPr lang="en-US" sz="9738">
                <a:solidFill>
                  <a:srgbClr val="000000"/>
                </a:solidFill>
                <a:latin typeface="Roboto Bold Italics"/>
              </a:rPr>
              <a:t>Q FEVER SURVEILLANCE PROGRAM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812261" y="7321296"/>
            <a:ext cx="5077684" cy="10743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306"/>
              </a:lnSpc>
            </a:pPr>
            <a:r>
              <a:rPr lang="en-US" sz="3076">
                <a:solidFill>
                  <a:srgbClr val="FFFFFF"/>
                </a:solidFill>
                <a:latin typeface="Montserrat Italics"/>
              </a:rPr>
              <a:t>Quinn Brummell, MPH</a:t>
            </a:r>
          </a:p>
          <a:p>
            <a:pPr algn="r">
              <a:lnSpc>
                <a:spcPts val="4306"/>
              </a:lnSpc>
            </a:pPr>
            <a:r>
              <a:rPr lang="en-US" sz="3076">
                <a:solidFill>
                  <a:srgbClr val="FFFFFF"/>
                </a:solidFill>
                <a:latin typeface="Montserrat Italics"/>
              </a:rPr>
              <a:t>Public Health Specialist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FB87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49622" y="6752468"/>
            <a:ext cx="22473900" cy="7069063"/>
          </a:xfrm>
          <a:custGeom>
            <a:avLst/>
            <a:gdLst/>
            <a:ahLst/>
            <a:cxnLst/>
            <a:rect r="r" b="b" t="t" l="l"/>
            <a:pathLst>
              <a:path h="7069063" w="22473900">
                <a:moveTo>
                  <a:pt x="0" y="0"/>
                </a:moveTo>
                <a:lnTo>
                  <a:pt x="22473900" y="0"/>
                </a:lnTo>
                <a:lnTo>
                  <a:pt x="22473900" y="7069064"/>
                </a:lnTo>
                <a:lnTo>
                  <a:pt x="0" y="70690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8364508" y="425450"/>
            <a:ext cx="1060450" cy="1060450"/>
            <a:chOff x="0" y="0"/>
            <a:chExt cx="1413933" cy="1413933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1413933" cy="1413933"/>
              <a:chOff x="0" y="0"/>
              <a:chExt cx="812800" cy="81280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76200" y="-66675"/>
                <a:ext cx="660400" cy="8032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10217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273159" y="263483"/>
              <a:ext cx="867615" cy="886967"/>
            </a:xfrm>
            <a:custGeom>
              <a:avLst/>
              <a:gdLst/>
              <a:ahLst/>
              <a:cxnLst/>
              <a:rect r="r" b="b" t="t" l="l"/>
              <a:pathLst>
                <a:path h="886967" w="867615">
                  <a:moveTo>
                    <a:pt x="0" y="0"/>
                  </a:moveTo>
                  <a:lnTo>
                    <a:pt x="867615" y="0"/>
                  </a:lnTo>
                  <a:lnTo>
                    <a:pt x="867615" y="886967"/>
                  </a:lnTo>
                  <a:lnTo>
                    <a:pt x="0" y="8869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899177" y="374650"/>
            <a:ext cx="7240113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Roboto Slab Bold"/>
              </a:rPr>
              <a:t>WHAT IS Q FEVER?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23498" y="1826216"/>
            <a:ext cx="7337572" cy="7999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496571" indent="-248285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A zoonotic rickettsial disease caused by the bacterium </a:t>
            </a:r>
            <a:r>
              <a:rPr lang="en-US" sz="2300">
                <a:solidFill>
                  <a:srgbClr val="000000"/>
                </a:solidFill>
                <a:latin typeface="Roboto Italics"/>
              </a:rPr>
              <a:t>Coxiella burnetii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 Italics"/>
              </a:rPr>
              <a:t>C. burnetii </a:t>
            </a:r>
            <a:r>
              <a:rPr lang="en-US" sz="2300">
                <a:solidFill>
                  <a:srgbClr val="000000"/>
                </a:solidFill>
                <a:latin typeface="Roboto"/>
              </a:rPr>
              <a:t>can reach high concentrations in animal tissues, especially placenta and other products of conception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 Italics"/>
              </a:rPr>
              <a:t>C. burnettii</a:t>
            </a:r>
            <a:r>
              <a:rPr lang="en-US" sz="2300">
                <a:solidFill>
                  <a:srgbClr val="000000"/>
                </a:solidFill>
                <a:latin typeface="Roboto"/>
              </a:rPr>
              <a:t> is most commonly associated with sheep, but other animals can be carriers</a:t>
            </a:r>
          </a:p>
          <a:p>
            <a:pPr marL="496571" indent="-248285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 </a:t>
            </a:r>
            <a:r>
              <a:rPr lang="en-US" sz="2300">
                <a:solidFill>
                  <a:srgbClr val="000000"/>
                </a:solidFill>
                <a:latin typeface="Roboto Bold"/>
              </a:rPr>
              <a:t>Acute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5 out of 10 people infected with </a:t>
            </a:r>
            <a:r>
              <a:rPr lang="en-US" sz="2300">
                <a:solidFill>
                  <a:srgbClr val="000000"/>
                </a:solidFill>
                <a:latin typeface="Roboto Italics"/>
              </a:rPr>
              <a:t>C. burnetti</a:t>
            </a:r>
            <a:r>
              <a:rPr lang="en-US" sz="2300">
                <a:solidFill>
                  <a:srgbClr val="000000"/>
                </a:solidFill>
                <a:latin typeface="Roboto"/>
              </a:rPr>
              <a:t> will get sick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Illness develops 2 to 3 weeks after exposure to the bacteria</a:t>
            </a:r>
          </a:p>
          <a:p>
            <a:pPr marL="496571" indent="-248285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 </a:t>
            </a:r>
            <a:r>
              <a:rPr lang="en-US" sz="2300">
                <a:solidFill>
                  <a:srgbClr val="000000"/>
                </a:solidFill>
                <a:latin typeface="Roboto Bold"/>
              </a:rPr>
              <a:t>Chronic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Develops months or years following initial Q fever infection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Can be deadly if not treated</a:t>
            </a:r>
          </a:p>
          <a:p>
            <a:pPr marL="993141" indent="-331047" lvl="2">
              <a:lnSpc>
                <a:spcPts val="3220"/>
              </a:lnSpc>
              <a:buFont typeface="Arial"/>
              <a:buChar char="⚬"/>
            </a:pPr>
            <a:r>
              <a:rPr lang="en-US" sz="2300">
                <a:solidFill>
                  <a:srgbClr val="000000"/>
                </a:solidFill>
                <a:latin typeface="Roboto"/>
              </a:rPr>
              <a:t>Risk factors: heart valve disease, blood vessel abnormalities, weakened immune system, pregnancy</a:t>
            </a:r>
          </a:p>
          <a:p>
            <a:pPr>
              <a:lnSpc>
                <a:spcPts val="322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9921728" y="1826216"/>
            <a:ext cx="7337572" cy="3199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Roboto Bold"/>
              </a:rPr>
              <a:t>Transmission </a:t>
            </a:r>
            <a:r>
              <a:rPr lang="en-US" sz="2299">
                <a:solidFill>
                  <a:srgbClr val="000000"/>
                </a:solidFill>
                <a:latin typeface="Roboto"/>
              </a:rPr>
              <a:t>to humans occurs by: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Airborne </a:t>
            </a:r>
            <a:r>
              <a:rPr lang="en-US" sz="2299">
                <a:solidFill>
                  <a:srgbClr val="000000"/>
                </a:solidFill>
                <a:latin typeface="Roboto"/>
              </a:rPr>
              <a:t>dissemination of </a:t>
            </a:r>
            <a:r>
              <a:rPr lang="en-US" sz="2299">
                <a:solidFill>
                  <a:srgbClr val="000000"/>
                </a:solidFill>
                <a:latin typeface="Roboto Italics"/>
              </a:rPr>
              <a:t>C. burnettii</a:t>
            </a:r>
            <a:r>
              <a:rPr lang="en-US" sz="2299">
                <a:solidFill>
                  <a:srgbClr val="000000"/>
                </a:solidFill>
                <a:latin typeface="Roboto"/>
              </a:rPr>
              <a:t> through direct contact with infected animals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Ingesting contaminated food or breathing in dust that has been contaminated by infected animal feces, urine, milk, and birth products that contain </a:t>
            </a:r>
            <a:r>
              <a:rPr lang="en-US" sz="2299">
                <a:solidFill>
                  <a:srgbClr val="000000"/>
                </a:solidFill>
                <a:latin typeface="Roboto Italics"/>
              </a:rPr>
              <a:t>C. burnetii</a:t>
            </a:r>
          </a:p>
          <a:p>
            <a:pPr>
              <a:lnSpc>
                <a:spcPts val="321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9921728" y="4968196"/>
            <a:ext cx="7704819" cy="51993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Roboto Bold"/>
              </a:rPr>
              <a:t>Signs an</a:t>
            </a:r>
            <a:r>
              <a:rPr lang="en-US" sz="2299">
                <a:solidFill>
                  <a:srgbClr val="000000"/>
                </a:solidFill>
                <a:latin typeface="Roboto Bold"/>
              </a:rPr>
              <a:t>d symptoms of Q Fever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High fever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Sore throat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Chills, sweats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Non-productive cough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Muscle pain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Body discomfort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Fatigue</a:t>
            </a:r>
          </a:p>
          <a:p>
            <a:pPr marL="496567" indent="-248284" lvl="1">
              <a:lnSpc>
                <a:spcPts val="3219"/>
              </a:lnSpc>
              <a:buFont typeface="Arial"/>
              <a:buChar char="•"/>
            </a:pPr>
            <a:r>
              <a:rPr lang="en-US" sz="2299">
                <a:solidFill>
                  <a:srgbClr val="000000"/>
                </a:solidFill>
                <a:latin typeface="Roboto"/>
              </a:rPr>
              <a:t>Severe headache</a:t>
            </a:r>
          </a:p>
          <a:p>
            <a:pPr>
              <a:lnSpc>
                <a:spcPts val="3219"/>
              </a:lnSpc>
            </a:pPr>
          </a:p>
          <a:p>
            <a:pPr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Roboto Bold"/>
              </a:rPr>
              <a:t>Reach out to Occupational Health if you begin experience any of these symptoms</a:t>
            </a:r>
          </a:p>
          <a:p>
            <a:pPr>
              <a:lnSpc>
                <a:spcPts val="3219"/>
              </a:lnSpc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FB87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32061" y="1985293"/>
            <a:ext cx="6297674" cy="1868396"/>
            <a:chOff x="0" y="0"/>
            <a:chExt cx="8396898" cy="2491195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8396898" cy="2491195"/>
              <a:chOff x="0" y="0"/>
              <a:chExt cx="1004482" cy="29801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1004482" cy="298010"/>
              </a:xfrm>
              <a:custGeom>
                <a:avLst/>
                <a:gdLst/>
                <a:ahLst/>
                <a:cxnLst/>
                <a:rect r="r" b="b" t="t" l="l"/>
                <a:pathLst>
                  <a:path h="298010" w="1004482">
                    <a:moveTo>
                      <a:pt x="122933" y="0"/>
                    </a:moveTo>
                    <a:lnTo>
                      <a:pt x="881549" y="0"/>
                    </a:lnTo>
                    <a:cubicBezTo>
                      <a:pt x="914153" y="0"/>
                      <a:pt x="945422" y="12952"/>
                      <a:pt x="968476" y="36006"/>
                    </a:cubicBezTo>
                    <a:cubicBezTo>
                      <a:pt x="991531" y="59061"/>
                      <a:pt x="1004482" y="90329"/>
                      <a:pt x="1004482" y="122933"/>
                    </a:cubicBezTo>
                    <a:lnTo>
                      <a:pt x="1004482" y="175077"/>
                    </a:lnTo>
                    <a:cubicBezTo>
                      <a:pt x="1004482" y="207681"/>
                      <a:pt x="991531" y="238950"/>
                      <a:pt x="968476" y="262004"/>
                    </a:cubicBezTo>
                    <a:cubicBezTo>
                      <a:pt x="945422" y="285058"/>
                      <a:pt x="914153" y="298010"/>
                      <a:pt x="881549" y="298010"/>
                    </a:cubicBezTo>
                    <a:lnTo>
                      <a:pt x="122933" y="298010"/>
                    </a:lnTo>
                    <a:cubicBezTo>
                      <a:pt x="55039" y="298010"/>
                      <a:pt x="0" y="242971"/>
                      <a:pt x="0" y="175077"/>
                    </a:cubicBezTo>
                    <a:lnTo>
                      <a:pt x="0" y="122933"/>
                    </a:lnTo>
                    <a:cubicBezTo>
                      <a:pt x="0" y="90329"/>
                      <a:pt x="12952" y="59061"/>
                      <a:pt x="36006" y="36006"/>
                    </a:cubicBezTo>
                    <a:cubicBezTo>
                      <a:pt x="59061" y="12952"/>
                      <a:pt x="90329" y="0"/>
                      <a:pt x="1229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142875"/>
                <a:ext cx="1004482" cy="44088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10217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6" id="6"/>
            <p:cNvSpPr/>
            <p:nvPr/>
          </p:nvSpPr>
          <p:spPr>
            <a:xfrm flipH="false" flipV="false" rot="0">
              <a:off x="4964960" y="211413"/>
              <a:ext cx="2187698" cy="2068369"/>
            </a:xfrm>
            <a:custGeom>
              <a:avLst/>
              <a:gdLst/>
              <a:ahLst/>
              <a:cxnLst/>
              <a:rect r="r" b="b" t="t" l="l"/>
              <a:pathLst>
                <a:path h="2068369" w="2187698">
                  <a:moveTo>
                    <a:pt x="0" y="0"/>
                  </a:moveTo>
                  <a:lnTo>
                    <a:pt x="2187699" y="0"/>
                  </a:lnTo>
                  <a:lnTo>
                    <a:pt x="2187699" y="2068369"/>
                  </a:lnTo>
                  <a:lnTo>
                    <a:pt x="0" y="2068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4371868" y="7157421"/>
            <a:ext cx="7237480" cy="1868396"/>
            <a:chOff x="0" y="0"/>
            <a:chExt cx="9649974" cy="2491195"/>
          </a:xfrm>
        </p:grpSpPr>
        <p:grpSp>
          <p:nvGrpSpPr>
            <p:cNvPr name="Group 8" id="8"/>
            <p:cNvGrpSpPr/>
            <p:nvPr/>
          </p:nvGrpSpPr>
          <p:grpSpPr>
            <a:xfrm rot="0">
              <a:off x="0" y="0"/>
              <a:ext cx="9649974" cy="2491195"/>
              <a:chOff x="0" y="0"/>
              <a:chExt cx="1154382" cy="29801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1154382" cy="298010"/>
              </a:xfrm>
              <a:custGeom>
                <a:avLst/>
                <a:gdLst/>
                <a:ahLst/>
                <a:cxnLst/>
                <a:rect r="r" b="b" t="t" l="l"/>
                <a:pathLst>
                  <a:path h="298010" w="1154382">
                    <a:moveTo>
                      <a:pt x="106970" y="0"/>
                    </a:moveTo>
                    <a:lnTo>
                      <a:pt x="1047412" y="0"/>
                    </a:lnTo>
                    <a:cubicBezTo>
                      <a:pt x="1106490" y="0"/>
                      <a:pt x="1154382" y="47892"/>
                      <a:pt x="1154382" y="106970"/>
                    </a:cubicBezTo>
                    <a:lnTo>
                      <a:pt x="1154382" y="191040"/>
                    </a:lnTo>
                    <a:cubicBezTo>
                      <a:pt x="1154382" y="250118"/>
                      <a:pt x="1106490" y="298010"/>
                      <a:pt x="1047412" y="298010"/>
                    </a:cubicBezTo>
                    <a:lnTo>
                      <a:pt x="106970" y="298010"/>
                    </a:lnTo>
                    <a:cubicBezTo>
                      <a:pt x="47892" y="298010"/>
                      <a:pt x="0" y="250118"/>
                      <a:pt x="0" y="191040"/>
                    </a:cubicBezTo>
                    <a:lnTo>
                      <a:pt x="0" y="106970"/>
                    </a:lnTo>
                    <a:cubicBezTo>
                      <a:pt x="0" y="47892"/>
                      <a:pt x="47892" y="0"/>
                      <a:pt x="1069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name="TextBox 10" id="10"/>
              <p:cNvSpPr txBox="true"/>
              <p:nvPr/>
            </p:nvSpPr>
            <p:spPr>
              <a:xfrm>
                <a:off x="0" y="-142875"/>
                <a:ext cx="1154382" cy="44088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10217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1" id="11"/>
            <p:cNvSpPr/>
            <p:nvPr/>
          </p:nvSpPr>
          <p:spPr>
            <a:xfrm flipH="false" flipV="false" rot="0">
              <a:off x="6239458" y="396951"/>
              <a:ext cx="2523004" cy="1697293"/>
            </a:xfrm>
            <a:custGeom>
              <a:avLst/>
              <a:gdLst/>
              <a:ahLst/>
              <a:cxnLst/>
              <a:rect r="r" b="b" t="t" l="l"/>
              <a:pathLst>
                <a:path h="1697293" w="2523004">
                  <a:moveTo>
                    <a:pt x="0" y="0"/>
                  </a:moveTo>
                  <a:lnTo>
                    <a:pt x="2523004" y="0"/>
                  </a:lnTo>
                  <a:lnTo>
                    <a:pt x="2523004" y="1697293"/>
                  </a:lnTo>
                  <a:lnTo>
                    <a:pt x="0" y="16972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370129" y="62370"/>
            <a:ext cx="17577251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Roboto Slab Bold"/>
              </a:rPr>
              <a:t>OCCUPATIONAL HEALTH REQUIREMENTS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988527" y="1337891"/>
            <a:ext cx="6783499" cy="5225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73"/>
              </a:lnSpc>
              <a:spcBef>
                <a:spcPct val="0"/>
              </a:spcBef>
            </a:pPr>
            <a:r>
              <a:rPr lang="en-US" sz="3052">
                <a:solidFill>
                  <a:srgbClr val="000000"/>
                </a:solidFill>
                <a:latin typeface="Roboto Bold"/>
              </a:rPr>
              <a:t>SURVEILLANCE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148837" y="7569080"/>
            <a:ext cx="4687556" cy="5225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73"/>
              </a:lnSpc>
              <a:spcBef>
                <a:spcPct val="0"/>
              </a:spcBef>
            </a:pPr>
            <a:r>
              <a:rPr lang="en-US" sz="3052">
                <a:solidFill>
                  <a:srgbClr val="000000"/>
                </a:solidFill>
                <a:latin typeface="Roboto Bold"/>
              </a:rPr>
              <a:t>OTHER REQUIREMENTS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-10002766">
            <a:off x="15451805" y="5487514"/>
            <a:ext cx="4991149" cy="7541571"/>
          </a:xfrm>
          <a:custGeom>
            <a:avLst/>
            <a:gdLst/>
            <a:ahLst/>
            <a:cxnLst/>
            <a:rect r="r" b="b" t="t" l="l"/>
            <a:pathLst>
              <a:path h="7541571" w="4991149">
                <a:moveTo>
                  <a:pt x="0" y="0"/>
                </a:moveTo>
                <a:lnTo>
                  <a:pt x="4991149" y="0"/>
                </a:lnTo>
                <a:lnTo>
                  <a:pt x="4991149" y="7541572"/>
                </a:lnTo>
                <a:lnTo>
                  <a:pt x="0" y="75415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65613" y="1966351"/>
            <a:ext cx="12710019" cy="55349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453388" indent="-226694" lvl="1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000000"/>
                </a:solidFill>
                <a:latin typeface="Roboto Bold"/>
              </a:rPr>
              <a:t>Initial Surveillance: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Submit Initial Medical Surveillance Questionnaire and vaccine records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Make appointment with Occupational Health for initial blood draw to establish baseline serology</a:t>
            </a:r>
          </a:p>
          <a:p>
            <a:pPr marL="1360165" indent="-340041" lvl="3">
              <a:lnSpc>
                <a:spcPts val="2729"/>
              </a:lnSpc>
              <a:buFont typeface="Arial"/>
              <a:buChar char="￭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Include information about where we should send invoice for services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PPE education and training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N95 fit testing</a:t>
            </a:r>
          </a:p>
          <a:p>
            <a:pPr>
              <a:lnSpc>
                <a:spcPts val="2729"/>
              </a:lnSpc>
            </a:pPr>
          </a:p>
          <a:p>
            <a:pPr marL="453388" indent="-226694" lvl="1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000000"/>
                </a:solidFill>
                <a:latin typeface="Roboto Bold"/>
              </a:rPr>
              <a:t>Annual Surveillance: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Submit Annual Medical Surveillance Questionnaire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Annual blood draw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PPE education and training</a:t>
            </a:r>
          </a:p>
          <a:p>
            <a:pPr marL="906777" indent="-302259" lvl="2">
              <a:lnSpc>
                <a:spcPts val="2729"/>
              </a:lnSpc>
              <a:buFont typeface="Arial"/>
              <a:buChar char="⚬"/>
            </a:pPr>
            <a:r>
              <a:rPr lang="en-US" sz="2099">
                <a:solidFill>
                  <a:srgbClr val="000000"/>
                </a:solidFill>
                <a:latin typeface="Roboto"/>
              </a:rPr>
              <a:t>N95 fit testing</a:t>
            </a:r>
          </a:p>
          <a:p>
            <a:pPr>
              <a:lnSpc>
                <a:spcPts val="2729"/>
              </a:lnSpc>
            </a:pPr>
          </a:p>
          <a:p>
            <a:pPr marL="453388" indent="-226694" lvl="1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000000"/>
                </a:solidFill>
                <a:latin typeface="Roboto Bold"/>
              </a:rPr>
              <a:t>When the PRF project has come to an end</a:t>
            </a:r>
          </a:p>
          <a:p>
            <a:pPr marL="949956" indent="-316652" lvl="2">
              <a:lnSpc>
                <a:spcPts val="2859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Roboto Italics"/>
              </a:rPr>
              <a:t>Exit Q Fever titer one year after last entry into PRF</a:t>
            </a:r>
          </a:p>
          <a:p>
            <a:pPr algn="l">
              <a:lnSpc>
                <a:spcPts val="2939"/>
              </a:lnSpc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2988527" y="8298742"/>
            <a:ext cx="11776882" cy="737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Roboto"/>
              </a:rPr>
              <a:t>Traffic patterns marke</a:t>
            </a:r>
            <a:r>
              <a:rPr lang="en-US" sz="2100">
                <a:solidFill>
                  <a:srgbClr val="000000"/>
                </a:solidFill>
                <a:latin typeface="Roboto"/>
              </a:rPr>
              <a:t>d by signage and donning/doffing locations must be adhered to</a:t>
            </a:r>
          </a:p>
          <a:p>
            <a:pPr>
              <a:lnSpc>
                <a:spcPts val="2940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FB87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3634062">
            <a:off x="21644529" y="-5615746"/>
            <a:ext cx="10793046" cy="15539726"/>
          </a:xfrm>
          <a:custGeom>
            <a:avLst/>
            <a:gdLst/>
            <a:ahLst/>
            <a:cxnLst/>
            <a:rect r="r" b="b" t="t" l="l"/>
            <a:pathLst>
              <a:path h="15539726" w="10793046">
                <a:moveTo>
                  <a:pt x="0" y="0"/>
                </a:moveTo>
                <a:lnTo>
                  <a:pt x="10793046" y="0"/>
                </a:lnTo>
                <a:lnTo>
                  <a:pt x="10793046" y="15539726"/>
                </a:lnTo>
                <a:lnTo>
                  <a:pt x="0" y="155397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749622" y="6752468"/>
            <a:ext cx="22473900" cy="7069063"/>
          </a:xfrm>
          <a:custGeom>
            <a:avLst/>
            <a:gdLst/>
            <a:ahLst/>
            <a:cxnLst/>
            <a:rect r="r" b="b" t="t" l="l"/>
            <a:pathLst>
              <a:path h="7069063" w="22473900">
                <a:moveTo>
                  <a:pt x="0" y="0"/>
                </a:moveTo>
                <a:lnTo>
                  <a:pt x="22473900" y="0"/>
                </a:lnTo>
                <a:lnTo>
                  <a:pt x="22473900" y="7069064"/>
                </a:lnTo>
                <a:lnTo>
                  <a:pt x="0" y="70690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749062" y="139116"/>
            <a:ext cx="8306055" cy="10147884"/>
          </a:xfrm>
          <a:custGeom>
            <a:avLst/>
            <a:gdLst/>
            <a:ahLst/>
            <a:cxnLst/>
            <a:rect r="r" b="b" t="t" l="l"/>
            <a:pathLst>
              <a:path h="10147884" w="8306055">
                <a:moveTo>
                  <a:pt x="0" y="0"/>
                </a:moveTo>
                <a:lnTo>
                  <a:pt x="8306054" y="0"/>
                </a:lnTo>
                <a:lnTo>
                  <a:pt x="8306054" y="10147884"/>
                </a:lnTo>
                <a:lnTo>
                  <a:pt x="0" y="101478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14619" y="321416"/>
            <a:ext cx="4733287" cy="423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Roboto Slab Bold"/>
              </a:rPr>
              <a:t>PERINATAL RESEARCH FACILITY </a:t>
            </a:r>
          </a:p>
          <a:p>
            <a:pPr marL="0" indent="0" lvl="0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Roboto Slab Bold"/>
              </a:rPr>
              <a:t>MAP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bg>
      <p:bgPr>
        <a:solidFill>
          <a:srgbClr val="CFB87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675304" y="-10222845"/>
            <a:ext cx="14697268" cy="14697268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686766"/>
              </a:solidFill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18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23440" y="265906"/>
            <a:ext cx="10938780" cy="2105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Roboto Slab Bold"/>
              </a:rPr>
              <a:t>WHO IS REQUIRED TO BE IN Q FEVER SURVEILLANCE?</a:t>
            </a:r>
          </a:p>
        </p:txBody>
      </p: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2079127" y="2370931"/>
          <a:ext cx="14129746" cy="7621391"/>
        </p:xfrm>
        <a:graphic>
          <a:graphicData uri="http://schemas.openxmlformats.org/drawingml/2006/table">
            <a:tbl>
              <a:tblPr/>
              <a:tblGrid>
                <a:gridCol w="4151105"/>
                <a:gridCol w="3326214"/>
                <a:gridCol w="3326214"/>
                <a:gridCol w="3326214"/>
              </a:tblGrid>
              <a:tr h="200684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Materials used in research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Q Fever titer every year 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(Q Fever surveillance- exit titer required when leaving surveillance)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TDaP vaccine 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every 10 years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ABSB-2+ PPE 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N95 respirator, solid-front lab coat with closed cuffs, double gloves, face shield, long pants/skirt/dress, eye protection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5749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Sheep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55749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Sheep blood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55749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Sheep plasma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67712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Sheep tissue/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other than birthing materials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67712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Sheep placenta/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birthing materials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55749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Cow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"/>
                        </a:rPr>
                        <a:t> 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67712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Cow placenta/</a:t>
                      </a:r>
                      <a:endParaRPr lang="en-US" sz="1100"/>
                    </a:p>
                    <a:p>
                      <a:pPr algn="ctr">
                        <a:lnSpc>
                          <a:spcPts val="2519"/>
                        </a:lnSpc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birthing materials</a:t>
                      </a:r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  <a:tr h="13532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FFFFFF"/>
                          </a:solidFill>
                          <a:latin typeface="Roboto Bold"/>
                        </a:rPr>
                        <a:t> Any university personnel (facilities, police, researchers, etc.) contractors, or visitors that enter the Red Zone of the PRF (see map)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r>
                        <a:rPr lang="en-US" sz="1799">
                          <a:solidFill>
                            <a:srgbClr val="000000"/>
                          </a:solidFill>
                          <a:latin typeface="Roboto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B87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A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363440" y="6205102"/>
            <a:ext cx="28212405" cy="8874084"/>
          </a:xfrm>
          <a:custGeom>
            <a:avLst/>
            <a:gdLst/>
            <a:ahLst/>
            <a:cxnLst/>
            <a:rect r="r" b="b" t="t" l="l"/>
            <a:pathLst>
              <a:path h="8874084" w="28212405">
                <a:moveTo>
                  <a:pt x="0" y="0"/>
                </a:moveTo>
                <a:lnTo>
                  <a:pt x="28212405" y="0"/>
                </a:lnTo>
                <a:lnTo>
                  <a:pt x="28212405" y="8874084"/>
                </a:lnTo>
                <a:lnTo>
                  <a:pt x="0" y="88740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09811" y="2825433"/>
            <a:ext cx="17668379" cy="4512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19"/>
              </a:lnSpc>
            </a:pPr>
            <a:r>
              <a:rPr lang="en-US" sz="6299">
                <a:solidFill>
                  <a:srgbClr val="000000"/>
                </a:solidFill>
                <a:latin typeface="Roboto Slab Bold"/>
              </a:rPr>
              <a:t>QUESTIONS?</a:t>
            </a:r>
          </a:p>
          <a:p>
            <a:pPr algn="ctr">
              <a:lnSpc>
                <a:spcPts val="8400"/>
              </a:lnSpc>
            </a:pPr>
          </a:p>
          <a:p>
            <a:pPr algn="ctr">
              <a:lnSpc>
                <a:spcPts val="6160"/>
              </a:lnSpc>
            </a:pPr>
            <a:r>
              <a:rPr lang="en-US" sz="4400">
                <a:solidFill>
                  <a:srgbClr val="000000"/>
                </a:solidFill>
                <a:latin typeface="Roboto Slab Bold"/>
              </a:rPr>
              <a:t>OCCUPATIONAL.HEALTH@CUANSCHUTZ.EDU</a:t>
            </a:r>
          </a:p>
          <a:p>
            <a:pPr algn="ctr">
              <a:lnSpc>
                <a:spcPts val="6160"/>
              </a:lnSpc>
            </a:pPr>
          </a:p>
          <a:p>
            <a:pPr algn="ctr" marL="0" indent="0" lvl="0">
              <a:lnSpc>
                <a:spcPts val="6160"/>
              </a:lnSpc>
              <a:spcBef>
                <a:spcPct val="0"/>
              </a:spcBef>
            </a:pPr>
            <a:r>
              <a:rPr lang="en-US" sz="4400">
                <a:solidFill>
                  <a:srgbClr val="000000"/>
                </a:solidFill>
                <a:latin typeface="Roboto Slab Bold"/>
              </a:rPr>
              <a:t>303-724-9145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816341" y="4953934"/>
            <a:ext cx="920291" cy="920291"/>
          </a:xfrm>
          <a:custGeom>
            <a:avLst/>
            <a:gdLst/>
            <a:ahLst/>
            <a:cxnLst/>
            <a:rect r="r" b="b" t="t" l="l"/>
            <a:pathLst>
              <a:path h="920291" w="920291">
                <a:moveTo>
                  <a:pt x="0" y="0"/>
                </a:moveTo>
                <a:lnTo>
                  <a:pt x="920291" y="0"/>
                </a:lnTo>
                <a:lnTo>
                  <a:pt x="920291" y="920291"/>
                </a:lnTo>
                <a:lnTo>
                  <a:pt x="0" y="9202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460712" y="6623918"/>
            <a:ext cx="844784" cy="844784"/>
          </a:xfrm>
          <a:custGeom>
            <a:avLst/>
            <a:gdLst/>
            <a:ahLst/>
            <a:cxnLst/>
            <a:rect r="r" b="b" t="t" l="l"/>
            <a:pathLst>
              <a:path h="844784" w="844784">
                <a:moveTo>
                  <a:pt x="0" y="0"/>
                </a:moveTo>
                <a:lnTo>
                  <a:pt x="844784" y="0"/>
                </a:lnTo>
                <a:lnTo>
                  <a:pt x="844784" y="844784"/>
                </a:lnTo>
                <a:lnTo>
                  <a:pt x="0" y="8447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DAFxoOO89bs</dc:identifier>
  <dcterms:modified xsi:type="dcterms:W3CDTF">2011-08-01T06:04:30Z</dcterms:modified>
  <cp:revision>1</cp:revision>
  <dc:title>Contractor Q Fever 2023 Presentation</dc:title>
</cp:coreProperties>
</file>