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43891200" cy="32918400"/>
  <p:notesSz cx="9239250" cy="11982450"/>
  <p:embeddedFontLst>
    <p:embeddedFont>
      <p:font typeface="Quattrocento" panose="02020502030000000404" pitchFamily="18" charset="0"/>
      <p:regular r:id="rId5"/>
      <p:bold r:id="rId6"/>
    </p:embeddedFont>
    <p:embeddedFont>
      <p:font typeface="Quattrocento Sans" panose="020B0502050000020003" pitchFamily="34" charset="0"/>
      <p:regular r:id="rId7"/>
    </p:embeddedFont>
  </p:embeddedFontLst>
  <p:custDataLst>
    <p:tags r:id="rId8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088">
          <p15:clr>
            <a:srgbClr val="A4A3A4"/>
          </p15:clr>
        </p15:guide>
        <p15:guide id="2" pos="134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774">
          <p15:clr>
            <a:srgbClr val="A4A3A4"/>
          </p15:clr>
        </p15:guide>
        <p15:guide id="2" pos="290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84A0"/>
    <a:srgbClr val="664F93"/>
    <a:srgbClr val="5B4D7F"/>
    <a:srgbClr val="604884"/>
    <a:srgbClr val="7C5393"/>
    <a:srgbClr val="506796"/>
    <a:srgbClr val="378B9F"/>
    <a:srgbClr val="3A749C"/>
    <a:srgbClr val="E64B3C"/>
    <a:srgbClr val="C82B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3654" autoAdjust="0"/>
  </p:normalViewPr>
  <p:slideViewPr>
    <p:cSldViewPr>
      <p:cViewPr>
        <p:scale>
          <a:sx n="40" d="100"/>
          <a:sy n="40" d="100"/>
        </p:scale>
        <p:origin x="2280" y="144"/>
      </p:cViewPr>
      <p:guideLst>
        <p:guide orient="horz" pos="11088"/>
        <p:guide pos="134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3" d="100"/>
          <a:sy n="73" d="100"/>
        </p:scale>
        <p:origin x="3984" y="72"/>
      </p:cViewPr>
      <p:guideLst>
        <p:guide orient="horz" pos="3774"/>
        <p:guide pos="290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theme" Target="theme/theme1.xml"/><Relationship Id="rId5" Type="http://schemas.openxmlformats.org/officeDocument/2006/relationships/font" Target="fonts/font1.fntdata"/><Relationship Id="rId10" Type="http://schemas.openxmlformats.org/officeDocument/2006/relationships/viewProps" Target="viewProps.xml"/><Relationship Id="rId4" Type="http://schemas.openxmlformats.org/officeDocument/2006/relationships/handoutMaster" Target="handoutMasters/handout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02088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84" tIns="57492" rIns="114984" bIns="57492" anchor="t" anchorCtr="0" compatLnSpc="1">
            <a:prstTxWarp prst="textNoShape">
              <a:avLst/>
            </a:prstTxWarp>
          </a:bodyPr>
          <a:lstStyle>
            <a:defPPr>
              <a:defRPr kern="1200" smtId="4294967295"/>
            </a:defPPr>
            <a:lvl1pPr defTabSz="1149350">
              <a:defRPr sz="1500"/>
            </a:lvl1pPr>
          </a:lstStyle>
          <a:p>
            <a:endParaRPr lang="en-US" altLang="zh-CN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35575" y="0"/>
            <a:ext cx="4002088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84" tIns="57492" rIns="114984" bIns="57492" anchor="t" anchorCtr="0" compatLnSpc="1">
            <a:prstTxWarp prst="textNoShape">
              <a:avLst/>
            </a:prstTxWarp>
          </a:bodyPr>
          <a:lstStyle>
            <a:defPPr>
              <a:defRPr kern="1200" smtId="4294967295"/>
            </a:defPPr>
            <a:lvl1pPr algn="r" defTabSz="1149350">
              <a:defRPr sz="1500"/>
            </a:lvl1pPr>
          </a:lstStyle>
          <a:p>
            <a:endParaRPr lang="en-US" altLang="zh-CN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11380788"/>
            <a:ext cx="4002088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84" tIns="57492" rIns="114984" bIns="57492" anchor="b" anchorCtr="0" compatLnSpc="1">
            <a:prstTxWarp prst="textNoShape">
              <a:avLst/>
            </a:prstTxWarp>
          </a:bodyPr>
          <a:lstStyle>
            <a:defPPr>
              <a:defRPr kern="1200" smtId="4294967295"/>
            </a:defPPr>
            <a:lvl1pPr defTabSz="1149350">
              <a:defRPr sz="1500"/>
            </a:lvl1pPr>
          </a:lstStyle>
          <a:p>
            <a:endParaRPr lang="en-US" altLang="zh-CN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35575" y="11380788"/>
            <a:ext cx="4002088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84" tIns="57492" rIns="114984" bIns="57492" anchor="b" anchorCtr="0" compatLnSpc="1">
            <a:prstTxWarp prst="textNoShape">
              <a:avLst/>
            </a:prstTxWarp>
          </a:bodyPr>
          <a:lstStyle>
            <a:defPPr>
              <a:defRPr kern="1200" smtId="4294967295"/>
            </a:defPPr>
            <a:lvl1pPr algn="r" defTabSz="1149350">
              <a:defRPr sz="1500"/>
            </a:lvl1pPr>
          </a:lstStyle>
          <a:p>
            <a:fld id="{56A6134A-9986-4884-ADAB-C57241D32564}" type="slidenum">
              <a:rPr lang="zh-CN" altLang="en-US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348627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83038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76" tIns="57487" rIns="114976" bIns="57487" anchor="t" anchorCtr="0" compatLnSpc="1">
            <a:prstTxWarp prst="textNoShape">
              <a:avLst/>
            </a:prstTxWarp>
          </a:bodyPr>
          <a:lstStyle>
            <a:defPPr>
              <a:defRPr kern="1200" smtId="4294967295"/>
            </a:defPPr>
            <a:lvl1pPr defTabSz="1149350">
              <a:defRPr sz="1500"/>
            </a:lvl1pPr>
          </a:lstStyle>
          <a:p>
            <a:endParaRPr lang="en-US" altLang="zh-CN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41925" y="0"/>
            <a:ext cx="3983038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76" tIns="57487" rIns="114976" bIns="57487" anchor="t" anchorCtr="0" compatLnSpc="1">
            <a:prstTxWarp prst="textNoShape">
              <a:avLst/>
            </a:prstTxWarp>
          </a:bodyPr>
          <a:lstStyle>
            <a:defPPr>
              <a:defRPr kern="1200" smtId="4294967295"/>
            </a:defPPr>
            <a:lvl1pPr algn="r" defTabSz="1149350">
              <a:defRPr sz="1500"/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582738" y="889000"/>
            <a:ext cx="6059487" cy="45450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57300" y="5732463"/>
            <a:ext cx="6708775" cy="533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76" tIns="57487" rIns="114976" bIns="57487" anchor="t" anchorCtr="0" compatLnSpc="1">
            <a:prstTxWarp prst="textNoShape">
              <a:avLst/>
            </a:prstTxWarp>
          </a:bodyPr>
          <a:lstStyle>
            <a:defPPr>
              <a:defRPr kern="1200" smtId="4294967295"/>
            </a:defPPr>
          </a:lstStyle>
          <a:p>
            <a:pPr lvl="0"/>
            <a:r>
              <a:rPr lang="en-US" altLang="zh-CN" noProof="0"/>
              <a:t>Click to edit Master text styles</a:t>
            </a:r>
          </a:p>
          <a:p>
            <a:pPr lvl="1"/>
            <a:r>
              <a:rPr lang="en-US" altLang="zh-CN" noProof="0"/>
              <a:t>Second level</a:t>
            </a:r>
          </a:p>
          <a:p>
            <a:pPr lvl="2"/>
            <a:r>
              <a:rPr lang="en-US" altLang="zh-CN" noProof="0"/>
              <a:t>Third level</a:t>
            </a:r>
          </a:p>
          <a:p>
            <a:pPr lvl="3"/>
            <a:r>
              <a:rPr lang="en-US" altLang="zh-CN" noProof="0"/>
              <a:t>Fourth level</a:t>
            </a:r>
          </a:p>
          <a:p>
            <a:pPr lvl="4"/>
            <a:r>
              <a:rPr lang="en-US" altLang="zh-CN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11363325"/>
            <a:ext cx="3983038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76" tIns="57487" rIns="114976" bIns="57487" anchor="b" anchorCtr="0" compatLnSpc="1">
            <a:prstTxWarp prst="textNoShape">
              <a:avLst/>
            </a:prstTxWarp>
          </a:bodyPr>
          <a:lstStyle>
            <a:defPPr>
              <a:defRPr kern="1200" smtId="4294967295"/>
            </a:defPPr>
            <a:lvl1pPr defTabSz="1149350">
              <a:defRPr sz="1500"/>
            </a:lvl1pPr>
          </a:lstStyle>
          <a:p>
            <a:endParaRPr lang="en-US" altLang="zh-CN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41925" y="11363325"/>
            <a:ext cx="3983038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76" tIns="57487" rIns="114976" bIns="57487" anchor="b" anchorCtr="0" compatLnSpc="1">
            <a:prstTxWarp prst="textNoShape">
              <a:avLst/>
            </a:prstTxWarp>
          </a:bodyPr>
          <a:lstStyle>
            <a:defPPr>
              <a:defRPr kern="1200" smtId="4294967295"/>
            </a:defPPr>
            <a:lvl1pPr algn="r" defTabSz="1149350">
              <a:defRPr sz="1500"/>
            </a:lvl1pPr>
          </a:lstStyle>
          <a:p>
            <a:fld id="{23124DF2-DDA8-402F-81DD-AC1D1E5694AB}" type="slidenum">
              <a:rPr lang="zh-CN" altLang="en-US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040194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defPPr>
              <a:defRPr kern="1200" smtId="4294967295"/>
            </a:defPPr>
            <a:lvl1pPr defTabSz="114935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11493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114935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114935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114935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1149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1149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1149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1149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D5580D61-8B82-42C3-9A37-58134866DD67}" type="slidenum">
              <a:rPr lang="zh-CN" altLang="en-US" sz="1500"/>
              <a:t>1</a:t>
            </a:fld>
            <a:endParaRPr lang="en-US" altLang="zh-CN" sz="1500"/>
          </a:p>
        </p:txBody>
      </p:sp>
      <p:sp>
        <p:nvSpPr>
          <p:cNvPr id="3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>
            <a:defPPr>
              <a:defRPr kern="1200" smtId="4294967295"/>
            </a:defPPr>
          </a:lstStyle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2123" y="10226675"/>
            <a:ext cx="37306957" cy="7054850"/>
          </a:xfrm>
          <a:prstGeom prst="rect">
            <a:avLst/>
          </a:prstGeom>
        </p:spPr>
        <p:txBody>
          <a:bodyPr/>
          <a:lstStyle>
            <a:defPPr>
              <a:defRPr kern="1200" smtId="4294967295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4245" y="18653125"/>
            <a:ext cx="30722711" cy="8413750"/>
          </a:xfrm>
          <a:prstGeom prst="rect">
            <a:avLst/>
          </a:prstGeom>
        </p:spPr>
        <p:txBody>
          <a:bodyPr/>
          <a:lstStyle>
            <a:defPPr>
              <a:defRPr kern="1200" smtId="4294967295"/>
            </a:defPPr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16601227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279" y="1317625"/>
            <a:ext cx="39502643" cy="5486400"/>
          </a:xfrm>
          <a:prstGeom prst="rect">
            <a:avLst/>
          </a:prstGeom>
        </p:spPr>
        <p:txBody>
          <a:bodyPr/>
          <a:lstStyle>
            <a:defPPr>
              <a:defRPr kern="1200" smtId="4294967295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4279" y="7680325"/>
            <a:ext cx="39502643" cy="21724938"/>
          </a:xfrm>
          <a:prstGeom prst="rect">
            <a:avLst/>
          </a:prstGeom>
        </p:spPr>
        <p:txBody>
          <a:bodyPr vert="eaVert"/>
          <a:lstStyle>
            <a:defPPr>
              <a:defRPr kern="1200" smtId="4294967295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3822054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968" y="1317625"/>
            <a:ext cx="9874956" cy="28087638"/>
          </a:xfrm>
          <a:prstGeom prst="rect">
            <a:avLst/>
          </a:prstGeom>
        </p:spPr>
        <p:txBody>
          <a:bodyPr vert="eaVert"/>
          <a:lstStyle>
            <a:defPPr>
              <a:defRPr kern="1200" smtId="4294967295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4278" y="1317625"/>
            <a:ext cx="29492222" cy="28087638"/>
          </a:xfrm>
          <a:prstGeom prst="rect">
            <a:avLst/>
          </a:prstGeom>
        </p:spPr>
        <p:txBody>
          <a:bodyPr vert="eaVert"/>
          <a:lstStyle>
            <a:defPPr>
              <a:defRPr kern="1200" smtId="4294967295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315127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279" y="1317625"/>
            <a:ext cx="39502643" cy="5486400"/>
          </a:xfrm>
          <a:prstGeom prst="rect">
            <a:avLst/>
          </a:prstGeom>
        </p:spPr>
        <p:txBody>
          <a:bodyPr/>
          <a:lstStyle>
            <a:defPPr>
              <a:defRPr kern="1200" smtId="4294967295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4279" y="7680325"/>
            <a:ext cx="39502643" cy="21724938"/>
          </a:xfrm>
          <a:prstGeom prst="rect">
            <a:avLst/>
          </a:prstGeom>
        </p:spPr>
        <p:txBody>
          <a:bodyPr/>
          <a:lstStyle>
            <a:defPPr>
              <a:defRPr kern="1200" smtId="4294967295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430835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1" y="21153439"/>
            <a:ext cx="37306957" cy="6537325"/>
          </a:xfrm>
          <a:prstGeom prst="rect">
            <a:avLst/>
          </a:prstGeom>
        </p:spPr>
        <p:txBody>
          <a:bodyPr anchor="t"/>
          <a:lstStyle>
            <a:defPPr>
              <a:defRPr kern="1200" smtId="4294967295"/>
            </a:defPPr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1" y="13952538"/>
            <a:ext cx="37306957" cy="7200900"/>
          </a:xfrm>
          <a:prstGeom prst="rect">
            <a:avLst/>
          </a:prstGeom>
        </p:spPr>
        <p:txBody>
          <a:bodyPr anchor="b"/>
          <a:lstStyle>
            <a:defPPr>
              <a:defRPr kern="1200" smtId="4294967295"/>
            </a:defPPr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2244965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279" y="1317625"/>
            <a:ext cx="39502643" cy="5486400"/>
          </a:xfrm>
          <a:prstGeom prst="rect">
            <a:avLst/>
          </a:prstGeom>
        </p:spPr>
        <p:txBody>
          <a:bodyPr/>
          <a:lstStyle>
            <a:defPPr>
              <a:defRPr kern="1200" smtId="4294967295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4279" y="7680325"/>
            <a:ext cx="19683588" cy="21724938"/>
          </a:xfrm>
          <a:prstGeom prst="rect">
            <a:avLst/>
          </a:prstGeom>
        </p:spPr>
        <p:txBody>
          <a:bodyPr/>
          <a:lstStyle>
            <a:defPPr>
              <a:defRPr kern="1200" smtId="4294967295"/>
            </a:defPPr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13334" y="7680325"/>
            <a:ext cx="19683589" cy="21724938"/>
          </a:xfrm>
          <a:prstGeom prst="rect">
            <a:avLst/>
          </a:prstGeom>
        </p:spPr>
        <p:txBody>
          <a:bodyPr/>
          <a:lstStyle>
            <a:defPPr>
              <a:defRPr kern="1200" smtId="4294967295"/>
            </a:defPPr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0497320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279" y="1317625"/>
            <a:ext cx="39502643" cy="5486400"/>
          </a:xfrm>
          <a:prstGeom prst="rect">
            <a:avLst/>
          </a:prstGeom>
        </p:spPr>
        <p:txBody>
          <a:bodyPr/>
          <a:lstStyle>
            <a:defPPr>
              <a:defRPr kern="1200" smtId="4294967295"/>
            </a:defPPr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278" y="7369176"/>
            <a:ext cx="19392900" cy="3070225"/>
          </a:xfrm>
          <a:prstGeom prst="rect">
            <a:avLst/>
          </a:prstGeom>
        </p:spPr>
        <p:txBody>
          <a:bodyPr anchor="b"/>
          <a:lstStyle>
            <a:defPPr>
              <a:defRPr kern="1200" smtId="4294967295"/>
            </a:defPPr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4278" y="10439401"/>
            <a:ext cx="19392900" cy="18965862"/>
          </a:xfrm>
          <a:prstGeom prst="rect">
            <a:avLst/>
          </a:prstGeom>
        </p:spPr>
        <p:txBody>
          <a:bodyPr/>
          <a:lstStyle>
            <a:defPPr>
              <a:defRPr kern="1200" smtId="4294967295"/>
            </a:defPPr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5555" y="7369176"/>
            <a:ext cx="19401368" cy="3070225"/>
          </a:xfrm>
          <a:prstGeom prst="rect">
            <a:avLst/>
          </a:prstGeom>
        </p:spPr>
        <p:txBody>
          <a:bodyPr anchor="b"/>
          <a:lstStyle>
            <a:defPPr>
              <a:defRPr kern="1200" smtId="4294967295"/>
            </a:defPPr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5555" y="10439401"/>
            <a:ext cx="19401368" cy="18965862"/>
          </a:xfrm>
          <a:prstGeom prst="rect">
            <a:avLst/>
          </a:prstGeom>
        </p:spPr>
        <p:txBody>
          <a:bodyPr/>
          <a:lstStyle>
            <a:defPPr>
              <a:defRPr kern="1200" smtId="4294967295"/>
            </a:defPPr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2059614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279" y="1317625"/>
            <a:ext cx="39502643" cy="5486400"/>
          </a:xfrm>
          <a:prstGeom prst="rect">
            <a:avLst/>
          </a:prstGeom>
        </p:spPr>
        <p:txBody>
          <a:bodyPr/>
          <a:lstStyle>
            <a:defPPr>
              <a:defRPr kern="1200" smtId="4294967295"/>
            </a:def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4570457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098106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278" y="1311275"/>
            <a:ext cx="14439900" cy="5576888"/>
          </a:xfrm>
          <a:prstGeom prst="rect">
            <a:avLst/>
          </a:prstGeom>
        </p:spPr>
        <p:txBody>
          <a:bodyPr anchor="b"/>
          <a:lstStyle>
            <a:defPPr>
              <a:defRPr kern="1200" smtId="4294967295"/>
            </a:defPPr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523" y="1311275"/>
            <a:ext cx="24536400" cy="28093988"/>
          </a:xfrm>
          <a:prstGeom prst="rect">
            <a:avLst/>
          </a:prstGeom>
        </p:spPr>
        <p:txBody>
          <a:bodyPr/>
          <a:lstStyle>
            <a:defPPr>
              <a:defRPr kern="1200" smtId="4294967295"/>
            </a:defPPr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278" y="6888163"/>
            <a:ext cx="14439900" cy="22517100"/>
          </a:xfrm>
          <a:prstGeom prst="rect">
            <a:avLst/>
          </a:prstGeom>
        </p:spPr>
        <p:txBody>
          <a:bodyPr/>
          <a:lstStyle>
            <a:defPPr>
              <a:defRPr kern="1200" smtId="4294967295"/>
            </a:defPPr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1175467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3545" y="23042564"/>
            <a:ext cx="26334157" cy="2720975"/>
          </a:xfrm>
          <a:prstGeom prst="rect">
            <a:avLst/>
          </a:prstGeom>
        </p:spPr>
        <p:txBody>
          <a:bodyPr anchor="b"/>
          <a:lstStyle>
            <a:defPPr>
              <a:defRPr kern="1200" smtId="4294967295"/>
            </a:defPPr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3545" y="2941639"/>
            <a:ext cx="26334157" cy="19750088"/>
          </a:xfrm>
          <a:prstGeom prst="rect">
            <a:avLst/>
          </a:prstGeom>
        </p:spPr>
        <p:txBody>
          <a:bodyPr/>
          <a:lstStyle>
            <a:defPPr>
              <a:defRPr kern="1200" smtId="4294967295"/>
            </a:defPPr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3545" y="25763539"/>
            <a:ext cx="26334157" cy="3862387"/>
          </a:xfrm>
          <a:prstGeom prst="rect">
            <a:avLst/>
          </a:prstGeom>
        </p:spPr>
        <p:txBody>
          <a:bodyPr/>
          <a:lstStyle>
            <a:defPPr>
              <a:defRPr kern="1200" smtId="4294967295"/>
            </a:defPPr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7395915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3"/>
          <a:stretch>
            <a:fillRect/>
          </a:stretch>
        </p:blipFill>
        <p:spPr>
          <a:xfrm rot="16200000">
            <a:off x="-11506200" y="16459200"/>
            <a:ext cx="14274800" cy="43688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13"/>
          <a:stretch>
            <a:fillRect/>
          </a:stretch>
        </p:blipFill>
        <p:spPr>
          <a:xfrm rot="5400000">
            <a:off x="41122600" y="16459200"/>
            <a:ext cx="14274800" cy="43688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14"/>
          <a:stretch>
            <a:fillRect/>
          </a:stretch>
        </p:blipFill>
        <p:spPr>
          <a:xfrm>
            <a:off x="6959600" y="33426400"/>
            <a:ext cx="29972000" cy="1549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6959600" y="33997900"/>
            <a:ext cx="21945600" cy="1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sz="4880">
                <a:solidFill>
                  <a:srgbClr val="808080"/>
                </a:solidFill>
              </a:rPr>
              <a:t>Template ID: ponderingpeacock  Size: 48x36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defPPr>
        <a:defRPr kern="1200" smtId="4294967295"/>
      </a:defPPr>
      <a:lvl1pPr algn="ctr" defTabSz="3074988" rtl="0" eaLnBrk="0" fontAlgn="base" hangingPunct="0">
        <a:spcBef>
          <a:spcPct val="0"/>
        </a:spcBef>
        <a:spcAft>
          <a:spcPct val="0"/>
        </a:spcAft>
        <a:defRPr sz="14800">
          <a:solidFill>
            <a:schemeClr val="tx2"/>
          </a:solidFill>
          <a:latin typeface="+mj-lt"/>
          <a:ea typeface="+mj-ea"/>
          <a:cs typeface="+mj-cs"/>
        </a:defRPr>
      </a:lvl1pPr>
      <a:lvl2pPr algn="ctr" defTabSz="3074988" rtl="0" eaLnBrk="0" fontAlgn="base" hangingPunct="0">
        <a:spcBef>
          <a:spcPct val="0"/>
        </a:spcBef>
        <a:spcAft>
          <a:spcPct val="0"/>
        </a:spcAft>
        <a:defRPr sz="14800">
          <a:solidFill>
            <a:schemeClr val="tx2"/>
          </a:solidFill>
          <a:latin typeface="Times New Roman" pitchFamily="18" charset="0"/>
        </a:defRPr>
      </a:lvl2pPr>
      <a:lvl3pPr algn="ctr" defTabSz="3074988" rtl="0" eaLnBrk="0" fontAlgn="base" hangingPunct="0">
        <a:spcBef>
          <a:spcPct val="0"/>
        </a:spcBef>
        <a:spcAft>
          <a:spcPct val="0"/>
        </a:spcAft>
        <a:defRPr sz="14800">
          <a:solidFill>
            <a:schemeClr val="tx2"/>
          </a:solidFill>
          <a:latin typeface="Times New Roman" pitchFamily="18" charset="0"/>
        </a:defRPr>
      </a:lvl3pPr>
      <a:lvl4pPr algn="ctr" defTabSz="3074988" rtl="0" eaLnBrk="0" fontAlgn="base" hangingPunct="0">
        <a:spcBef>
          <a:spcPct val="0"/>
        </a:spcBef>
        <a:spcAft>
          <a:spcPct val="0"/>
        </a:spcAft>
        <a:defRPr sz="14800">
          <a:solidFill>
            <a:schemeClr val="tx2"/>
          </a:solidFill>
          <a:latin typeface="Times New Roman" pitchFamily="18" charset="0"/>
        </a:defRPr>
      </a:lvl4pPr>
      <a:lvl5pPr algn="ctr" defTabSz="3074988" rtl="0" eaLnBrk="0" fontAlgn="base" hangingPunct="0">
        <a:spcBef>
          <a:spcPct val="0"/>
        </a:spcBef>
        <a:spcAft>
          <a:spcPct val="0"/>
        </a:spcAft>
        <a:defRPr sz="14800">
          <a:solidFill>
            <a:schemeClr val="tx2"/>
          </a:solidFill>
          <a:latin typeface="Times New Roman" pitchFamily="18" charset="0"/>
        </a:defRPr>
      </a:lvl5pPr>
      <a:lvl6pPr marL="457200" algn="ctr" defTabSz="3074988" rtl="0" eaLnBrk="0" fontAlgn="base" hangingPunct="0">
        <a:spcBef>
          <a:spcPct val="0"/>
        </a:spcBef>
        <a:spcAft>
          <a:spcPct val="0"/>
        </a:spcAft>
        <a:defRPr sz="14800">
          <a:solidFill>
            <a:schemeClr val="tx2"/>
          </a:solidFill>
          <a:latin typeface="Times New Roman" pitchFamily="18" charset="0"/>
        </a:defRPr>
      </a:lvl6pPr>
      <a:lvl7pPr marL="914400" algn="ctr" defTabSz="3074988" rtl="0" eaLnBrk="0" fontAlgn="base" hangingPunct="0">
        <a:spcBef>
          <a:spcPct val="0"/>
        </a:spcBef>
        <a:spcAft>
          <a:spcPct val="0"/>
        </a:spcAft>
        <a:defRPr sz="14800">
          <a:solidFill>
            <a:schemeClr val="tx2"/>
          </a:solidFill>
          <a:latin typeface="Times New Roman" pitchFamily="18" charset="0"/>
        </a:defRPr>
      </a:lvl7pPr>
      <a:lvl8pPr marL="1371600" algn="ctr" defTabSz="3074988" rtl="0" eaLnBrk="0" fontAlgn="base" hangingPunct="0">
        <a:spcBef>
          <a:spcPct val="0"/>
        </a:spcBef>
        <a:spcAft>
          <a:spcPct val="0"/>
        </a:spcAft>
        <a:defRPr sz="14800">
          <a:solidFill>
            <a:schemeClr val="tx2"/>
          </a:solidFill>
          <a:latin typeface="Times New Roman" pitchFamily="18" charset="0"/>
        </a:defRPr>
      </a:lvl8pPr>
      <a:lvl9pPr marL="1828800" algn="ctr" defTabSz="3074988" rtl="0" eaLnBrk="0" fontAlgn="base" hangingPunct="0">
        <a:spcBef>
          <a:spcPct val="0"/>
        </a:spcBef>
        <a:spcAft>
          <a:spcPct val="0"/>
        </a:spcAft>
        <a:defRPr sz="14800">
          <a:solidFill>
            <a:schemeClr val="tx2"/>
          </a:solidFill>
          <a:latin typeface="Times New Roman" pitchFamily="18" charset="0"/>
        </a:defRPr>
      </a:lvl9pPr>
    </p:titleStyle>
    <p:bodyStyle>
      <a:defPPr>
        <a:defRPr kern="1200" smtId="4294967295"/>
      </a:defPPr>
      <a:lvl1pPr marL="1150938" indent="-1150938" algn="l" defTabSz="3074988" rtl="0" eaLnBrk="0" fontAlgn="base" hangingPunct="0">
        <a:spcBef>
          <a:spcPct val="20000"/>
        </a:spcBef>
        <a:spcAft>
          <a:spcPct val="0"/>
        </a:spcAft>
        <a:buChar char="•"/>
        <a:defRPr sz="10700">
          <a:solidFill>
            <a:schemeClr val="tx1"/>
          </a:solidFill>
          <a:latin typeface="+mn-lt"/>
          <a:ea typeface="+mn-ea"/>
          <a:cs typeface="+mn-cs"/>
        </a:defRPr>
      </a:lvl1pPr>
      <a:lvl2pPr marL="2497138" indent="-960438" algn="l" defTabSz="3074988" rtl="0" eaLnBrk="0" fontAlgn="base" hangingPunct="0">
        <a:spcBef>
          <a:spcPct val="20000"/>
        </a:spcBef>
        <a:spcAft>
          <a:spcPct val="0"/>
        </a:spcAft>
        <a:buChar char="–"/>
        <a:defRPr sz="9500">
          <a:solidFill>
            <a:schemeClr val="tx1"/>
          </a:solidFill>
          <a:latin typeface="+mn-lt"/>
        </a:defRPr>
      </a:lvl2pPr>
      <a:lvl3pPr marL="3843338" indent="-768350" algn="l" defTabSz="3074988" rtl="0" eaLnBrk="0" fontAlgn="base" hangingPunct="0">
        <a:spcBef>
          <a:spcPct val="20000"/>
        </a:spcBef>
        <a:spcAft>
          <a:spcPct val="0"/>
        </a:spcAft>
        <a:buChar char="•"/>
        <a:defRPr sz="8100">
          <a:solidFill>
            <a:schemeClr val="tx1"/>
          </a:solidFill>
          <a:latin typeface="+mn-lt"/>
        </a:defRPr>
      </a:lvl3pPr>
      <a:lvl4pPr marL="5384800" indent="-773113" algn="l" defTabSz="3074988" rtl="0" eaLnBrk="0" fontAlgn="base" hangingPunct="0">
        <a:spcBef>
          <a:spcPct val="20000"/>
        </a:spcBef>
        <a:spcAft>
          <a:spcPct val="0"/>
        </a:spcAft>
        <a:buChar char="–"/>
        <a:defRPr sz="6500">
          <a:solidFill>
            <a:schemeClr val="tx1"/>
          </a:solidFill>
          <a:latin typeface="+mn-lt"/>
        </a:defRPr>
      </a:lvl4pPr>
      <a:lvl5pPr marL="6921500" indent="-768350" algn="l" defTabSz="3074988" rtl="0" eaLnBrk="0" fontAlgn="base" hangingPunct="0">
        <a:spcBef>
          <a:spcPct val="20000"/>
        </a:spcBef>
        <a:spcAft>
          <a:spcPct val="0"/>
        </a:spcAft>
        <a:buChar char="»"/>
        <a:defRPr sz="6500">
          <a:solidFill>
            <a:schemeClr val="tx1"/>
          </a:solidFill>
          <a:latin typeface="+mn-lt"/>
        </a:defRPr>
      </a:lvl5pPr>
      <a:lvl6pPr marL="7378700" indent="-768350" algn="l" defTabSz="3074988" rtl="0" eaLnBrk="0" fontAlgn="base" hangingPunct="0">
        <a:spcBef>
          <a:spcPct val="20000"/>
        </a:spcBef>
        <a:spcAft>
          <a:spcPct val="0"/>
        </a:spcAft>
        <a:buChar char="»"/>
        <a:defRPr sz="6500">
          <a:solidFill>
            <a:schemeClr val="tx1"/>
          </a:solidFill>
          <a:latin typeface="+mn-lt"/>
        </a:defRPr>
      </a:lvl6pPr>
      <a:lvl7pPr marL="7835900" indent="-768350" algn="l" defTabSz="3074988" rtl="0" eaLnBrk="0" fontAlgn="base" hangingPunct="0">
        <a:spcBef>
          <a:spcPct val="20000"/>
        </a:spcBef>
        <a:spcAft>
          <a:spcPct val="0"/>
        </a:spcAft>
        <a:buChar char="»"/>
        <a:defRPr sz="6500">
          <a:solidFill>
            <a:schemeClr val="tx1"/>
          </a:solidFill>
          <a:latin typeface="+mn-lt"/>
        </a:defRPr>
      </a:lvl7pPr>
      <a:lvl8pPr marL="8293100" indent="-768350" algn="l" defTabSz="3074988" rtl="0" eaLnBrk="0" fontAlgn="base" hangingPunct="0">
        <a:spcBef>
          <a:spcPct val="20000"/>
        </a:spcBef>
        <a:spcAft>
          <a:spcPct val="0"/>
        </a:spcAft>
        <a:buChar char="»"/>
        <a:defRPr sz="6500">
          <a:solidFill>
            <a:schemeClr val="tx1"/>
          </a:solidFill>
          <a:latin typeface="+mn-lt"/>
        </a:defRPr>
      </a:lvl8pPr>
      <a:lvl9pPr marL="8750300" indent="-768350" algn="l" defTabSz="3074988" rtl="0" eaLnBrk="0" fontAlgn="base" hangingPunct="0">
        <a:spcBef>
          <a:spcPct val="20000"/>
        </a:spcBef>
        <a:spcAft>
          <a:spcPct val="0"/>
        </a:spcAft>
        <a:buChar char="»"/>
        <a:defRPr sz="65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rgbClr val="2D3C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241"/>
          <p:cNvSpPr txBox="1">
            <a:spLocks noChangeArrowheads="1"/>
          </p:cNvSpPr>
          <p:nvPr/>
        </p:nvSpPr>
        <p:spPr bwMode="auto">
          <a:xfrm>
            <a:off x="685800" y="685800"/>
            <a:ext cx="42519600" cy="6080622"/>
          </a:xfrm>
          <a:prstGeom prst="snip2DiagRect">
            <a:avLst/>
          </a:prstGeom>
          <a:solidFill>
            <a:srgbClr val="E64B3C"/>
          </a:solidFill>
          <a:ln w="25400">
            <a:noFill/>
            <a:miter lim="800000"/>
          </a:ln>
        </p:spPr>
        <p:txBody>
          <a:bodyPr lIns="61170" tIns="30584" rIns="61170" bIns="30584" anchor="ctr"/>
          <a:lstStyle>
            <a:defPPr>
              <a:defRPr kern="1200" smtId="4294967295"/>
            </a:defPPr>
            <a:lvl1pPr defTabSz="6127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6127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6127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61277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61277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612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612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612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612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endParaRPr lang="en-US" altLang="zh-CN" sz="4200" b="1" i="1" u="sng">
              <a:solidFill>
                <a:schemeClr val="bg1"/>
              </a:solidFill>
              <a:latin typeface="Arial"/>
              <a:ea typeface="SimSun" pitchFamily="2" charset="-122"/>
            </a:endParaRPr>
          </a:p>
        </p:txBody>
      </p:sp>
      <p:sp>
        <p:nvSpPr>
          <p:cNvPr id="70" name="Text Placeholder 5">
            <a:extLst>
              <a:ext uri="{FF2B5EF4-FFF2-40B4-BE49-F238E27FC236}">
                <a16:creationId xmlns:a16="http://schemas.microsoft.com/office/drawing/2014/main" id="{425621FB-070F-446E-BA36-4A66EBF8DEF2}"/>
              </a:ext>
            </a:extLst>
          </p:cNvPr>
          <p:cNvSpPr txBox="1"/>
          <p:nvPr/>
        </p:nvSpPr>
        <p:spPr>
          <a:xfrm>
            <a:off x="3657600" y="1150965"/>
            <a:ext cx="36576000" cy="293744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defPPr>
              <a:defRPr kern="1200" smtId="4294967295"/>
            </a:defPPr>
            <a:lvl1pPr marL="0" marR="0" indent="0" algn="l" defTabSz="3783013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defRPr sz="6000" kern="1200" baseline="0">
                <a:solidFill>
                  <a:schemeClr val="tx2"/>
                </a:solidFill>
                <a:latin typeface="Franklin Gothic Heavy" pitchFamily="34" charset="0"/>
                <a:ea typeface="+mn-ea"/>
                <a:cs typeface="+mn-cs"/>
              </a:defRPr>
            </a:lvl1pPr>
            <a:lvl2pPr marL="1880543" indent="0" algn="l" defTabSz="3761086" rtl="0" eaLnBrk="1" latinLnBrk="0" hangingPunct="1">
              <a:spcBef>
                <a:spcPct val="20000"/>
              </a:spcBef>
              <a:buFontTx/>
              <a:buNone/>
              <a:defRPr sz="1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61086" indent="0" algn="l" defTabSz="3761086" rtl="0" eaLnBrk="1" latinLnBrk="0" hangingPunct="1">
              <a:spcBef>
                <a:spcPct val="20000"/>
              </a:spcBef>
              <a:buFontTx/>
              <a:buNone/>
              <a:defRPr sz="9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41629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22172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42988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23531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104074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984617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761086">
              <a:spcBef>
                <a:spcPct val="20000"/>
              </a:spcBef>
              <a:defRPr/>
            </a:pPr>
            <a:r>
              <a:rPr lang="en-US" sz="7200" b="1" dirty="0">
                <a:solidFill>
                  <a:schemeClr val="bg1"/>
                </a:solidFill>
                <a:effectLst/>
                <a:latin typeface="Quattrocento" panose="02020802030000000404" pitchFamily="18" charset="0"/>
              </a:rPr>
              <a:t>Pain Scores and Activity Tolerance in the Early Postoperative Period After Hip Arthroscopy</a:t>
            </a:r>
          </a:p>
        </p:txBody>
      </p:sp>
      <p:sp>
        <p:nvSpPr>
          <p:cNvPr id="71" name="Text Placeholder 5">
            <a:extLst>
              <a:ext uri="{FF2B5EF4-FFF2-40B4-BE49-F238E27FC236}">
                <a16:creationId xmlns:a16="http://schemas.microsoft.com/office/drawing/2014/main" id="{3A3E55C8-5130-4258-80B1-064CE3FDB621}"/>
              </a:ext>
            </a:extLst>
          </p:cNvPr>
          <p:cNvSpPr txBox="1"/>
          <p:nvPr/>
        </p:nvSpPr>
        <p:spPr>
          <a:xfrm>
            <a:off x="1447800" y="3814139"/>
            <a:ext cx="41525030" cy="25114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kern="1200" smtId="4294967295"/>
            </a:defPPr>
            <a:lvl1pPr marL="0" marR="0" indent="0" algn="l" defTabSz="376108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6000" kern="1200" baseline="0">
                <a:solidFill>
                  <a:schemeClr val="tx2"/>
                </a:solidFill>
                <a:latin typeface="Franklin Gothic Heavy" pitchFamily="34" charset="0"/>
                <a:ea typeface="+mn-ea"/>
                <a:cs typeface="+mn-cs"/>
              </a:defRPr>
            </a:lvl1pPr>
            <a:lvl2pPr marL="1880543" indent="0" algn="l" defTabSz="3761086" rtl="0" eaLnBrk="1" latinLnBrk="0" hangingPunct="1">
              <a:spcBef>
                <a:spcPct val="20000"/>
              </a:spcBef>
              <a:buFontTx/>
              <a:buNone/>
              <a:defRPr sz="1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61086" indent="0" algn="l" defTabSz="3761086" rtl="0" eaLnBrk="1" latinLnBrk="0" hangingPunct="1">
              <a:spcBef>
                <a:spcPct val="20000"/>
              </a:spcBef>
              <a:buFontTx/>
              <a:buNone/>
              <a:defRPr sz="9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41629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22172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42988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23531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104074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984617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800" dirty="0">
                <a:solidFill>
                  <a:schemeClr val="bg1"/>
                </a:solidFill>
                <a:effectLst/>
                <a:latin typeface="Quattrocento" panose="02020802030000000404" pitchFamily="18" charset="0"/>
                <a:cs typeface="Arial" panose="020B0604020202020204" pitchFamily="34" charset="0"/>
              </a:rPr>
              <a:t>Laylaa Ramos, MS, Matthew J. Krautler, MD, Eric Marty, BA, K. Linnea Welton, MD, Tigran Garabekyan, MD, and Omer Mei-Dan, MD</a:t>
            </a:r>
          </a:p>
          <a:p>
            <a:pPr algn="ctr">
              <a:defRPr/>
            </a:pPr>
            <a:r>
              <a:rPr lang="en-US" sz="4800" dirty="0">
                <a:solidFill>
                  <a:schemeClr val="bg1"/>
                </a:solidFill>
                <a:effectLst/>
                <a:latin typeface="Quattrocento" panose="02020802030000000404" pitchFamily="18" charset="0"/>
                <a:cs typeface="Arial" panose="020B0604020202020204" pitchFamily="34" charset="0"/>
              </a:rPr>
              <a:t>Department of Orthopedics</a:t>
            </a:r>
          </a:p>
          <a:p>
            <a:pPr algn="ctr">
              <a:defRPr/>
            </a:pPr>
            <a:r>
              <a:rPr lang="en-US" sz="4800" dirty="0">
                <a:solidFill>
                  <a:schemeClr val="bg1"/>
                </a:solidFill>
                <a:effectLst/>
                <a:latin typeface="Quattrocento" panose="02020802030000000404" pitchFamily="18" charset="0"/>
                <a:cs typeface="Arial" panose="020B0604020202020204" pitchFamily="34" charset="0"/>
              </a:rPr>
              <a:t>University of Colorado School of Medicine, Aurora, Colorado, USA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0F831EE1-8866-4A3E-8CAB-8624A11FF145}"/>
              </a:ext>
            </a:extLst>
          </p:cNvPr>
          <p:cNvSpPr/>
          <p:nvPr/>
        </p:nvSpPr>
        <p:spPr>
          <a:xfrm>
            <a:off x="869979" y="18939602"/>
            <a:ext cx="12507205" cy="136984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kern="1200" smtId="4294967295"/>
            </a:defPPr>
          </a:lstStyle>
          <a:p>
            <a:pPr algn="ctr"/>
            <a:endParaRPr lang="en-US" sz="9600">
              <a:latin typeface="+mj-lt"/>
            </a:endParaRPr>
          </a:p>
        </p:txBody>
      </p:sp>
      <p:sp>
        <p:nvSpPr>
          <p:cNvPr id="80" name="TextBox 19">
            <a:extLst>
              <a:ext uri="{FF2B5EF4-FFF2-40B4-BE49-F238E27FC236}">
                <a16:creationId xmlns:a16="http://schemas.microsoft.com/office/drawing/2014/main" id="{45A199C6-0BDE-461E-8044-A335463A49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397" y="19339175"/>
            <a:ext cx="12016926" cy="12904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8" tIns="45709" rIns="91418" bIns="45709">
            <a:spAutoFit/>
          </a:bodyPr>
          <a:lstStyle>
            <a:defPPr>
              <a:defRPr kern="1200" smtId="4294967295"/>
            </a:defPPr>
            <a:lvl1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9pPr>
          </a:lstStyle>
          <a:p>
            <a:pPr marL="342900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3100" b="1" dirty="0">
                <a:effectLst/>
                <a:latin typeface="Quattrocento Sans" panose="020B0502050000020003" pitchFamily="34" charset="0"/>
                <a:cs typeface="Arial" panose="020B0604020202020204" pitchFamily="34" charset="0"/>
              </a:rPr>
              <a:t>Study Design: </a:t>
            </a:r>
            <a:r>
              <a:rPr lang="en-US" sz="3100" dirty="0">
                <a:effectLst/>
                <a:latin typeface="Quattrocento Sans" panose="020B0502050000020003" pitchFamily="34" charset="0"/>
                <a:cs typeface="Arial" panose="020B0604020202020204" pitchFamily="34" charset="0"/>
              </a:rPr>
              <a:t>Prospective Case series; Level of evidence, 4</a:t>
            </a:r>
          </a:p>
          <a:p>
            <a:pPr algn="just">
              <a:lnSpc>
                <a:spcPct val="110000"/>
              </a:lnSpc>
            </a:pPr>
            <a:endParaRPr lang="en-US" sz="3100" dirty="0">
              <a:effectLst/>
              <a:latin typeface="Quattrocento Sans" panose="020B0502050000020003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3100" dirty="0">
                <a:effectLst/>
                <a:latin typeface="Quattrocento Sans" panose="020B0502050000020003" pitchFamily="34" charset="0"/>
                <a:cs typeface="Arial" panose="020B0604020202020204" pitchFamily="34" charset="0"/>
              </a:rPr>
              <a:t>Patients undergoing  primary hip arthroscopy by a single surgeon  between April 2014 and August 2018 were included in the study</a:t>
            </a:r>
          </a:p>
          <a:p>
            <a:pPr marL="342900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sz="3100" dirty="0">
              <a:effectLst/>
              <a:latin typeface="Quattrocento Sans" panose="020B0502050000020003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3100" dirty="0">
                <a:effectLst/>
                <a:latin typeface="Quattrocento Sans" panose="020B0502050000020003" pitchFamily="34" charset="0"/>
                <a:cs typeface="Arial" panose="020B0604020202020204" pitchFamily="34" charset="0"/>
              </a:rPr>
              <a:t>Prescribed 40-60 tablets of 5 mg hydrocodone/325 mg acetaminophen, 5 mg oxycodone/325 mg acetaminophen, or 2 mg hydromorphone</a:t>
            </a:r>
          </a:p>
          <a:p>
            <a:pPr algn="just">
              <a:lnSpc>
                <a:spcPct val="110000"/>
              </a:lnSpc>
            </a:pPr>
            <a:endParaRPr lang="en-US" sz="3100" dirty="0">
              <a:effectLst/>
              <a:latin typeface="Quattrocento Sans" panose="020B0502050000020003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3100" dirty="0">
                <a:effectLst/>
                <a:latin typeface="Quattrocento Sans" panose="020B0502050000020003" pitchFamily="34" charset="0"/>
                <a:cs typeface="Arial" panose="020B0604020202020204" pitchFamily="34" charset="0"/>
              </a:rPr>
              <a:t>Encouraged to bear weight as tolerated, utilizing crutches, during the first 10-14 days post-operatively (Exceptions: Microfracture, large cam resection)</a:t>
            </a:r>
          </a:p>
          <a:p>
            <a:pPr algn="just">
              <a:lnSpc>
                <a:spcPct val="110000"/>
              </a:lnSpc>
            </a:pPr>
            <a:endParaRPr lang="en-US" sz="3100" dirty="0">
              <a:effectLst/>
              <a:latin typeface="Quattrocento Sans" panose="020B0502050000020003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3100" dirty="0">
                <a:effectLst/>
                <a:latin typeface="Quattrocento Sans" panose="020B0502050000020003" pitchFamily="34" charset="0"/>
                <a:cs typeface="Arial" panose="020B0604020202020204" pitchFamily="34" charset="0"/>
              </a:rPr>
              <a:t>Instructed to use stationary bicycle no later than 24 hours post-operatively and continue use through first 4 weeks, increasing cycling time each day </a:t>
            </a:r>
          </a:p>
          <a:p>
            <a:pPr algn="just">
              <a:lnSpc>
                <a:spcPct val="110000"/>
              </a:lnSpc>
            </a:pPr>
            <a:endParaRPr lang="en-US" sz="3100" dirty="0">
              <a:effectLst/>
              <a:latin typeface="Quattrocento Sans" panose="020B0502050000020003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3100" dirty="0">
                <a:effectLst/>
                <a:latin typeface="Quattrocento Sans" panose="020B0502050000020003" pitchFamily="34" charset="0"/>
                <a:cs typeface="Arial" panose="020B0604020202020204" pitchFamily="34" charset="0"/>
              </a:rPr>
              <a:t>Patients were asked to complete a written survey reporting pain level on visual analog scale (VAS), total minutes spent riding stationary bike, and number of tablets taken for narcotics POD1 to POD9 </a:t>
            </a:r>
          </a:p>
          <a:p>
            <a:pPr algn="just">
              <a:lnSpc>
                <a:spcPct val="110000"/>
              </a:lnSpc>
            </a:pPr>
            <a:endParaRPr lang="en-US" sz="3100" dirty="0">
              <a:effectLst/>
              <a:latin typeface="Quattrocento Sans" panose="020B0502050000020003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3100" b="1" dirty="0">
                <a:effectLst/>
                <a:latin typeface="Quattrocento Sans" panose="020B0502050000020003" pitchFamily="34" charset="0"/>
                <a:cs typeface="Arial" panose="020B0604020202020204" pitchFamily="34" charset="0"/>
              </a:rPr>
              <a:t>Statistical Analysis: </a:t>
            </a:r>
            <a:r>
              <a:rPr lang="en-US" sz="3100" dirty="0">
                <a:effectLst/>
                <a:latin typeface="Quattrocento Sans" panose="020B0502050000020003" pitchFamily="34" charset="0"/>
                <a:cs typeface="Arial" panose="020B0604020202020204" pitchFamily="34" charset="0"/>
              </a:rPr>
              <a:t>ANOVA, Tukey-Kramer post hoc analysis, student </a:t>
            </a:r>
            <a:r>
              <a:rPr lang="en-US" sz="3100" i="1" dirty="0">
                <a:effectLst/>
                <a:latin typeface="Quattrocento Sans" panose="020B0502050000020003" pitchFamily="34" charset="0"/>
                <a:cs typeface="Arial" panose="020B0604020202020204" pitchFamily="34" charset="0"/>
              </a:rPr>
              <a:t>t</a:t>
            </a:r>
            <a:r>
              <a:rPr lang="en-US" sz="3100" dirty="0">
                <a:effectLst/>
                <a:latin typeface="Quattrocento Sans" panose="020B0502050000020003" pitchFamily="34" charset="0"/>
                <a:cs typeface="Arial" panose="020B0604020202020204" pitchFamily="34" charset="0"/>
              </a:rPr>
              <a:t> test, and 2-proportion z test</a:t>
            </a:r>
          </a:p>
        </p:txBody>
      </p:sp>
      <p:sp>
        <p:nvSpPr>
          <p:cNvPr id="81" name="Rectangle 10">
            <a:extLst>
              <a:ext uri="{FF2B5EF4-FFF2-40B4-BE49-F238E27FC236}">
                <a16:creationId xmlns:a16="http://schemas.microsoft.com/office/drawing/2014/main" id="{868B6862-5CC5-4906-AC03-EA9661AD13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9979" y="17943085"/>
            <a:ext cx="12507205" cy="1039743"/>
          </a:xfrm>
          <a:prstGeom prst="snipRoundRect">
            <a:avLst>
              <a:gd name="adj1" fmla="val 0"/>
              <a:gd name="adj2" fmla="val 50000"/>
            </a:avLst>
          </a:prstGeom>
          <a:solidFill>
            <a:srgbClr val="664F93"/>
          </a:solidFill>
          <a:ln w="12700">
            <a:noFill/>
            <a:miter lim="800000"/>
          </a:ln>
        </p:spPr>
        <p:txBody>
          <a:bodyPr wrap="none" lIns="274320" tIns="73152" rIns="274320" bIns="68563" anchor="ctr" anchorCtr="0"/>
          <a:lstStyle>
            <a:defPPr>
              <a:defRPr kern="1200" smtId="4294967295"/>
            </a:defPPr>
          </a:lstStyle>
          <a:p>
            <a:pPr defTabSz="4702588">
              <a:defRPr/>
            </a:pPr>
            <a:r>
              <a:rPr lang="en-US" sz="3600" b="1" dirty="0">
                <a:solidFill>
                  <a:schemeClr val="bg1"/>
                </a:solidFill>
                <a:effectLst/>
                <a:latin typeface="Quattrocento" panose="02020802030000000404" pitchFamily="18" charset="0"/>
              </a:rPr>
              <a:t>Methods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D026A6A3-D6D2-4951-8B04-EF51015D25DB}"/>
              </a:ext>
            </a:extLst>
          </p:cNvPr>
          <p:cNvSpPr/>
          <p:nvPr/>
        </p:nvSpPr>
        <p:spPr>
          <a:xfrm>
            <a:off x="14528919" y="8406457"/>
            <a:ext cx="15362791" cy="2423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kern="1200" smtId="4294967295"/>
            </a:defPPr>
          </a:lstStyle>
          <a:p>
            <a:pPr algn="ctr"/>
            <a:endParaRPr lang="en-US" sz="9600" dirty="0">
              <a:latin typeface="+mj-lt"/>
            </a:endParaRPr>
          </a:p>
        </p:txBody>
      </p:sp>
      <p:sp>
        <p:nvSpPr>
          <p:cNvPr id="83" name="TextBox 19">
            <a:extLst>
              <a:ext uri="{FF2B5EF4-FFF2-40B4-BE49-F238E27FC236}">
                <a16:creationId xmlns:a16="http://schemas.microsoft.com/office/drawing/2014/main" id="{16D6CE1D-7E3F-42CA-A7BD-5FA191CFE6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93886" y="8760545"/>
            <a:ext cx="14043114" cy="1647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8" tIns="45709" rIns="91418" bIns="45709">
            <a:spAutoFit/>
          </a:bodyPr>
          <a:lstStyle>
            <a:defPPr>
              <a:defRPr kern="1200" smtId="4294967295"/>
            </a:defPPr>
            <a:lvl1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9pPr>
          </a:lstStyle>
          <a:p>
            <a:pPr marL="342900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3100" dirty="0">
                <a:effectLst/>
                <a:latin typeface="Quattrocento Sans" panose="020B0502050000020003" pitchFamily="34" charset="0"/>
                <a:cs typeface="Arial" panose="020B0604020202020204" pitchFamily="34" charset="0"/>
              </a:rPr>
              <a:t>A total of 212 patients enrolled in this study</a:t>
            </a:r>
          </a:p>
          <a:p>
            <a:pPr marL="342900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3100" dirty="0">
                <a:effectLst/>
                <a:latin typeface="Quattrocento Sans" panose="020B0502050000020003" pitchFamily="34" charset="0"/>
                <a:cs typeface="Arial" panose="020B0604020202020204" pitchFamily="34" charset="0"/>
              </a:rPr>
              <a:t>72% women and 28% men with a mean age of 35.4 years </a:t>
            </a:r>
          </a:p>
          <a:p>
            <a:pPr marL="342900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3100" dirty="0">
                <a:effectLst/>
                <a:latin typeface="Quattrocento Sans" panose="020B0502050000020003" pitchFamily="34" charset="0"/>
                <a:cs typeface="Arial" panose="020B0604020202020204" pitchFamily="34" charset="0"/>
              </a:rPr>
              <a:t>Femoroplasty was the most common procedure performed </a:t>
            </a:r>
          </a:p>
        </p:txBody>
      </p:sp>
      <p:sp>
        <p:nvSpPr>
          <p:cNvPr id="84" name="Rectangle 10">
            <a:extLst>
              <a:ext uri="{FF2B5EF4-FFF2-40B4-BE49-F238E27FC236}">
                <a16:creationId xmlns:a16="http://schemas.microsoft.com/office/drawing/2014/main" id="{3D96BB99-3F6E-4E73-BA6B-A122D83B12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68504" y="7324650"/>
            <a:ext cx="15436992" cy="1049032"/>
          </a:xfrm>
          <a:prstGeom prst="snipRoundRect">
            <a:avLst>
              <a:gd name="adj1" fmla="val 0"/>
              <a:gd name="adj2" fmla="val 50000"/>
            </a:avLst>
          </a:prstGeom>
          <a:solidFill>
            <a:srgbClr val="664F93"/>
          </a:solidFill>
          <a:ln w="12700">
            <a:noFill/>
            <a:miter lim="800000"/>
          </a:ln>
        </p:spPr>
        <p:txBody>
          <a:bodyPr wrap="none" lIns="274320" tIns="73152" rIns="274320" bIns="68563" anchor="ctr" anchorCtr="0"/>
          <a:lstStyle>
            <a:defPPr>
              <a:defRPr kern="1200" smtId="4294967295"/>
            </a:defPPr>
          </a:lstStyle>
          <a:p>
            <a:pPr defTabSz="4702588">
              <a:defRPr/>
            </a:pPr>
            <a:r>
              <a:rPr lang="en-US" sz="3600" b="1" dirty="0">
                <a:solidFill>
                  <a:schemeClr val="bg1"/>
                </a:solidFill>
                <a:effectLst/>
                <a:latin typeface="Quattrocento" panose="02020802030000000404" pitchFamily="18" charset="0"/>
              </a:rPr>
              <a:t>Results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19BFD724-D51D-4DD6-A93A-40ABEA405C90}"/>
              </a:ext>
            </a:extLst>
          </p:cNvPr>
          <p:cNvSpPr/>
          <p:nvPr/>
        </p:nvSpPr>
        <p:spPr>
          <a:xfrm>
            <a:off x="30918177" y="8373682"/>
            <a:ext cx="12284763" cy="103121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kern="1200" smtId="4294967295"/>
            </a:defPPr>
          </a:lstStyle>
          <a:p>
            <a:pPr marL="1143000" indent="-1143000" algn="ctr">
              <a:buFont typeface="Arial" panose="020B0604020202020204" pitchFamily="34" charset="0"/>
              <a:buChar char="•"/>
            </a:pPr>
            <a:endParaRPr lang="en-US" sz="9600">
              <a:latin typeface="+mj-lt"/>
            </a:endParaRPr>
          </a:p>
        </p:txBody>
      </p:sp>
      <p:sp>
        <p:nvSpPr>
          <p:cNvPr id="87" name="Rectangle 10">
            <a:extLst>
              <a:ext uri="{FF2B5EF4-FFF2-40B4-BE49-F238E27FC236}">
                <a16:creationId xmlns:a16="http://schemas.microsoft.com/office/drawing/2014/main" id="{0BE282AE-183A-4D49-B152-23A5A101BE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18177" y="7324650"/>
            <a:ext cx="12312334" cy="1057783"/>
          </a:xfrm>
          <a:prstGeom prst="snipRoundRect">
            <a:avLst>
              <a:gd name="adj1" fmla="val 0"/>
              <a:gd name="adj2" fmla="val 50000"/>
            </a:avLst>
          </a:prstGeom>
          <a:solidFill>
            <a:srgbClr val="3684A0"/>
          </a:solidFill>
          <a:ln w="12700">
            <a:noFill/>
            <a:miter lim="800000"/>
          </a:ln>
        </p:spPr>
        <p:txBody>
          <a:bodyPr wrap="none" lIns="274320" tIns="73152" rIns="274320" bIns="68563" anchor="ctr" anchorCtr="0"/>
          <a:lstStyle>
            <a:defPPr>
              <a:defRPr kern="1200" smtId="4294967295"/>
            </a:defPPr>
          </a:lstStyle>
          <a:p>
            <a:pPr defTabSz="4702588">
              <a:defRPr/>
            </a:pPr>
            <a:r>
              <a:rPr lang="en-US" sz="3600" b="1" dirty="0">
                <a:solidFill>
                  <a:schemeClr val="bg1"/>
                </a:solidFill>
                <a:effectLst/>
                <a:latin typeface="Quattrocento" panose="02020802030000000404" pitchFamily="18" charset="0"/>
              </a:rPr>
              <a:t>Discussion &amp; Conclusion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236036AE-C83F-4AC9-800C-C6574727635F}"/>
              </a:ext>
            </a:extLst>
          </p:cNvPr>
          <p:cNvSpPr/>
          <p:nvPr/>
        </p:nvSpPr>
        <p:spPr>
          <a:xfrm>
            <a:off x="916625" y="8373683"/>
            <a:ext cx="12460560" cy="9213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kern="1200" smtId="4294967295"/>
            </a:defPPr>
          </a:lstStyle>
          <a:p>
            <a:pPr algn="ctr"/>
            <a:endParaRPr lang="en-US" sz="9600">
              <a:latin typeface="+mj-lt"/>
            </a:endParaRPr>
          </a:p>
        </p:txBody>
      </p:sp>
      <p:sp>
        <p:nvSpPr>
          <p:cNvPr id="89" name="TextBox 19">
            <a:extLst>
              <a:ext uri="{FF2B5EF4-FFF2-40B4-BE49-F238E27FC236}">
                <a16:creationId xmlns:a16="http://schemas.microsoft.com/office/drawing/2014/main" id="{9742DD1E-D7E3-4AB1-8A17-D5B59B6AB3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0092" y="8917527"/>
            <a:ext cx="12006308" cy="8936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8" tIns="45709" rIns="91418" bIns="45709">
            <a:spAutoFit/>
          </a:bodyPr>
          <a:lstStyle>
            <a:defPPr>
              <a:defRPr kern="1200" smtId="4294967295"/>
            </a:defPPr>
            <a:lvl1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9pPr>
          </a:lstStyle>
          <a:p>
            <a:pPr marL="342900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3100" dirty="0">
                <a:effectLst/>
                <a:latin typeface="Quattrocento Sans" panose="020B0502050000020003" pitchFamily="34" charset="0"/>
                <a:cs typeface="Arial" panose="020B0604020202020204" pitchFamily="34" charset="0"/>
              </a:rPr>
              <a:t>Hip arthroscopy has increased by 365% in the past decade</a:t>
            </a:r>
            <a:r>
              <a:rPr lang="en-US" sz="3100" baseline="30000" dirty="0">
                <a:effectLst/>
                <a:latin typeface="Quattrocento Sans" panose="020B0502050000020003" pitchFamily="34" charset="0"/>
                <a:cs typeface="Arial" panose="020B0604020202020204" pitchFamily="34" charset="0"/>
              </a:rPr>
              <a:t>1</a:t>
            </a:r>
          </a:p>
          <a:p>
            <a:pPr algn="just">
              <a:lnSpc>
                <a:spcPct val="110000"/>
              </a:lnSpc>
            </a:pPr>
            <a:endParaRPr lang="en-US" sz="3100" baseline="30000" dirty="0">
              <a:effectLst/>
              <a:latin typeface="Quattrocento Sans" panose="020B0502050000020003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3100" dirty="0">
                <a:effectLst/>
                <a:latin typeface="Quattrocento Sans" panose="020B0502050000020003" pitchFamily="34" charset="0"/>
                <a:cs typeface="Arial" panose="020B0604020202020204" pitchFamily="34" charset="0"/>
              </a:rPr>
              <a:t>Standardized data on post-operative pain scores and activity level are lacking</a:t>
            </a:r>
          </a:p>
          <a:p>
            <a:pPr marL="342900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sz="3100" dirty="0">
              <a:effectLst/>
              <a:latin typeface="Quattrocento Sans" panose="020B0502050000020003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3100" dirty="0">
                <a:effectLst/>
                <a:latin typeface="Quattrocento Sans" panose="020B0502050000020003" pitchFamily="34" charset="0"/>
                <a:cs typeface="Arial" panose="020B0604020202020204" pitchFamily="34" charset="0"/>
              </a:rPr>
              <a:t>Over 25% of patients receive opioid analgesic prescriptions for more than 3 months after hip arthroscopy and orthopedic surgeons are the third most common prescribers of narcotic medications</a:t>
            </a:r>
            <a:r>
              <a:rPr lang="en-US" sz="3100" baseline="30000" dirty="0">
                <a:effectLst/>
                <a:latin typeface="Quattrocento Sans" panose="020B0502050000020003" pitchFamily="34" charset="0"/>
                <a:cs typeface="Arial" panose="020B0604020202020204" pitchFamily="34" charset="0"/>
              </a:rPr>
              <a:t>2. 3, 4</a:t>
            </a:r>
          </a:p>
          <a:p>
            <a:pPr algn="just">
              <a:lnSpc>
                <a:spcPct val="110000"/>
              </a:lnSpc>
            </a:pPr>
            <a:endParaRPr lang="en-US" sz="3100" baseline="30000" dirty="0">
              <a:effectLst/>
              <a:latin typeface="Quattrocento Sans" panose="020B0502050000020003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3100" b="1" dirty="0">
                <a:effectLst/>
                <a:latin typeface="Quattrocento Sans" panose="020B0502050000020003" pitchFamily="34" charset="0"/>
                <a:cs typeface="Arial" panose="020B0604020202020204" pitchFamily="34" charset="0"/>
              </a:rPr>
              <a:t>Purpose of study: </a:t>
            </a:r>
            <a:r>
              <a:rPr lang="en-US" sz="3100" dirty="0">
                <a:effectLst/>
                <a:latin typeface="Quattrocento Sans" panose="020B0502050000020003" pitchFamily="34" charset="0"/>
                <a:cs typeface="Arial" panose="020B0604020202020204" pitchFamily="34" charset="0"/>
              </a:rPr>
              <a:t>To quantify narcotic consumption and use of a stationary bicycle in the early post-operative period after hip arthroscopy</a:t>
            </a:r>
          </a:p>
          <a:p>
            <a:pPr marL="342900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sz="3100" dirty="0">
              <a:effectLst/>
              <a:latin typeface="Quattrocento Sans" panose="020B0502050000020003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3100" b="1" dirty="0">
                <a:effectLst/>
                <a:latin typeface="Quattrocento Sans" panose="020B0502050000020003" pitchFamily="34" charset="0"/>
                <a:cs typeface="Arial" panose="020B0604020202020204" pitchFamily="34" charset="0"/>
              </a:rPr>
              <a:t>Hypothesis: </a:t>
            </a:r>
            <a:r>
              <a:rPr lang="en-US" sz="3100" dirty="0">
                <a:effectLst/>
                <a:latin typeface="Quattrocento Sans" panose="020B0502050000020003" pitchFamily="34" charset="0"/>
                <a:cs typeface="Arial" panose="020B0604020202020204" pitchFamily="34" charset="0"/>
              </a:rPr>
              <a:t>Patients can significantly reduce narcotic usage and increase stationary bicycle time in the early post-operative period after hip arthroscopy</a:t>
            </a:r>
          </a:p>
          <a:p>
            <a:pPr marL="342900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sz="2400" dirty="0">
              <a:effectLst/>
              <a:latin typeface="Quattrocento Sans" panose="020B0502050000020003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sz="2400" dirty="0">
              <a:effectLst/>
              <a:latin typeface="Quattrocento Sans" panose="020B0502050000020003" pitchFamily="34" charset="0"/>
              <a:cs typeface="Arial" panose="020B0604020202020204" pitchFamily="34" charset="0"/>
            </a:endParaRPr>
          </a:p>
        </p:txBody>
      </p:sp>
      <p:sp>
        <p:nvSpPr>
          <p:cNvPr id="90" name="Rectangle 10">
            <a:extLst>
              <a:ext uri="{FF2B5EF4-FFF2-40B4-BE49-F238E27FC236}">
                <a16:creationId xmlns:a16="http://schemas.microsoft.com/office/drawing/2014/main" id="{8C463412-CC68-4A0F-AE72-68EF99EB2F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189" y="7326288"/>
            <a:ext cx="12469432" cy="1080169"/>
          </a:xfrm>
          <a:prstGeom prst="snipRoundRect">
            <a:avLst>
              <a:gd name="adj1" fmla="val 0"/>
              <a:gd name="adj2" fmla="val 50000"/>
            </a:avLst>
          </a:prstGeom>
          <a:solidFill>
            <a:srgbClr val="664F93"/>
          </a:solidFill>
          <a:ln w="12700">
            <a:noFill/>
            <a:miter lim="800000"/>
          </a:ln>
        </p:spPr>
        <p:txBody>
          <a:bodyPr wrap="none" lIns="274320" tIns="73152" rIns="274320" bIns="68563" anchor="ctr" anchorCtr="0"/>
          <a:lstStyle>
            <a:defPPr>
              <a:defRPr kern="1200" smtId="4294967295"/>
            </a:defPPr>
          </a:lstStyle>
          <a:p>
            <a:pPr defTabSz="4702588">
              <a:defRPr/>
            </a:pPr>
            <a:r>
              <a:rPr lang="en-US" sz="3600" b="1">
                <a:solidFill>
                  <a:schemeClr val="bg1"/>
                </a:solidFill>
                <a:effectLst/>
                <a:latin typeface="Quattrocento" panose="02020802030000000404" pitchFamily="18" charset="0"/>
              </a:rPr>
              <a:t>Introduction</a:t>
            </a: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65D5CB20-8752-4D75-A601-0EEB3443D27F}"/>
              </a:ext>
            </a:extLst>
          </p:cNvPr>
          <p:cNvSpPr/>
          <p:nvPr/>
        </p:nvSpPr>
        <p:spPr>
          <a:xfrm>
            <a:off x="30890606" y="27703245"/>
            <a:ext cx="12312333" cy="4934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kern="1200" smtId="4294967295"/>
            </a:defPPr>
          </a:lstStyle>
          <a:p>
            <a:pPr algn="ctr"/>
            <a:endParaRPr lang="en-US" sz="9600">
              <a:latin typeface="+mj-lt"/>
            </a:endParaRPr>
          </a:p>
        </p:txBody>
      </p:sp>
      <p:sp>
        <p:nvSpPr>
          <p:cNvPr id="92" name="TextBox 19">
            <a:extLst>
              <a:ext uri="{FF2B5EF4-FFF2-40B4-BE49-F238E27FC236}">
                <a16:creationId xmlns:a16="http://schemas.microsoft.com/office/drawing/2014/main" id="{B4F3D693-DA0F-454D-94C0-CEAA07C14A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39008" y="28409981"/>
            <a:ext cx="11582603" cy="3632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8" tIns="45709" rIns="91418" bIns="45709">
            <a:spAutoFit/>
          </a:bodyPr>
          <a:lstStyle>
            <a:defPPr>
              <a:defRPr kern="1200" smtId="4294967295"/>
            </a:defPPr>
            <a:lvl1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9pPr>
          </a:lstStyle>
          <a:p>
            <a:pPr marL="457200" indent="-4572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3100" dirty="0">
                <a:effectLst/>
                <a:latin typeface="Quattrocento Sans" panose="020B0502050000020003" pitchFamily="34" charset="0"/>
                <a:cs typeface="Arial" panose="020B0604020202020204" pitchFamily="34" charset="0"/>
              </a:rPr>
              <a:t>Thank you to Dr. Omer Mei-Dan, Laylaa Ramos, and the rest of the co-authors for making this study possible</a:t>
            </a:r>
          </a:p>
          <a:p>
            <a:pPr algn="just">
              <a:lnSpc>
                <a:spcPct val="110000"/>
              </a:lnSpc>
            </a:pPr>
            <a:endParaRPr lang="en-US" sz="3100" dirty="0">
              <a:effectLst/>
              <a:latin typeface="Quattrocento Sans" panose="020B0502050000020003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</a:pPr>
            <a:endParaRPr lang="en-US" sz="3100" dirty="0">
              <a:effectLst/>
              <a:latin typeface="Quattrocento Sans" panose="020B0502050000020003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3100" dirty="0">
                <a:effectLst/>
                <a:latin typeface="Quattrocento Sans" panose="020B0502050000020003" pitchFamily="34" charset="0"/>
                <a:cs typeface="Arial" panose="020B0604020202020204" pitchFamily="34" charset="0"/>
              </a:rPr>
              <a:t>Also special thanks to the Department of Orthopedics at the University of Colorado </a:t>
            </a:r>
          </a:p>
          <a:p>
            <a:pPr algn="just">
              <a:lnSpc>
                <a:spcPct val="110000"/>
              </a:lnSpc>
            </a:pPr>
            <a:endParaRPr lang="en-US" sz="2400" dirty="0">
              <a:effectLst/>
              <a:latin typeface="Quattrocento Sans" panose="020B0502050000020003" pitchFamily="34" charset="0"/>
              <a:cs typeface="Arial" panose="020B0604020202020204" pitchFamily="34" charset="0"/>
            </a:endParaRPr>
          </a:p>
        </p:txBody>
      </p:sp>
      <p:sp>
        <p:nvSpPr>
          <p:cNvPr id="93" name="Rectangle 10">
            <a:extLst>
              <a:ext uri="{FF2B5EF4-FFF2-40B4-BE49-F238E27FC236}">
                <a16:creationId xmlns:a16="http://schemas.microsoft.com/office/drawing/2014/main" id="{5EDC1F28-88BB-4DAD-9112-B4904B4A7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90607" y="26888752"/>
            <a:ext cx="12312332" cy="844604"/>
          </a:xfrm>
          <a:prstGeom prst="snipRoundRect">
            <a:avLst>
              <a:gd name="adj1" fmla="val 0"/>
              <a:gd name="adj2" fmla="val 46622"/>
            </a:avLst>
          </a:prstGeom>
          <a:solidFill>
            <a:schemeClr val="bg1">
              <a:lumMod val="50000"/>
            </a:schemeClr>
          </a:solidFill>
          <a:ln w="12700">
            <a:noFill/>
            <a:miter lim="800000"/>
          </a:ln>
        </p:spPr>
        <p:txBody>
          <a:bodyPr wrap="none" lIns="274320" tIns="73152" rIns="274320" bIns="68563" anchor="ctr" anchorCtr="0"/>
          <a:lstStyle>
            <a:defPPr>
              <a:defRPr kern="1200" smtId="4294967295"/>
            </a:defPPr>
          </a:lstStyle>
          <a:p>
            <a:pPr defTabSz="4702588">
              <a:defRPr/>
            </a:pPr>
            <a:r>
              <a:rPr lang="en-US" sz="3600" b="1" dirty="0">
                <a:solidFill>
                  <a:schemeClr val="bg1"/>
                </a:solidFill>
                <a:effectLst/>
                <a:latin typeface="Quattrocento" panose="02020802030000000404" pitchFamily="18" charset="0"/>
              </a:rPr>
              <a:t>Acknowledgements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C78621C-4264-B940-A334-676171B18CBB}"/>
              </a:ext>
            </a:extLst>
          </p:cNvPr>
          <p:cNvSpPr/>
          <p:nvPr/>
        </p:nvSpPr>
        <p:spPr>
          <a:xfrm>
            <a:off x="30890607" y="19888199"/>
            <a:ext cx="12312334" cy="67714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kern="1200" smtId="4294967295"/>
            </a:defPPr>
          </a:lstStyle>
          <a:p>
            <a:pPr algn="ctr"/>
            <a:endParaRPr lang="en-US" sz="9600" dirty="0">
              <a:latin typeface="+mj-lt"/>
            </a:endParaRPr>
          </a:p>
        </p:txBody>
      </p:sp>
      <p:sp>
        <p:nvSpPr>
          <p:cNvPr id="24" name="Rectangle 10">
            <a:extLst>
              <a:ext uri="{FF2B5EF4-FFF2-40B4-BE49-F238E27FC236}">
                <a16:creationId xmlns:a16="http://schemas.microsoft.com/office/drawing/2014/main" id="{391346F8-AEDC-8249-9A05-9EF6ECB260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90607" y="18939602"/>
            <a:ext cx="12312334" cy="929453"/>
          </a:xfrm>
          <a:prstGeom prst="snipRoundRect">
            <a:avLst>
              <a:gd name="adj1" fmla="val 0"/>
              <a:gd name="adj2" fmla="val 50000"/>
            </a:avLst>
          </a:prstGeom>
          <a:solidFill>
            <a:srgbClr val="664F93"/>
          </a:solidFill>
          <a:ln w="12700">
            <a:noFill/>
            <a:miter lim="800000"/>
          </a:ln>
        </p:spPr>
        <p:txBody>
          <a:bodyPr wrap="none" lIns="274320" tIns="73152" rIns="274320" bIns="68563" anchor="ctr" anchorCtr="0"/>
          <a:lstStyle>
            <a:defPPr>
              <a:defRPr kern="1200" smtId="4294967295"/>
            </a:defPPr>
          </a:lstStyle>
          <a:p>
            <a:pPr defTabSz="4702588">
              <a:defRPr/>
            </a:pPr>
            <a:r>
              <a:rPr lang="en-US" sz="3600" b="1" dirty="0">
                <a:solidFill>
                  <a:schemeClr val="bg1"/>
                </a:solidFill>
                <a:effectLst/>
                <a:latin typeface="Quattrocento" panose="02020802030000000404" pitchFamily="18" charset="0"/>
              </a:rPr>
              <a:t>References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7A1FC0-2D6A-7044-871B-757D2A50A9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46549" y="27097691"/>
            <a:ext cx="10398102" cy="507318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9584C7C-565D-A348-85D6-85EA6F6E1C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42485" y="10761984"/>
            <a:ext cx="9806230" cy="52473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27855A0-D1A6-6247-AE34-29942E068C37}"/>
              </a:ext>
            </a:extLst>
          </p:cNvPr>
          <p:cNvSpPr txBox="1"/>
          <p:nvPr/>
        </p:nvSpPr>
        <p:spPr>
          <a:xfrm>
            <a:off x="15293886" y="16084319"/>
            <a:ext cx="14043114" cy="1220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100" dirty="0">
                <a:effectLst/>
                <a:latin typeface="Quattrocento Sans" panose="020B0502050000020003" pitchFamily="34" charset="0"/>
                <a:cs typeface="Arial" panose="020B0604020202020204" pitchFamily="34" charset="0"/>
              </a:rPr>
              <a:t>Pain levels (POD1, 5.5; POD4, 3.8; POD9, 2.9; P &lt; 0.001) and the percentage of preoperative pain (POD1, 51.6%; POD4, 31.8%; POD9, 29.5%; P &lt; 0.01) significantly decreased over the study period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100" dirty="0">
              <a:effectLst/>
              <a:latin typeface="Quattrocento Sans" panose="020B0502050000020003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3100" dirty="0">
                <a:effectLst/>
                <a:latin typeface="Quattrocento Sans" panose="020B0502050000020003" pitchFamily="34" charset="0"/>
                <a:cs typeface="Arial" panose="020B0604020202020204" pitchFamily="34" charset="0"/>
              </a:rPr>
              <a:t>The quantity of narcotics used per day (reported in MED) significantly decreased (POD1, 27.3; POD4, 22.3; POD9, 8.5; P &lt; 0.0001)</a:t>
            </a:r>
          </a:p>
          <a:p>
            <a:pPr algn="just">
              <a:lnSpc>
                <a:spcPct val="110000"/>
              </a:lnSpc>
            </a:pPr>
            <a:endParaRPr lang="en-US" sz="3100" dirty="0">
              <a:effectLst/>
              <a:latin typeface="Quattrocento Sans" panose="020B0502050000020003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3100" dirty="0">
                <a:effectLst/>
                <a:latin typeface="Quattrocento Sans" panose="020B0502050000020003" pitchFamily="34" charset="0"/>
                <a:cs typeface="Arial" panose="020B0604020202020204" pitchFamily="34" charset="0"/>
              </a:rPr>
              <a:t>By POD4, 41% of patients had discontinued all narcotics, and by POD9, 65% of patients were completely off narcotic medication</a:t>
            </a:r>
          </a:p>
          <a:p>
            <a:pPr algn="just">
              <a:lnSpc>
                <a:spcPct val="110000"/>
              </a:lnSpc>
            </a:pPr>
            <a:endParaRPr lang="en-US" sz="3100" dirty="0">
              <a:effectLst/>
              <a:latin typeface="Quattrocento Sans" panose="020B0502050000020003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3100" dirty="0">
                <a:effectLst/>
                <a:latin typeface="Quattrocento Sans" panose="020B0502050000020003" pitchFamily="34" charset="0"/>
                <a:cs typeface="Arial" panose="020B0604020202020204" pitchFamily="34" charset="0"/>
              </a:rPr>
              <a:t>Patients significantly increased the number of minutes spent cycling per day (POD1, 7.6 minutes; POD4, 13.8 minutes; POD9, 19.0 minutes; P &lt; 0.0001)</a:t>
            </a:r>
          </a:p>
          <a:p>
            <a:pPr algn="just">
              <a:lnSpc>
                <a:spcPct val="110000"/>
              </a:lnSpc>
            </a:pPr>
            <a:endParaRPr lang="en-US" sz="3100" dirty="0">
              <a:effectLst/>
              <a:latin typeface="Quattrocento Sans" panose="020B0502050000020003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3100" dirty="0">
                <a:effectLst/>
                <a:latin typeface="Quattrocento Sans" panose="020B0502050000020003" pitchFamily="34" charset="0"/>
                <a:ea typeface="ＭＳ Ｐゴシック" pitchFamily="-106" charset="-128"/>
                <a:cs typeface="Arial" panose="020B0604020202020204" pitchFamily="34" charset="0"/>
              </a:rPr>
              <a:t>23.8% of patients had an existing narcotic prescription preoperatively for the indicated hip prior to date of service</a:t>
            </a:r>
          </a:p>
          <a:p>
            <a:endParaRPr lang="en-US" sz="3100" dirty="0">
              <a:effectLst/>
              <a:latin typeface="Quattrocento Sans" panose="020B0502050000020003" pitchFamily="34" charset="0"/>
              <a:ea typeface="ＭＳ Ｐゴシック" pitchFamily="-106" charset="-128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100" dirty="0">
                <a:effectLst/>
                <a:latin typeface="Quattrocento Sans" panose="020B0502050000020003" pitchFamily="34" charset="0"/>
                <a:ea typeface="ＭＳ Ｐゴシック" pitchFamily="-106" charset="-128"/>
                <a:cs typeface="Arial" panose="020B0604020202020204" pitchFamily="34" charset="0"/>
              </a:rPr>
              <a:t>Patients who received a preoperative narcotic prescription for the affected hip were significantly more likely to require an additional post-operative narcotic prescription (P &lt; 0.001) </a:t>
            </a:r>
          </a:p>
          <a:p>
            <a:r>
              <a:rPr lang="en-US" sz="3100" dirty="0">
                <a:effectLst/>
                <a:latin typeface="Quattrocento Sans" panose="020B0502050000020003" pitchFamily="34" charset="0"/>
                <a:ea typeface="ＭＳ Ｐゴシック" pitchFamily="-106" charset="-128"/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100" dirty="0">
                <a:effectLst/>
                <a:latin typeface="Quattrocento Sans" panose="020B0502050000020003" pitchFamily="34" charset="0"/>
                <a:ea typeface="ＭＳ Ｐゴシック" pitchFamily="-106" charset="-128"/>
                <a:cs typeface="Arial" panose="020B0604020202020204" pitchFamily="34" charset="0"/>
              </a:rPr>
              <a:t>Average total narcotic consumption per patient POD1-9 was 136 MEDs or 91mg oxycodone </a:t>
            </a:r>
          </a:p>
          <a:p>
            <a:endParaRPr lang="en-US" sz="3100" dirty="0">
              <a:effectLst/>
              <a:latin typeface="Quattrocento Sans" panose="020B0502050000020003" pitchFamily="34" charset="0"/>
              <a:ea typeface="ＭＳ Ｐゴシック" pitchFamily="-106" charset="-128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>
              <a:effectLst/>
              <a:latin typeface="Quattrocento Sans" panose="020B0502050000020003" pitchFamily="34" charset="0"/>
              <a:ea typeface="ＭＳ Ｐゴシック" pitchFamily="-106" charset="-128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2A4FB6-4D3A-A148-9246-42766B829473}"/>
              </a:ext>
            </a:extLst>
          </p:cNvPr>
          <p:cNvSpPr txBox="1"/>
          <p:nvPr/>
        </p:nvSpPr>
        <p:spPr>
          <a:xfrm>
            <a:off x="31247724" y="8987661"/>
            <a:ext cx="11625667" cy="8679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100" dirty="0">
                <a:effectLst/>
                <a:latin typeface="Quattrocento Sans" panose="020B0502050000020003" pitchFamily="34" charset="0"/>
                <a:ea typeface="ＭＳ Ｐゴシック" pitchFamily="-106" charset="-128"/>
                <a:cs typeface="Arial" panose="020B0604020202020204" pitchFamily="34" charset="0"/>
              </a:rPr>
              <a:t>A gradual and significant decline in patients’ reported pain levels and narcotic use, with a high level of activity tolerance, was noted in the post-operative period </a:t>
            </a:r>
          </a:p>
          <a:p>
            <a:endParaRPr lang="en-US" sz="3100" dirty="0">
              <a:effectLst/>
              <a:latin typeface="Quattrocento Sans" panose="020B0502050000020003" pitchFamily="34" charset="0"/>
              <a:ea typeface="ＭＳ Ｐゴシック" pitchFamily="-106" charset="-128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100" dirty="0">
                <a:effectLst/>
                <a:latin typeface="Quattrocento Sans" panose="020B0502050000020003" pitchFamily="34" charset="0"/>
                <a:ea typeface="ＭＳ Ｐゴシック" pitchFamily="-106" charset="-128"/>
                <a:cs typeface="Arial" panose="020B0604020202020204" pitchFamily="34" charset="0"/>
              </a:rPr>
              <a:t>We recommend a postoperative prescription of 20 tablets of 5 mg oxycodone or Percocet (5 mg oxycodone/325 mg acetaminophen) after hip arthroscopy using our surgical technique</a:t>
            </a:r>
          </a:p>
          <a:p>
            <a:endParaRPr lang="en-US" sz="3100" dirty="0">
              <a:effectLst/>
              <a:latin typeface="Quattrocento Sans" panose="020B0502050000020003" pitchFamily="34" charset="0"/>
              <a:ea typeface="ＭＳ Ｐゴシック" pitchFamily="-106" charset="-128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100" dirty="0">
                <a:effectLst/>
                <a:latin typeface="Quattrocento Sans" panose="020B0502050000020003" pitchFamily="34" charset="0"/>
                <a:ea typeface="ＭＳ Ｐゴシック" pitchFamily="-106" charset="-128"/>
                <a:cs typeface="Arial" panose="020B0604020202020204" pitchFamily="34" charset="0"/>
              </a:rPr>
              <a:t>The amount and type of prescribed narcotics must be individualized to patient and procedure specific factors, taking into account pre-operative narcotic use </a:t>
            </a:r>
          </a:p>
          <a:p>
            <a:endParaRPr lang="en-US" sz="3100" dirty="0">
              <a:effectLst/>
              <a:latin typeface="Quattrocento Sans" panose="020B0502050000020003" pitchFamily="34" charset="0"/>
              <a:ea typeface="ＭＳ Ｐゴシック" pitchFamily="-106" charset="-128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100" dirty="0">
                <a:effectLst/>
                <a:latin typeface="Quattrocento Sans" panose="020B0502050000020003" pitchFamily="34" charset="0"/>
                <a:ea typeface="ＭＳ Ｐゴシック" pitchFamily="-106" charset="-128"/>
                <a:cs typeface="Arial" panose="020B0604020202020204" pitchFamily="34" charset="0"/>
              </a:rPr>
              <a:t>Study limited by single-surgeon and single-technique</a:t>
            </a:r>
          </a:p>
          <a:p>
            <a:endParaRPr lang="en-US" sz="3100" dirty="0">
              <a:effectLst/>
              <a:latin typeface="Quattrocento Sans" panose="020B0502050000020003" pitchFamily="34" charset="0"/>
              <a:ea typeface="ＭＳ Ｐゴシック" pitchFamily="-106" charset="-128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100" dirty="0">
                <a:effectLst/>
                <a:latin typeface="Quattrocento Sans" panose="020B0502050000020003" pitchFamily="34" charset="0"/>
                <a:ea typeface="ＭＳ Ｐゴシック" pitchFamily="-106" charset="-128"/>
                <a:cs typeface="Arial" panose="020B0604020202020204" pitchFamily="34" charset="0"/>
              </a:rPr>
              <a:t>Patients can expect a rapid decrease in narcotic consumption along with a high degree of activity tolerance in the early postoperative period after hip arthroscopy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E1D432-5ED5-3C44-B33E-C994829706D9}"/>
              </a:ext>
            </a:extLst>
          </p:cNvPr>
          <p:cNvSpPr txBox="1"/>
          <p:nvPr/>
        </p:nvSpPr>
        <p:spPr>
          <a:xfrm>
            <a:off x="31320659" y="20357384"/>
            <a:ext cx="11652171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effectLst/>
                <a:latin typeface="Quattrocento Sans" panose="020B0502050000020003" pitchFamily="34" charset="0"/>
                <a:ea typeface="ＭＳ Ｐゴシック" pitchFamily="-106" charset="-128"/>
                <a:cs typeface="Arial" panose="020B0604020202020204" pitchFamily="34" charset="0"/>
              </a:rPr>
              <a:t>1. Montgomery SR, Ngo SS, Hobson T, et al. Trends and demographics in hip arthroscopy in the United States. Arthroscopy. 2013;29(4):661-665.</a:t>
            </a:r>
          </a:p>
          <a:p>
            <a:r>
              <a:rPr lang="en-US" dirty="0">
                <a:effectLst/>
                <a:latin typeface="Quattrocento Sans" panose="020B0502050000020003" pitchFamily="34" charset="0"/>
                <a:ea typeface="ＭＳ Ｐゴシック" pitchFamily="-106" charset="-128"/>
                <a:cs typeface="Arial" panose="020B0604020202020204" pitchFamily="34" charset="0"/>
              </a:rPr>
              <a:t>2. </a:t>
            </a:r>
            <a:r>
              <a:rPr lang="en-US" dirty="0" err="1">
                <a:effectLst/>
                <a:latin typeface="Quattrocento Sans" panose="020B0502050000020003" pitchFamily="34" charset="0"/>
                <a:ea typeface="ＭＳ Ｐゴシック" pitchFamily="-106" charset="-128"/>
                <a:cs typeface="Arial" panose="020B0604020202020204" pitchFamily="34" charset="0"/>
              </a:rPr>
              <a:t>Anciano</a:t>
            </a:r>
            <a:r>
              <a:rPr lang="en-US" dirty="0">
                <a:effectLst/>
                <a:latin typeface="Quattrocento Sans" panose="020B0502050000020003" pitchFamily="34" charset="0"/>
                <a:ea typeface="ＭＳ Ｐゴシック" pitchFamily="-106" charset="-128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Quattrocento Sans" panose="020B0502050000020003" pitchFamily="34" charset="0"/>
                <a:ea typeface="ＭＳ Ｐゴシック" pitchFamily="-106" charset="-128"/>
                <a:cs typeface="Arial" panose="020B0604020202020204" pitchFamily="34" charset="0"/>
              </a:rPr>
              <a:t>Granadillo</a:t>
            </a:r>
            <a:r>
              <a:rPr lang="en-US" dirty="0">
                <a:effectLst/>
                <a:latin typeface="Quattrocento Sans" panose="020B0502050000020003" pitchFamily="34" charset="0"/>
                <a:ea typeface="ＭＳ Ｐゴシック" pitchFamily="-106" charset="-128"/>
                <a:cs typeface="Arial" panose="020B0604020202020204" pitchFamily="34" charset="0"/>
              </a:rPr>
              <a:t> V, </a:t>
            </a:r>
            <a:r>
              <a:rPr lang="en-US" dirty="0" err="1">
                <a:effectLst/>
                <a:latin typeface="Quattrocento Sans" panose="020B0502050000020003" pitchFamily="34" charset="0"/>
                <a:ea typeface="ＭＳ Ｐゴシック" pitchFamily="-106" charset="-128"/>
                <a:cs typeface="Arial" panose="020B0604020202020204" pitchFamily="34" charset="0"/>
              </a:rPr>
              <a:t>Cancienne</a:t>
            </a:r>
            <a:r>
              <a:rPr lang="en-US" dirty="0">
                <a:effectLst/>
                <a:latin typeface="Quattrocento Sans" panose="020B0502050000020003" pitchFamily="34" charset="0"/>
                <a:ea typeface="ＭＳ Ｐゴシック" pitchFamily="-106" charset="-128"/>
                <a:cs typeface="Arial" panose="020B0604020202020204" pitchFamily="34" charset="0"/>
              </a:rPr>
              <a:t> JM, </a:t>
            </a:r>
            <a:r>
              <a:rPr lang="en-US" dirty="0" err="1">
                <a:effectLst/>
                <a:latin typeface="Quattrocento Sans" panose="020B0502050000020003" pitchFamily="34" charset="0"/>
                <a:ea typeface="ＭＳ Ｐゴシック" pitchFamily="-106" charset="-128"/>
                <a:cs typeface="Arial" panose="020B0604020202020204" pitchFamily="34" charset="0"/>
              </a:rPr>
              <a:t>Gwathmey</a:t>
            </a:r>
            <a:r>
              <a:rPr lang="en-US" dirty="0">
                <a:effectLst/>
                <a:latin typeface="Quattrocento Sans" panose="020B0502050000020003" pitchFamily="34" charset="0"/>
                <a:ea typeface="ＭＳ Ｐゴシック" pitchFamily="-106" charset="-128"/>
                <a:cs typeface="Arial" panose="020B0604020202020204" pitchFamily="34" charset="0"/>
              </a:rPr>
              <a:t> FW, Werner BC.</a:t>
            </a:r>
          </a:p>
          <a:p>
            <a:r>
              <a:rPr lang="en-US" dirty="0">
                <a:effectLst/>
                <a:latin typeface="Quattrocento Sans" panose="020B0502050000020003" pitchFamily="34" charset="0"/>
                <a:ea typeface="ＭＳ Ｐゴシック" pitchFamily="-106" charset="-128"/>
                <a:cs typeface="Arial" panose="020B0604020202020204" pitchFamily="34" charset="0"/>
              </a:rPr>
              <a:t>Perioperative opioid analgesics and hip arthroscopy: trends, risk factors</a:t>
            </a:r>
          </a:p>
          <a:p>
            <a:r>
              <a:rPr lang="en-US" dirty="0">
                <a:effectLst/>
                <a:latin typeface="Quattrocento Sans" panose="020B0502050000020003" pitchFamily="34" charset="0"/>
                <a:ea typeface="ＭＳ Ｐゴシック" pitchFamily="-106" charset="-128"/>
                <a:cs typeface="Arial" panose="020B0604020202020204" pitchFamily="34" charset="0"/>
              </a:rPr>
              <a:t>for prolonged use, and complications. Arthroscopy. 2018;34(8):</a:t>
            </a:r>
          </a:p>
          <a:p>
            <a:r>
              <a:rPr lang="en-US" dirty="0">
                <a:effectLst/>
                <a:latin typeface="Quattrocento Sans" panose="020B0502050000020003" pitchFamily="34" charset="0"/>
                <a:ea typeface="ＭＳ Ｐゴシック" pitchFamily="-106" charset="-128"/>
                <a:cs typeface="Arial" panose="020B0604020202020204" pitchFamily="34" charset="0"/>
              </a:rPr>
              <a:t>2359-2367.</a:t>
            </a:r>
          </a:p>
          <a:p>
            <a:r>
              <a:rPr lang="en-US" dirty="0">
                <a:effectLst/>
                <a:latin typeface="Quattrocento Sans" panose="020B0502050000020003" pitchFamily="34" charset="0"/>
                <a:ea typeface="ＭＳ Ｐゴシック" pitchFamily="-106" charset="-128"/>
                <a:cs typeface="Arial" panose="020B0604020202020204" pitchFamily="34" charset="0"/>
              </a:rPr>
              <a:t>3. Morris BJ, Mir HR. The opioid epidemic: impact on orthopaedic surgery.</a:t>
            </a:r>
          </a:p>
          <a:p>
            <a:r>
              <a:rPr lang="en-US" dirty="0">
                <a:effectLst/>
                <a:latin typeface="Quattrocento Sans" panose="020B0502050000020003" pitchFamily="34" charset="0"/>
                <a:ea typeface="ＭＳ Ｐゴシック" pitchFamily="-106" charset="-128"/>
                <a:cs typeface="Arial" panose="020B0604020202020204" pitchFamily="34" charset="0"/>
              </a:rPr>
              <a:t>J Am </a:t>
            </a:r>
            <a:r>
              <a:rPr lang="en-US" dirty="0" err="1">
                <a:effectLst/>
                <a:latin typeface="Quattrocento Sans" panose="020B0502050000020003" pitchFamily="34" charset="0"/>
                <a:ea typeface="ＭＳ Ｐゴシック" pitchFamily="-106" charset="-128"/>
                <a:cs typeface="Arial" panose="020B0604020202020204" pitchFamily="34" charset="0"/>
              </a:rPr>
              <a:t>Acad</a:t>
            </a:r>
            <a:r>
              <a:rPr lang="en-US" dirty="0">
                <a:effectLst/>
                <a:latin typeface="Quattrocento Sans" panose="020B0502050000020003" pitchFamily="34" charset="0"/>
                <a:ea typeface="ＭＳ Ｐゴシック" pitchFamily="-106" charset="-128"/>
                <a:cs typeface="Arial" panose="020B0604020202020204" pitchFamily="34" charset="0"/>
              </a:rPr>
              <a:t> Orthop Surg. 2015;23(5):267-271.</a:t>
            </a:r>
          </a:p>
          <a:p>
            <a:r>
              <a:rPr lang="en-US" dirty="0">
                <a:effectLst/>
                <a:latin typeface="Quattrocento Sans" panose="020B0502050000020003" pitchFamily="34" charset="0"/>
                <a:ea typeface="ＭＳ Ｐゴシック" pitchFamily="-106" charset="-128"/>
                <a:cs typeface="Arial" panose="020B0604020202020204" pitchFamily="34" charset="0"/>
              </a:rPr>
              <a:t>4. Volkow ND, McLellan TA, </a:t>
            </a:r>
            <a:r>
              <a:rPr lang="en-US" dirty="0" err="1">
                <a:effectLst/>
                <a:latin typeface="Quattrocento Sans" panose="020B0502050000020003" pitchFamily="34" charset="0"/>
                <a:ea typeface="ＭＳ Ｐゴシック" pitchFamily="-106" charset="-128"/>
                <a:cs typeface="Arial" panose="020B0604020202020204" pitchFamily="34" charset="0"/>
              </a:rPr>
              <a:t>Cotto</a:t>
            </a:r>
            <a:r>
              <a:rPr lang="en-US" dirty="0">
                <a:effectLst/>
                <a:latin typeface="Quattrocento Sans" panose="020B0502050000020003" pitchFamily="34" charset="0"/>
                <a:ea typeface="ＭＳ Ｐゴシック" pitchFamily="-106" charset="-128"/>
                <a:cs typeface="Arial" panose="020B0604020202020204" pitchFamily="34" charset="0"/>
              </a:rPr>
              <a:t> JH, </a:t>
            </a:r>
            <a:r>
              <a:rPr lang="en-US" dirty="0" err="1">
                <a:effectLst/>
                <a:latin typeface="Quattrocento Sans" panose="020B0502050000020003" pitchFamily="34" charset="0"/>
                <a:ea typeface="ＭＳ Ｐゴシック" pitchFamily="-106" charset="-128"/>
                <a:cs typeface="Arial" panose="020B0604020202020204" pitchFamily="34" charset="0"/>
              </a:rPr>
              <a:t>Karithanom</a:t>
            </a:r>
            <a:r>
              <a:rPr lang="en-US" dirty="0">
                <a:effectLst/>
                <a:latin typeface="Quattrocento Sans" panose="020B0502050000020003" pitchFamily="34" charset="0"/>
                <a:ea typeface="ＭＳ Ｐゴシック" pitchFamily="-106" charset="-128"/>
                <a:cs typeface="Arial" panose="020B0604020202020204" pitchFamily="34" charset="0"/>
              </a:rPr>
              <a:t> M, Weiss SR. Characteristics of opioid prescriptions in 2009. JAMA. 2011;305(13):</a:t>
            </a:r>
          </a:p>
          <a:p>
            <a:r>
              <a:rPr lang="en-US" dirty="0">
                <a:effectLst/>
                <a:latin typeface="Quattrocento Sans" panose="020B0502050000020003" pitchFamily="34" charset="0"/>
                <a:ea typeface="ＭＳ Ｐゴシック" pitchFamily="-106" charset="-128"/>
                <a:cs typeface="Arial" panose="020B0604020202020204" pitchFamily="34" charset="0"/>
              </a:rPr>
              <a:t>1299-1301.</a:t>
            </a:r>
          </a:p>
          <a:p>
            <a:r>
              <a:rPr lang="en-US" dirty="0">
                <a:effectLst/>
                <a:latin typeface="Quattrocento Sans" panose="020B0502050000020003" pitchFamily="34" charset="0"/>
                <a:ea typeface="ＭＳ Ｐゴシック" pitchFamily="-106" charset="-128"/>
                <a:cs typeface="Arial" panose="020B0604020202020204" pitchFamily="34" charset="0"/>
              </a:rPr>
              <a:t>5. Welton KL, Jesse MK, </a:t>
            </a:r>
            <a:r>
              <a:rPr lang="en-US" dirty="0" err="1">
                <a:effectLst/>
                <a:latin typeface="Quattrocento Sans" panose="020B0502050000020003" pitchFamily="34" charset="0"/>
                <a:ea typeface="ＭＳ Ｐゴシック" pitchFamily="-106" charset="-128"/>
                <a:cs typeface="Arial" panose="020B0604020202020204" pitchFamily="34" charset="0"/>
              </a:rPr>
              <a:t>Kraeutler</a:t>
            </a:r>
            <a:r>
              <a:rPr lang="en-US" dirty="0">
                <a:effectLst/>
                <a:latin typeface="Quattrocento Sans" panose="020B0502050000020003" pitchFamily="34" charset="0"/>
                <a:ea typeface="ＭＳ Ｐゴシック" pitchFamily="-106" charset="-128"/>
                <a:cs typeface="Arial" panose="020B0604020202020204" pitchFamily="34" charset="0"/>
              </a:rPr>
              <a:t> MJ, Garabekyan T, Mei-Dan O. The</a:t>
            </a:r>
          </a:p>
          <a:p>
            <a:r>
              <a:rPr lang="en-US" dirty="0">
                <a:effectLst/>
                <a:latin typeface="Quattrocento Sans" panose="020B0502050000020003" pitchFamily="34" charset="0"/>
                <a:ea typeface="ＭＳ Ｐゴシック" pitchFamily="-106" charset="-128"/>
                <a:cs typeface="Arial" panose="020B0604020202020204" pitchFamily="34" charset="0"/>
              </a:rPr>
              <a:t>anteroposterior pelvic radiograph: acetabular and femoral measurements</a:t>
            </a:r>
          </a:p>
          <a:p>
            <a:r>
              <a:rPr lang="en-US" dirty="0">
                <a:effectLst/>
                <a:latin typeface="Quattrocento Sans" panose="020B0502050000020003" pitchFamily="34" charset="0"/>
                <a:ea typeface="ＭＳ Ｐゴシック" pitchFamily="-106" charset="-128"/>
                <a:cs typeface="Arial" panose="020B0604020202020204" pitchFamily="34" charset="0"/>
              </a:rPr>
              <a:t>and relation to hip pathologies. J Bone Joint Surg Am. 2018;</a:t>
            </a:r>
          </a:p>
          <a:p>
            <a:r>
              <a:rPr lang="en-US" dirty="0">
                <a:effectLst/>
                <a:latin typeface="Quattrocento Sans" panose="020B0502050000020003" pitchFamily="34" charset="0"/>
                <a:ea typeface="ＭＳ Ｐゴシック" pitchFamily="-106" charset="-128"/>
                <a:cs typeface="Arial" panose="020B0604020202020204" pitchFamily="34" charset="0"/>
              </a:rPr>
              <a:t>100(1):76-85.</a:t>
            </a:r>
          </a:p>
          <a:p>
            <a:endParaRPr lang="en-US" dirty="0">
              <a:effectLst/>
            </a:endParaRPr>
          </a:p>
          <a:p>
            <a:endParaRPr lang="en-US" dirty="0">
              <a:effectLst/>
            </a:endParaRPr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6.09.30"/>
  <p:tag name="AS_TITLE" val="Aspose.Slides for .NET 4.0"/>
  <p:tag name="AS_VERSION" val="16.9.0.0"/>
  <p:tag name="MAKESIGNSTEMPLATE" val="ponderingpeacock|09-2018"/>
</p:tagLst>
</file>

<file path=ppt/theme/theme1.xml><?xml version="1.0" encoding="utf-8"?>
<a:theme xmlns:a="http://schemas.openxmlformats.org/drawingml/2006/main" name="Default Design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Default Design">
      <a:majorFont>
        <a:latin typeface="Times New Roman"/>
        <a:ea typeface="Arial"/>
        <a:cs typeface="Arial"/>
      </a:majorFont>
      <a:minorFont>
        <a:latin typeface="Times New Roman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2788</TotalTime>
  <Words>871</Words>
  <Application>Microsoft Macintosh PowerPoint</Application>
  <PresentationFormat>Custom</PresentationFormat>
  <Paragraphs>76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Quattrocento Sans</vt:lpstr>
      <vt:lpstr>Arial</vt:lpstr>
      <vt:lpstr>Quattrocento</vt:lpstr>
      <vt:lpstr>Times New Roman</vt:lpstr>
      <vt:lpstr>Default Design</vt:lpstr>
      <vt:lpstr>PowerPoint Presentation</vt:lpstr>
    </vt:vector>
  </TitlesOfParts>
  <Company>Graphicsland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 for a scientific poster</dc:title>
  <dc:subject>Free Poster Presentation Example</dc:subject>
  <dc:creator>Graphicsland/MakeSigns.com</dc:creator>
  <cp:keywords>scientific, research, template, custom, poster, presentation, symposium, printing, PowerPoint, create, design, example, sample, download</cp:keywords>
  <dc:description>This is a free template from MakeSigns.com to help you create the perfect scientific poster.</dc:description>
  <cp:lastModifiedBy>Eric Marty</cp:lastModifiedBy>
  <cp:revision>125</cp:revision>
  <cp:lastPrinted>2000-08-03T00:31:24Z</cp:lastPrinted>
  <dcterms:modified xsi:type="dcterms:W3CDTF">2021-12-01T16:57:14Z</dcterms:modified>
  <cp:category>research posters template</cp:category>
</cp:coreProperties>
</file>