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5143500" cx="9144000"/>
  <p:notesSz cx="6858000" cy="9144000"/>
  <p:embeddedFontLst>
    <p:embeddedFont>
      <p:font typeface="Playfair Display"/>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PlayfairDisplay-bold.fntdata"/><Relationship Id="rId23" Type="http://schemas.openxmlformats.org/officeDocument/2006/relationships/font" Target="fonts/PlayfairDisplay-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layfairDisplay-boldItalic.fntdata"/><Relationship Id="rId25" Type="http://schemas.openxmlformats.org/officeDocument/2006/relationships/font" Target="fonts/PlayfairDisplay-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0" Type="http://schemas.openxmlformats.org/officeDocument/2006/relationships/font" Target="fonts/Lato-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Shape 56"/>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7" name="Shape 5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Shape 11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2" name="Shape 11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Animate this slide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9" name="Shape 11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Shape 1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5" name="Shape 12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Shape 13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1" name="Shape 13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Shape 1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7" name="Shape 13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Shape 14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3" name="Shape 14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Shape 14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0" name="Shape 15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Shape 1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7" name="Shape 15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1" marL="914400" rtl="0">
              <a:lnSpc>
                <a:spcPct val="115000"/>
              </a:lnSpc>
              <a:spcBef>
                <a:spcPts val="0"/>
              </a:spcBef>
              <a:spcAft>
                <a:spcPts val="0"/>
              </a:spcAft>
              <a:buClr>
                <a:schemeClr val="dk2"/>
              </a:buClr>
              <a:buSzPts val="1400"/>
              <a:buFont typeface="Lato"/>
              <a:buChar char="○"/>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4" name="Shape 16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3" name="Shape 6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Shape 6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9" name="Shape 6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Emphasis</a:t>
            </a:r>
            <a:r>
              <a:rPr lang="en"/>
              <a:t> on volunteer basis of “staff” so they do not have many resources for evaluation of the Clinic. Really give background for when we interviewed patients in regards to timing with the visit. Talk about the CU elective and intent to form a long-term parternship with MMC.</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 name="Shape 73"/>
        <p:cNvGrpSpPr/>
        <p:nvPr/>
      </p:nvGrpSpPr>
      <p:grpSpPr>
        <a:xfrm>
          <a:off x="0" y="0"/>
          <a:ext cx="0" cy="0"/>
          <a:chOff x="0" y="0"/>
          <a:chExt cx="0" cy="0"/>
        </a:xfrm>
      </p:grpSpPr>
      <p:sp>
        <p:nvSpPr>
          <p:cNvPr id="74" name="Shape 7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5" name="Shape 7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Shape 8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2" name="Shape 8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 name="Shape 86"/>
        <p:cNvGrpSpPr/>
        <p:nvPr/>
      </p:nvGrpSpPr>
      <p:grpSpPr>
        <a:xfrm>
          <a:off x="0" y="0"/>
          <a:ext cx="0" cy="0"/>
          <a:chOff x="0" y="0"/>
          <a:chExt cx="0" cy="0"/>
        </a:xfrm>
      </p:grpSpPr>
      <p:sp>
        <p:nvSpPr>
          <p:cNvPr id="87" name="Shape 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8" name="Shape 8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4" name="Shape 9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 name="Shape 98"/>
        <p:cNvGrpSpPr/>
        <p:nvPr/>
      </p:nvGrpSpPr>
      <p:grpSpPr>
        <a:xfrm>
          <a:off x="0" y="0"/>
          <a:ext cx="0" cy="0"/>
          <a:chOff x="0" y="0"/>
          <a:chExt cx="0" cy="0"/>
        </a:xfrm>
      </p:grpSpPr>
      <p:sp>
        <p:nvSpPr>
          <p:cNvPr id="99" name="Shape 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0" name="Shape 10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Shape 1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6" name="Shape 10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Shape 10"/>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1" name="Shape 11"/>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12" name="Shape 12"/>
          <p:cNvSpPr txBox="1"/>
          <p:nvPr>
            <p:ph type="ctrTitle"/>
          </p:nvPr>
        </p:nvSpPr>
        <p:spPr>
          <a:xfrm>
            <a:off x="3096250" y="1627200"/>
            <a:ext cx="2951400" cy="1584300"/>
          </a:xfrm>
          <a:prstGeom prst="rect">
            <a:avLst/>
          </a:prstGeom>
        </p:spPr>
        <p:txBody>
          <a:bodyPr anchorCtr="0" anchor="ctr" bIns="91425" lIns="91425" spcFirstLastPara="1" rIns="91425" wrap="square" tIns="91425"/>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Shape 13"/>
          <p:cNvSpPr txBox="1"/>
          <p:nvPr>
            <p:ph idx="1" type="subTitle"/>
          </p:nvPr>
        </p:nvSpPr>
        <p:spPr>
          <a:xfrm>
            <a:off x="3096363" y="3266930"/>
            <a:ext cx="2951400" cy="701400"/>
          </a:xfrm>
          <a:prstGeom prst="rect">
            <a:avLst/>
          </a:prstGeom>
        </p:spPr>
        <p:txBody>
          <a:bodyPr anchorCtr="0" anchor="b" bIns="91425" lIns="91425" spcFirstLastPara="1" rIns="91425" wrap="square" tIns="91425"/>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Shape 1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8" name="Shape 48"/>
        <p:cNvGrpSpPr/>
        <p:nvPr/>
      </p:nvGrpSpPr>
      <p:grpSpPr>
        <a:xfrm>
          <a:off x="0" y="0"/>
          <a:ext cx="0" cy="0"/>
          <a:chOff x="0" y="0"/>
          <a:chExt cx="0" cy="0"/>
        </a:xfrm>
      </p:grpSpPr>
      <p:sp>
        <p:nvSpPr>
          <p:cNvPr id="49" name="Shape 49"/>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50" name="Shape 50"/>
          <p:cNvSpPr txBox="1"/>
          <p:nvPr>
            <p:ph type="title"/>
          </p:nvPr>
        </p:nvSpPr>
        <p:spPr>
          <a:xfrm>
            <a:off x="311700" y="1233100"/>
            <a:ext cx="8520600" cy="1610100"/>
          </a:xfrm>
          <a:prstGeom prst="rect">
            <a:avLst/>
          </a:prstGeom>
        </p:spPr>
        <p:txBody>
          <a:bodyPr anchorCtr="0" anchor="b" bIns="91425" lIns="91425" spcFirstLastPara="1" rIns="91425" wrap="square" tIns="91425"/>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p:txBody>
      </p:sp>
      <p:sp>
        <p:nvSpPr>
          <p:cNvPr id="51" name="Shape 51"/>
          <p:cNvSpPr txBox="1"/>
          <p:nvPr>
            <p:ph idx="1" type="body"/>
          </p:nvPr>
        </p:nvSpPr>
        <p:spPr>
          <a:xfrm>
            <a:off x="311700" y="2919450"/>
            <a:ext cx="85206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Shape 5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3" name="Shape 53"/>
        <p:cNvGrpSpPr/>
        <p:nvPr/>
      </p:nvGrpSpPr>
      <p:grpSpPr>
        <a:xfrm>
          <a:off x="0" y="0"/>
          <a:ext cx="0" cy="0"/>
          <a:chOff x="0" y="0"/>
          <a:chExt cx="0" cy="0"/>
        </a:xfrm>
      </p:grpSpPr>
      <p:sp>
        <p:nvSpPr>
          <p:cNvPr id="54" name="Shape 5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Shape 16"/>
          <p:cNvSpPr txBox="1"/>
          <p:nvPr>
            <p:ph type="title"/>
          </p:nvPr>
        </p:nvSpPr>
        <p:spPr>
          <a:xfrm>
            <a:off x="509550" y="1423875"/>
            <a:ext cx="8124900" cy="1798200"/>
          </a:xfrm>
          <a:prstGeom prst="rect">
            <a:avLst/>
          </a:prstGeom>
        </p:spPr>
        <p:txBody>
          <a:bodyPr anchorCtr="0" anchor="ctr" bIns="91425" lIns="91425" spcFirstLastPara="1" rIns="91425" wrap="square" tIns="91425"/>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Shape 1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8" name="Shape 18"/>
        <p:cNvGrpSpPr/>
        <p:nvPr/>
      </p:nvGrpSpPr>
      <p:grpSpPr>
        <a:xfrm>
          <a:off x="0" y="0"/>
          <a:ext cx="0" cy="0"/>
          <a:chOff x="0" y="0"/>
          <a:chExt cx="0" cy="0"/>
        </a:xfrm>
      </p:grpSpPr>
      <p:sp>
        <p:nvSpPr>
          <p:cNvPr id="19" name="Shape 19"/>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sp>
        <p:nvSpPr>
          <p:cNvPr id="20" name="Shape 20"/>
          <p:cNvSpPr txBox="1"/>
          <p:nvPr>
            <p:ph type="title"/>
          </p:nvPr>
        </p:nvSpPr>
        <p:spPr>
          <a:xfrm>
            <a:off x="311700" y="391350"/>
            <a:ext cx="8520600" cy="626100"/>
          </a:xfrm>
          <a:prstGeom prst="rect">
            <a:avLst/>
          </a:prstGeom>
        </p:spPr>
        <p:txBody>
          <a:bodyPr anchorCtr="0" anchor="t" bIns="91425" lIns="91425" spcFirstLastPara="1" rIns="91425" wrap="square" tIns="91425"/>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Shape 21"/>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Shape 2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3" name="Shape 23"/>
        <p:cNvGrpSpPr/>
        <p:nvPr/>
      </p:nvGrpSpPr>
      <p:grpSpPr>
        <a:xfrm>
          <a:off x="0" y="0"/>
          <a:ext cx="0" cy="0"/>
          <a:chOff x="0" y="0"/>
          <a:chExt cx="0" cy="0"/>
        </a:xfrm>
      </p:grpSpPr>
      <p:sp>
        <p:nvSpPr>
          <p:cNvPr id="24" name="Shape 24"/>
          <p:cNvSpPr txBox="1"/>
          <p:nvPr>
            <p:ph type="title"/>
          </p:nvPr>
        </p:nvSpPr>
        <p:spPr>
          <a:xfrm>
            <a:off x="311700" y="391350"/>
            <a:ext cx="8520600" cy="626100"/>
          </a:xfrm>
          <a:prstGeom prst="rect">
            <a:avLst/>
          </a:prstGeom>
        </p:spPr>
        <p:txBody>
          <a:bodyPr anchorCtr="0" anchor="t" bIns="91425" lIns="91425" spcFirstLastPara="1" rIns="91425" wrap="square" tIns="91425"/>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Shape 2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Shape 26"/>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Shape 2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8" name="Shape 28"/>
        <p:cNvGrpSpPr/>
        <p:nvPr/>
      </p:nvGrpSpPr>
      <p:grpSpPr>
        <a:xfrm>
          <a:off x="0" y="0"/>
          <a:ext cx="0" cy="0"/>
          <a:chOff x="0" y="0"/>
          <a:chExt cx="0" cy="0"/>
        </a:xfrm>
      </p:grpSpPr>
      <p:sp>
        <p:nvSpPr>
          <p:cNvPr id="29" name="Shape 29"/>
          <p:cNvSpPr txBox="1"/>
          <p:nvPr>
            <p:ph type="title"/>
          </p:nvPr>
        </p:nvSpPr>
        <p:spPr>
          <a:xfrm>
            <a:off x="311700" y="391350"/>
            <a:ext cx="8520600" cy="626100"/>
          </a:xfrm>
          <a:prstGeom prst="rect">
            <a:avLst/>
          </a:prstGeom>
        </p:spPr>
        <p:txBody>
          <a:bodyPr anchorCtr="0" anchor="t" bIns="91425" lIns="91425" spcFirstLastPara="1" rIns="91425" wrap="square" tIns="91425"/>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Shape 3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1" name="Shape 31"/>
        <p:cNvGrpSpPr/>
        <p:nvPr/>
      </p:nvGrpSpPr>
      <p:grpSpPr>
        <a:xfrm>
          <a:off x="0" y="0"/>
          <a:ext cx="0" cy="0"/>
          <a:chOff x="0" y="0"/>
          <a:chExt cx="0" cy="0"/>
        </a:xfrm>
      </p:grpSpPr>
      <p:sp>
        <p:nvSpPr>
          <p:cNvPr id="32" name="Shape 32"/>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Shape 33"/>
          <p:cNvSpPr txBox="1"/>
          <p:nvPr>
            <p:ph idx="1" type="body"/>
          </p:nvPr>
        </p:nvSpPr>
        <p:spPr>
          <a:xfrm>
            <a:off x="311700" y="1391378"/>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Shape 3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Shape 36"/>
          <p:cNvSpPr txBox="1"/>
          <p:nvPr>
            <p:ph type="title"/>
          </p:nvPr>
        </p:nvSpPr>
        <p:spPr>
          <a:xfrm>
            <a:off x="490250" y="526350"/>
            <a:ext cx="5618700" cy="4090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Shape 3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8" name="Shape 38"/>
        <p:cNvGrpSpPr/>
        <p:nvPr/>
      </p:nvGrpSpPr>
      <p:grpSpPr>
        <a:xfrm>
          <a:off x="0" y="0"/>
          <a:ext cx="0" cy="0"/>
          <a:chOff x="0" y="0"/>
          <a:chExt cx="0" cy="0"/>
        </a:xfrm>
      </p:grpSpPr>
      <p:sp>
        <p:nvSpPr>
          <p:cNvPr id="39" name="Shape 3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a:spcBef>
                <a:spcPts val="0"/>
              </a:spcBef>
              <a:spcAft>
                <a:spcPts val="0"/>
              </a:spcAft>
              <a:buNone/>
            </a:pPr>
            <a:r>
              <a:t/>
            </a:r>
            <a:endParaRPr/>
          </a:p>
        </p:txBody>
      </p:sp>
      <p:cxnSp>
        <p:nvCxnSpPr>
          <p:cNvPr id="40" name="Shape 40"/>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Shape 41"/>
          <p:cNvSpPr txBox="1"/>
          <p:nvPr>
            <p:ph type="title"/>
          </p:nvPr>
        </p:nvSpPr>
        <p:spPr>
          <a:xfrm>
            <a:off x="265500" y="1107950"/>
            <a:ext cx="4045200" cy="16836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Shape 42"/>
          <p:cNvSpPr txBox="1"/>
          <p:nvPr>
            <p:ph idx="1" type="subTitle"/>
          </p:nvPr>
        </p:nvSpPr>
        <p:spPr>
          <a:xfrm>
            <a:off x="265500" y="2845201"/>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Shape 43"/>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4" name="Shape 4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5" name="Shape 45"/>
        <p:cNvGrpSpPr/>
        <p:nvPr/>
      </p:nvGrpSpPr>
      <p:grpSpPr>
        <a:xfrm>
          <a:off x="0" y="0"/>
          <a:ext cx="0" cy="0"/>
          <a:chOff x="0" y="0"/>
          <a:chExt cx="0" cy="0"/>
        </a:xfrm>
      </p:grpSpPr>
      <p:sp>
        <p:nvSpPr>
          <p:cNvPr id="46" name="Shape 46"/>
          <p:cNvSpPr txBox="1"/>
          <p:nvPr>
            <p:ph idx="1" type="body"/>
          </p:nvPr>
        </p:nvSpPr>
        <p:spPr>
          <a:xfrm>
            <a:off x="319500" y="423057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7" name="Shape 4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oral">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Shape 8"/>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spd="slow" p14:dur="1000">
        <p:fade thruBlk="1"/>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Shape 59"/>
          <p:cNvSpPr txBox="1"/>
          <p:nvPr>
            <p:ph type="ctrTitle"/>
          </p:nvPr>
        </p:nvSpPr>
        <p:spPr>
          <a:xfrm>
            <a:off x="3096300" y="1228575"/>
            <a:ext cx="2951400" cy="15843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rPr lang="en"/>
              <a:t>Mission Medical Center</a:t>
            </a:r>
            <a:endParaRPr/>
          </a:p>
        </p:txBody>
      </p:sp>
      <p:sp>
        <p:nvSpPr>
          <p:cNvPr id="60" name="Shape 60"/>
          <p:cNvSpPr txBox="1"/>
          <p:nvPr>
            <p:ph idx="1" type="subTitle"/>
          </p:nvPr>
        </p:nvSpPr>
        <p:spPr>
          <a:xfrm>
            <a:off x="3096363" y="3266930"/>
            <a:ext cx="2951400" cy="701400"/>
          </a:xfrm>
          <a:prstGeom prst="rect">
            <a:avLst/>
          </a:prstGeom>
        </p:spPr>
        <p:txBody>
          <a:bodyPr anchorCtr="0" anchor="b" bIns="91425" lIns="91425" spcFirstLastPara="1" rIns="91425" wrap="square" tIns="91425">
            <a:noAutofit/>
          </a:bodyPr>
          <a:lstStyle/>
          <a:p>
            <a:pPr indent="0" lvl="0" marL="0">
              <a:spcBef>
                <a:spcPts val="0"/>
              </a:spcBef>
              <a:spcAft>
                <a:spcPts val="0"/>
              </a:spcAft>
              <a:buNone/>
            </a:pPr>
            <a:r>
              <a:rPr lang="en" sz="1500"/>
              <a:t>PEAK Project by Ben Fitzgerald, Jake Fox, Katie Raskob</a:t>
            </a:r>
            <a:endParaRPr sz="15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sp>
        <p:nvSpPr>
          <p:cNvPr id="114" name="Shape 114"/>
          <p:cNvSpPr txBox="1"/>
          <p:nvPr>
            <p:ph type="title"/>
          </p:nvPr>
        </p:nvSpPr>
        <p:spPr>
          <a:xfrm>
            <a:off x="311700" y="126750"/>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Results: Patient Opinions</a:t>
            </a:r>
            <a:endParaRPr/>
          </a:p>
        </p:txBody>
      </p:sp>
      <p:sp>
        <p:nvSpPr>
          <p:cNvPr id="115" name="Shape 115"/>
          <p:cNvSpPr txBox="1"/>
          <p:nvPr>
            <p:ph idx="1" type="body"/>
          </p:nvPr>
        </p:nvSpPr>
        <p:spPr>
          <a:xfrm>
            <a:off x="248050" y="863550"/>
            <a:ext cx="3113100" cy="34164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Other Positive Aspects of Mission Medical:</a:t>
            </a:r>
            <a:endParaRPr/>
          </a:p>
          <a:p>
            <a:pPr indent="0" lvl="0" marL="0" rtl="0">
              <a:spcBef>
                <a:spcPts val="1600"/>
              </a:spcBef>
              <a:spcAft>
                <a:spcPts val="0"/>
              </a:spcAft>
              <a:buNone/>
            </a:pPr>
            <a:r>
              <a:rPr lang="en"/>
              <a:t>-100% would recommend to a friend</a:t>
            </a:r>
            <a:endParaRPr/>
          </a:p>
          <a:p>
            <a:pPr indent="0" lvl="0" marL="0" rtl="0">
              <a:spcBef>
                <a:spcPts val="1600"/>
              </a:spcBef>
              <a:spcAft>
                <a:spcPts val="0"/>
              </a:spcAft>
              <a:buNone/>
            </a:pPr>
            <a:r>
              <a:rPr lang="en"/>
              <a:t>-95% had no trouble scheduling visits</a:t>
            </a:r>
            <a:endParaRPr/>
          </a:p>
          <a:p>
            <a:pPr indent="0" lvl="0" marL="0" rtl="0">
              <a:spcBef>
                <a:spcPts val="1600"/>
              </a:spcBef>
              <a:spcAft>
                <a:spcPts val="1600"/>
              </a:spcAft>
              <a:buNone/>
            </a:pPr>
            <a:r>
              <a:rPr lang="en"/>
              <a:t>-reduced public health cost</a:t>
            </a:r>
            <a:endParaRPr/>
          </a:p>
        </p:txBody>
      </p:sp>
      <p:pic>
        <p:nvPicPr>
          <p:cNvPr id="116" name="Shape 116"/>
          <p:cNvPicPr preferRelativeResize="0"/>
          <p:nvPr/>
        </p:nvPicPr>
        <p:blipFill>
          <a:blip r:embed="rId3">
            <a:alphaModFix/>
          </a:blip>
          <a:stretch>
            <a:fillRect/>
          </a:stretch>
        </p:blipFill>
        <p:spPr>
          <a:xfrm>
            <a:off x="3283475" y="929400"/>
            <a:ext cx="5830275" cy="3644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xEl>
                                              <p:pRg end="0" st="0"/>
                                            </p:txEl>
                                          </p:spTgt>
                                        </p:tgtEl>
                                        <p:attrNameLst>
                                          <p:attrName>style.visibility</p:attrName>
                                        </p:attrNameLst>
                                      </p:cBhvr>
                                      <p:to>
                                        <p:strVal val="visible"/>
                                      </p:to>
                                    </p:set>
                                    <p:animEffect filter="fade" transition="in">
                                      <p:cBhvr>
                                        <p:cTn dur="1000"/>
                                        <p:tgtEl>
                                          <p:spTgt spid="11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xEl>
                                              <p:pRg end="1" st="1"/>
                                            </p:txEl>
                                          </p:spTgt>
                                        </p:tgtEl>
                                        <p:attrNameLst>
                                          <p:attrName>style.visibility</p:attrName>
                                        </p:attrNameLst>
                                      </p:cBhvr>
                                      <p:to>
                                        <p:strVal val="visible"/>
                                      </p:to>
                                    </p:set>
                                    <p:animEffect filter="fade" transition="in">
                                      <p:cBhvr>
                                        <p:cTn dur="1000"/>
                                        <p:tgtEl>
                                          <p:spTgt spid="11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xEl>
                                              <p:pRg end="2" st="2"/>
                                            </p:txEl>
                                          </p:spTgt>
                                        </p:tgtEl>
                                        <p:attrNameLst>
                                          <p:attrName>style.visibility</p:attrName>
                                        </p:attrNameLst>
                                      </p:cBhvr>
                                      <p:to>
                                        <p:strVal val="visible"/>
                                      </p:to>
                                    </p:set>
                                    <p:animEffect filter="fade" transition="in">
                                      <p:cBhvr>
                                        <p:cTn dur="1000"/>
                                        <p:tgtEl>
                                          <p:spTgt spid="11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xEl>
                                              <p:pRg end="3" st="3"/>
                                            </p:txEl>
                                          </p:spTgt>
                                        </p:tgtEl>
                                        <p:attrNameLst>
                                          <p:attrName>style.visibility</p:attrName>
                                        </p:attrNameLst>
                                      </p:cBhvr>
                                      <p:to>
                                        <p:strVal val="visible"/>
                                      </p:to>
                                    </p:set>
                                    <p:animEffect filter="fade" transition="in">
                                      <p:cBhvr>
                                        <p:cTn dur="1000"/>
                                        <p:tgtEl>
                                          <p:spTgt spid="11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6"/>
                                        </p:tgtEl>
                                        <p:attrNameLst>
                                          <p:attrName>style.visibility</p:attrName>
                                        </p:attrNameLst>
                                      </p:cBhvr>
                                      <p:to>
                                        <p:strVal val="visible"/>
                                      </p:to>
                                    </p:set>
                                    <p:animEffect filter="fade" transition="in">
                                      <p:cBhvr>
                                        <p:cTn dur="1000"/>
                                        <p:tgtEl>
                                          <p:spTgt spid="11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Shape 121"/>
          <p:cNvSpPr txBox="1"/>
          <p:nvPr>
            <p:ph type="title"/>
          </p:nvPr>
        </p:nvSpPr>
        <p:spPr>
          <a:xfrm>
            <a:off x="248025" y="75800"/>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Results: Patient Opinions</a:t>
            </a:r>
            <a:endParaRPr/>
          </a:p>
        </p:txBody>
      </p:sp>
      <p:pic>
        <p:nvPicPr>
          <p:cNvPr id="122" name="Shape 122"/>
          <p:cNvPicPr preferRelativeResize="0"/>
          <p:nvPr/>
        </p:nvPicPr>
        <p:blipFill>
          <a:blip r:embed="rId3">
            <a:alphaModFix/>
          </a:blip>
          <a:stretch>
            <a:fillRect/>
          </a:stretch>
        </p:blipFill>
        <p:spPr>
          <a:xfrm>
            <a:off x="1258600" y="648500"/>
            <a:ext cx="6902249" cy="41440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Shape 127"/>
          <p:cNvSpPr txBox="1"/>
          <p:nvPr>
            <p:ph type="title"/>
          </p:nvPr>
        </p:nvSpPr>
        <p:spPr>
          <a:xfrm>
            <a:off x="311700" y="20312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Results: Patient Opinions</a:t>
            </a:r>
            <a:endParaRPr/>
          </a:p>
        </p:txBody>
      </p:sp>
      <p:pic>
        <p:nvPicPr>
          <p:cNvPr id="128" name="Shape 128"/>
          <p:cNvPicPr preferRelativeResize="0"/>
          <p:nvPr/>
        </p:nvPicPr>
        <p:blipFill>
          <a:blip r:embed="rId3">
            <a:alphaModFix/>
          </a:blip>
          <a:stretch>
            <a:fillRect/>
          </a:stretch>
        </p:blipFill>
        <p:spPr>
          <a:xfrm>
            <a:off x="1266035" y="775825"/>
            <a:ext cx="6790190" cy="4195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Shape 133"/>
          <p:cNvSpPr txBox="1"/>
          <p:nvPr>
            <p:ph type="title"/>
          </p:nvPr>
        </p:nvSpPr>
        <p:spPr>
          <a:xfrm>
            <a:off x="311700" y="126750"/>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Future Directions</a:t>
            </a:r>
            <a:endParaRPr/>
          </a:p>
        </p:txBody>
      </p:sp>
      <p:pic>
        <p:nvPicPr>
          <p:cNvPr id="134" name="Shape 134"/>
          <p:cNvPicPr preferRelativeResize="0"/>
          <p:nvPr/>
        </p:nvPicPr>
        <p:blipFill>
          <a:blip r:embed="rId3">
            <a:alphaModFix/>
          </a:blip>
          <a:stretch>
            <a:fillRect/>
          </a:stretch>
        </p:blipFill>
        <p:spPr>
          <a:xfrm>
            <a:off x="1420463" y="699450"/>
            <a:ext cx="6303068" cy="43296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8" name="Shape 138"/>
        <p:cNvGrpSpPr/>
        <p:nvPr/>
      </p:nvGrpSpPr>
      <p:grpSpPr>
        <a:xfrm>
          <a:off x="0" y="0"/>
          <a:ext cx="0" cy="0"/>
          <a:chOff x="0" y="0"/>
          <a:chExt cx="0" cy="0"/>
        </a:xfrm>
      </p:grpSpPr>
      <p:sp>
        <p:nvSpPr>
          <p:cNvPr id="139" name="Shape 139"/>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Future Directions</a:t>
            </a:r>
            <a:endParaRPr/>
          </a:p>
        </p:txBody>
      </p:sp>
      <p:sp>
        <p:nvSpPr>
          <p:cNvPr id="140" name="Shape 1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nSpc>
                <a:spcPct val="150000"/>
              </a:lnSpc>
              <a:spcBef>
                <a:spcPts val="0"/>
              </a:spcBef>
              <a:spcAft>
                <a:spcPts val="0"/>
              </a:spcAft>
              <a:buSzPts val="1800"/>
              <a:buChar char="●"/>
            </a:pPr>
            <a:r>
              <a:rPr lang="en"/>
              <a:t>continue QI projects to improve provision of care and provider satisfaction (responsiveness, reduce wait times, streamline paperwork, etc.)</a:t>
            </a:r>
            <a:endParaRPr/>
          </a:p>
          <a:p>
            <a:pPr indent="-342900" lvl="0" marL="457200" rtl="0">
              <a:lnSpc>
                <a:spcPct val="150000"/>
              </a:lnSpc>
              <a:spcBef>
                <a:spcPts val="0"/>
              </a:spcBef>
              <a:spcAft>
                <a:spcPts val="0"/>
              </a:spcAft>
              <a:buSzPts val="1800"/>
              <a:buChar char="●"/>
            </a:pPr>
            <a:r>
              <a:rPr lang="en"/>
              <a:t>conduct needs assessment on expanding in house labs (e.g. iStat grant?)</a:t>
            </a:r>
            <a:endParaRPr/>
          </a:p>
          <a:p>
            <a:pPr indent="-342900" lvl="0" marL="457200" rtl="0">
              <a:lnSpc>
                <a:spcPct val="150000"/>
              </a:lnSpc>
              <a:spcBef>
                <a:spcPts val="0"/>
              </a:spcBef>
              <a:spcAft>
                <a:spcPts val="0"/>
              </a:spcAft>
              <a:buSzPts val="1800"/>
              <a:buChar char="●"/>
            </a:pPr>
            <a:r>
              <a:rPr lang="en"/>
              <a:t>improve public awareness of Mission Medical (via advertising, etc.)</a:t>
            </a:r>
            <a:endParaRPr/>
          </a:p>
          <a:p>
            <a:pPr indent="-342900" lvl="0" marL="457200" rtl="0">
              <a:lnSpc>
                <a:spcPct val="150000"/>
              </a:lnSpc>
              <a:spcBef>
                <a:spcPts val="0"/>
              </a:spcBef>
              <a:spcAft>
                <a:spcPts val="0"/>
              </a:spcAft>
              <a:buSzPts val="1800"/>
              <a:buChar char="●"/>
            </a:pPr>
            <a:r>
              <a:rPr lang="en"/>
              <a:t>More visible information on how to get involved</a:t>
            </a:r>
            <a:endParaRPr/>
          </a:p>
          <a:p>
            <a:pPr indent="-342900" lvl="0" marL="457200" rtl="0">
              <a:lnSpc>
                <a:spcPct val="150000"/>
              </a:lnSpc>
              <a:spcBef>
                <a:spcPts val="0"/>
              </a:spcBef>
              <a:spcAft>
                <a:spcPts val="0"/>
              </a:spcAft>
              <a:buSzPts val="1800"/>
              <a:buChar char="●"/>
            </a:pPr>
            <a:r>
              <a:rPr lang="en"/>
              <a:t>solicit donations for waiting room amenities, such as a coffee/water dispenser, television, etc.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0" st="0"/>
                                            </p:txEl>
                                          </p:spTgt>
                                        </p:tgtEl>
                                        <p:attrNameLst>
                                          <p:attrName>style.visibility</p:attrName>
                                        </p:attrNameLst>
                                      </p:cBhvr>
                                      <p:to>
                                        <p:strVal val="visible"/>
                                      </p:to>
                                    </p:set>
                                    <p:animEffect filter="fade" transition="in">
                                      <p:cBhvr>
                                        <p:cTn dur="1000"/>
                                        <p:tgtEl>
                                          <p:spTgt spid="14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1" st="1"/>
                                            </p:txEl>
                                          </p:spTgt>
                                        </p:tgtEl>
                                        <p:attrNameLst>
                                          <p:attrName>style.visibility</p:attrName>
                                        </p:attrNameLst>
                                      </p:cBhvr>
                                      <p:to>
                                        <p:strVal val="visible"/>
                                      </p:to>
                                    </p:set>
                                    <p:animEffect filter="fade" transition="in">
                                      <p:cBhvr>
                                        <p:cTn dur="1000"/>
                                        <p:tgtEl>
                                          <p:spTgt spid="14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2" st="2"/>
                                            </p:txEl>
                                          </p:spTgt>
                                        </p:tgtEl>
                                        <p:attrNameLst>
                                          <p:attrName>style.visibility</p:attrName>
                                        </p:attrNameLst>
                                      </p:cBhvr>
                                      <p:to>
                                        <p:strVal val="visible"/>
                                      </p:to>
                                    </p:set>
                                    <p:animEffect filter="fade" transition="in">
                                      <p:cBhvr>
                                        <p:cTn dur="1000"/>
                                        <p:tgtEl>
                                          <p:spTgt spid="14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3" st="3"/>
                                            </p:txEl>
                                          </p:spTgt>
                                        </p:tgtEl>
                                        <p:attrNameLst>
                                          <p:attrName>style.visibility</p:attrName>
                                        </p:attrNameLst>
                                      </p:cBhvr>
                                      <p:to>
                                        <p:strVal val="visible"/>
                                      </p:to>
                                    </p:set>
                                    <p:animEffect filter="fade" transition="in">
                                      <p:cBhvr>
                                        <p:cTn dur="1000"/>
                                        <p:tgtEl>
                                          <p:spTgt spid="14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xEl>
                                              <p:pRg end="4" st="4"/>
                                            </p:txEl>
                                          </p:spTgt>
                                        </p:tgtEl>
                                        <p:attrNameLst>
                                          <p:attrName>style.visibility</p:attrName>
                                        </p:attrNameLst>
                                      </p:cBhvr>
                                      <p:to>
                                        <p:strVal val="visible"/>
                                      </p:to>
                                    </p:set>
                                    <p:animEffect filter="fade" transition="in">
                                      <p:cBhvr>
                                        <p:cTn dur="1000"/>
                                        <p:tgtEl>
                                          <p:spTgt spid="140">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Shape 145"/>
          <p:cNvSpPr txBox="1"/>
          <p:nvPr>
            <p:ph type="title"/>
          </p:nvPr>
        </p:nvSpPr>
        <p:spPr>
          <a:xfrm>
            <a:off x="311700" y="134175"/>
            <a:ext cx="8520600" cy="626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Reflections</a:t>
            </a:r>
            <a:endParaRPr/>
          </a:p>
        </p:txBody>
      </p:sp>
      <p:sp>
        <p:nvSpPr>
          <p:cNvPr id="146" name="Shape 146"/>
          <p:cNvSpPr txBox="1"/>
          <p:nvPr>
            <p:ph idx="1" type="body"/>
          </p:nvPr>
        </p:nvSpPr>
        <p:spPr>
          <a:xfrm>
            <a:off x="311700" y="863550"/>
            <a:ext cx="85206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Obstacles:</a:t>
            </a:r>
            <a:endParaRPr/>
          </a:p>
          <a:p>
            <a:pPr indent="-317500" lvl="1" marL="914400" rtl="0">
              <a:spcBef>
                <a:spcPts val="0"/>
              </a:spcBef>
              <a:spcAft>
                <a:spcPts val="0"/>
              </a:spcAft>
              <a:buSzPts val="1400"/>
              <a:buChar char="○"/>
            </a:pPr>
            <a:r>
              <a:rPr lang="en"/>
              <a:t>Interviewees were primarily first time patients with less experience with MM</a:t>
            </a:r>
            <a:endParaRPr/>
          </a:p>
          <a:p>
            <a:pPr indent="-317500" lvl="1" marL="914400" rtl="0">
              <a:spcBef>
                <a:spcPts val="0"/>
              </a:spcBef>
              <a:spcAft>
                <a:spcPts val="0"/>
              </a:spcAft>
              <a:buSzPts val="1400"/>
              <a:buChar char="○"/>
            </a:pPr>
            <a:r>
              <a:rPr lang="en"/>
              <a:t>Interviews were only conducted on student run Saturdays</a:t>
            </a:r>
            <a:endParaRPr/>
          </a:p>
          <a:p>
            <a:pPr indent="-317500" lvl="1" marL="914400" rtl="0">
              <a:spcBef>
                <a:spcPts val="0"/>
              </a:spcBef>
              <a:spcAft>
                <a:spcPts val="0"/>
              </a:spcAft>
              <a:buSzPts val="1400"/>
              <a:buChar char="○"/>
            </a:pPr>
            <a:r>
              <a:rPr lang="en"/>
              <a:t>Synthesizing qualitative data is often difficult </a:t>
            </a:r>
            <a:endParaRPr/>
          </a:p>
          <a:p>
            <a:pPr indent="-317500" lvl="1" marL="914400" rtl="0">
              <a:spcBef>
                <a:spcPts val="0"/>
              </a:spcBef>
              <a:spcAft>
                <a:spcPts val="0"/>
              </a:spcAft>
              <a:buSzPts val="1400"/>
              <a:buChar char="○"/>
            </a:pPr>
            <a:r>
              <a:rPr lang="en"/>
              <a:t>Difficult to conduct project in third year of medical school</a:t>
            </a:r>
            <a:endParaRPr/>
          </a:p>
          <a:p>
            <a:pPr indent="0" lvl="0" marL="0" marR="0" rtl="0" algn="l">
              <a:lnSpc>
                <a:spcPct val="115000"/>
              </a:lnSpc>
              <a:spcBef>
                <a:spcPts val="1600"/>
              </a:spcBef>
              <a:spcAft>
                <a:spcPts val="0"/>
              </a:spcAft>
              <a:buNone/>
            </a:pPr>
            <a:r>
              <a:t/>
            </a:r>
            <a:endParaRPr/>
          </a:p>
          <a:p>
            <a:pPr indent="0" lvl="0" marL="0">
              <a:spcBef>
                <a:spcPts val="1600"/>
              </a:spcBef>
              <a:spcAft>
                <a:spcPts val="1600"/>
              </a:spcAft>
              <a:buNone/>
            </a:pPr>
            <a:r>
              <a:t/>
            </a:r>
            <a:endParaRPr/>
          </a:p>
        </p:txBody>
      </p:sp>
      <p:pic>
        <p:nvPicPr>
          <p:cNvPr id="147" name="Shape 147"/>
          <p:cNvPicPr preferRelativeResize="0"/>
          <p:nvPr/>
        </p:nvPicPr>
        <p:blipFill>
          <a:blip r:embed="rId3">
            <a:alphaModFix/>
          </a:blip>
          <a:stretch>
            <a:fillRect/>
          </a:stretch>
        </p:blipFill>
        <p:spPr>
          <a:xfrm>
            <a:off x="2754212" y="2700400"/>
            <a:ext cx="3635585" cy="2075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Effect filter="fade" transition="in">
                                      <p:cBhvr>
                                        <p:cTn dur="1000"/>
                                        <p:tgtEl>
                                          <p:spTgt spid="1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Effect filter="fade" transition="in">
                                      <p:cBhvr>
                                        <p:cTn dur="1000"/>
                                        <p:tgtEl>
                                          <p:spTgt spid="1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animEffect filter="fade" transition="in">
                                      <p:cBhvr>
                                        <p:cTn dur="1000"/>
                                        <p:tgtEl>
                                          <p:spTgt spid="14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3" st="3"/>
                                            </p:txEl>
                                          </p:spTgt>
                                        </p:tgtEl>
                                        <p:attrNameLst>
                                          <p:attrName>style.visibility</p:attrName>
                                        </p:attrNameLst>
                                      </p:cBhvr>
                                      <p:to>
                                        <p:strVal val="visible"/>
                                      </p:to>
                                    </p:set>
                                    <p:animEffect filter="fade" transition="in">
                                      <p:cBhvr>
                                        <p:cTn dur="1000"/>
                                        <p:tgtEl>
                                          <p:spTgt spid="14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4" st="4"/>
                                            </p:txEl>
                                          </p:spTgt>
                                        </p:tgtEl>
                                        <p:attrNameLst>
                                          <p:attrName>style.visibility</p:attrName>
                                        </p:attrNameLst>
                                      </p:cBhvr>
                                      <p:to>
                                        <p:strVal val="visible"/>
                                      </p:to>
                                    </p:set>
                                    <p:animEffect filter="fade" transition="in">
                                      <p:cBhvr>
                                        <p:cTn dur="1000"/>
                                        <p:tgtEl>
                                          <p:spTgt spid="146">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5" st="5"/>
                                            </p:txEl>
                                          </p:spTgt>
                                        </p:tgtEl>
                                        <p:attrNameLst>
                                          <p:attrName>style.visibility</p:attrName>
                                        </p:attrNameLst>
                                      </p:cBhvr>
                                      <p:to>
                                        <p:strVal val="visible"/>
                                      </p:to>
                                    </p:set>
                                    <p:animEffect filter="fade" transition="in">
                                      <p:cBhvr>
                                        <p:cTn dur="1000"/>
                                        <p:tgtEl>
                                          <p:spTgt spid="146">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6" st="6"/>
                                            </p:txEl>
                                          </p:spTgt>
                                        </p:tgtEl>
                                        <p:attrNameLst>
                                          <p:attrName>style.visibility</p:attrName>
                                        </p:attrNameLst>
                                      </p:cBhvr>
                                      <p:to>
                                        <p:strVal val="visible"/>
                                      </p:to>
                                    </p:set>
                                    <p:animEffect filter="fade" transition="in">
                                      <p:cBhvr>
                                        <p:cTn dur="1000"/>
                                        <p:tgtEl>
                                          <p:spTgt spid="146">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Shape 152"/>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Reflections</a:t>
            </a:r>
            <a:endParaRPr/>
          </a:p>
        </p:txBody>
      </p:sp>
      <p:sp>
        <p:nvSpPr>
          <p:cNvPr id="153" name="Shape 153"/>
          <p:cNvSpPr txBox="1"/>
          <p:nvPr>
            <p:ph idx="1" type="body"/>
          </p:nvPr>
        </p:nvSpPr>
        <p:spPr>
          <a:xfrm>
            <a:off x="311700" y="1152475"/>
            <a:ext cx="44109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Leadership lessons learned:</a:t>
            </a:r>
            <a:endParaRPr/>
          </a:p>
          <a:p>
            <a:pPr indent="-317500" lvl="1" marL="914400" rtl="0">
              <a:spcBef>
                <a:spcPts val="0"/>
              </a:spcBef>
              <a:spcAft>
                <a:spcPts val="0"/>
              </a:spcAft>
              <a:buSzPts val="1400"/>
              <a:buChar char="○"/>
            </a:pPr>
            <a:r>
              <a:rPr lang="en"/>
              <a:t>Presenting to the MM board of directors showed us that we need to know our audience</a:t>
            </a:r>
            <a:endParaRPr/>
          </a:p>
          <a:p>
            <a:pPr indent="-317500" lvl="1" marL="914400" rtl="0">
              <a:spcBef>
                <a:spcPts val="0"/>
              </a:spcBef>
              <a:spcAft>
                <a:spcPts val="0"/>
              </a:spcAft>
              <a:buSzPts val="1400"/>
              <a:buChar char="○"/>
            </a:pPr>
            <a:r>
              <a:rPr lang="en"/>
              <a:t>It is very important to have shared goals </a:t>
            </a:r>
            <a:endParaRPr/>
          </a:p>
        </p:txBody>
      </p:sp>
      <p:pic>
        <p:nvPicPr>
          <p:cNvPr id="154" name="Shape 154"/>
          <p:cNvPicPr preferRelativeResize="0"/>
          <p:nvPr/>
        </p:nvPicPr>
        <p:blipFill>
          <a:blip r:embed="rId3">
            <a:alphaModFix/>
          </a:blip>
          <a:stretch>
            <a:fillRect/>
          </a:stretch>
        </p:blipFill>
        <p:spPr>
          <a:xfrm>
            <a:off x="5131625" y="1546938"/>
            <a:ext cx="3700675" cy="26274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Shape 159"/>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Reflections</a:t>
            </a:r>
            <a:endParaRPr/>
          </a:p>
        </p:txBody>
      </p:sp>
      <p:sp>
        <p:nvSpPr>
          <p:cNvPr id="160" name="Shape 160"/>
          <p:cNvSpPr txBox="1"/>
          <p:nvPr>
            <p:ph idx="1" type="body"/>
          </p:nvPr>
        </p:nvSpPr>
        <p:spPr>
          <a:xfrm>
            <a:off x="311700" y="1152475"/>
            <a:ext cx="37455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Prospects for sustainability:</a:t>
            </a:r>
            <a:endParaRPr/>
          </a:p>
          <a:p>
            <a:pPr indent="-317500" lvl="1" marL="914400" rtl="0">
              <a:spcBef>
                <a:spcPts val="0"/>
              </a:spcBef>
              <a:spcAft>
                <a:spcPts val="0"/>
              </a:spcAft>
              <a:buSzPts val="1400"/>
              <a:buChar char="○"/>
            </a:pPr>
            <a:r>
              <a:rPr lang="en"/>
              <a:t>Future medical student classes will be involved in MMC via the elective and the CSB</a:t>
            </a:r>
            <a:endParaRPr/>
          </a:p>
          <a:p>
            <a:pPr indent="-317500" lvl="1" marL="914400" rtl="0">
              <a:spcBef>
                <a:spcPts val="0"/>
              </a:spcBef>
              <a:spcAft>
                <a:spcPts val="0"/>
              </a:spcAft>
              <a:buSzPts val="1400"/>
              <a:buChar char="○"/>
            </a:pPr>
            <a:r>
              <a:rPr lang="en"/>
              <a:t>Multiple opportunities to make significant change at MM are available, as our project has identified several potential avenues for further improvement</a:t>
            </a:r>
            <a:endParaRPr/>
          </a:p>
        </p:txBody>
      </p:sp>
      <p:pic>
        <p:nvPicPr>
          <p:cNvPr id="161" name="Shape 161"/>
          <p:cNvPicPr preferRelativeResize="0"/>
          <p:nvPr/>
        </p:nvPicPr>
        <p:blipFill>
          <a:blip r:embed="rId3">
            <a:alphaModFix/>
          </a:blip>
          <a:stretch>
            <a:fillRect/>
          </a:stretch>
        </p:blipFill>
        <p:spPr>
          <a:xfrm>
            <a:off x="5052238" y="1647321"/>
            <a:ext cx="3306125" cy="2426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Shape 166"/>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Acknowledgements </a:t>
            </a:r>
            <a:endParaRPr/>
          </a:p>
        </p:txBody>
      </p:sp>
      <p:sp>
        <p:nvSpPr>
          <p:cNvPr id="167" name="Shape 16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Thanks to Barb, Dr. Goncalves, Holly, and all of the staff and volunteers for their help!</a:t>
            </a:r>
            <a:endParaRPr/>
          </a:p>
          <a:p>
            <a:pPr indent="0" lvl="0" marL="0" rtl="0">
              <a:spcBef>
                <a:spcPts val="1600"/>
              </a:spcBef>
              <a:spcAft>
                <a:spcPts val="0"/>
              </a:spcAft>
              <a:buNone/>
            </a:pPr>
            <a:r>
              <a:rPr lang="en"/>
              <a:t>We are excited to continue to grow this partnership with Mission Medical and pursue our shared goal of quality healthcare for uninsured and underinsured patients in Colorado Springs </a:t>
            </a:r>
            <a:endParaRPr/>
          </a:p>
          <a:p>
            <a:pPr indent="0" lvl="0" marL="0" rtl="0">
              <a:spcBef>
                <a:spcPts val="1600"/>
              </a:spcBef>
              <a:spcAft>
                <a:spcPts val="1600"/>
              </a:spcAft>
              <a:buNone/>
            </a:pPr>
            <a:r>
              <a:t/>
            </a:r>
            <a:endParaRPr/>
          </a:p>
        </p:txBody>
      </p:sp>
      <p:pic>
        <p:nvPicPr>
          <p:cNvPr id="168" name="Shape 168"/>
          <p:cNvPicPr preferRelativeResize="0"/>
          <p:nvPr/>
        </p:nvPicPr>
        <p:blipFill>
          <a:blip r:embed="rId3">
            <a:alphaModFix/>
          </a:blip>
          <a:stretch>
            <a:fillRect/>
          </a:stretch>
        </p:blipFill>
        <p:spPr>
          <a:xfrm>
            <a:off x="1176499" y="3151425"/>
            <a:ext cx="1542650" cy="1605025"/>
          </a:xfrm>
          <a:prstGeom prst="rect">
            <a:avLst/>
          </a:prstGeom>
          <a:noFill/>
          <a:ln>
            <a:noFill/>
          </a:ln>
        </p:spPr>
      </p:pic>
      <p:pic>
        <p:nvPicPr>
          <p:cNvPr id="169" name="Shape 169"/>
          <p:cNvPicPr preferRelativeResize="0"/>
          <p:nvPr/>
        </p:nvPicPr>
        <p:blipFill>
          <a:blip r:embed="rId4">
            <a:alphaModFix/>
          </a:blip>
          <a:stretch>
            <a:fillRect/>
          </a:stretch>
        </p:blipFill>
        <p:spPr>
          <a:xfrm>
            <a:off x="3863475" y="3193000"/>
            <a:ext cx="4216550" cy="1521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 name="Shape 64"/>
        <p:cNvGrpSpPr/>
        <p:nvPr/>
      </p:nvGrpSpPr>
      <p:grpSpPr>
        <a:xfrm>
          <a:off x="0" y="0"/>
          <a:ext cx="0" cy="0"/>
          <a:chOff x="0" y="0"/>
          <a:chExt cx="0" cy="0"/>
        </a:xfrm>
      </p:grpSpPr>
      <p:sp>
        <p:nvSpPr>
          <p:cNvPr id="65" name="Shape 65"/>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What is Mission Medical?</a:t>
            </a:r>
            <a:endParaRPr/>
          </a:p>
        </p:txBody>
      </p:sp>
      <p:sp>
        <p:nvSpPr>
          <p:cNvPr id="66" name="Shape 66"/>
          <p:cNvSpPr txBox="1"/>
          <p:nvPr>
            <p:ph idx="1" type="body"/>
          </p:nvPr>
        </p:nvSpPr>
        <p:spPr>
          <a:xfrm>
            <a:off x="311700" y="923875"/>
            <a:ext cx="85206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Mission Medical Center is a free clinic that has been serving the uninsured and underinsured people of Colorado Springs since 2004.</a:t>
            </a:r>
            <a:endParaRPr/>
          </a:p>
          <a:p>
            <a:pPr indent="-342900" lvl="0" marL="457200" rtl="0">
              <a:spcBef>
                <a:spcPts val="0"/>
              </a:spcBef>
              <a:spcAft>
                <a:spcPts val="0"/>
              </a:spcAft>
              <a:buSzPts val="1800"/>
              <a:buChar char="●"/>
            </a:pPr>
            <a:r>
              <a:rPr lang="en"/>
              <a:t>Services: </a:t>
            </a:r>
            <a:endParaRPr/>
          </a:p>
          <a:p>
            <a:pPr indent="-317500" lvl="1" marL="914400" rtl="0">
              <a:spcBef>
                <a:spcPts val="0"/>
              </a:spcBef>
              <a:spcAft>
                <a:spcPts val="0"/>
              </a:spcAft>
              <a:buSzPts val="1400"/>
              <a:buChar char="○"/>
            </a:pPr>
            <a:r>
              <a:rPr lang="en"/>
              <a:t>Primary Care Clinic</a:t>
            </a:r>
            <a:endParaRPr/>
          </a:p>
          <a:p>
            <a:pPr indent="-317500" lvl="1" marL="914400" rtl="0">
              <a:spcBef>
                <a:spcPts val="0"/>
              </a:spcBef>
              <a:spcAft>
                <a:spcPts val="0"/>
              </a:spcAft>
              <a:buSzPts val="1400"/>
              <a:buChar char="○"/>
            </a:pPr>
            <a:r>
              <a:rPr lang="en"/>
              <a:t>Dental Clinic</a:t>
            </a:r>
            <a:endParaRPr/>
          </a:p>
          <a:p>
            <a:pPr indent="-317500" lvl="1" marL="914400" rtl="0">
              <a:spcBef>
                <a:spcPts val="0"/>
              </a:spcBef>
              <a:spcAft>
                <a:spcPts val="0"/>
              </a:spcAft>
              <a:buSzPts val="1400"/>
              <a:buChar char="○"/>
            </a:pPr>
            <a:r>
              <a:rPr lang="en"/>
              <a:t>Pharmaceutical Dispensary</a:t>
            </a:r>
            <a:endParaRPr/>
          </a:p>
          <a:p>
            <a:pPr indent="-317500" lvl="1" marL="914400" rtl="0">
              <a:spcBef>
                <a:spcPts val="0"/>
              </a:spcBef>
              <a:spcAft>
                <a:spcPts val="0"/>
              </a:spcAft>
              <a:buSzPts val="1400"/>
              <a:buChar char="○"/>
            </a:pPr>
            <a:r>
              <a:rPr lang="en"/>
              <a:t>Behavioral Health Clinic</a:t>
            </a:r>
            <a:endParaRPr/>
          </a:p>
          <a:p>
            <a:pPr indent="-317500" lvl="1" marL="914400" rtl="0">
              <a:spcBef>
                <a:spcPts val="0"/>
              </a:spcBef>
              <a:spcAft>
                <a:spcPts val="0"/>
              </a:spcAft>
              <a:buSzPts val="1400"/>
              <a:buChar char="○"/>
            </a:pPr>
            <a:r>
              <a:rPr lang="en"/>
              <a:t>Vision Clinic</a:t>
            </a:r>
            <a:endParaRPr/>
          </a:p>
          <a:p>
            <a:pPr indent="-317500" lvl="1" marL="914400" rtl="0">
              <a:spcBef>
                <a:spcPts val="0"/>
              </a:spcBef>
              <a:spcAft>
                <a:spcPts val="0"/>
              </a:spcAft>
              <a:buSzPts val="1400"/>
              <a:buChar char="○"/>
            </a:pPr>
            <a:r>
              <a:rPr lang="en"/>
              <a:t>Spiritual Companion Ministry</a:t>
            </a:r>
            <a:endParaRPr/>
          </a:p>
          <a:p>
            <a:pPr indent="-317500" lvl="1" marL="914400" rtl="0">
              <a:spcBef>
                <a:spcPts val="0"/>
              </a:spcBef>
              <a:spcAft>
                <a:spcPts val="0"/>
              </a:spcAft>
              <a:buSzPts val="1400"/>
              <a:buChar char="○"/>
            </a:pPr>
            <a:r>
              <a:rPr lang="en"/>
              <a:t>Independent Living Program</a:t>
            </a:r>
            <a:endParaRPr/>
          </a:p>
          <a:p>
            <a:pPr indent="-317500" lvl="1" marL="914400" rtl="0">
              <a:spcBef>
                <a:spcPts val="0"/>
              </a:spcBef>
              <a:spcAft>
                <a:spcPts val="0"/>
              </a:spcAft>
              <a:buSzPts val="1400"/>
              <a:buChar char="○"/>
            </a:pPr>
            <a:r>
              <a:rPr lang="en"/>
              <a:t>Food Pantry</a:t>
            </a:r>
            <a:endParaRPr/>
          </a:p>
          <a:p>
            <a:pPr indent="-342900" lvl="0" marL="457200">
              <a:spcBef>
                <a:spcPts val="0"/>
              </a:spcBef>
              <a:spcAft>
                <a:spcPts val="0"/>
              </a:spcAft>
              <a:buSzPts val="1800"/>
              <a:buChar char="●"/>
            </a:pPr>
            <a:r>
              <a:rPr lang="en"/>
              <a:t>Volunteer medical professionals provide the mainstay of care for Mission Medical Center patients.</a:t>
            </a:r>
            <a:br>
              <a:rPr lang="en"/>
            </a:b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Shape 71"/>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What is the community need we sought to address?</a:t>
            </a:r>
            <a:endParaRPr/>
          </a:p>
          <a:p>
            <a:pPr indent="0" lvl="0" marL="0">
              <a:spcBef>
                <a:spcPts val="0"/>
              </a:spcBef>
              <a:spcAft>
                <a:spcPts val="0"/>
              </a:spcAft>
              <a:buNone/>
            </a:pPr>
            <a:r>
              <a:t/>
            </a:r>
            <a:endParaRPr/>
          </a:p>
          <a:p>
            <a:pPr indent="0" lvl="0" marL="0">
              <a:spcBef>
                <a:spcPts val="0"/>
              </a:spcBef>
              <a:spcAft>
                <a:spcPts val="0"/>
              </a:spcAft>
              <a:buNone/>
            </a:pPr>
            <a:r>
              <a:t/>
            </a:r>
            <a:endParaRPr/>
          </a:p>
        </p:txBody>
      </p:sp>
      <p:sp>
        <p:nvSpPr>
          <p:cNvPr id="72" name="Shape 72"/>
          <p:cNvSpPr txBox="1"/>
          <p:nvPr>
            <p:ph idx="1" type="body"/>
          </p:nvPr>
        </p:nvSpPr>
        <p:spPr>
          <a:xfrm>
            <a:off x="311700" y="1426675"/>
            <a:ext cx="8520600" cy="31422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Identify areas of improvement for Mission Medical Center via the staff, volunteer medical professionals, and patients </a:t>
            </a:r>
            <a:endParaRPr/>
          </a:p>
          <a:p>
            <a:pPr indent="-342900" lvl="0" marL="457200" rtl="0">
              <a:spcBef>
                <a:spcPts val="0"/>
              </a:spcBef>
              <a:spcAft>
                <a:spcPts val="0"/>
              </a:spcAft>
              <a:buSzPts val="1800"/>
              <a:buChar char="●"/>
            </a:pPr>
            <a:r>
              <a:rPr lang="en"/>
              <a:t>QI Project: improvement focused on needs of staff and volunteers </a:t>
            </a:r>
            <a:endParaRPr/>
          </a:p>
          <a:p>
            <a:pPr indent="-342900" lvl="0" marL="457200" rtl="0">
              <a:spcBef>
                <a:spcPts val="0"/>
              </a:spcBef>
              <a:spcAft>
                <a:spcPts val="0"/>
              </a:spcAft>
              <a:buSzPts val="1800"/>
              <a:buChar char="●"/>
            </a:pPr>
            <a:r>
              <a:rPr lang="en"/>
              <a:t>Peak Project: improvement focused on needs of patients</a:t>
            </a:r>
            <a:endParaRPr/>
          </a:p>
          <a:p>
            <a:pPr indent="-342900" lvl="0" marL="457200">
              <a:spcBef>
                <a:spcPts val="0"/>
              </a:spcBef>
              <a:spcAft>
                <a:spcPts val="0"/>
              </a:spcAft>
              <a:buSzPts val="1800"/>
              <a:buChar char="●"/>
            </a:pPr>
            <a:r>
              <a:rPr lang="en"/>
              <a:t>Formal partnership with CUSOM elective allows for continuity and future directions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sp>
        <p:nvSpPr>
          <p:cNvPr id="77" name="Shape 77"/>
          <p:cNvSpPr txBox="1"/>
          <p:nvPr>
            <p:ph type="title"/>
          </p:nvPr>
        </p:nvSpPr>
        <p:spPr>
          <a:xfrm>
            <a:off x="311700" y="172750"/>
            <a:ext cx="8520600" cy="626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What was our shared goal?</a:t>
            </a:r>
            <a:endParaRPr/>
          </a:p>
        </p:txBody>
      </p:sp>
      <p:sp>
        <p:nvSpPr>
          <p:cNvPr id="78" name="Shape 78"/>
          <p:cNvSpPr txBox="1"/>
          <p:nvPr>
            <p:ph idx="1" type="body"/>
          </p:nvPr>
        </p:nvSpPr>
        <p:spPr>
          <a:xfrm>
            <a:off x="311700" y="863550"/>
            <a:ext cx="8520600" cy="3416400"/>
          </a:xfrm>
          <a:prstGeom prst="rect">
            <a:avLst/>
          </a:prstGeom>
        </p:spPr>
        <p:txBody>
          <a:bodyPr anchorCtr="0" anchor="t" bIns="91425" lIns="91425" spcFirstLastPara="1" rIns="91425" wrap="square" tIns="91425">
            <a:noAutofit/>
          </a:bodyPr>
          <a:lstStyle/>
          <a:p>
            <a:pPr indent="-342900" lvl="0" marL="457200">
              <a:spcBef>
                <a:spcPts val="0"/>
              </a:spcBef>
              <a:spcAft>
                <a:spcPts val="0"/>
              </a:spcAft>
              <a:buSzPts val="1800"/>
              <a:buChar char="●"/>
            </a:pPr>
            <a:r>
              <a:rPr lang="en"/>
              <a:t>By the due date of our PEAK project (March 16th, 2018), our goal was to complete 20 patient interviews, and from the data ascertained in these interviews develop five potential avenues for improvement at Mission Medical that could improve the patient experience at the clinic. </a:t>
            </a:r>
            <a:endParaRPr/>
          </a:p>
        </p:txBody>
      </p:sp>
      <p:pic>
        <p:nvPicPr>
          <p:cNvPr id="79" name="Shape 79"/>
          <p:cNvPicPr preferRelativeResize="0"/>
          <p:nvPr/>
        </p:nvPicPr>
        <p:blipFill>
          <a:blip r:embed="rId3">
            <a:alphaModFix/>
          </a:blip>
          <a:stretch>
            <a:fillRect/>
          </a:stretch>
        </p:blipFill>
        <p:spPr>
          <a:xfrm>
            <a:off x="2698900" y="2224550"/>
            <a:ext cx="3583329" cy="26874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Shape 84"/>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Patient Interviews</a:t>
            </a:r>
            <a:endParaRPr/>
          </a:p>
        </p:txBody>
      </p:sp>
      <p:sp>
        <p:nvSpPr>
          <p:cNvPr id="85" name="Shape 8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spcBef>
                <a:spcPts val="0"/>
              </a:spcBef>
              <a:spcAft>
                <a:spcPts val="0"/>
              </a:spcAft>
              <a:buSzPts val="1800"/>
              <a:buChar char="●"/>
            </a:pPr>
            <a:r>
              <a:rPr lang="en"/>
              <a:t>Acquisition of demographic data</a:t>
            </a:r>
            <a:endParaRPr/>
          </a:p>
          <a:p>
            <a:pPr indent="-342900" lvl="0" marL="457200" rtl="0">
              <a:spcBef>
                <a:spcPts val="0"/>
              </a:spcBef>
              <a:spcAft>
                <a:spcPts val="0"/>
              </a:spcAft>
              <a:buSzPts val="1800"/>
              <a:buChar char="●"/>
            </a:pPr>
            <a:r>
              <a:rPr lang="en"/>
              <a:t>Inquiries into patient experiences at Mission Medical, including:</a:t>
            </a:r>
            <a:endParaRPr/>
          </a:p>
          <a:p>
            <a:pPr indent="-317500" lvl="1" marL="914400" rtl="0">
              <a:spcBef>
                <a:spcPts val="0"/>
              </a:spcBef>
              <a:spcAft>
                <a:spcPts val="0"/>
              </a:spcAft>
              <a:buSzPts val="1400"/>
              <a:buChar char="○"/>
            </a:pPr>
            <a:r>
              <a:rPr lang="en"/>
              <a:t>What do you like most?</a:t>
            </a:r>
            <a:endParaRPr/>
          </a:p>
          <a:p>
            <a:pPr indent="-317500" lvl="1" marL="914400" rtl="0">
              <a:spcBef>
                <a:spcPts val="0"/>
              </a:spcBef>
              <a:spcAft>
                <a:spcPts val="0"/>
              </a:spcAft>
              <a:buSzPts val="1400"/>
              <a:buChar char="○"/>
            </a:pPr>
            <a:r>
              <a:rPr lang="en"/>
              <a:t>What do you find most difficult?</a:t>
            </a:r>
            <a:endParaRPr/>
          </a:p>
          <a:p>
            <a:pPr indent="-317500" lvl="1" marL="914400" rtl="0">
              <a:spcBef>
                <a:spcPts val="0"/>
              </a:spcBef>
              <a:spcAft>
                <a:spcPts val="0"/>
              </a:spcAft>
              <a:buSzPts val="1400"/>
              <a:buChar char="○"/>
            </a:pPr>
            <a:r>
              <a:rPr lang="en"/>
              <a:t>What could be better?</a:t>
            </a:r>
            <a:endParaRPr/>
          </a:p>
          <a:p>
            <a:pPr indent="-317500" lvl="1" marL="914400" rtl="0">
              <a:spcBef>
                <a:spcPts val="0"/>
              </a:spcBef>
              <a:spcAft>
                <a:spcPts val="0"/>
              </a:spcAft>
              <a:buSzPts val="1400"/>
              <a:buChar char="○"/>
            </a:pPr>
            <a:r>
              <a:rPr lang="en"/>
              <a:t>What are your biggest barriers to accessing MM’s resources?</a:t>
            </a:r>
            <a:endParaRPr/>
          </a:p>
          <a:p>
            <a:pPr indent="-317500" lvl="1" marL="914400">
              <a:spcBef>
                <a:spcPts val="0"/>
              </a:spcBef>
              <a:spcAft>
                <a:spcPts val="0"/>
              </a:spcAft>
              <a:buSzPts val="1400"/>
              <a:buChar char="○"/>
            </a:pPr>
            <a:r>
              <a:rPr lang="en"/>
              <a:t>Where would you go if you did not come to MM?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xEl>
                                              <p:pRg end="0" st="0"/>
                                            </p:txEl>
                                          </p:spTgt>
                                        </p:tgtEl>
                                        <p:attrNameLst>
                                          <p:attrName>style.visibility</p:attrName>
                                        </p:attrNameLst>
                                      </p:cBhvr>
                                      <p:to>
                                        <p:strVal val="visible"/>
                                      </p:to>
                                    </p:set>
                                    <p:animEffect filter="fade" transition="in">
                                      <p:cBhvr>
                                        <p:cTn dur="1000"/>
                                        <p:tgtEl>
                                          <p:spTgt spid="8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xEl>
                                              <p:pRg end="1" st="1"/>
                                            </p:txEl>
                                          </p:spTgt>
                                        </p:tgtEl>
                                        <p:attrNameLst>
                                          <p:attrName>style.visibility</p:attrName>
                                        </p:attrNameLst>
                                      </p:cBhvr>
                                      <p:to>
                                        <p:strVal val="visible"/>
                                      </p:to>
                                    </p:set>
                                    <p:animEffect filter="fade" transition="in">
                                      <p:cBhvr>
                                        <p:cTn dur="1000"/>
                                        <p:tgtEl>
                                          <p:spTgt spid="8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xEl>
                                              <p:pRg end="2" st="2"/>
                                            </p:txEl>
                                          </p:spTgt>
                                        </p:tgtEl>
                                        <p:attrNameLst>
                                          <p:attrName>style.visibility</p:attrName>
                                        </p:attrNameLst>
                                      </p:cBhvr>
                                      <p:to>
                                        <p:strVal val="visible"/>
                                      </p:to>
                                    </p:set>
                                    <p:animEffect filter="fade" transition="in">
                                      <p:cBhvr>
                                        <p:cTn dur="1000"/>
                                        <p:tgtEl>
                                          <p:spTgt spid="8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xEl>
                                              <p:pRg end="3" st="3"/>
                                            </p:txEl>
                                          </p:spTgt>
                                        </p:tgtEl>
                                        <p:attrNameLst>
                                          <p:attrName>style.visibility</p:attrName>
                                        </p:attrNameLst>
                                      </p:cBhvr>
                                      <p:to>
                                        <p:strVal val="visible"/>
                                      </p:to>
                                    </p:set>
                                    <p:animEffect filter="fade" transition="in">
                                      <p:cBhvr>
                                        <p:cTn dur="1000"/>
                                        <p:tgtEl>
                                          <p:spTgt spid="8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xEl>
                                              <p:pRg end="4" st="4"/>
                                            </p:txEl>
                                          </p:spTgt>
                                        </p:tgtEl>
                                        <p:attrNameLst>
                                          <p:attrName>style.visibility</p:attrName>
                                        </p:attrNameLst>
                                      </p:cBhvr>
                                      <p:to>
                                        <p:strVal val="visible"/>
                                      </p:to>
                                    </p:set>
                                    <p:animEffect filter="fade" transition="in">
                                      <p:cBhvr>
                                        <p:cTn dur="1000"/>
                                        <p:tgtEl>
                                          <p:spTgt spid="8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xEl>
                                              <p:pRg end="5" st="5"/>
                                            </p:txEl>
                                          </p:spTgt>
                                        </p:tgtEl>
                                        <p:attrNameLst>
                                          <p:attrName>style.visibility</p:attrName>
                                        </p:attrNameLst>
                                      </p:cBhvr>
                                      <p:to>
                                        <p:strVal val="visible"/>
                                      </p:to>
                                    </p:set>
                                    <p:animEffect filter="fade" transition="in">
                                      <p:cBhvr>
                                        <p:cTn dur="1000"/>
                                        <p:tgtEl>
                                          <p:spTgt spid="8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5">
                                            <p:txEl>
                                              <p:pRg end="6" st="6"/>
                                            </p:txEl>
                                          </p:spTgt>
                                        </p:tgtEl>
                                        <p:attrNameLst>
                                          <p:attrName>style.visibility</p:attrName>
                                        </p:attrNameLst>
                                      </p:cBhvr>
                                      <p:to>
                                        <p:strVal val="visible"/>
                                      </p:to>
                                    </p:set>
                                    <p:animEffect filter="fade" transition="in">
                                      <p:cBhvr>
                                        <p:cTn dur="1000"/>
                                        <p:tgtEl>
                                          <p:spTgt spid="85">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9" name="Shape 89"/>
        <p:cNvGrpSpPr/>
        <p:nvPr/>
      </p:nvGrpSpPr>
      <p:grpSpPr>
        <a:xfrm>
          <a:off x="0" y="0"/>
          <a:ext cx="0" cy="0"/>
          <a:chOff x="0" y="0"/>
          <a:chExt cx="0" cy="0"/>
        </a:xfrm>
      </p:grpSpPr>
      <p:sp>
        <p:nvSpPr>
          <p:cNvPr id="90" name="Shape 90"/>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Results: Overview</a:t>
            </a:r>
            <a:endParaRPr/>
          </a:p>
        </p:txBody>
      </p:sp>
      <p:sp>
        <p:nvSpPr>
          <p:cNvPr id="91" name="Shape 91"/>
          <p:cNvSpPr txBox="1"/>
          <p:nvPr>
            <p:ph idx="1" type="body"/>
          </p:nvPr>
        </p:nvSpPr>
        <p:spPr>
          <a:xfrm>
            <a:off x="311700" y="1152475"/>
            <a:ext cx="6567600" cy="3416400"/>
          </a:xfrm>
          <a:prstGeom prst="rect">
            <a:avLst/>
          </a:prstGeom>
        </p:spPr>
        <p:txBody>
          <a:bodyPr anchorCtr="0" anchor="t" bIns="91425" lIns="91425" spcFirstLastPara="1" rIns="91425" wrap="square" tIns="91425">
            <a:noAutofit/>
          </a:bodyPr>
          <a:lstStyle/>
          <a:p>
            <a:pPr indent="-342900" lvl="0" marL="457200" rtl="0">
              <a:lnSpc>
                <a:spcPct val="150000"/>
              </a:lnSpc>
              <a:spcBef>
                <a:spcPts val="0"/>
              </a:spcBef>
              <a:spcAft>
                <a:spcPts val="0"/>
              </a:spcAft>
              <a:buSzPts val="1800"/>
              <a:buChar char="●"/>
            </a:pPr>
            <a:r>
              <a:rPr lang="en"/>
              <a:t>Number of Interviews: 22</a:t>
            </a:r>
            <a:endParaRPr/>
          </a:p>
          <a:p>
            <a:pPr indent="-342900" lvl="0" marL="457200" rtl="0">
              <a:lnSpc>
                <a:spcPct val="150000"/>
              </a:lnSpc>
              <a:spcBef>
                <a:spcPts val="0"/>
              </a:spcBef>
              <a:spcAft>
                <a:spcPts val="0"/>
              </a:spcAft>
              <a:buSzPts val="1800"/>
              <a:buChar char="●"/>
            </a:pPr>
            <a:r>
              <a:rPr lang="en"/>
              <a:t>Interview Time: 3-17 minutes</a:t>
            </a:r>
            <a:endParaRPr/>
          </a:p>
          <a:p>
            <a:pPr indent="-342900" lvl="0" marL="457200" rtl="0">
              <a:lnSpc>
                <a:spcPct val="150000"/>
              </a:lnSpc>
              <a:spcBef>
                <a:spcPts val="0"/>
              </a:spcBef>
              <a:spcAft>
                <a:spcPts val="0"/>
              </a:spcAft>
              <a:buSzPts val="1800"/>
              <a:buChar char="●"/>
            </a:pPr>
            <a:r>
              <a:rPr lang="en"/>
              <a:t>Mean age: 44</a:t>
            </a:r>
            <a:endParaRPr/>
          </a:p>
          <a:p>
            <a:pPr indent="-342900" lvl="0" marL="457200" rtl="0">
              <a:lnSpc>
                <a:spcPct val="150000"/>
              </a:lnSpc>
              <a:spcBef>
                <a:spcPts val="0"/>
              </a:spcBef>
              <a:spcAft>
                <a:spcPts val="0"/>
              </a:spcAft>
              <a:buSzPts val="1800"/>
              <a:buChar char="●"/>
            </a:pPr>
            <a:r>
              <a:rPr lang="en"/>
              <a:t>Youngest: 22</a:t>
            </a:r>
            <a:endParaRPr/>
          </a:p>
          <a:p>
            <a:pPr indent="-342900" lvl="0" marL="457200" rtl="0">
              <a:lnSpc>
                <a:spcPct val="150000"/>
              </a:lnSpc>
              <a:spcBef>
                <a:spcPts val="0"/>
              </a:spcBef>
              <a:spcAft>
                <a:spcPts val="0"/>
              </a:spcAft>
              <a:buSzPts val="1800"/>
              <a:buChar char="●"/>
            </a:pPr>
            <a:r>
              <a:rPr lang="en"/>
              <a:t>Oldest: 64</a:t>
            </a:r>
            <a:endParaRPr/>
          </a:p>
          <a:p>
            <a:pPr indent="0" lvl="0" marL="0">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Shape 96"/>
          <p:cNvSpPr txBox="1"/>
          <p:nvPr>
            <p:ph type="title"/>
          </p:nvPr>
        </p:nvSpPr>
        <p:spPr>
          <a:xfrm>
            <a:off x="311700" y="0"/>
            <a:ext cx="8520600" cy="6261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Results: Patient Demographics</a:t>
            </a:r>
            <a:endParaRPr/>
          </a:p>
        </p:txBody>
      </p:sp>
      <p:pic>
        <p:nvPicPr>
          <p:cNvPr id="97" name="Shape 97"/>
          <p:cNvPicPr preferRelativeResize="0"/>
          <p:nvPr/>
        </p:nvPicPr>
        <p:blipFill>
          <a:blip r:embed="rId3">
            <a:alphaModFix/>
          </a:blip>
          <a:stretch>
            <a:fillRect/>
          </a:stretch>
        </p:blipFill>
        <p:spPr>
          <a:xfrm>
            <a:off x="835075" y="561800"/>
            <a:ext cx="7473850" cy="44542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 name="Shape 101"/>
        <p:cNvGrpSpPr/>
        <p:nvPr/>
      </p:nvGrpSpPr>
      <p:grpSpPr>
        <a:xfrm>
          <a:off x="0" y="0"/>
          <a:ext cx="0" cy="0"/>
          <a:chOff x="0" y="0"/>
          <a:chExt cx="0" cy="0"/>
        </a:xfrm>
      </p:grpSpPr>
      <p:sp>
        <p:nvSpPr>
          <p:cNvPr id="102" name="Shape 102"/>
          <p:cNvSpPr txBox="1"/>
          <p:nvPr>
            <p:ph type="title"/>
          </p:nvPr>
        </p:nvSpPr>
        <p:spPr>
          <a:xfrm>
            <a:off x="311700" y="101275"/>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Results: Patient Demographics</a:t>
            </a:r>
            <a:endParaRPr/>
          </a:p>
        </p:txBody>
      </p:sp>
      <p:pic>
        <p:nvPicPr>
          <p:cNvPr id="103" name="Shape 103"/>
          <p:cNvPicPr preferRelativeResize="0"/>
          <p:nvPr/>
        </p:nvPicPr>
        <p:blipFill>
          <a:blip r:embed="rId3">
            <a:alphaModFix/>
          </a:blip>
          <a:stretch>
            <a:fillRect/>
          </a:stretch>
        </p:blipFill>
        <p:spPr>
          <a:xfrm>
            <a:off x="1921874" y="673975"/>
            <a:ext cx="5703377" cy="42775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Shape 108"/>
          <p:cNvSpPr txBox="1"/>
          <p:nvPr>
            <p:ph type="title"/>
          </p:nvPr>
        </p:nvSpPr>
        <p:spPr>
          <a:xfrm>
            <a:off x="311700" y="126750"/>
            <a:ext cx="8520600" cy="5727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rPr lang="en"/>
              <a:t>Results: Patient Opinions</a:t>
            </a:r>
            <a:endParaRPr/>
          </a:p>
        </p:txBody>
      </p:sp>
      <p:pic>
        <p:nvPicPr>
          <p:cNvPr id="109" name="Shape 109"/>
          <p:cNvPicPr preferRelativeResize="0"/>
          <p:nvPr/>
        </p:nvPicPr>
        <p:blipFill>
          <a:blip r:embed="rId3">
            <a:alphaModFix/>
          </a:blip>
          <a:stretch>
            <a:fillRect/>
          </a:stretch>
        </p:blipFill>
        <p:spPr>
          <a:xfrm>
            <a:off x="1283825" y="763875"/>
            <a:ext cx="6062874" cy="42814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