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81" r:id="rId4"/>
    <p:sldMasterId id="2147483682" r:id="rId5"/>
    <p:sldMasterId id="2147483683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y="5143500" cx="9144000"/>
  <p:notesSz cx="6858000" cy="9144000"/>
  <p:embeddedFontLst>
    <p:embeddedFont>
      <p:font typeface="Nunito"/>
      <p:regular r:id="rId19"/>
      <p:bold r:id="rId20"/>
      <p:italic r:id="rId21"/>
      <p:boldItalic r:id="rId22"/>
    </p:embeddedFont>
    <p:embeddedFont>
      <p:font typeface="Playfair Display"/>
      <p:regular r:id="rId23"/>
      <p:bold r:id="rId24"/>
      <p:italic r:id="rId25"/>
      <p:boldItalic r:id="rId26"/>
    </p:embeddedFont>
    <p:embeddedFont>
      <p:font typeface="Amatic SC"/>
      <p:regular r:id="rId27"/>
      <p:bold r:id="rId28"/>
    </p:embeddedFont>
    <p:embeddedFont>
      <p:font typeface="Montserrat"/>
      <p:regular r:id="rId29"/>
      <p:bold r:id="rId30"/>
      <p:italic r:id="rId31"/>
      <p:boldItalic r:id="rId32"/>
    </p:embeddedFont>
    <p:embeddedFont>
      <p:font typeface="Source Code Pro"/>
      <p:regular r:id="rId33"/>
      <p:bold r:id="rId34"/>
    </p:embeddedFont>
    <p:embeddedFont>
      <p:font typeface="Oswald"/>
      <p:regular r:id="rId35"/>
      <p:bold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ADB587F4-0F72-4883-9FDC-5A5BFEEA15FE}">
  <a:tblStyle styleId="{ADB587F4-0F72-4883-9FDC-5A5BFEEA15F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Nunito-bold.fntdata"/><Relationship Id="rId22" Type="http://schemas.openxmlformats.org/officeDocument/2006/relationships/font" Target="fonts/Nunito-boldItalic.fntdata"/><Relationship Id="rId21" Type="http://schemas.openxmlformats.org/officeDocument/2006/relationships/font" Target="fonts/Nunito-italic.fntdata"/><Relationship Id="rId24" Type="http://schemas.openxmlformats.org/officeDocument/2006/relationships/font" Target="fonts/PlayfairDisplay-bold.fntdata"/><Relationship Id="rId23" Type="http://schemas.openxmlformats.org/officeDocument/2006/relationships/font" Target="fonts/PlayfairDisplay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6" Type="http://schemas.openxmlformats.org/officeDocument/2006/relationships/font" Target="fonts/PlayfairDisplay-boldItalic.fntdata"/><Relationship Id="rId25" Type="http://schemas.openxmlformats.org/officeDocument/2006/relationships/font" Target="fonts/PlayfairDisplay-italic.fntdata"/><Relationship Id="rId28" Type="http://schemas.openxmlformats.org/officeDocument/2006/relationships/font" Target="fonts/AmaticSC-bold.fntdata"/><Relationship Id="rId27" Type="http://schemas.openxmlformats.org/officeDocument/2006/relationships/font" Target="fonts/AmaticSC-regular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font" Target="fonts/Montserrat-regular.fnt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font" Target="fonts/Montserrat-italic.fntdata"/><Relationship Id="rId30" Type="http://schemas.openxmlformats.org/officeDocument/2006/relationships/font" Target="fonts/Montserrat-bold.fntdata"/><Relationship Id="rId11" Type="http://schemas.openxmlformats.org/officeDocument/2006/relationships/slide" Target="slides/slide4.xml"/><Relationship Id="rId33" Type="http://schemas.openxmlformats.org/officeDocument/2006/relationships/font" Target="fonts/SourceCodePro-regular.fntdata"/><Relationship Id="rId10" Type="http://schemas.openxmlformats.org/officeDocument/2006/relationships/slide" Target="slides/slide3.xml"/><Relationship Id="rId32" Type="http://schemas.openxmlformats.org/officeDocument/2006/relationships/font" Target="fonts/Montserrat-boldItalic.fntdata"/><Relationship Id="rId13" Type="http://schemas.openxmlformats.org/officeDocument/2006/relationships/slide" Target="slides/slide6.xml"/><Relationship Id="rId35" Type="http://schemas.openxmlformats.org/officeDocument/2006/relationships/font" Target="fonts/Oswald-regular.fntdata"/><Relationship Id="rId12" Type="http://schemas.openxmlformats.org/officeDocument/2006/relationships/slide" Target="slides/slide5.xml"/><Relationship Id="rId34" Type="http://schemas.openxmlformats.org/officeDocument/2006/relationships/font" Target="fonts/SourceCodePro-bold.fntdata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36" Type="http://schemas.openxmlformats.org/officeDocument/2006/relationships/font" Target="fonts/Oswald-bold.fntdata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font" Target="fonts/Nunito-regular.fntdata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Shape 22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Shape 28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Shape 30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Shape 22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Shape 23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Shape 24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Shape 24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Shape 25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FF"/>
                </a:highlight>
              </a:rPr>
              <a:t>·</a:t>
            </a:r>
            <a:r>
              <a:rPr lang="en" sz="700"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            </a:t>
            </a:r>
            <a:r>
              <a:rPr lang="en">
                <a:highlight>
                  <a:srgbClr val="FFFFFF"/>
                </a:highlight>
              </a:rPr>
              <a:t>Dirt still in wound</a:t>
            </a:r>
            <a:endParaRPr>
              <a:highlight>
                <a:srgbClr val="FFFFFF"/>
              </a:highlight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FF"/>
                </a:highlight>
              </a:rPr>
              <a:t>·</a:t>
            </a:r>
            <a:r>
              <a:rPr lang="en" sz="700"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            </a:t>
            </a:r>
            <a:r>
              <a:rPr lang="en">
                <a:highlight>
                  <a:srgbClr val="FFFFFF"/>
                </a:highlight>
              </a:rPr>
              <a:t>Cut by (rusty) metal or soil</a:t>
            </a:r>
            <a:endParaRPr>
              <a:highlight>
                <a:srgbClr val="FFFFFF"/>
              </a:highlight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FF"/>
                </a:highlight>
              </a:rPr>
              <a:t>·</a:t>
            </a:r>
            <a:r>
              <a:rPr lang="en" sz="700"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            </a:t>
            </a:r>
            <a:r>
              <a:rPr lang="en">
                <a:highlight>
                  <a:srgbClr val="FFFFFF"/>
                </a:highlight>
              </a:rPr>
              <a:t>Bites</a:t>
            </a:r>
            <a:endParaRPr>
              <a:highlight>
                <a:srgbClr val="FFFFFF"/>
              </a:highlight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FF"/>
                </a:highlight>
              </a:rPr>
              <a:t>·</a:t>
            </a:r>
            <a:r>
              <a:rPr lang="en" sz="700"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            </a:t>
            </a:r>
            <a:r>
              <a:rPr lang="en">
                <a:highlight>
                  <a:srgbClr val="FFFFFF"/>
                </a:highlight>
              </a:rPr>
              <a:t>Puncture wounds</a:t>
            </a:r>
            <a:endParaRPr>
              <a:highlight>
                <a:srgbClr val="FFFFFF"/>
              </a:highlight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FF"/>
                </a:highlight>
              </a:rPr>
              <a:t>·</a:t>
            </a:r>
            <a:r>
              <a:rPr lang="en" sz="700"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            </a:t>
            </a:r>
            <a:r>
              <a:rPr lang="en">
                <a:highlight>
                  <a:srgbClr val="FFFFFF"/>
                </a:highlight>
              </a:rPr>
              <a:t>Visible bone/tendon</a:t>
            </a:r>
            <a:endParaRPr>
              <a:highlight>
                <a:srgbClr val="FFFFFF"/>
              </a:highlight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FF"/>
                </a:highlight>
              </a:rPr>
              <a:t>·</a:t>
            </a:r>
            <a:r>
              <a:rPr lang="en" sz="700"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            </a:t>
            </a:r>
            <a:r>
              <a:rPr lang="en">
                <a:highlight>
                  <a:srgbClr val="FFFFFF"/>
                </a:highlight>
              </a:rPr>
              <a:t>Profuse/prolonged bleeding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Shape 26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Shape 26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Shape 27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Shape 27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accent6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Shape 11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Shape 1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Shape 13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" name="Shape 14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Shape 15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Shape 16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Shape 17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" name="Shape 18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Shape 19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Shape 20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Shape 21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" name="Shape 2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Shape 2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Shape 24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Shape 25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" name="Shape 26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Shape 27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Shape 2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Shape 29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" name="Shape 30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Shape 3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Shape 3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Shape 3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Shape 34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35" name="Shape 35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Shape 36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solidFill>
          <a:schemeClr val="accent3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1" name="Shape 1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Shape 11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Shape 11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" name="Shape 115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Shape 116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9" name="Shape 119"/>
          <p:cNvSpPr txBox="1"/>
          <p:nvPr>
            <p:ph type="title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20" name="Shape 120"/>
          <p:cNvSpPr txBox="1"/>
          <p:nvPr>
            <p:ph idx="1" type="body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ctr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1" name="Shape 12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dk1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/>
        </p:nvSpPr>
        <p:spPr>
          <a:xfrm>
            <a:off x="4286250" y="0"/>
            <a:ext cx="723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Shape 130"/>
          <p:cNvSpPr/>
          <p:nvPr/>
        </p:nvSpPr>
        <p:spPr>
          <a:xfrm>
            <a:off x="4358475" y="0"/>
            <a:ext cx="38532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Shape 131"/>
          <p:cNvSpPr txBox="1"/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32" name="Shape 132"/>
          <p:cNvSpPr txBox="1"/>
          <p:nvPr>
            <p:ph idx="1" type="subTitle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spcFirstLastPara="1" rIns="91425" wrap="square" tIns="91425"/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33" name="Shape 13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accent5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 rot="5400000">
            <a:off x="4550700" y="-498600"/>
            <a:ext cx="42600" cy="8455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Shape 136"/>
          <p:cNvSpPr txBox="1"/>
          <p:nvPr>
            <p:ph type="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37" name="Shape 13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40" name="Shape 140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1" name="Shape 14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44" name="Shape 144"/>
          <p:cNvSpPr txBox="1"/>
          <p:nvPr>
            <p:ph idx="1" type="body"/>
          </p:nvPr>
        </p:nvSpPr>
        <p:spPr>
          <a:xfrm>
            <a:off x="311700" y="1234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45" name="Shape 145"/>
          <p:cNvSpPr txBox="1"/>
          <p:nvPr>
            <p:ph idx="2" type="body"/>
          </p:nvPr>
        </p:nvSpPr>
        <p:spPr>
          <a:xfrm>
            <a:off x="4832400" y="1234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46" name="Shape 14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49" name="Shape 14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52" name="Shape 152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53" name="Shape 15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3"/>
        </a:soli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56" name="Shape 15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59" name="Shape 15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0" name="Shape 160"/>
          <p:cNvSpPr txBox="1"/>
          <p:nvPr>
            <p:ph type="title"/>
          </p:nvPr>
        </p:nvSpPr>
        <p:spPr>
          <a:xfrm>
            <a:off x="265500" y="108167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61" name="Shape 161"/>
          <p:cNvSpPr txBox="1"/>
          <p:nvPr>
            <p:ph idx="1" type="subTitle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2" name="Shape 162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lt1"/>
                </a:highlight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163" name="Shape 16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accent3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" name="Shape 39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Shape 40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Shape 4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Shape 4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" name="Shape 4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Shape 44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Shape 45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Shape 46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" name="Shape 47"/>
          <p:cNvSpPr txBox="1"/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highlight>
                  <a:schemeClr val="dk1"/>
                </a:highlight>
              </a:defRPr>
            </a:lvl1pPr>
          </a:lstStyle>
          <a:p/>
        </p:txBody>
      </p:sp>
      <p:sp>
        <p:nvSpPr>
          <p:cNvPr id="166" name="Shape 16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/>
          <p:nvPr>
            <p:ph type="title"/>
          </p:nvPr>
        </p:nvSpPr>
        <p:spPr>
          <a:xfrm>
            <a:off x="311700" y="999925"/>
            <a:ext cx="8520600" cy="21462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69" name="Shape 169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dk1"/>
                </a:highlight>
              </a:defRPr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170" name="Shape 17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dk1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Shape 179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80" name="Shape 180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81" name="Shape 18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84" name="Shape 18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87" name="Shape 187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88" name="Shape 18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1" name="Shape 191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92" name="Shape 192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93" name="Shape 19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96" name="Shape 19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199" name="Shape 19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00" name="Shape 20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4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3" name="Shape 20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bg>
      <p:bgPr>
        <a:solidFill>
          <a:schemeClr val="dk2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Shape 51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Shape 52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Shape 53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4" name="Shape 54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Shape 55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06" name="Shape 206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7" name="Shape 207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208" name="Shape 208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209" name="Shape 20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210" name="Shape 2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213" name="Shape 2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/>
          <p:nvPr>
            <p:ph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/>
        </p:txBody>
      </p:sp>
      <p:sp>
        <p:nvSpPr>
          <p:cNvPr id="216" name="Shape 216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217" name="Shape 2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bg>
      <p:bgPr>
        <a:solidFill>
          <a:schemeClr val="dk2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Shape 58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Shape 5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Shape 60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1" name="Shape 61"/>
          <p:cNvSpPr txBox="1"/>
          <p:nvPr>
            <p:ph idx="1" type="body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2" name="Shape 62"/>
          <p:cNvSpPr txBox="1"/>
          <p:nvPr>
            <p:ph idx="2" type="body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3" name="Shape 63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bg>
      <p:bgPr>
        <a:solidFill>
          <a:schemeClr val="dk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Shape 6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Shape 6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Shape 68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9" name="Shape 69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bg>
      <p:bgPr>
        <a:solidFill>
          <a:schemeClr val="accent3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Shape 7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Shape 73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Shape 74"/>
          <p:cNvSpPr txBox="1"/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5" name="Shape 75"/>
          <p:cNvSpPr txBox="1"/>
          <p:nvPr>
            <p:ph idx="1" type="body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6" name="Shape 76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Shape 79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" name="Shape 80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Shape 81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Shape 82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Shape 83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" name="Shape 8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" name="Shape 85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Shape 86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Shape 87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Shape 8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" name="Shape 89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Shape 90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Shape 9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Shape 9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" name="Shape 93"/>
          <p:cNvSpPr txBox="1"/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94" name="Shape 94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bg>
      <p:bgPr>
        <a:solidFill>
          <a:schemeClr val="dk2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Shape 9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Shape 9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Shape 99"/>
          <p:cNvSpPr txBox="1"/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00" name="Shape 100"/>
          <p:cNvSpPr txBox="1"/>
          <p:nvPr>
            <p:ph idx="1" type="subTitle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1" name="Shape 101"/>
          <p:cNvSpPr txBox="1"/>
          <p:nvPr>
            <p:ph idx="2" type="body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2" name="Shape 10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bg>
      <p:bgPr>
        <a:solidFill>
          <a:schemeClr val="accen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Shape 10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Shape 10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Shape 107"/>
          <p:cNvSpPr txBox="1"/>
          <p:nvPr>
            <p:ph idx="1" type="body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8" name="Shape 108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9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hift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pop">
    <p:bg>
      <p:bgPr>
        <a:solidFill>
          <a:schemeClr val="lt1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126" name="Shape 126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layfair Display"/>
              <a:buChar char="●"/>
              <a:defRPr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27" name="Shape 12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beach-day">
    <p:bg>
      <p:bgPr>
        <a:solidFill>
          <a:schemeClr val="lt1"/>
        </a:solid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175" name="Shape 175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176" name="Shape 17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rt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rt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rt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rt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rt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rt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rt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rt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5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/>
              <a:t>Urban Peak PEAK</a:t>
            </a:r>
            <a:endParaRPr b="1" sz="4800"/>
          </a:p>
        </p:txBody>
      </p:sp>
      <p:sp>
        <p:nvSpPr>
          <p:cNvPr id="225" name="Shape 225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Robin Harland, Tyler Reinking, and Vivianne Andersen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" u="sng"/>
              <a:t>What Interested Clients</a:t>
            </a:r>
            <a:endParaRPr b="1" u="sng"/>
          </a:p>
        </p:txBody>
      </p:sp>
      <p:graphicFrame>
        <p:nvGraphicFramePr>
          <p:cNvPr id="289" name="Shape 289"/>
          <p:cNvGraphicFramePr/>
          <p:nvPr/>
        </p:nvGraphicFramePr>
        <p:xfrm>
          <a:off x="952500" y="1942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{ADB587F4-0F72-4883-9FDC-5A5BFEEA15FE}</a:tableStyleId>
              </a:tblPr>
              <a:tblGrid>
                <a:gridCol w="5547425"/>
                <a:gridCol w="566050"/>
              </a:tblGrid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</a:t>
                      </a:r>
                      <a:r>
                        <a:rPr lang="en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alking to a friend who may be depressed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8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</a:t>
                      </a:r>
                      <a:r>
                        <a:rPr lang="en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hat MJ/etoh does to body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8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</a:t>
                      </a:r>
                      <a:r>
                        <a:rPr lang="en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ow to get health care; how to find a doctor; how is UC different from ED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</a:t>
                      </a:r>
                      <a:r>
                        <a:rPr lang="en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hat is diabetes?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5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</a:t>
                      </a:r>
                      <a:r>
                        <a:rPr lang="en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hat does eating healthy really mean?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9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</a:t>
                      </a:r>
                      <a:r>
                        <a:rPr lang="en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ifferent jobs in healthcare and what it takes to get one?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5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</a:tbl>
          </a:graphicData>
        </a:graphic>
      </p:graphicFrame>
      <p:sp>
        <p:nvSpPr>
          <p:cNvPr id="290" name="Shape 290"/>
          <p:cNvSpPr/>
          <p:nvPr/>
        </p:nvSpPr>
        <p:spPr>
          <a:xfrm>
            <a:off x="7268600" y="786474"/>
            <a:ext cx="1622506" cy="3436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lt2"/>
                </a:solidFill>
                <a:latin typeface="Arial"/>
              </a:rPr>
              <a:t>Headaches</a:t>
            </a:r>
          </a:p>
        </p:txBody>
      </p:sp>
      <p:sp>
        <p:nvSpPr>
          <p:cNvPr id="291" name="Shape 291"/>
          <p:cNvSpPr/>
          <p:nvPr/>
        </p:nvSpPr>
        <p:spPr>
          <a:xfrm>
            <a:off x="411600" y="4581500"/>
            <a:ext cx="2732353" cy="2785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lt2"/>
                </a:solidFill>
                <a:latin typeface="Arial"/>
              </a:rPr>
              <a:t>Bacteria-antibiotics</a:t>
            </a:r>
          </a:p>
        </p:txBody>
      </p:sp>
      <p:sp>
        <p:nvSpPr>
          <p:cNvPr id="292" name="Shape 292"/>
          <p:cNvSpPr/>
          <p:nvPr/>
        </p:nvSpPr>
        <p:spPr>
          <a:xfrm>
            <a:off x="2678652" y="389849"/>
            <a:ext cx="3891456" cy="3436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lt2"/>
                </a:solidFill>
                <a:latin typeface="Arial"/>
              </a:rPr>
              <a:t>Dealing with internal emotions</a:t>
            </a:r>
          </a:p>
        </p:txBody>
      </p:sp>
      <p:sp>
        <p:nvSpPr>
          <p:cNvPr id="293" name="Shape 293"/>
          <p:cNvSpPr/>
          <p:nvPr/>
        </p:nvSpPr>
        <p:spPr>
          <a:xfrm>
            <a:off x="178925" y="2612476"/>
            <a:ext cx="773575" cy="3436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lt2"/>
                </a:solidFill>
                <a:latin typeface="Arial"/>
              </a:rPr>
              <a:t>Stress</a:t>
            </a:r>
          </a:p>
        </p:txBody>
      </p:sp>
      <p:sp>
        <p:nvSpPr>
          <p:cNvPr id="294" name="Shape 294"/>
          <p:cNvSpPr/>
          <p:nvPr/>
        </p:nvSpPr>
        <p:spPr>
          <a:xfrm>
            <a:off x="7268600" y="2612477"/>
            <a:ext cx="1056246" cy="3436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lt2"/>
                </a:solidFill>
                <a:latin typeface="Arial"/>
              </a:rPr>
              <a:t>Tinnitus</a:t>
            </a:r>
          </a:p>
        </p:txBody>
      </p:sp>
      <p:sp>
        <p:nvSpPr>
          <p:cNvPr id="295" name="Shape 295"/>
          <p:cNvSpPr/>
          <p:nvPr/>
        </p:nvSpPr>
        <p:spPr>
          <a:xfrm>
            <a:off x="251000" y="1456578"/>
            <a:ext cx="3584626" cy="3436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lt2"/>
                </a:solidFill>
                <a:latin typeface="Arial"/>
              </a:rPr>
              <a:t>How drugs affect the body</a:t>
            </a:r>
          </a:p>
        </p:txBody>
      </p:sp>
      <p:sp>
        <p:nvSpPr>
          <p:cNvPr id="296" name="Shape 296"/>
          <p:cNvSpPr/>
          <p:nvPr/>
        </p:nvSpPr>
        <p:spPr>
          <a:xfrm>
            <a:off x="5397972" y="1207277"/>
            <a:ext cx="1730702" cy="4208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lt2"/>
                </a:solidFill>
                <a:latin typeface="Arial"/>
              </a:rPr>
              <a:t>Self expression</a:t>
            </a:r>
          </a:p>
        </p:txBody>
      </p:sp>
      <p:sp>
        <p:nvSpPr>
          <p:cNvPr id="297" name="Shape 297"/>
          <p:cNvSpPr/>
          <p:nvPr/>
        </p:nvSpPr>
        <p:spPr>
          <a:xfrm>
            <a:off x="4233775" y="4439200"/>
            <a:ext cx="3814728" cy="2785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lt2"/>
                </a:solidFill>
                <a:latin typeface="Arial"/>
              </a:rPr>
              <a:t>How to determine sickness</a:t>
            </a:r>
          </a:p>
        </p:txBody>
      </p:sp>
      <p:sp>
        <p:nvSpPr>
          <p:cNvPr id="298" name="Shape 298"/>
          <p:cNvSpPr/>
          <p:nvPr/>
        </p:nvSpPr>
        <p:spPr>
          <a:xfrm>
            <a:off x="411600" y="567100"/>
            <a:ext cx="1432049" cy="27849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lt2"/>
                </a:solidFill>
                <a:latin typeface="Arial"/>
              </a:rPr>
              <a:t>Eating disorders</a:t>
            </a:r>
          </a:p>
        </p:txBody>
      </p:sp>
      <p:sp>
        <p:nvSpPr>
          <p:cNvPr id="299" name="Shape 299"/>
          <p:cNvSpPr/>
          <p:nvPr/>
        </p:nvSpPr>
        <p:spPr>
          <a:xfrm>
            <a:off x="6729775" y="1699474"/>
            <a:ext cx="2133891" cy="3436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lt2"/>
                </a:solidFill>
                <a:latin typeface="Arial"/>
              </a:rPr>
              <a:t>Physical Therapy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7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 txBox="1"/>
          <p:nvPr>
            <p:ph type="title"/>
          </p:nvPr>
        </p:nvSpPr>
        <p:spPr>
          <a:xfrm>
            <a:off x="4818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Moving Forward...</a:t>
            </a:r>
            <a:endParaRPr/>
          </a:p>
        </p:txBody>
      </p:sp>
      <p:sp>
        <p:nvSpPr>
          <p:cNvPr id="305" name="Shape 305"/>
          <p:cNvSpPr txBox="1"/>
          <p:nvPr>
            <p:ph idx="1" type="body"/>
          </p:nvPr>
        </p:nvSpPr>
        <p:spPr>
          <a:xfrm>
            <a:off x="4197075" y="754000"/>
            <a:ext cx="47835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Establishment of system/curriculum for future CSB PEAK project</a:t>
            </a:r>
            <a:endParaRPr sz="1800"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Offer </a:t>
            </a:r>
            <a:r>
              <a:rPr lang="en" sz="1800"/>
              <a:t>resources</a:t>
            </a:r>
            <a:r>
              <a:rPr lang="en" sz="1800"/>
              <a:t> and relational strength with this community partner</a:t>
            </a:r>
            <a:endParaRPr sz="1800"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Curriculum could be built upon and adjusted per resident interests</a:t>
            </a:r>
            <a:endParaRPr sz="1800"/>
          </a:p>
          <a:p>
            <a: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Turnover of residents allows for reuse of powerpoints </a:t>
            </a:r>
            <a:endParaRPr sz="1800"/>
          </a:p>
        </p:txBody>
      </p:sp>
      <p:pic>
        <p:nvPicPr>
          <p:cNvPr id="306" name="Shape 3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9450" y="3354399"/>
            <a:ext cx="4014376" cy="1450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Community Partner...</a:t>
            </a:r>
            <a:endParaRPr/>
          </a:p>
        </p:txBody>
      </p:sp>
      <p:sp>
        <p:nvSpPr>
          <p:cNvPr id="231" name="Shape 231"/>
          <p:cNvSpPr txBox="1"/>
          <p:nvPr>
            <p:ph idx="1" type="body"/>
          </p:nvPr>
        </p:nvSpPr>
        <p:spPr>
          <a:xfrm>
            <a:off x="377275" y="1990725"/>
            <a:ext cx="53283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Mission statement:</a:t>
            </a:r>
            <a:endParaRPr sz="1800"/>
          </a:p>
          <a:p>
            <a:pPr indent="0" lvl="0" mar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400">
                <a:solidFill>
                  <a:srgbClr val="000000"/>
                </a:solidFill>
              </a:rPr>
              <a:t>To ignite the potential in youth to exit homelessness and create self-determined, fulfilled, lives</a:t>
            </a:r>
            <a:endParaRPr sz="2400"/>
          </a:p>
        </p:txBody>
      </p:sp>
      <p:pic>
        <p:nvPicPr>
          <p:cNvPr id="232" name="Shape 2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05550" y="712038"/>
            <a:ext cx="3181650" cy="265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Community Needs We Sought to Address</a:t>
            </a:r>
            <a:endParaRPr/>
          </a:p>
        </p:txBody>
      </p:sp>
      <p:sp>
        <p:nvSpPr>
          <p:cNvPr id="238" name="Shape 238"/>
          <p:cNvSpPr txBox="1"/>
          <p:nvPr>
            <p:ph idx="1" type="body"/>
          </p:nvPr>
        </p:nvSpPr>
        <p:spPr>
          <a:xfrm>
            <a:off x="4463250" y="1800200"/>
            <a:ext cx="38616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Health Literacy deficits</a:t>
            </a:r>
            <a:endParaRPr sz="2400"/>
          </a:p>
          <a:p>
            <a: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Relationships with healthcare personnel</a:t>
            </a:r>
            <a:endParaRPr sz="2400"/>
          </a:p>
          <a:p>
            <a: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Volunteer services (cooking meals, mostly)</a:t>
            </a:r>
            <a:endParaRPr sz="2400"/>
          </a:p>
        </p:txBody>
      </p:sp>
      <p:pic>
        <p:nvPicPr>
          <p:cNvPr id="239" name="Shape 2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8246" y="1505075"/>
            <a:ext cx="3861600" cy="257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Shared Goals:</a:t>
            </a:r>
            <a:endParaRPr/>
          </a:p>
        </p:txBody>
      </p:sp>
      <p:sp>
        <p:nvSpPr>
          <p:cNvPr id="245" name="Shape 245"/>
          <p:cNvSpPr txBox="1"/>
          <p:nvPr>
            <p:ph idx="1" type="body"/>
          </p:nvPr>
        </p:nvSpPr>
        <p:spPr>
          <a:xfrm>
            <a:off x="604850" y="1701400"/>
            <a:ext cx="519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Collaborate with Urban Peak to provide</a:t>
            </a:r>
            <a:endParaRPr sz="2400"/>
          </a:p>
          <a:p>
            <a:pPr indent="-381000" lvl="1" marL="914400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Education</a:t>
            </a:r>
            <a:endParaRPr sz="2400"/>
          </a:p>
          <a:p>
            <a:pPr indent="-381000" lvl="1" marL="914400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Meals</a:t>
            </a:r>
            <a:endParaRPr sz="2400"/>
          </a:p>
          <a:p>
            <a: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Build relationships with residents</a:t>
            </a:r>
            <a:endParaRPr sz="2400"/>
          </a:p>
        </p:txBody>
      </p:sp>
      <p:pic>
        <p:nvPicPr>
          <p:cNvPr id="246" name="Shape 2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19175" y="715900"/>
            <a:ext cx="2824351" cy="18814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We Did:</a:t>
            </a:r>
            <a:endParaRPr/>
          </a:p>
        </p:txBody>
      </p:sp>
      <p:sp>
        <p:nvSpPr>
          <p:cNvPr id="252" name="Shape 252"/>
          <p:cNvSpPr txBox="1"/>
          <p:nvPr>
            <p:ph idx="1" type="body"/>
          </p:nvPr>
        </p:nvSpPr>
        <p:spPr>
          <a:xfrm>
            <a:off x="819150" y="1572800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Served dinners to 59 residents and 11 staff members over 4 visits</a:t>
            </a:r>
            <a:endParaRPr sz="2400"/>
          </a:p>
          <a:p>
            <a: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Facilitated a discussion about health topics to 17 of the residents</a:t>
            </a:r>
            <a:endParaRPr sz="2400"/>
          </a:p>
          <a:p>
            <a:pPr indent="-381000" lvl="1" marL="914400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First aid and when to seek treatment</a:t>
            </a:r>
            <a:endParaRPr sz="2400"/>
          </a:p>
          <a:p>
            <a:pPr indent="-381000" lvl="1" marL="914400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Exercise, diet, wellness</a:t>
            </a:r>
            <a:endParaRPr sz="2400"/>
          </a:p>
          <a:p>
            <a: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Mental Health</a:t>
            </a:r>
            <a:endParaRPr sz="2400"/>
          </a:p>
          <a:p>
            <a:pPr indent="0" lvl="0" marL="0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/>
          <p:nvPr>
            <p:ph type="title"/>
          </p:nvPr>
        </p:nvSpPr>
        <p:spPr>
          <a:xfrm>
            <a:off x="930750" y="275825"/>
            <a:ext cx="7282500" cy="120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… And your knee looks like this</a:t>
            </a:r>
            <a:endParaRPr/>
          </a:p>
        </p:txBody>
      </p:sp>
      <p:pic>
        <p:nvPicPr>
          <p:cNvPr id="258" name="Shape 2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60414" y="1631525"/>
            <a:ext cx="2823172" cy="3359574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Shape 259"/>
          <p:cNvSpPr txBox="1"/>
          <p:nvPr>
            <p:ph type="title"/>
          </p:nvPr>
        </p:nvSpPr>
        <p:spPr>
          <a:xfrm>
            <a:off x="6281000" y="3394825"/>
            <a:ext cx="2766600" cy="120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How do you decide whether to go to the ER?</a:t>
            </a:r>
            <a:endParaRPr sz="3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Myth or Reality…..</a:t>
            </a:r>
            <a:endParaRPr/>
          </a:p>
        </p:txBody>
      </p:sp>
      <p:sp>
        <p:nvSpPr>
          <p:cNvPr id="265" name="Shape 265"/>
          <p:cNvSpPr txBox="1"/>
          <p:nvPr>
            <p:ph idx="1" type="body"/>
          </p:nvPr>
        </p:nvSpPr>
        <p:spPr>
          <a:xfrm>
            <a:off x="311700" y="1234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/>
              <a:t>Fat is bad for you</a:t>
            </a:r>
            <a:endParaRPr b="1" sz="1800"/>
          </a:p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 b="1" sz="1800"/>
          </a:p>
          <a:p>
            <a:pPr indent="0" lvl="0" marL="0" rtl="0">
              <a:lnSpc>
                <a:spcPct val="159375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800"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rPr>
              <a:t>“Going vegetarian” will help you lose weight and be healthier.</a:t>
            </a:r>
            <a:endParaRPr sz="1800">
              <a:highlight>
                <a:schemeClr val="dk1"/>
              </a:highlight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800">
                <a:highlight>
                  <a:schemeClr val="lt1"/>
                </a:highlight>
              </a:rPr>
              <a:t>Choosing foods that are gluten-free will help you eat healthier.</a:t>
            </a:r>
            <a:endParaRPr b="1" sz="1800">
              <a:highlight>
                <a:schemeClr val="lt1"/>
              </a:highlight>
            </a:endParaRPr>
          </a:p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 b="1" sz="1800">
              <a:highlight>
                <a:schemeClr val="lt1"/>
              </a:highlight>
            </a:endParaRPr>
          </a:p>
          <a:p>
            <a:pPr indent="0" lvl="0" marL="0" rtl="0">
              <a:lnSpc>
                <a:spcPct val="159375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800"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rPr>
              <a:t>Cooking food in a microwave is just as  healthy as cooking in an oven. </a:t>
            </a:r>
            <a:endParaRPr sz="1800">
              <a:highlight>
                <a:schemeClr val="dk1"/>
              </a:highlight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>
              <a:lnSpc>
                <a:spcPct val="159375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66" name="Shape 266"/>
          <p:cNvSpPr txBox="1"/>
          <p:nvPr>
            <p:ph idx="2" type="body"/>
          </p:nvPr>
        </p:nvSpPr>
        <p:spPr>
          <a:xfrm>
            <a:off x="4743025" y="787225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highlight>
                  <a:schemeClr val="lt1"/>
                </a:highlight>
              </a:rPr>
              <a:t>Grain products  (bread, pasta, and rice) are fattening.</a:t>
            </a:r>
            <a:endParaRPr b="1" sz="1800">
              <a:highlight>
                <a:schemeClr val="lt1"/>
              </a:highlight>
            </a:endParaRPr>
          </a:p>
          <a:p>
            <a:pPr indent="0" lvl="0" marL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highlight>
                <a:schemeClr val="lt1"/>
              </a:highlight>
            </a:endParaRPr>
          </a:p>
          <a:p>
            <a:pPr indent="0" lvl="0" marL="0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rPr>
              <a:t>You can have a healthy diet and still eat your favorite _____ (sweet, fried food, salty food, etc.)</a:t>
            </a:r>
            <a:endParaRPr sz="1800">
              <a:highlight>
                <a:schemeClr val="dk1"/>
              </a:highlight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1800"/>
              <a:t>You should avoid Nuts because they are Fattening</a:t>
            </a:r>
            <a:endParaRPr b="1" sz="1800"/>
          </a:p>
          <a:p>
            <a:pPr indent="0" lvl="0" marL="0" rtl="0"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 sz="1800">
              <a:highlight>
                <a:schemeClr val="dk1"/>
              </a:highlight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800"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rPr>
              <a:t>Red meat is bad for your health </a:t>
            </a:r>
            <a:endParaRPr sz="1800">
              <a:highlight>
                <a:schemeClr val="dk1"/>
              </a:highlight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 b="1" sz="1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Shape 272"/>
          <p:cNvSpPr txBox="1"/>
          <p:nvPr>
            <p:ph idx="1" type="body"/>
          </p:nvPr>
        </p:nvSpPr>
        <p:spPr>
          <a:xfrm>
            <a:off x="311700" y="1234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Shape 273"/>
          <p:cNvSpPr txBox="1"/>
          <p:nvPr>
            <p:ph idx="2" type="body"/>
          </p:nvPr>
        </p:nvSpPr>
        <p:spPr>
          <a:xfrm>
            <a:off x="4832400" y="1234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74" name="Shape 2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3046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Clients Told Us:</a:t>
            </a:r>
            <a:endParaRPr/>
          </a:p>
        </p:txBody>
      </p:sp>
      <p:pic>
        <p:nvPicPr>
          <p:cNvPr id="280" name="Shape 280"/>
          <p:cNvPicPr preferRelativeResize="0"/>
          <p:nvPr/>
        </p:nvPicPr>
        <p:blipFill rotWithShape="1">
          <a:blip r:embed="rId3">
            <a:alphaModFix/>
          </a:blip>
          <a:srcRect b="0" l="16357" r="12741" t="0"/>
          <a:stretch/>
        </p:blipFill>
        <p:spPr>
          <a:xfrm>
            <a:off x="3246313" y="1761339"/>
            <a:ext cx="2651375" cy="2953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Shape 281"/>
          <p:cNvPicPr preferRelativeResize="0"/>
          <p:nvPr/>
        </p:nvPicPr>
        <p:blipFill rotWithShape="1">
          <a:blip r:embed="rId4">
            <a:alphaModFix/>
          </a:blip>
          <a:srcRect b="0" l="21845" r="19382" t="0"/>
          <a:stretch/>
        </p:blipFill>
        <p:spPr>
          <a:xfrm>
            <a:off x="6113587" y="1741750"/>
            <a:ext cx="2651368" cy="299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Shape 282"/>
          <p:cNvPicPr preferRelativeResize="0"/>
          <p:nvPr/>
        </p:nvPicPr>
        <p:blipFill rotWithShape="1">
          <a:blip r:embed="rId5">
            <a:alphaModFix/>
          </a:blip>
          <a:srcRect b="0" l="1923" r="1913" t="0"/>
          <a:stretch/>
        </p:blipFill>
        <p:spPr>
          <a:xfrm>
            <a:off x="412775" y="1799050"/>
            <a:ext cx="2755284" cy="2953925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Shape 283"/>
          <p:cNvSpPr txBox="1"/>
          <p:nvPr/>
        </p:nvSpPr>
        <p:spPr>
          <a:xfrm>
            <a:off x="7306525" y="741975"/>
            <a:ext cx="1458300" cy="77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4A86E8"/>
                </a:solidFill>
              </a:rPr>
              <a:t>Yes</a:t>
            </a:r>
            <a:endParaRPr b="1">
              <a:solidFill>
                <a:srgbClr val="4A86E8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2"/>
                </a:solidFill>
              </a:rPr>
              <a:t>No</a:t>
            </a:r>
            <a:endParaRPr b="1">
              <a:solidFill>
                <a:schemeClr val="accent2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99999"/>
                </a:solidFill>
              </a:rPr>
              <a:t>It was ok</a:t>
            </a:r>
            <a:endParaRPr b="1">
              <a:solidFill>
                <a:srgbClr val="99999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Pop">
  <a:themeElements>
    <a:clrScheme name="Pop">
      <a:dk1>
        <a:srgbClr val="F8E71C"/>
      </a:dk1>
      <a:lt1>
        <a:srgbClr val="FFFFFF"/>
      </a:lt1>
      <a:dk2>
        <a:srgbClr val="000000"/>
      </a:dk2>
      <a:lt2>
        <a:srgbClr val="D9D9D9"/>
      </a:lt2>
      <a:accent1>
        <a:srgbClr val="666666"/>
      </a:accent1>
      <a:accent2>
        <a:srgbClr val="483165"/>
      </a:accent2>
      <a:accent3>
        <a:srgbClr val="EB1E95"/>
      </a:accent3>
      <a:accent4>
        <a:srgbClr val="0F9D58"/>
      </a:accent4>
      <a:accent5>
        <a:srgbClr val="01AFD1"/>
      </a:accent5>
      <a:accent6>
        <a:srgbClr val="9C27B0"/>
      </a:accent6>
      <a:hlink>
        <a:srgbClr val="01AFD1"/>
      </a:hlink>
      <a:folHlink>
        <a:srgbClr val="01AF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