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6" r:id="rId15"/>
    <p:sldId id="266" r:id="rId16"/>
    <p:sldId id="278" r:id="rId17"/>
    <p:sldId id="283" r:id="rId18"/>
    <p:sldId id="279" r:id="rId19"/>
    <p:sldId id="277" r:id="rId20"/>
    <p:sldId id="284" r:id="rId21"/>
    <p:sldId id="287" r:id="rId22"/>
    <p:sldId id="285" r:id="rId23"/>
    <p:sldId id="274" r:id="rId24"/>
  </p:sldIdLst>
  <p:sldSz cx="12192000" cy="6858000"/>
  <p:notesSz cx="6858000" cy="9144000"/>
  <p:embeddedFontLst>
    <p:embeddedFont>
      <p:font typeface="Times" panose="02020603050405020304" pitchFamily="18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Helvetica" panose="020B0604020202020204" pitchFamily="34" charset="0"/>
      <p:regular r:id="rId34"/>
      <p:bold r:id="rId35"/>
      <p:italic r:id="rId36"/>
      <p:boldItalic r:id="rId37"/>
    </p:embeddedFont>
    <p:embeddedFont>
      <p:font typeface="Corbel" panose="020B0503020204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joWUY4ckgimWuK3FD6xFsE5F5p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A690F1-B36F-4B9C-A28D-920712A32065}" v="35" dt="2020-03-06T18:03:49.569"/>
  </p1510:revLst>
</p1510:revInfo>
</file>

<file path=ppt/tableStyles.xml><?xml version="1.0" encoding="utf-8"?>
<a:tblStyleLst xmlns:a="http://schemas.openxmlformats.org/drawingml/2006/main" def="{6B9E6AB4-4885-4781-BAC8-A5FE18EC4FA3}">
  <a:tblStyle styleId="{6B9E6AB4-4885-4781-BAC8-A5FE18EC4FA3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2F4"/>
          </a:solidFill>
        </a:fill>
      </a:tcStyle>
    </a:wholeTbl>
    <a:band1H>
      <a:tcTxStyle b="off" i="off"/>
      <a:tcStyle>
        <a:tcBdr/>
        <a:fill>
          <a:solidFill>
            <a:srgbClr val="CCE3E9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CE3E9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901" autoAdjust="0"/>
  </p:normalViewPr>
  <p:slideViewPr>
    <p:cSldViewPr snapToGrid="0" snapToObjects="1">
      <p:cViewPr>
        <p:scale>
          <a:sx n="75" d="100"/>
          <a:sy n="75" d="100"/>
        </p:scale>
        <p:origin x="16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customschemas.google.com/relationships/presentationmetadata" Target="metadata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och, Nikki D" userId="050ff25e-4d40-499e-9d4c-002349d0d63b" providerId="ADAL" clId="{DDA690F1-B36F-4B9C-A28D-920712A32065}"/>
    <pc:docChg chg="undo custSel mod addSld delSld modSld sldOrd">
      <pc:chgData name="Bloch, Nikki D" userId="050ff25e-4d40-499e-9d4c-002349d0d63b" providerId="ADAL" clId="{DDA690F1-B36F-4B9C-A28D-920712A32065}" dt="2020-03-06T18:05:57.321" v="286" actId="47"/>
      <pc:docMkLst>
        <pc:docMk/>
      </pc:docMkLst>
      <pc:sldChg chg="modSp mod">
        <pc:chgData name="Bloch, Nikki D" userId="050ff25e-4d40-499e-9d4c-002349d0d63b" providerId="ADAL" clId="{DDA690F1-B36F-4B9C-A28D-920712A32065}" dt="2020-03-06T18:03:45.726" v="241" actId="14100"/>
        <pc:sldMkLst>
          <pc:docMk/>
          <pc:sldMk cId="0" sldId="264"/>
        </pc:sldMkLst>
        <pc:spChg chg="mod">
          <ac:chgData name="Bloch, Nikki D" userId="050ff25e-4d40-499e-9d4c-002349d0d63b" providerId="ADAL" clId="{DDA690F1-B36F-4B9C-A28D-920712A32065}" dt="2020-03-06T18:03:45.726" v="241" actId="14100"/>
          <ac:spMkLst>
            <pc:docMk/>
            <pc:sldMk cId="0" sldId="264"/>
            <ac:spMk id="297" creationId="{00000000-0000-0000-0000-000000000000}"/>
          </ac:spMkLst>
        </pc:spChg>
      </pc:sldChg>
      <pc:sldChg chg="del">
        <pc:chgData name="Bloch, Nikki D" userId="050ff25e-4d40-499e-9d4c-002349d0d63b" providerId="ADAL" clId="{DDA690F1-B36F-4B9C-A28D-920712A32065}" dt="2020-03-06T17:44:30.376" v="65" actId="47"/>
        <pc:sldMkLst>
          <pc:docMk/>
          <pc:sldMk cId="0" sldId="268"/>
        </pc:sldMkLst>
      </pc:sldChg>
      <pc:sldChg chg="ord">
        <pc:chgData name="Bloch, Nikki D" userId="050ff25e-4d40-499e-9d4c-002349d0d63b" providerId="ADAL" clId="{DDA690F1-B36F-4B9C-A28D-920712A32065}" dt="2020-03-06T18:05:42.962" v="285"/>
        <pc:sldMkLst>
          <pc:docMk/>
          <pc:sldMk cId="0" sldId="274"/>
        </pc:sldMkLst>
      </pc:sldChg>
      <pc:sldChg chg="modSp mod">
        <pc:chgData name="Bloch, Nikki D" userId="050ff25e-4d40-499e-9d4c-002349d0d63b" providerId="ADAL" clId="{DDA690F1-B36F-4B9C-A28D-920712A32065}" dt="2020-03-06T17:46:44.950" v="67" actId="20577"/>
        <pc:sldMkLst>
          <pc:docMk/>
          <pc:sldMk cId="3505661291" sldId="277"/>
        </pc:sldMkLst>
        <pc:spChg chg="mod">
          <ac:chgData name="Bloch, Nikki D" userId="050ff25e-4d40-499e-9d4c-002349d0d63b" providerId="ADAL" clId="{DDA690F1-B36F-4B9C-A28D-920712A32065}" dt="2020-03-06T17:46:44.950" v="67" actId="20577"/>
          <ac:spMkLst>
            <pc:docMk/>
            <pc:sldMk cId="3505661291" sldId="277"/>
            <ac:spMk id="13" creationId="{DD732642-6151-C845-9630-CDBB3BD1847F}"/>
          </ac:spMkLst>
        </pc:spChg>
      </pc:sldChg>
      <pc:sldChg chg="modSp mod ord">
        <pc:chgData name="Bloch, Nikki D" userId="050ff25e-4d40-499e-9d4c-002349d0d63b" providerId="ADAL" clId="{DDA690F1-B36F-4B9C-A28D-920712A32065}" dt="2020-03-06T18:05:37.785" v="283" actId="20577"/>
        <pc:sldMkLst>
          <pc:docMk/>
          <pc:sldMk cId="1736409454" sldId="285"/>
        </pc:sldMkLst>
        <pc:spChg chg="mod">
          <ac:chgData name="Bloch, Nikki D" userId="050ff25e-4d40-499e-9d4c-002349d0d63b" providerId="ADAL" clId="{DDA690F1-B36F-4B9C-A28D-920712A32065}" dt="2020-03-06T18:05:37.785" v="283" actId="20577"/>
          <ac:spMkLst>
            <pc:docMk/>
            <pc:sldMk cId="1736409454" sldId="285"/>
            <ac:spMk id="2" creationId="{7F50BF76-FFBA-E745-94E7-A4781A0783F4}"/>
          </ac:spMkLst>
        </pc:spChg>
      </pc:sldChg>
      <pc:sldChg chg="addSp delSp modSp add del mod">
        <pc:chgData name="Bloch, Nikki D" userId="050ff25e-4d40-499e-9d4c-002349d0d63b" providerId="ADAL" clId="{DDA690F1-B36F-4B9C-A28D-920712A32065}" dt="2020-03-06T18:05:57.321" v="286" actId="47"/>
        <pc:sldMkLst>
          <pc:docMk/>
          <pc:sldMk cId="1168497485" sldId="286"/>
        </pc:sldMkLst>
        <pc:spChg chg="mod">
          <ac:chgData name="Bloch, Nikki D" userId="050ff25e-4d40-499e-9d4c-002349d0d63b" providerId="ADAL" clId="{DDA690F1-B36F-4B9C-A28D-920712A32065}" dt="2020-03-06T17:29:53.162" v="35" actId="20577"/>
          <ac:spMkLst>
            <pc:docMk/>
            <pc:sldMk cId="1168497485" sldId="286"/>
            <ac:spMk id="2" creationId="{CFEBA37E-B7DA-425E-9EEF-7DC701DA6038}"/>
          </ac:spMkLst>
        </pc:spChg>
        <pc:spChg chg="del mod">
          <ac:chgData name="Bloch, Nikki D" userId="050ff25e-4d40-499e-9d4c-002349d0d63b" providerId="ADAL" clId="{DDA690F1-B36F-4B9C-A28D-920712A32065}" dt="2020-03-06T17:59:53.146" v="186" actId="478"/>
          <ac:spMkLst>
            <pc:docMk/>
            <pc:sldMk cId="1168497485" sldId="286"/>
            <ac:spMk id="3" creationId="{E44E663B-60FF-4E53-A646-2625A39CF388}"/>
          </ac:spMkLst>
        </pc:spChg>
        <pc:spChg chg="add del">
          <ac:chgData name="Bloch, Nikki D" userId="050ff25e-4d40-499e-9d4c-002349d0d63b" providerId="ADAL" clId="{DDA690F1-B36F-4B9C-A28D-920712A32065}" dt="2020-03-06T17:30:35.439" v="37" actId="21"/>
          <ac:spMkLst>
            <pc:docMk/>
            <pc:sldMk cId="1168497485" sldId="286"/>
            <ac:spMk id="5" creationId="{B0E1AC5C-57E2-43EF-9AE0-491510A4566D}"/>
          </ac:spMkLst>
        </pc:spChg>
        <pc:spChg chg="add del mod">
          <ac:chgData name="Bloch, Nikki D" userId="050ff25e-4d40-499e-9d4c-002349d0d63b" providerId="ADAL" clId="{DDA690F1-B36F-4B9C-A28D-920712A32065}" dt="2020-03-06T17:59:54.279" v="187" actId="478"/>
          <ac:spMkLst>
            <pc:docMk/>
            <pc:sldMk cId="1168497485" sldId="286"/>
            <ac:spMk id="8" creationId="{4612E5BD-BB5E-4374-87F2-662E5727DBDC}"/>
          </ac:spMkLst>
        </pc:spChg>
        <pc:grpChg chg="mod">
          <ac:chgData name="Bloch, Nikki D" userId="050ff25e-4d40-499e-9d4c-002349d0d63b" providerId="ADAL" clId="{DDA690F1-B36F-4B9C-A28D-920712A32065}" dt="2020-03-06T18:00:27.530" v="193" actId="1076"/>
          <ac:grpSpMkLst>
            <pc:docMk/>
            <pc:sldMk cId="1168497485" sldId="286"/>
            <ac:grpSpMk id="9" creationId="{77D45A25-8060-4532-98C8-A9B775488EF5}"/>
          </ac:grpSpMkLst>
        </pc:grpChg>
        <pc:graphicFrameChg chg="add del mod modGraphic">
          <ac:chgData name="Bloch, Nikki D" userId="050ff25e-4d40-499e-9d4c-002349d0d63b" providerId="ADAL" clId="{DDA690F1-B36F-4B9C-A28D-920712A32065}" dt="2020-03-06T18:00:07.772" v="190" actId="18245"/>
          <ac:graphicFrameMkLst>
            <pc:docMk/>
            <pc:sldMk cId="1168497485" sldId="286"/>
            <ac:graphicFrameMk id="6" creationId="{A80E7284-AD37-477C-90D7-734C415BE4BA}"/>
          </ac:graphicFrameMkLst>
        </pc:graphicFrameChg>
        <pc:picChg chg="add mod">
          <ac:chgData name="Bloch, Nikki D" userId="050ff25e-4d40-499e-9d4c-002349d0d63b" providerId="ADAL" clId="{DDA690F1-B36F-4B9C-A28D-920712A32065}" dt="2020-03-06T18:00:44.114" v="197" actId="14100"/>
          <ac:picMkLst>
            <pc:docMk/>
            <pc:sldMk cId="1168497485" sldId="286"/>
            <ac:picMk id="17" creationId="{AB0D2C2D-374D-4DEE-A18D-09977B196D83}"/>
          </ac:picMkLst>
        </pc:picChg>
      </pc:sldChg>
      <pc:sldChg chg="addSp delSp modSp add mod modClrScheme chgLayout">
        <pc:chgData name="Bloch, Nikki D" userId="050ff25e-4d40-499e-9d4c-002349d0d63b" providerId="ADAL" clId="{DDA690F1-B36F-4B9C-A28D-920712A32065}" dt="2020-03-06T18:05:16.577" v="280" actId="14100"/>
        <pc:sldMkLst>
          <pc:docMk/>
          <pc:sldMk cId="1325093377" sldId="287"/>
        </pc:sldMkLst>
        <pc:spChg chg="del mod">
          <ac:chgData name="Bloch, Nikki D" userId="050ff25e-4d40-499e-9d4c-002349d0d63b" providerId="ADAL" clId="{DDA690F1-B36F-4B9C-A28D-920712A32065}" dt="2020-03-06T18:04:29.240" v="267" actId="478"/>
          <ac:spMkLst>
            <pc:docMk/>
            <pc:sldMk cId="1325093377" sldId="287"/>
            <ac:spMk id="2" creationId="{CFEBA37E-B7DA-425E-9EEF-7DC701DA6038}"/>
          </ac:spMkLst>
        </pc:spChg>
        <pc:spChg chg="mod ord modVis">
          <ac:chgData name="Bloch, Nikki D" userId="050ff25e-4d40-499e-9d4c-002349d0d63b" providerId="ADAL" clId="{DDA690F1-B36F-4B9C-A28D-920712A32065}" dt="2020-03-06T18:01:37.088" v="207" actId="26606"/>
          <ac:spMkLst>
            <pc:docMk/>
            <pc:sldMk cId="1325093377" sldId="287"/>
            <ac:spMk id="4" creationId="{45C2F186-BBFB-46B5-A741-308D17EE51F1}"/>
          </ac:spMkLst>
        </pc:spChg>
        <pc:spChg chg="add del mod">
          <ac:chgData name="Bloch, Nikki D" userId="050ff25e-4d40-499e-9d4c-002349d0d63b" providerId="ADAL" clId="{DDA690F1-B36F-4B9C-A28D-920712A32065}" dt="2020-03-06T18:04:31.319" v="269" actId="478"/>
          <ac:spMkLst>
            <pc:docMk/>
            <pc:sldMk cId="1325093377" sldId="287"/>
            <ac:spMk id="5" creationId="{AF9AC6E2-6C56-45E8-9B14-21528D17B87B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18" creationId="{DC49714E-FADA-478D-98DF-2BBC99E03FC7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19" creationId="{3ABF8F57-A7D6-436B-89F3-D95404EE0007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20" creationId="{3855C302-C03A-4AC7-9997-B88B093842C7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21" creationId="{622BAB5E-3500-4D9D-B467-6A8AD715ECD4}"/>
          </ac:spMkLst>
        </pc:spChg>
        <pc:spChg chg="add del mod">
          <ac:chgData name="Bloch, Nikki D" userId="050ff25e-4d40-499e-9d4c-002349d0d63b" providerId="ADAL" clId="{DDA690F1-B36F-4B9C-A28D-920712A32065}" dt="2020-03-06T18:01:37.067" v="206" actId="26606"/>
          <ac:spMkLst>
            <pc:docMk/>
            <pc:sldMk cId="1325093377" sldId="287"/>
            <ac:spMk id="22" creationId="{1B79E0D8-AD62-46EC-8ABC-3E6111086749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23" creationId="{3578A4FD-613C-44D4-ACCF-E64EE7E081FB}"/>
          </ac:spMkLst>
        </pc:spChg>
        <pc:spChg chg="add del mod">
          <ac:chgData name="Bloch, Nikki D" userId="050ff25e-4d40-499e-9d4c-002349d0d63b" providerId="ADAL" clId="{DDA690F1-B36F-4B9C-A28D-920712A32065}" dt="2020-03-06T18:04:33.577" v="271" actId="478"/>
          <ac:spMkLst>
            <pc:docMk/>
            <pc:sldMk cId="1325093377" sldId="287"/>
            <ac:spMk id="24" creationId="{FF851496-9FF5-42C3-97CF-6A5123B9FF28}"/>
          </ac:spMkLst>
        </pc:spChg>
        <pc:spChg chg="mod">
          <ac:chgData name="Bloch, Nikki D" userId="050ff25e-4d40-499e-9d4c-002349d0d63b" providerId="ADAL" clId="{DDA690F1-B36F-4B9C-A28D-920712A32065}" dt="2020-03-06T18:02:11.964" v="223" actId="404"/>
          <ac:spMkLst>
            <pc:docMk/>
            <pc:sldMk cId="1325093377" sldId="287"/>
            <ac:spMk id="25" creationId="{ADF48FFC-D198-4B10-A65E-0523F7C36448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27" creationId="{FFFCC3A7-67A2-46F5-9DED-1B543EEE6707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28" creationId="{4D880F35-188D-40E9-AD1C-995595B033D2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29" creationId="{FD1E92AB-4CEE-4454-A4C3-234B92CD4B90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30" creationId="{D13ECEB4-B1A2-4975-A6FD-5165A7CDCF8D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31" creationId="{3B3306CC-E159-42E7-922E-205986F2734D}"/>
          </ac:spMkLst>
        </pc:spChg>
        <pc:spChg chg="mod">
          <ac:chgData name="Bloch, Nikki D" userId="050ff25e-4d40-499e-9d4c-002349d0d63b" providerId="ADAL" clId="{DDA690F1-B36F-4B9C-A28D-920712A32065}" dt="2020-03-06T18:03:07.126" v="235" actId="404"/>
          <ac:spMkLst>
            <pc:docMk/>
            <pc:sldMk cId="1325093377" sldId="287"/>
            <ac:spMk id="32" creationId="{B809752F-A2A7-47ED-B61B-298333CDC46A}"/>
          </ac:spMkLst>
        </pc:spChg>
        <pc:spChg chg="add mod">
          <ac:chgData name="Bloch, Nikki D" userId="050ff25e-4d40-499e-9d4c-002349d0d63b" providerId="ADAL" clId="{DDA690F1-B36F-4B9C-A28D-920712A32065}" dt="2020-03-06T18:04:45.222" v="276" actId="1076"/>
          <ac:spMkLst>
            <pc:docMk/>
            <pc:sldMk cId="1325093377" sldId="287"/>
            <ac:spMk id="33" creationId="{A81F59E5-CEFF-4A7D-B28B-B2921E5C5C53}"/>
          </ac:spMkLst>
        </pc:spChg>
        <pc:spChg chg="add mod">
          <ac:chgData name="Bloch, Nikki D" userId="050ff25e-4d40-499e-9d4c-002349d0d63b" providerId="ADAL" clId="{DDA690F1-B36F-4B9C-A28D-920712A32065}" dt="2020-03-06T18:04:50.533" v="277" actId="1076"/>
          <ac:spMkLst>
            <pc:docMk/>
            <pc:sldMk cId="1325093377" sldId="287"/>
            <ac:spMk id="34" creationId="{71679DB0-7689-42A7-B0B1-5C7498FB6FBB}"/>
          </ac:spMkLst>
        </pc:spChg>
        <pc:grpChg chg="add del mod">
          <ac:chgData name="Bloch, Nikki D" userId="050ff25e-4d40-499e-9d4c-002349d0d63b" providerId="ADAL" clId="{DDA690F1-B36F-4B9C-A28D-920712A32065}" dt="2020-03-06T18:01:17.553" v="203" actId="21"/>
          <ac:grpSpMkLst>
            <pc:docMk/>
            <pc:sldMk cId="1325093377" sldId="287"/>
            <ac:grpSpMk id="9" creationId="{77D45A25-8060-4532-98C8-A9B775488EF5}"/>
          </ac:grpSpMkLst>
        </pc:grpChg>
        <pc:grpChg chg="add del mod">
          <ac:chgData name="Bloch, Nikki D" userId="050ff25e-4d40-499e-9d4c-002349d0d63b" providerId="ADAL" clId="{DDA690F1-B36F-4B9C-A28D-920712A32065}" dt="2020-03-06T18:02:15.011" v="226" actId="21"/>
          <ac:grpSpMkLst>
            <pc:docMk/>
            <pc:sldMk cId="1325093377" sldId="287"/>
            <ac:grpSpMk id="16" creationId="{007C25D8-F536-4A09-B604-C8D3F6713B4F}"/>
          </ac:grpSpMkLst>
        </pc:grpChg>
        <pc:grpChg chg="add mod">
          <ac:chgData name="Bloch, Nikki D" userId="050ff25e-4d40-499e-9d4c-002349d0d63b" providerId="ADAL" clId="{DDA690F1-B36F-4B9C-A28D-920712A32065}" dt="2020-03-06T18:05:01.242" v="278" actId="1076"/>
          <ac:grpSpMkLst>
            <pc:docMk/>
            <pc:sldMk cId="1325093377" sldId="287"/>
            <ac:grpSpMk id="26" creationId="{D796460F-95D6-49D1-8BE3-0D660385F61A}"/>
          </ac:grpSpMkLst>
        </pc:grpChg>
        <pc:picChg chg="mod ord">
          <ac:chgData name="Bloch, Nikki D" userId="050ff25e-4d40-499e-9d4c-002349d0d63b" providerId="ADAL" clId="{DDA690F1-B36F-4B9C-A28D-920712A32065}" dt="2020-03-06T18:05:16.577" v="280" actId="14100"/>
          <ac:picMkLst>
            <pc:docMk/>
            <pc:sldMk cId="1325093377" sldId="287"/>
            <ac:picMk id="17" creationId="{AB0D2C2D-374D-4DEE-A18D-09977B196D83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thegrandprix\Desktop\Default%20Report.xltm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hegrandprix\Desktop\Default%20Report.xlt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thegrandprix\Desktop\Default%20Report.xlt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j-ea"/>
                <a:cs typeface="+mj-cs"/>
              </a:defRPr>
            </a:pPr>
            <a:r>
              <a:rPr lang="en-US"/>
              <a:t>Age of participants (porportion of total study population)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'Default Report'!$C$32:$C$34</c:f>
              <c:strCache>
                <c:ptCount val="3"/>
                <c:pt idx="0">
                  <c:v>55-64</c:v>
                </c:pt>
                <c:pt idx="1">
                  <c:v>65-75</c:v>
                </c:pt>
                <c:pt idx="2">
                  <c:v>&gt; 75</c:v>
                </c:pt>
              </c:strCache>
            </c:strRef>
          </c:cat>
          <c:val>
            <c:numRef>
              <c:f>'Default Report'!$C$32:$C$34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E03-2D47-939D-06E039EE4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764838896"/>
        <c:axId val="1764835088"/>
      </c:barChar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44199140368596418"/>
                  <c:y val="1.0587985429431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E03-2D47-939D-06E039EE416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8230505968056079"/>
                  <c:y val="7.94098907207354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E03-2D47-939D-06E039EE416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3281057334233874E-2"/>
                  <c:y val="2.64699635735779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E03-2D47-939D-06E039EE416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'Default Report'!$C$32:$C$34</c:f>
              <c:strCache>
                <c:ptCount val="3"/>
                <c:pt idx="0">
                  <c:v>55-64</c:v>
                </c:pt>
                <c:pt idx="1">
                  <c:v>65-75</c:v>
                </c:pt>
                <c:pt idx="2">
                  <c:v>&gt; 75</c:v>
                </c:pt>
              </c:strCache>
            </c:strRef>
          </c:cat>
          <c:val>
            <c:numRef>
              <c:f>'Default Report'!$B$32:$B$34</c:f>
              <c:numCache>
                <c:formatCode>0%</c:formatCode>
                <c:ptCount val="3"/>
                <c:pt idx="0">
                  <c:v>0.7</c:v>
                </c:pt>
                <c:pt idx="1">
                  <c:v>0.25</c:v>
                </c:pt>
                <c:pt idx="2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03-2D47-939D-06E039EE4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12"/>
        <c:axId val="1764826928"/>
        <c:axId val="1764836176"/>
      </c:barChart>
      <c:catAx>
        <c:axId val="17648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764835088"/>
        <c:crosses val="autoZero"/>
        <c:auto val="1"/>
        <c:lblAlgn val="ctr"/>
        <c:lblOffset val="100"/>
        <c:noMultiLvlLbl val="0"/>
      </c:catAx>
      <c:valAx>
        <c:axId val="176483508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64838896"/>
        <c:crosses val="autoZero"/>
        <c:crossBetween val="between"/>
      </c:valAx>
      <c:valAx>
        <c:axId val="1764836176"/>
        <c:scaling>
          <c:orientation val="minMax"/>
        </c:scaling>
        <c:delete val="0"/>
        <c:axPos val="t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764826928"/>
        <c:crosses val="max"/>
        <c:crossBetween val="between"/>
      </c:valAx>
      <c:catAx>
        <c:axId val="17648269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64836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95000"/>
      </a:schemeClr>
    </a:solidFill>
    <a:ln>
      <a:solidFill>
        <a:schemeClr val="dk1"/>
      </a:solidFill>
    </a:ln>
    <a:effectLst/>
  </c:spPr>
  <c:txPr>
    <a:bodyPr/>
    <a:lstStyle/>
    <a:p>
      <a:pPr>
        <a:defRPr>
          <a:latin typeface="Corbel" panose="020B0503020204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B5-0D42-9079-A2C1A8B88347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B5-0D42-9079-A2C1A8B8834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B5-0D42-9079-A2C1A8B88347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BB5-0D42-9079-A2C1A8B88347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BB5-0D42-9079-A2C1A8B88347}"/>
              </c:ext>
            </c:extLst>
          </c:dPt>
          <c:dLbls>
            <c:dLbl>
              <c:idx val="0"/>
              <c:layout>
                <c:manualLayout>
                  <c:x val="-0.21930290892666834"/>
                  <c:y val="-0.1755649731710900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Time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BB5-0D42-9079-A2C1A8B88347}"/>
                </c:ext>
                <c:ext xmlns:c15="http://schemas.microsoft.com/office/drawing/2012/chart" uri="{CE6537A1-D6FC-4f65-9D91-7224C49458BB}">
                  <c15:layout>
                    <c:manualLayout>
                      <c:w val="0.22813566007286626"/>
                      <c:h val="0.1363921543960082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5313179285354944"/>
                  <c:y val="-5.80981553356081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Times" pitchFamily="2" charset="0"/>
                        <a:ea typeface="+mn-ea"/>
                        <a:cs typeface="+mn-cs"/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  <a:latin typeface="Times" pitchFamily="2" charset="0"/>
                      </a:rPr>
                      <a:t>Translational</a:t>
                    </a:r>
                    <a:r>
                      <a:rPr lang="en-US" sz="1600" baseline="0">
                        <a:solidFill>
                          <a:schemeClr val="tx1"/>
                        </a:solidFill>
                        <a:latin typeface="Times" pitchFamily="2" charset="0"/>
                      </a:rPr>
                      <a:t> Housing
</a:t>
                    </a:r>
                    <a:fld id="{C140F694-D5EF-2440-BA5C-C4D7B7807B4D}" type="PERCENTAGE">
                      <a:rPr lang="en-US" sz="1600" baseline="0">
                        <a:solidFill>
                          <a:schemeClr val="tx1"/>
                        </a:solidFill>
                        <a:latin typeface="Times" pitchFamily="2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Times" pitchFamily="2" charset="0"/>
                        </a:defRPr>
                      </a:pPr>
                      <a:t>[PERCENTAGE]</a:t>
                    </a:fld>
                    <a:endParaRPr lang="en-US" sz="1600" baseline="0">
                      <a:solidFill>
                        <a:schemeClr val="tx1"/>
                      </a:solidFill>
                      <a:latin typeface="Times" pitchFamily="2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Time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BB5-0D42-9079-A2C1A8B88347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BB5-0D42-9079-A2C1A8B8834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288880853702842"/>
                  <c:y val="-2.63966615032060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Time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BB5-0D42-9079-A2C1A8B8834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7193481815931333"/>
                  <c:y val="0.151606860854230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Times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BB5-0D42-9079-A2C1A8B88347}"/>
                </c:ext>
                <c:ext xmlns:c15="http://schemas.microsoft.com/office/drawing/2012/chart" uri="{CE6537A1-D6FC-4f65-9D91-7224C49458BB}">
                  <c15:layout>
                    <c:manualLayout>
                      <c:w val="0.13757535452213407"/>
                      <c:h val="0.1034497740561245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'Default Report'!$B$117:$B$121</c:f>
              <c:strCache>
                <c:ptCount val="5"/>
                <c:pt idx="0">
                  <c:v>Emergency Shelter</c:v>
                </c:pt>
                <c:pt idx="1">
                  <c:v>Translational housing
Transitional housing is conceptualized as an intermediate step between emergency crisis shelter and permanent housing.</c:v>
                </c:pt>
                <c:pt idx="2">
                  <c:v>Safe haven</c:v>
                </c:pt>
                <c:pt idx="3">
                  <c:v>Outdoors</c:v>
                </c:pt>
                <c:pt idx="4">
                  <c:v>Other</c:v>
                </c:pt>
              </c:strCache>
            </c:strRef>
          </c:cat>
          <c:val>
            <c:numRef>
              <c:f>'Default Report'!$C$117:$C$121</c:f>
              <c:numCache>
                <c:formatCode>0.00%</c:formatCode>
                <c:ptCount val="5"/>
                <c:pt idx="0">
                  <c:v>0.65</c:v>
                </c:pt>
                <c:pt idx="1">
                  <c:v>0.05</c:v>
                </c:pt>
                <c:pt idx="2">
                  <c:v>0</c:v>
                </c:pt>
                <c:pt idx="3">
                  <c:v>0.05</c:v>
                </c:pt>
                <c:pt idx="4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BB5-0D42-9079-A2C1A8B8834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'Default Report'!$B$1794:$B$1807</c:f>
              <c:strCache>
                <c:ptCount val="11"/>
                <c:pt idx="0">
                  <c:v>Adult onset diabetes
    i.e high blood sugar</c:v>
                </c:pt>
                <c:pt idx="1">
                  <c:v>Arthritis
 i.e joint pain</c:v>
                </c:pt>
                <c:pt idx="2">
                  <c:v>Kidney and bladder problems</c:v>
                </c:pt>
                <c:pt idx="3">
                  <c:v>Dementia
i.e progressive memory loss</c:v>
                </c:pt>
                <c:pt idx="4">
                  <c:v>Glaucoma</c:v>
                </c:pt>
                <c:pt idx="5">
                  <c:v>Lung disease</c:v>
                </c:pt>
                <c:pt idx="6">
                  <c:v>Cataracts</c:v>
                </c:pt>
                <c:pt idx="7">
                  <c:v>Osteoperosis</c:v>
                </c:pt>
                <c:pt idx="8">
                  <c:v>Enlared prostate</c:v>
                </c:pt>
                <c:pt idx="9">
                  <c:v>Cardiovascular disease
e.g history of Heart attack, stoke, high cholesterol</c:v>
                </c:pt>
                <c:pt idx="10">
                  <c:v>Hypertension
i.e high blood pressure</c:v>
                </c:pt>
              </c:strCache>
            </c:strRef>
          </c:cat>
          <c:val>
            <c:numRef>
              <c:f>'Default Report'!$C$1794:$C$1807</c:f>
              <c:numCache>
                <c:formatCode>0%</c:formatCode>
                <c:ptCount val="11"/>
                <c:pt idx="0">
                  <c:v>0.1</c:v>
                </c:pt>
                <c:pt idx="1">
                  <c:v>0.5</c:v>
                </c:pt>
                <c:pt idx="2">
                  <c:v>0.25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0.2</c:v>
                </c:pt>
                <c:pt idx="7">
                  <c:v>0.2</c:v>
                </c:pt>
                <c:pt idx="8">
                  <c:v>0.05</c:v>
                </c:pt>
                <c:pt idx="9">
                  <c:v>0.3</c:v>
                </c:pt>
                <c:pt idx="10">
                  <c:v>0.45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F1-B743-9463-184A34A12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1764833456"/>
        <c:axId val="1764826384"/>
      </c:barChart>
      <c:catAx>
        <c:axId val="1764833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b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764826384"/>
        <c:crosses val="autoZero"/>
        <c:auto val="1"/>
        <c:lblAlgn val="ctr"/>
        <c:lblOffset val="100"/>
        <c:noMultiLvlLbl val="0"/>
      </c:catAx>
      <c:valAx>
        <c:axId val="1764826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4833456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 rot="0" vert="wordArtVert"/>
    <a:lstStyle/>
    <a:p>
      <a:pPr>
        <a:defRPr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458134-1D36-424F-A3FE-98E7BAC2DE9D}" type="doc">
      <dgm:prSet loTypeId="urn:microsoft.com/office/officeart/2005/8/layout/default" loCatId="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42E1A4F-63A8-004A-A396-206FFB5376D9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Basic Information</a:t>
          </a:r>
        </a:p>
      </dgm:t>
    </dgm:pt>
    <dgm:pt modelId="{398D4224-DC44-3244-8CC1-211271B1FDC6}" type="parTrans" cxnId="{BE4DE913-A421-E542-BA4E-A12F17465782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6E60E20A-86A6-9B4C-8487-D58847E5498A}" type="sibTrans" cxnId="{BE4DE913-A421-E542-BA4E-A12F17465782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1396B823-5509-EE43-9A88-4C33B0830FFE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Family/Social</a:t>
          </a:r>
        </a:p>
      </dgm:t>
    </dgm:pt>
    <dgm:pt modelId="{EB3032B0-EF55-5E43-AB4D-8F012F378B48}" type="parTrans" cxnId="{C4F8B64C-447C-F24D-A052-DE7E0261A61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83584709-A413-3B41-B37F-0D10379C7B7F}" type="sibTrans" cxnId="{C4F8B64C-447C-F24D-A052-DE7E0261A61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AE77AF64-2209-5547-BDC0-507EBFCA3DF1}">
      <dgm:prSet phldrT="[Text]"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Employment9 questions</a:t>
          </a:r>
        </a:p>
      </dgm:t>
    </dgm:pt>
    <dgm:pt modelId="{89C51E3B-A399-984F-9367-0F49F3C2BF8E}" type="parTrans" cxnId="{0CEF403F-6E49-FD47-8BDE-FDF00F7F821F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713CB624-8E79-4943-8B19-707A24D8CE75}" type="sibTrans" cxnId="{0CEF403F-6E49-FD47-8BDE-FDF00F7F821F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E60A4EF7-A3D7-644D-BB4C-FB57BEFC2A60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Legal</a:t>
          </a:r>
        </a:p>
      </dgm:t>
    </dgm:pt>
    <dgm:pt modelId="{8B6A8300-6C24-E440-A700-D54E0921C9C1}" type="parTrans" cxnId="{7A6EF624-9848-8947-99A9-02557B2AD88A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0C4870A5-7A04-7C47-ABA7-D421C7FAF946}" type="sibTrans" cxnId="{7A6EF624-9848-8947-99A9-02557B2AD88A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12E32C9B-6141-3449-9BDB-0299426442F4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Alcohol/Drugs</a:t>
          </a:r>
        </a:p>
      </dgm:t>
    </dgm:pt>
    <dgm:pt modelId="{DF449D75-2205-EC41-9ECF-E3ABD4EDD0A8}" type="parTrans" cxnId="{2182A837-B6FD-264A-8C77-0274AADE19A6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21B92062-BD49-7C49-95B1-F4A2F0CE4612}" type="sibTrans" cxnId="{2182A837-B6FD-264A-8C77-0274AADE19A6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7A4662F9-8E3B-EB42-B393-E54C0BD17B7B}">
      <dgm:prSet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History of Housing &amp; Homelessness</a:t>
          </a:r>
        </a:p>
      </dgm:t>
    </dgm:pt>
    <dgm:pt modelId="{0429E1CC-BA10-F549-A727-F7E98EDEDACB}" type="parTrans" cxnId="{C033BD64-2384-CE4F-8073-E7F2E079321E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2ECD89E7-C969-C543-8AF5-1B44708C4ADB}" type="sibTrans" cxnId="{C033BD64-2384-CE4F-8073-E7F2E079321E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08BCD247-A419-7947-84A1-F6F65DC0FB1C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Medical</a:t>
          </a:r>
        </a:p>
      </dgm:t>
    </dgm:pt>
    <dgm:pt modelId="{A91035F8-2351-7F4F-8DC0-0E831E58695C}" type="parTrans" cxnId="{D1ECC689-83C2-2B43-BABF-FA538F9D5F49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EC21A3A9-7DC5-9B41-879A-F76BFF3F45B3}" type="sibTrans" cxnId="{D1ECC689-83C2-2B43-BABF-FA538F9D5F49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E65A0F03-AA37-1044-B3BD-E41F369F8023}">
      <dgm:prSet phldrT="[Text]" custT="1"/>
      <dgm:spPr/>
      <dgm:t>
        <a:bodyPr/>
        <a:lstStyle/>
        <a:p>
          <a:r>
            <a:rPr lang="en-US" sz="1800" dirty="0">
              <a:latin typeface="Corbel" panose="020B0503020204020204" pitchFamily="34" charset="0"/>
            </a:rPr>
            <a:t>Resources</a:t>
          </a:r>
        </a:p>
      </dgm:t>
    </dgm:pt>
    <dgm:pt modelId="{B2721488-3356-C74F-8EA7-93D8C07DEE6C}" type="parTrans" cxnId="{0D5E3481-6E11-464E-974C-D72F6E4BCED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57D1C4CC-85EE-B74A-BE8A-51E70AA9E8AF}" type="sibTrans" cxnId="{0D5E3481-6E11-464E-974C-D72F6E4BCED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B85BEA67-4825-014D-8F9E-53EDF530EDE5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5 questions</a:t>
          </a:r>
        </a:p>
      </dgm:t>
    </dgm:pt>
    <dgm:pt modelId="{CF922362-99AC-C046-BBCB-712AE3F972B3}" type="parTrans" cxnId="{770A2997-3561-AC4C-A8F3-9ACA73C26641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9ACD0012-2334-6440-91BB-893DC5A6AB23}" type="sibTrans" cxnId="{770A2997-3561-AC4C-A8F3-9ACA73C26641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24DF2960-3DAB-9042-9EC9-46D81E10AD63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Identifier</a:t>
          </a:r>
        </a:p>
      </dgm:t>
    </dgm:pt>
    <dgm:pt modelId="{6A6A6059-0954-7A47-9C14-B0AA5D7CB0BC}" type="parTrans" cxnId="{3B832546-D6C3-404A-99AF-EFE97D3D4A0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0D39B3B5-9173-D447-83D9-A8CF24508F79}" type="sibTrans" cxnId="{3B832546-D6C3-404A-99AF-EFE97D3D4A0C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9E9D431B-C42E-804E-993A-7F69A9AE94B8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8 question</a:t>
          </a:r>
        </a:p>
      </dgm:t>
    </dgm:pt>
    <dgm:pt modelId="{103664D8-4394-D445-BA64-25D0AF5F4BB0}" type="parTrans" cxnId="{806C07AC-1B24-AD4A-94BC-D0D0C73853C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9C6407B9-0F62-0D46-A954-42883BF8120B}" type="sibTrans" cxnId="{806C07AC-1B24-AD4A-94BC-D0D0C73853C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5D4BCBB2-D70C-B74B-8C7E-7E927AF18153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4 questions</a:t>
          </a:r>
        </a:p>
      </dgm:t>
    </dgm:pt>
    <dgm:pt modelId="{CB8D4C7C-2B85-104F-B048-2FA646C5894D}" type="parTrans" cxnId="{072CBF6F-1C85-E44A-A223-72CA249B6367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F46139B8-CF64-2A49-AA3D-E4110A536661}" type="sibTrans" cxnId="{072CBF6F-1C85-E44A-A223-72CA249B6367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8FB0557B-EE8C-594D-BEA2-49856CB8CFA9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8 questions</a:t>
          </a:r>
        </a:p>
      </dgm:t>
    </dgm:pt>
    <dgm:pt modelId="{9C74DE6F-4ADD-EB49-B6EE-31AD4642BA90}" type="parTrans" cxnId="{7A692E85-5B9B-6A48-A072-C900ADBCD112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C7D386A2-B129-0B41-B973-A23040E7B857}" type="sibTrans" cxnId="{7A692E85-5B9B-6A48-A072-C900ADBCD112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F4AB1BED-8DF4-6642-802D-5E319E221A70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6 questions</a:t>
          </a:r>
        </a:p>
      </dgm:t>
    </dgm:pt>
    <dgm:pt modelId="{91EC815F-CAF2-7242-B22A-38F596F1BDF6}" type="parTrans" cxnId="{14390649-3DEB-744F-9DAC-306D1C7050AB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D955867E-CAD6-4D43-84B0-55D964F55614}" type="sibTrans" cxnId="{14390649-3DEB-744F-9DAC-306D1C7050AB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94782E16-E583-9540-AC7F-EA1B5BE13FEA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9 questions</a:t>
          </a:r>
        </a:p>
      </dgm:t>
    </dgm:pt>
    <dgm:pt modelId="{E6712C5C-013B-1443-8635-522D2AFB00EB}" type="parTrans" cxnId="{635C5F3B-A50F-1D47-A3A5-E5EA70F7E1C6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6592D75E-7104-F94E-9F5E-B46EFFA5C158}" type="sibTrans" cxnId="{635C5F3B-A50F-1D47-A3A5-E5EA70F7E1C6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062E4CD8-9D62-4743-A29D-65540FD7D976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1 question</a:t>
          </a:r>
        </a:p>
      </dgm:t>
    </dgm:pt>
    <dgm:pt modelId="{33B7CA2E-D260-6B4E-A115-BD35D1209750}" type="parTrans" cxnId="{4AA9C299-5648-334D-B3CF-53E53EE1474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D1738760-1090-D043-8DEB-626BE0B48328}" type="sibTrans" cxnId="{4AA9C299-5648-334D-B3CF-53E53EE1474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3A867D02-857B-8F48-8A60-4DF0ECA99430}">
      <dgm:prSet custT="1"/>
      <dgm:spPr/>
      <dgm:t>
        <a:bodyPr/>
        <a:lstStyle/>
        <a:p>
          <a:r>
            <a:rPr lang="en-US" sz="1400" dirty="0">
              <a:latin typeface="Corbel" panose="020B0503020204020204" pitchFamily="34" charset="0"/>
            </a:rPr>
            <a:t>28 resources</a:t>
          </a:r>
        </a:p>
      </dgm:t>
    </dgm:pt>
    <dgm:pt modelId="{AC0EC139-7CFF-C142-980C-0A5D2B9D7B6A}" type="parTrans" cxnId="{A988ACD5-146C-A449-8191-4AA92BB7438F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4A127066-C6BE-7341-B604-97D308FC1829}" type="sibTrans" cxnId="{A988ACD5-146C-A449-8191-4AA92BB7438F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15BC86F3-89C1-7340-A9E2-F522ABC8426B}">
      <dgm:prSet custT="1"/>
      <dgm:spPr/>
      <dgm:t>
        <a:bodyPr/>
        <a:lstStyle/>
        <a:p>
          <a:pPr>
            <a:buClr>
              <a:srgbClr val="3F3F3F"/>
            </a:buClr>
            <a:buSzPts val="1800"/>
            <a:buNone/>
          </a:pPr>
          <a:r>
            <a:rPr lang="en-US" sz="2400" u="sng" dirty="0">
              <a:latin typeface="Corbel" panose="020B0503020204020204" pitchFamily="34" charset="0"/>
            </a:rPr>
            <a:t>OBJECTIVES</a:t>
          </a:r>
          <a:endParaRPr lang="en-US" sz="2400" dirty="0">
            <a:latin typeface="Corbel" panose="020B0503020204020204" pitchFamily="34" charset="0"/>
          </a:endParaRPr>
        </a:p>
      </dgm:t>
    </dgm:pt>
    <dgm:pt modelId="{442D732F-06E1-BD4F-B039-F031C0793774}" type="parTrans" cxnId="{680A29CC-0A31-894A-B7CA-AA8FACA93199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14FE5653-F356-C240-BAA7-AE96038D1C50}" type="sibTrans" cxnId="{680A29CC-0A31-894A-B7CA-AA8FACA93199}">
      <dgm:prSet/>
      <dgm:spPr/>
      <dgm:t>
        <a:bodyPr/>
        <a:lstStyle/>
        <a:p>
          <a:endParaRPr lang="en-US" sz="3200">
            <a:latin typeface="Corbel" panose="020B0503020204020204" pitchFamily="34" charset="0"/>
          </a:endParaRPr>
        </a:p>
      </dgm:t>
    </dgm:pt>
    <dgm:pt modelId="{DC0123E2-5AB1-6F49-AE87-5F6D7BB79982}">
      <dgm:prSet custT="1"/>
      <dgm:spPr/>
      <dgm:t>
        <a:bodyPr/>
        <a:lstStyle/>
        <a:p>
          <a:r>
            <a:rPr lang="en-US" sz="2000" dirty="0">
              <a:latin typeface="Corbel" panose="020B0503020204020204" pitchFamily="34" charset="0"/>
            </a:rPr>
            <a:t>Identify pathways to homelessness for persons &gt; 55y/o.</a:t>
          </a:r>
        </a:p>
      </dgm:t>
    </dgm:pt>
    <dgm:pt modelId="{047CD4DA-ED96-DB48-B419-4D3AF671B3AF}" type="parTrans" cxnId="{BF10ACCB-4185-4F45-B4C4-59D49D7357D7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C4760D74-A4CA-EC45-AEED-1065A56682F7}" type="sibTrans" cxnId="{BF10ACCB-4185-4F45-B4C4-59D49D7357D7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E4B6B1BD-FFD7-8443-B17A-145DF7AC0F6C}">
      <dgm:prSet custT="1"/>
      <dgm:spPr/>
      <dgm:t>
        <a:bodyPr/>
        <a:lstStyle/>
        <a:p>
          <a:r>
            <a:rPr lang="en-US" sz="2000" dirty="0">
              <a:latin typeface="Corbel" panose="020B0503020204020204" pitchFamily="34" charset="0"/>
            </a:rPr>
            <a:t>Identify areas of need among persons &gt;55y/o experiencing homelessness.</a:t>
          </a:r>
        </a:p>
      </dgm:t>
    </dgm:pt>
    <dgm:pt modelId="{BF78FF5C-1834-F143-8270-2CFE491542E3}" type="parTrans" cxnId="{DC027E72-8008-8842-A668-625BC8F72074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4EDC814F-F25F-0244-A34F-F75239A18546}" type="sibTrans" cxnId="{DC027E72-8008-8842-A668-625BC8F72074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830263A4-DC0D-954E-8313-F882BA29A538}">
      <dgm:prSet custT="1"/>
      <dgm:spPr/>
      <dgm:t>
        <a:bodyPr/>
        <a:lstStyle/>
        <a:p>
          <a:r>
            <a:rPr lang="en-US" sz="2000" dirty="0">
              <a:latin typeface="Corbel" panose="020B0503020204020204" pitchFamily="34" charset="0"/>
            </a:rPr>
            <a:t>Identify awareness of SRM’s resources.</a:t>
          </a:r>
        </a:p>
      </dgm:t>
    </dgm:pt>
    <dgm:pt modelId="{88559029-4727-0446-8519-5DC4927A0622}" type="parTrans" cxnId="{872E2E2D-EE13-5848-8604-7E881080B4D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A2BA5428-86D6-E94E-9A5C-D79BCB807557}" type="sibTrans" cxnId="{872E2E2D-EE13-5848-8604-7E881080B4D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4E8D1E5E-502B-C24B-9DA3-EBA62138D6AF}">
      <dgm:prSet custT="1"/>
      <dgm:spPr/>
      <dgm:t>
        <a:bodyPr/>
        <a:lstStyle/>
        <a:p>
          <a:r>
            <a:rPr lang="en-US" sz="2000" dirty="0">
              <a:latin typeface="Corbel" panose="020B0503020204020204" pitchFamily="34" charset="0"/>
            </a:rPr>
            <a:t>Identify methods to mitigate currently unmet needs</a:t>
          </a:r>
        </a:p>
      </dgm:t>
    </dgm:pt>
    <dgm:pt modelId="{916BD4C3-E15D-7A4D-9942-B48DB4AAB866}" type="parTrans" cxnId="{B4EDB423-D6B6-E547-BD69-DD95C7C0257A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2FFC9244-3C9F-454B-ACB3-BE513BBFD19E}" type="sibTrans" cxnId="{B4EDB423-D6B6-E547-BD69-DD95C7C0257A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F2ECFD6B-7EE9-BE41-B50F-2E6D1DBECD9E}">
      <dgm:prSet phldrT="[Text]" custT="1"/>
      <dgm:spPr/>
      <dgm:t>
        <a:bodyPr/>
        <a:lstStyle/>
        <a:p>
          <a:r>
            <a:rPr lang="en-US" sz="1800" dirty="0" smtClean="0">
              <a:latin typeface="Corbel" panose="020B0503020204020204" pitchFamily="34" charset="0"/>
            </a:rPr>
            <a:t>Open Comments</a:t>
          </a:r>
          <a:endParaRPr lang="en-US" sz="1800" dirty="0">
            <a:latin typeface="Corbel" panose="020B0503020204020204" pitchFamily="34" charset="0"/>
          </a:endParaRPr>
        </a:p>
      </dgm:t>
    </dgm:pt>
    <dgm:pt modelId="{B2DB9996-15E5-1540-99BA-99CF2D5F695B}" type="sibTrans" cxnId="{86841138-150D-B24C-B555-7035087298A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6BD02263-A71E-7E46-9B71-41C913CBC114}" type="parTrans" cxnId="{86841138-150D-B24C-B555-7035087298A5}">
      <dgm:prSet/>
      <dgm:spPr/>
      <dgm:t>
        <a:bodyPr/>
        <a:lstStyle/>
        <a:p>
          <a:endParaRPr lang="en-US" sz="2000">
            <a:latin typeface="Corbel" panose="020B0503020204020204" pitchFamily="34" charset="0"/>
          </a:endParaRPr>
        </a:p>
      </dgm:t>
    </dgm:pt>
    <dgm:pt modelId="{90098CF8-EF64-6D44-9378-12C8D37D9109}" type="pres">
      <dgm:prSet presAssocID="{4E458134-1D36-424F-A3FE-98E7BAC2DE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1F062A-2768-C548-B1E2-41C6DA8B8E58}" type="pres">
      <dgm:prSet presAssocID="{15BC86F3-89C1-7340-A9E2-F522ABC8426B}" presName="node" presStyleLbl="node1" presStyleIdx="0" presStyleCnt="9" custScaleX="430856" custScaleY="1951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E7ED32-EB0E-D84F-B808-6A842EFFF372}" type="pres">
      <dgm:prSet presAssocID="{14FE5653-F356-C240-BAA7-AE96038D1C50}" presName="sibTrans" presStyleCnt="0"/>
      <dgm:spPr/>
    </dgm:pt>
    <dgm:pt modelId="{233AE414-CDE0-634B-9E17-96F303459B2F}" type="pres">
      <dgm:prSet presAssocID="{242E1A4F-63A8-004A-A396-206FFB5376D9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DEDFD1-8376-3946-80C1-E7D2B9D48131}" type="pres">
      <dgm:prSet presAssocID="{6E60E20A-86A6-9B4C-8487-D58847E5498A}" presName="sibTrans" presStyleCnt="0"/>
      <dgm:spPr/>
    </dgm:pt>
    <dgm:pt modelId="{D3C63E12-999A-6543-B278-7F9B9A4F4CBB}" type="pres">
      <dgm:prSet presAssocID="{7A4662F9-8E3B-EB42-B393-E54C0BD17B7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2204F-6F55-9A4E-9B7D-06CD526540CA}" type="pres">
      <dgm:prSet presAssocID="{2ECD89E7-C969-C543-8AF5-1B44708C4ADB}" presName="sibTrans" presStyleCnt="0"/>
      <dgm:spPr/>
    </dgm:pt>
    <dgm:pt modelId="{323C7F0F-1DE2-D94E-8856-AEB42418D0FE}" type="pres">
      <dgm:prSet presAssocID="{1396B823-5509-EE43-9A88-4C33B0830FF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144DBC-C833-344F-A771-99D1489BD219}" type="pres">
      <dgm:prSet presAssocID="{83584709-A413-3B41-B37F-0D10379C7B7F}" presName="sibTrans" presStyleCnt="0"/>
      <dgm:spPr/>
    </dgm:pt>
    <dgm:pt modelId="{30B91C41-BE29-8B4F-AC03-A4F3F8911B8C}" type="pres">
      <dgm:prSet presAssocID="{E60A4EF7-A3D7-644D-BB4C-FB57BEFC2A6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C523A-D9F3-4E4A-B173-7C39C382E3F1}" type="pres">
      <dgm:prSet presAssocID="{0C4870A5-7A04-7C47-ABA7-D421C7FAF946}" presName="sibTrans" presStyleCnt="0"/>
      <dgm:spPr/>
    </dgm:pt>
    <dgm:pt modelId="{CDA827F0-F2CE-C74D-8F5E-80A1636A4CF5}" type="pres">
      <dgm:prSet presAssocID="{12E32C9B-6141-3449-9BDB-0299426442F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80869-EE87-6A41-9F5D-72094AB450E7}" type="pres">
      <dgm:prSet presAssocID="{21B92062-BD49-7C49-95B1-F4A2F0CE4612}" presName="sibTrans" presStyleCnt="0"/>
      <dgm:spPr/>
    </dgm:pt>
    <dgm:pt modelId="{B683E32C-756A-9145-9B75-03669F2E7A3C}" type="pres">
      <dgm:prSet presAssocID="{08BCD247-A419-7947-84A1-F6F65DC0FB1C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716AF-FEBA-484E-9ABC-645BFE5A6E8D}" type="pres">
      <dgm:prSet presAssocID="{EC21A3A9-7DC5-9B41-879A-F76BFF3F45B3}" presName="sibTrans" presStyleCnt="0"/>
      <dgm:spPr/>
    </dgm:pt>
    <dgm:pt modelId="{268B439E-F612-A947-B271-FEDCFFF6B262}" type="pres">
      <dgm:prSet presAssocID="{E65A0F03-AA37-1044-B3BD-E41F369F802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49E72-58EE-E149-BD66-4E529CBDC862}" type="pres">
      <dgm:prSet presAssocID="{57D1C4CC-85EE-B74A-BE8A-51E70AA9E8AF}" presName="sibTrans" presStyleCnt="0"/>
      <dgm:spPr/>
    </dgm:pt>
    <dgm:pt modelId="{B82D0559-CE04-CF4F-BB31-1B96E7803C02}" type="pres">
      <dgm:prSet presAssocID="{F2ECFD6B-7EE9-BE41-B50F-2E6D1DBECD9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ABE8DF-8FF6-6F42-BC43-57B65330A4F0}" type="presOf" srcId="{DC0123E2-5AB1-6F49-AE87-5F6D7BB79982}" destId="{EB1F062A-2768-C548-B1E2-41C6DA8B8E58}" srcOrd="0" destOrd="1" presId="urn:microsoft.com/office/officeart/2005/8/layout/default"/>
    <dgm:cxn modelId="{DF52CF19-8EAB-7843-9DA7-E7ED260E5D7F}" type="presOf" srcId="{7A4662F9-8E3B-EB42-B393-E54C0BD17B7B}" destId="{D3C63E12-999A-6543-B278-7F9B9A4F4CBB}" srcOrd="0" destOrd="0" presId="urn:microsoft.com/office/officeart/2005/8/layout/default"/>
    <dgm:cxn modelId="{679CC82C-6AFF-284E-BE23-8FC74077FC00}" type="presOf" srcId="{830263A4-DC0D-954E-8313-F882BA29A538}" destId="{EB1F062A-2768-C548-B1E2-41C6DA8B8E58}" srcOrd="0" destOrd="3" presId="urn:microsoft.com/office/officeart/2005/8/layout/default"/>
    <dgm:cxn modelId="{A988ACD5-146C-A449-8191-4AA92BB7438F}" srcId="{E65A0F03-AA37-1044-B3BD-E41F369F8023}" destId="{3A867D02-857B-8F48-8A60-4DF0ECA99430}" srcOrd="1" destOrd="0" parTransId="{AC0EC139-7CFF-C142-980C-0A5D2B9D7B6A}" sibTransId="{4A127066-C6BE-7341-B604-97D308FC1829}"/>
    <dgm:cxn modelId="{3B832546-D6C3-404A-99AF-EFE97D3D4A0C}" srcId="{242E1A4F-63A8-004A-A396-206FFB5376D9}" destId="{24DF2960-3DAB-9042-9EC9-46D81E10AD63}" srcOrd="1" destOrd="0" parTransId="{6A6A6059-0954-7A47-9C14-B0AA5D7CB0BC}" sibTransId="{0D39B3B5-9173-D447-83D9-A8CF24508F79}"/>
    <dgm:cxn modelId="{0B9F2EF2-5006-C147-A2F0-DD7BA2A7C978}" type="presOf" srcId="{242E1A4F-63A8-004A-A396-206FFB5376D9}" destId="{233AE414-CDE0-634B-9E17-96F303459B2F}" srcOrd="0" destOrd="0" presId="urn:microsoft.com/office/officeart/2005/8/layout/default"/>
    <dgm:cxn modelId="{4AA9C299-5648-334D-B3CF-53E53EE14745}" srcId="{E65A0F03-AA37-1044-B3BD-E41F369F8023}" destId="{062E4CD8-9D62-4743-A29D-65540FD7D976}" srcOrd="0" destOrd="0" parTransId="{33B7CA2E-D260-6B4E-A115-BD35D1209750}" sibTransId="{D1738760-1090-D043-8DEB-626BE0B48328}"/>
    <dgm:cxn modelId="{E3B476D7-AE31-8A4A-8B3D-08417B6A8A87}" type="presOf" srcId="{08BCD247-A419-7947-84A1-F6F65DC0FB1C}" destId="{B683E32C-756A-9145-9B75-03669F2E7A3C}" srcOrd="0" destOrd="0" presId="urn:microsoft.com/office/officeart/2005/8/layout/default"/>
    <dgm:cxn modelId="{EC680B1D-3912-8045-A7C7-2B4E694493CD}" type="presOf" srcId="{E4B6B1BD-FFD7-8443-B17A-145DF7AC0F6C}" destId="{EB1F062A-2768-C548-B1E2-41C6DA8B8E58}" srcOrd="0" destOrd="2" presId="urn:microsoft.com/office/officeart/2005/8/layout/default"/>
    <dgm:cxn modelId="{B4EDB423-D6B6-E547-BD69-DD95C7C0257A}" srcId="{15BC86F3-89C1-7340-A9E2-F522ABC8426B}" destId="{4E8D1E5E-502B-C24B-9DA3-EBA62138D6AF}" srcOrd="3" destOrd="0" parTransId="{916BD4C3-E15D-7A4D-9942-B48DB4AAB866}" sibTransId="{2FFC9244-3C9F-454B-ACB3-BE513BBFD19E}"/>
    <dgm:cxn modelId="{BE4DE913-A421-E542-BA4E-A12F17465782}" srcId="{4E458134-1D36-424F-A3FE-98E7BAC2DE9D}" destId="{242E1A4F-63A8-004A-A396-206FFB5376D9}" srcOrd="1" destOrd="0" parTransId="{398D4224-DC44-3244-8CC1-211271B1FDC6}" sibTransId="{6E60E20A-86A6-9B4C-8487-D58847E5498A}"/>
    <dgm:cxn modelId="{C5821B97-2665-C042-A588-909CFBAC837C}" type="presOf" srcId="{062E4CD8-9D62-4743-A29D-65540FD7D976}" destId="{268B439E-F612-A947-B271-FEDCFFF6B262}" srcOrd="0" destOrd="1" presId="urn:microsoft.com/office/officeart/2005/8/layout/default"/>
    <dgm:cxn modelId="{2182A837-B6FD-264A-8C77-0274AADE19A6}" srcId="{4E458134-1D36-424F-A3FE-98E7BAC2DE9D}" destId="{12E32C9B-6141-3449-9BDB-0299426442F4}" srcOrd="5" destOrd="0" parTransId="{DF449D75-2205-EC41-9ECF-E3ABD4EDD0A8}" sibTransId="{21B92062-BD49-7C49-95B1-F4A2F0CE4612}"/>
    <dgm:cxn modelId="{AB8B18CE-284A-7B40-8E6C-71E0F53803CA}" type="presOf" srcId="{4E458134-1D36-424F-A3FE-98E7BAC2DE9D}" destId="{90098CF8-EF64-6D44-9378-12C8D37D9109}" srcOrd="0" destOrd="0" presId="urn:microsoft.com/office/officeart/2005/8/layout/default"/>
    <dgm:cxn modelId="{878B5983-8D2D-4A4C-AB10-0FEFA458344F}" type="presOf" srcId="{4E8D1E5E-502B-C24B-9DA3-EBA62138D6AF}" destId="{EB1F062A-2768-C548-B1E2-41C6DA8B8E58}" srcOrd="0" destOrd="4" presId="urn:microsoft.com/office/officeart/2005/8/layout/default"/>
    <dgm:cxn modelId="{635C5F3B-A50F-1D47-A3A5-E5EA70F7E1C6}" srcId="{08BCD247-A419-7947-84A1-F6F65DC0FB1C}" destId="{94782E16-E583-9540-AC7F-EA1B5BE13FEA}" srcOrd="0" destOrd="0" parTransId="{E6712C5C-013B-1443-8635-522D2AFB00EB}" sibTransId="{6592D75E-7104-F94E-9F5E-B46EFFA5C158}"/>
    <dgm:cxn modelId="{072CBF6F-1C85-E44A-A223-72CA249B6367}" srcId="{1396B823-5509-EE43-9A88-4C33B0830FFE}" destId="{5D4BCBB2-D70C-B74B-8C7E-7E927AF18153}" srcOrd="0" destOrd="0" parTransId="{CB8D4C7C-2B85-104F-B048-2FA646C5894D}" sibTransId="{F46139B8-CF64-2A49-AA3D-E4110A536661}"/>
    <dgm:cxn modelId="{C4F8B64C-447C-F24D-A052-DE7E0261A61C}" srcId="{4E458134-1D36-424F-A3FE-98E7BAC2DE9D}" destId="{1396B823-5509-EE43-9A88-4C33B0830FFE}" srcOrd="3" destOrd="0" parTransId="{EB3032B0-EF55-5E43-AB4D-8F012F378B48}" sibTransId="{83584709-A413-3B41-B37F-0D10379C7B7F}"/>
    <dgm:cxn modelId="{770A2997-3561-AC4C-A8F3-9ACA73C26641}" srcId="{242E1A4F-63A8-004A-A396-206FFB5376D9}" destId="{B85BEA67-4825-014D-8F9E-53EDF530EDE5}" srcOrd="0" destOrd="0" parTransId="{CF922362-99AC-C046-BBCB-712AE3F972B3}" sibTransId="{9ACD0012-2334-6440-91BB-893DC5A6AB23}"/>
    <dgm:cxn modelId="{F35BEA8E-2F51-0044-8314-D21EEB0D53D4}" type="presOf" srcId="{15BC86F3-89C1-7340-A9E2-F522ABC8426B}" destId="{EB1F062A-2768-C548-B1E2-41C6DA8B8E58}" srcOrd="0" destOrd="0" presId="urn:microsoft.com/office/officeart/2005/8/layout/default"/>
    <dgm:cxn modelId="{872E2E2D-EE13-5848-8604-7E881080B4D5}" srcId="{15BC86F3-89C1-7340-A9E2-F522ABC8426B}" destId="{830263A4-DC0D-954E-8313-F882BA29A538}" srcOrd="2" destOrd="0" parTransId="{88559029-4727-0446-8519-5DC4927A0622}" sibTransId="{A2BA5428-86D6-E94E-9A5C-D79BCB807557}"/>
    <dgm:cxn modelId="{2EB112FF-53A0-3D4C-B16E-4180AAA6DCBC}" type="presOf" srcId="{3A867D02-857B-8F48-8A60-4DF0ECA99430}" destId="{268B439E-F612-A947-B271-FEDCFFF6B262}" srcOrd="0" destOrd="2" presId="urn:microsoft.com/office/officeart/2005/8/layout/default"/>
    <dgm:cxn modelId="{C82BBAF1-7F14-E442-AC33-84AED7C3861C}" type="presOf" srcId="{B85BEA67-4825-014D-8F9E-53EDF530EDE5}" destId="{233AE414-CDE0-634B-9E17-96F303459B2F}" srcOrd="0" destOrd="1" presId="urn:microsoft.com/office/officeart/2005/8/layout/default"/>
    <dgm:cxn modelId="{38FF60C0-0F8E-A643-8989-6E498AEDA54F}" type="presOf" srcId="{5D4BCBB2-D70C-B74B-8C7E-7E927AF18153}" destId="{323C7F0F-1DE2-D94E-8856-AEB42418D0FE}" srcOrd="0" destOrd="1" presId="urn:microsoft.com/office/officeart/2005/8/layout/default"/>
    <dgm:cxn modelId="{86841138-150D-B24C-B555-7035087298A5}" srcId="{4E458134-1D36-424F-A3FE-98E7BAC2DE9D}" destId="{F2ECFD6B-7EE9-BE41-B50F-2E6D1DBECD9E}" srcOrd="8" destOrd="0" parTransId="{6BD02263-A71E-7E46-9B71-41C913CBC114}" sibTransId="{B2DB9996-15E5-1540-99BA-99CF2D5F695B}"/>
    <dgm:cxn modelId="{7995FF80-A5BA-6042-A49C-F7FA8A7E8D71}" type="presOf" srcId="{24DF2960-3DAB-9042-9EC9-46D81E10AD63}" destId="{233AE414-CDE0-634B-9E17-96F303459B2F}" srcOrd="0" destOrd="2" presId="urn:microsoft.com/office/officeart/2005/8/layout/default"/>
    <dgm:cxn modelId="{806C07AC-1B24-AD4A-94BC-D0D0C73853C5}" srcId="{7A4662F9-8E3B-EB42-B393-E54C0BD17B7B}" destId="{9E9D431B-C42E-804E-993A-7F69A9AE94B8}" srcOrd="0" destOrd="0" parTransId="{103664D8-4394-D445-BA64-25D0AF5F4BB0}" sibTransId="{9C6407B9-0F62-0D46-A954-42883BF8120B}"/>
    <dgm:cxn modelId="{7A692E85-5B9B-6A48-A072-C900ADBCD112}" srcId="{E60A4EF7-A3D7-644D-BB4C-FB57BEFC2A60}" destId="{8FB0557B-EE8C-594D-BEA2-49856CB8CFA9}" srcOrd="0" destOrd="0" parTransId="{9C74DE6F-4ADD-EB49-B6EE-31AD4642BA90}" sibTransId="{C7D386A2-B129-0B41-B973-A23040E7B857}"/>
    <dgm:cxn modelId="{7A6EF624-9848-8947-99A9-02557B2AD88A}" srcId="{4E458134-1D36-424F-A3FE-98E7BAC2DE9D}" destId="{E60A4EF7-A3D7-644D-BB4C-FB57BEFC2A60}" srcOrd="4" destOrd="0" parTransId="{8B6A8300-6C24-E440-A700-D54E0921C9C1}" sibTransId="{0C4870A5-7A04-7C47-ABA7-D421C7FAF946}"/>
    <dgm:cxn modelId="{5A9C6867-31E1-2A4D-9E13-2E7268893225}" type="presOf" srcId="{E60A4EF7-A3D7-644D-BB4C-FB57BEFC2A60}" destId="{30B91C41-BE29-8B4F-AC03-A4F3F8911B8C}" srcOrd="0" destOrd="0" presId="urn:microsoft.com/office/officeart/2005/8/layout/default"/>
    <dgm:cxn modelId="{61D2ADBC-4B03-774E-BDDE-D359025B7FEE}" type="presOf" srcId="{F2ECFD6B-7EE9-BE41-B50F-2E6D1DBECD9E}" destId="{B82D0559-CE04-CF4F-BB31-1B96E7803C02}" srcOrd="0" destOrd="0" presId="urn:microsoft.com/office/officeart/2005/8/layout/default"/>
    <dgm:cxn modelId="{680A29CC-0A31-894A-B7CA-AA8FACA93199}" srcId="{4E458134-1D36-424F-A3FE-98E7BAC2DE9D}" destId="{15BC86F3-89C1-7340-A9E2-F522ABC8426B}" srcOrd="0" destOrd="0" parTransId="{442D732F-06E1-BD4F-B039-F031C0793774}" sibTransId="{14FE5653-F356-C240-BAA7-AE96038D1C50}"/>
    <dgm:cxn modelId="{D1ECC689-83C2-2B43-BABF-FA538F9D5F49}" srcId="{4E458134-1D36-424F-A3FE-98E7BAC2DE9D}" destId="{08BCD247-A419-7947-84A1-F6F65DC0FB1C}" srcOrd="6" destOrd="0" parTransId="{A91035F8-2351-7F4F-8DC0-0E831E58695C}" sibTransId="{EC21A3A9-7DC5-9B41-879A-F76BFF3F45B3}"/>
    <dgm:cxn modelId="{0D5E3481-6E11-464E-974C-D72F6E4BCEDC}" srcId="{4E458134-1D36-424F-A3FE-98E7BAC2DE9D}" destId="{E65A0F03-AA37-1044-B3BD-E41F369F8023}" srcOrd="7" destOrd="0" parTransId="{B2721488-3356-C74F-8EA7-93D8C07DEE6C}" sibTransId="{57D1C4CC-85EE-B74A-BE8A-51E70AA9E8AF}"/>
    <dgm:cxn modelId="{501A4646-DB15-E049-A08C-B7A0EF703C7D}" type="presOf" srcId="{AE77AF64-2209-5547-BDC0-507EBFCA3DF1}" destId="{323C7F0F-1DE2-D94E-8856-AEB42418D0FE}" srcOrd="0" destOrd="2" presId="urn:microsoft.com/office/officeart/2005/8/layout/default"/>
    <dgm:cxn modelId="{8CC58654-4EA8-F344-A6BE-64725EDFEE16}" type="presOf" srcId="{12E32C9B-6141-3449-9BDB-0299426442F4}" destId="{CDA827F0-F2CE-C74D-8F5E-80A1636A4CF5}" srcOrd="0" destOrd="0" presId="urn:microsoft.com/office/officeart/2005/8/layout/default"/>
    <dgm:cxn modelId="{C4797A2E-CD8D-8F4E-B6BE-F09D9D549AEC}" type="presOf" srcId="{94782E16-E583-9540-AC7F-EA1B5BE13FEA}" destId="{B683E32C-756A-9145-9B75-03669F2E7A3C}" srcOrd="0" destOrd="1" presId="urn:microsoft.com/office/officeart/2005/8/layout/default"/>
    <dgm:cxn modelId="{BF10ACCB-4185-4F45-B4C4-59D49D7357D7}" srcId="{15BC86F3-89C1-7340-A9E2-F522ABC8426B}" destId="{DC0123E2-5AB1-6F49-AE87-5F6D7BB79982}" srcOrd="0" destOrd="0" parTransId="{047CD4DA-ED96-DB48-B419-4D3AF671B3AF}" sibTransId="{C4760D74-A4CA-EC45-AEED-1065A56682F7}"/>
    <dgm:cxn modelId="{9E03A110-D3AF-A042-B15F-4D3FCFC2BF46}" type="presOf" srcId="{F4AB1BED-8DF4-6642-802D-5E319E221A70}" destId="{CDA827F0-F2CE-C74D-8F5E-80A1636A4CF5}" srcOrd="0" destOrd="1" presId="urn:microsoft.com/office/officeart/2005/8/layout/default"/>
    <dgm:cxn modelId="{0CEF403F-6E49-FD47-8BDE-FDF00F7F821F}" srcId="{1396B823-5509-EE43-9A88-4C33B0830FFE}" destId="{AE77AF64-2209-5547-BDC0-507EBFCA3DF1}" srcOrd="1" destOrd="0" parTransId="{89C51E3B-A399-984F-9367-0F49F3C2BF8E}" sibTransId="{713CB624-8E79-4943-8B19-707A24D8CE75}"/>
    <dgm:cxn modelId="{379DCE6F-D781-1745-84EE-92CD6C01D7A1}" type="presOf" srcId="{E65A0F03-AA37-1044-B3BD-E41F369F8023}" destId="{268B439E-F612-A947-B271-FEDCFFF6B262}" srcOrd="0" destOrd="0" presId="urn:microsoft.com/office/officeart/2005/8/layout/default"/>
    <dgm:cxn modelId="{C033BD64-2384-CE4F-8073-E7F2E079321E}" srcId="{4E458134-1D36-424F-A3FE-98E7BAC2DE9D}" destId="{7A4662F9-8E3B-EB42-B393-E54C0BD17B7B}" srcOrd="2" destOrd="0" parTransId="{0429E1CC-BA10-F549-A727-F7E98EDEDACB}" sibTransId="{2ECD89E7-C969-C543-8AF5-1B44708C4ADB}"/>
    <dgm:cxn modelId="{3EF3962B-0449-3646-85BF-8AF5CBBA323E}" type="presOf" srcId="{9E9D431B-C42E-804E-993A-7F69A9AE94B8}" destId="{D3C63E12-999A-6543-B278-7F9B9A4F4CBB}" srcOrd="0" destOrd="1" presId="urn:microsoft.com/office/officeart/2005/8/layout/default"/>
    <dgm:cxn modelId="{8ED9CB24-0A92-DE4E-95A3-CBD806D27691}" type="presOf" srcId="{1396B823-5509-EE43-9A88-4C33B0830FFE}" destId="{323C7F0F-1DE2-D94E-8856-AEB42418D0FE}" srcOrd="0" destOrd="0" presId="urn:microsoft.com/office/officeart/2005/8/layout/default"/>
    <dgm:cxn modelId="{0A86C0F4-FB57-0941-8DD5-578BA1E68177}" type="presOf" srcId="{8FB0557B-EE8C-594D-BEA2-49856CB8CFA9}" destId="{30B91C41-BE29-8B4F-AC03-A4F3F8911B8C}" srcOrd="0" destOrd="1" presId="urn:microsoft.com/office/officeart/2005/8/layout/default"/>
    <dgm:cxn modelId="{14390649-3DEB-744F-9DAC-306D1C7050AB}" srcId="{12E32C9B-6141-3449-9BDB-0299426442F4}" destId="{F4AB1BED-8DF4-6642-802D-5E319E221A70}" srcOrd="0" destOrd="0" parTransId="{91EC815F-CAF2-7242-B22A-38F596F1BDF6}" sibTransId="{D955867E-CAD6-4D43-84B0-55D964F55614}"/>
    <dgm:cxn modelId="{DC027E72-8008-8842-A668-625BC8F72074}" srcId="{15BC86F3-89C1-7340-A9E2-F522ABC8426B}" destId="{E4B6B1BD-FFD7-8443-B17A-145DF7AC0F6C}" srcOrd="1" destOrd="0" parTransId="{BF78FF5C-1834-F143-8270-2CFE491542E3}" sibTransId="{4EDC814F-F25F-0244-A34F-F75239A18546}"/>
    <dgm:cxn modelId="{D24F689D-13A0-7548-BAD3-80B6DE443807}" type="presParOf" srcId="{90098CF8-EF64-6D44-9378-12C8D37D9109}" destId="{EB1F062A-2768-C548-B1E2-41C6DA8B8E58}" srcOrd="0" destOrd="0" presId="urn:microsoft.com/office/officeart/2005/8/layout/default"/>
    <dgm:cxn modelId="{5CC79925-C0A5-2B4E-8771-44F301BCCC90}" type="presParOf" srcId="{90098CF8-EF64-6D44-9378-12C8D37D9109}" destId="{4FE7ED32-EB0E-D84F-B808-6A842EFFF372}" srcOrd="1" destOrd="0" presId="urn:microsoft.com/office/officeart/2005/8/layout/default"/>
    <dgm:cxn modelId="{41C29765-3689-EC4A-BA62-41845872E8AC}" type="presParOf" srcId="{90098CF8-EF64-6D44-9378-12C8D37D9109}" destId="{233AE414-CDE0-634B-9E17-96F303459B2F}" srcOrd="2" destOrd="0" presId="urn:microsoft.com/office/officeart/2005/8/layout/default"/>
    <dgm:cxn modelId="{276133BD-5D89-024C-A49A-F51C7CADD6D1}" type="presParOf" srcId="{90098CF8-EF64-6D44-9378-12C8D37D9109}" destId="{01DEDFD1-8376-3946-80C1-E7D2B9D48131}" srcOrd="3" destOrd="0" presId="urn:microsoft.com/office/officeart/2005/8/layout/default"/>
    <dgm:cxn modelId="{00B1FFAE-3840-BD4C-AFC6-E4E415D62D3D}" type="presParOf" srcId="{90098CF8-EF64-6D44-9378-12C8D37D9109}" destId="{D3C63E12-999A-6543-B278-7F9B9A4F4CBB}" srcOrd="4" destOrd="0" presId="urn:microsoft.com/office/officeart/2005/8/layout/default"/>
    <dgm:cxn modelId="{26325FF5-3737-D04F-9BE3-C8EA14DCE048}" type="presParOf" srcId="{90098CF8-EF64-6D44-9378-12C8D37D9109}" destId="{DAF2204F-6F55-9A4E-9B7D-06CD526540CA}" srcOrd="5" destOrd="0" presId="urn:microsoft.com/office/officeart/2005/8/layout/default"/>
    <dgm:cxn modelId="{4DF4E166-DFD0-F647-B7FB-167DEAEFDA0F}" type="presParOf" srcId="{90098CF8-EF64-6D44-9378-12C8D37D9109}" destId="{323C7F0F-1DE2-D94E-8856-AEB42418D0FE}" srcOrd="6" destOrd="0" presId="urn:microsoft.com/office/officeart/2005/8/layout/default"/>
    <dgm:cxn modelId="{8CBED7B6-A1F4-B94F-86FB-58189DA583D0}" type="presParOf" srcId="{90098CF8-EF64-6D44-9378-12C8D37D9109}" destId="{97144DBC-C833-344F-A771-99D1489BD219}" srcOrd="7" destOrd="0" presId="urn:microsoft.com/office/officeart/2005/8/layout/default"/>
    <dgm:cxn modelId="{B72C5AA6-DB3E-9246-B601-1A1EC70960C2}" type="presParOf" srcId="{90098CF8-EF64-6D44-9378-12C8D37D9109}" destId="{30B91C41-BE29-8B4F-AC03-A4F3F8911B8C}" srcOrd="8" destOrd="0" presId="urn:microsoft.com/office/officeart/2005/8/layout/default"/>
    <dgm:cxn modelId="{8FF712BC-871F-4E4A-AA38-B8963B40BB92}" type="presParOf" srcId="{90098CF8-EF64-6D44-9378-12C8D37D9109}" destId="{18AC523A-D9F3-4E4A-B173-7C39C382E3F1}" srcOrd="9" destOrd="0" presId="urn:microsoft.com/office/officeart/2005/8/layout/default"/>
    <dgm:cxn modelId="{22D01177-5C7B-DB48-BC09-A47E9AD48EC6}" type="presParOf" srcId="{90098CF8-EF64-6D44-9378-12C8D37D9109}" destId="{CDA827F0-F2CE-C74D-8F5E-80A1636A4CF5}" srcOrd="10" destOrd="0" presId="urn:microsoft.com/office/officeart/2005/8/layout/default"/>
    <dgm:cxn modelId="{1320125B-9EB9-2740-8CD9-4BDAD9357535}" type="presParOf" srcId="{90098CF8-EF64-6D44-9378-12C8D37D9109}" destId="{6A780869-EE87-6A41-9F5D-72094AB450E7}" srcOrd="11" destOrd="0" presId="urn:microsoft.com/office/officeart/2005/8/layout/default"/>
    <dgm:cxn modelId="{183DD6B7-E998-8F43-AD63-C6B0CF2E2DB6}" type="presParOf" srcId="{90098CF8-EF64-6D44-9378-12C8D37D9109}" destId="{B683E32C-756A-9145-9B75-03669F2E7A3C}" srcOrd="12" destOrd="0" presId="urn:microsoft.com/office/officeart/2005/8/layout/default"/>
    <dgm:cxn modelId="{BFEF55AE-F70C-B34F-B0F6-E3F20E77C995}" type="presParOf" srcId="{90098CF8-EF64-6D44-9378-12C8D37D9109}" destId="{F8A716AF-FEBA-484E-9ABC-645BFE5A6E8D}" srcOrd="13" destOrd="0" presId="urn:microsoft.com/office/officeart/2005/8/layout/default"/>
    <dgm:cxn modelId="{42CF8EA1-9F01-C34C-88D3-6900A0D36F34}" type="presParOf" srcId="{90098CF8-EF64-6D44-9378-12C8D37D9109}" destId="{268B439E-F612-A947-B271-FEDCFFF6B262}" srcOrd="14" destOrd="0" presId="urn:microsoft.com/office/officeart/2005/8/layout/default"/>
    <dgm:cxn modelId="{F5F91DA5-9AE7-3B43-9EA3-1215E4806A51}" type="presParOf" srcId="{90098CF8-EF64-6D44-9378-12C8D37D9109}" destId="{96849E72-58EE-E149-BD66-4E529CBDC862}" srcOrd="15" destOrd="0" presId="urn:microsoft.com/office/officeart/2005/8/layout/default"/>
    <dgm:cxn modelId="{ED6E41B4-2F2E-804B-B417-4845FACBF62A}" type="presParOf" srcId="{90098CF8-EF64-6D44-9378-12C8D37D9109}" destId="{B82D0559-CE04-CF4F-BB31-1B96E7803C02}" srcOrd="1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1F062A-2768-C548-B1E2-41C6DA8B8E58}">
      <dsp:nvSpPr>
        <dsp:cNvPr id="0" name=""/>
        <dsp:cNvSpPr/>
      </dsp:nvSpPr>
      <dsp:spPr>
        <a:xfrm>
          <a:off x="2953" y="97177"/>
          <a:ext cx="8429577" cy="229093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F3F3F"/>
            </a:buClr>
            <a:buSzPts val="1800"/>
            <a:buNone/>
          </a:pPr>
          <a:r>
            <a:rPr lang="en-US" sz="2400" u="sng" kern="1200" dirty="0">
              <a:latin typeface="Corbel" panose="020B0503020204020204" pitchFamily="34" charset="0"/>
            </a:rPr>
            <a:t>OBJECTIVES</a:t>
          </a:r>
          <a:endParaRPr lang="en-US" sz="2400" kern="1200" dirty="0">
            <a:latin typeface="Corbel" panose="020B0503020204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Corbel" panose="020B0503020204020204" pitchFamily="34" charset="0"/>
            </a:rPr>
            <a:t>Identify pathways to homelessness for persons &gt; 55y/o.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Corbel" panose="020B0503020204020204" pitchFamily="34" charset="0"/>
            </a:rPr>
            <a:t>Identify areas of need among persons &gt;55y/o experiencing homelessness.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Corbel" panose="020B0503020204020204" pitchFamily="34" charset="0"/>
            </a:rPr>
            <a:t>Identify awareness of SRM’s resources.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Corbel" panose="020B0503020204020204" pitchFamily="34" charset="0"/>
            </a:rPr>
            <a:t>Identify methods to mitigate currently unmet needs</a:t>
          </a:r>
        </a:p>
      </dsp:txBody>
      <dsp:txXfrm>
        <a:off x="2953" y="97177"/>
        <a:ext cx="8429577" cy="2290938"/>
      </dsp:txXfrm>
    </dsp:sp>
    <dsp:sp modelId="{233AE414-CDE0-634B-9E17-96F303459B2F}">
      <dsp:nvSpPr>
        <dsp:cNvPr id="0" name=""/>
        <dsp:cNvSpPr/>
      </dsp:nvSpPr>
      <dsp:spPr>
        <a:xfrm>
          <a:off x="11326" y="258376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Basic Information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5 questions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Identifier</a:t>
          </a:r>
        </a:p>
      </dsp:txBody>
      <dsp:txXfrm>
        <a:off x="11326" y="2583763"/>
        <a:ext cx="1956472" cy="1173883"/>
      </dsp:txXfrm>
    </dsp:sp>
    <dsp:sp modelId="{D3C63E12-999A-6543-B278-7F9B9A4F4CBB}">
      <dsp:nvSpPr>
        <dsp:cNvPr id="0" name=""/>
        <dsp:cNvSpPr/>
      </dsp:nvSpPr>
      <dsp:spPr>
        <a:xfrm>
          <a:off x="2163446" y="258376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History of Housing &amp; Homelessness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8 question</a:t>
          </a:r>
        </a:p>
      </dsp:txBody>
      <dsp:txXfrm>
        <a:off x="2163446" y="2583763"/>
        <a:ext cx="1956472" cy="1173883"/>
      </dsp:txXfrm>
    </dsp:sp>
    <dsp:sp modelId="{323C7F0F-1DE2-D94E-8856-AEB42418D0FE}">
      <dsp:nvSpPr>
        <dsp:cNvPr id="0" name=""/>
        <dsp:cNvSpPr/>
      </dsp:nvSpPr>
      <dsp:spPr>
        <a:xfrm>
          <a:off x="4315565" y="258376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Family/Social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4 questions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Employment9 questions</a:t>
          </a:r>
        </a:p>
      </dsp:txBody>
      <dsp:txXfrm>
        <a:off x="4315565" y="2583763"/>
        <a:ext cx="1956472" cy="1173883"/>
      </dsp:txXfrm>
    </dsp:sp>
    <dsp:sp modelId="{30B91C41-BE29-8B4F-AC03-A4F3F8911B8C}">
      <dsp:nvSpPr>
        <dsp:cNvPr id="0" name=""/>
        <dsp:cNvSpPr/>
      </dsp:nvSpPr>
      <dsp:spPr>
        <a:xfrm>
          <a:off x="6467684" y="258376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Legal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8 questions</a:t>
          </a:r>
        </a:p>
      </dsp:txBody>
      <dsp:txXfrm>
        <a:off x="6467684" y="2583763"/>
        <a:ext cx="1956472" cy="1173883"/>
      </dsp:txXfrm>
    </dsp:sp>
    <dsp:sp modelId="{CDA827F0-F2CE-C74D-8F5E-80A1636A4CF5}">
      <dsp:nvSpPr>
        <dsp:cNvPr id="0" name=""/>
        <dsp:cNvSpPr/>
      </dsp:nvSpPr>
      <dsp:spPr>
        <a:xfrm>
          <a:off x="11326" y="395329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Alcohol/Drugs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6 questions</a:t>
          </a:r>
        </a:p>
      </dsp:txBody>
      <dsp:txXfrm>
        <a:off x="11326" y="3953293"/>
        <a:ext cx="1956472" cy="1173883"/>
      </dsp:txXfrm>
    </dsp:sp>
    <dsp:sp modelId="{B683E32C-756A-9145-9B75-03669F2E7A3C}">
      <dsp:nvSpPr>
        <dsp:cNvPr id="0" name=""/>
        <dsp:cNvSpPr/>
      </dsp:nvSpPr>
      <dsp:spPr>
        <a:xfrm>
          <a:off x="2163446" y="395329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Medical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9 questions</a:t>
          </a:r>
        </a:p>
      </dsp:txBody>
      <dsp:txXfrm>
        <a:off x="2163446" y="3953293"/>
        <a:ext cx="1956472" cy="1173883"/>
      </dsp:txXfrm>
    </dsp:sp>
    <dsp:sp modelId="{268B439E-F612-A947-B271-FEDCFFF6B262}">
      <dsp:nvSpPr>
        <dsp:cNvPr id="0" name=""/>
        <dsp:cNvSpPr/>
      </dsp:nvSpPr>
      <dsp:spPr>
        <a:xfrm>
          <a:off x="4315565" y="395329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orbel" panose="020B0503020204020204" pitchFamily="34" charset="0"/>
            </a:rPr>
            <a:t>Resources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1 question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>
              <a:latin typeface="Corbel" panose="020B0503020204020204" pitchFamily="34" charset="0"/>
            </a:rPr>
            <a:t>28 resources</a:t>
          </a:r>
        </a:p>
      </dsp:txBody>
      <dsp:txXfrm>
        <a:off x="4315565" y="3953293"/>
        <a:ext cx="1956472" cy="1173883"/>
      </dsp:txXfrm>
    </dsp:sp>
    <dsp:sp modelId="{B82D0559-CE04-CF4F-BB31-1B96E7803C02}">
      <dsp:nvSpPr>
        <dsp:cNvPr id="0" name=""/>
        <dsp:cNvSpPr/>
      </dsp:nvSpPr>
      <dsp:spPr>
        <a:xfrm>
          <a:off x="6467684" y="3953293"/>
          <a:ext cx="1956472" cy="11738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orbel" panose="020B0503020204020204" pitchFamily="34" charset="0"/>
            </a:rPr>
            <a:t>Open Comments</a:t>
          </a:r>
          <a:endParaRPr lang="en-US" sz="1800" kern="1200" dirty="0">
            <a:latin typeface="Corbel" panose="020B0503020204020204" pitchFamily="34" charset="0"/>
          </a:endParaRPr>
        </a:p>
      </dsp:txBody>
      <dsp:txXfrm>
        <a:off x="6467684" y="3953293"/>
        <a:ext cx="1956472" cy="1173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12154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567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788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WORK… work engagement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Bias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‘address’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Age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Phone number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endParaRPr lang="en-US" dirty="0"/>
          </a:p>
        </p:txBody>
      </p:sp>
      <p:sp>
        <p:nvSpPr>
          <p:cNvPr id="222" name="Google Shape;2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761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1" dirty="0"/>
              <a:t>In the general population elderly is defined as &gt;65, where in, so-called geriatric conditions like memory loss, difficulty maintaining ADLs, urinary incontinence are common.  Homeless adults aged 50 and olde</a:t>
            </a:r>
            <a:r>
              <a:rPr lang="en-US" sz="1200" dirty="0"/>
              <a:t>r have rates of these chronic conditions similar to or higher than community.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Federally funded points of intervention and county resources aimed at &gt;65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TIMELLINE: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July – October: </a:t>
            </a:r>
            <a:r>
              <a:rPr lang="en-US" sz="1200" dirty="0" err="1"/>
              <a:t>Knowning</a:t>
            </a:r>
            <a:r>
              <a:rPr lang="en-US" sz="1200" dirty="0"/>
              <a:t> SRM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November – Jan: Task Force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Jan: Interns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Feb: Data collection.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Even seniors who have housing.. Managing conditions can be challenging.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Case Managers, Shelter Coordinators, Interns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lvl="0"/>
            <a:r>
              <a:rPr lang="en-US" sz="1100" dirty="0"/>
              <a:t>Questions adapted from</a:t>
            </a:r>
          </a:p>
          <a:p>
            <a:pPr lvl="1"/>
            <a:r>
              <a:rPr lang="en-US" sz="1000" dirty="0"/>
              <a:t>VI-SPDAT</a:t>
            </a:r>
          </a:p>
          <a:p>
            <a:pPr lvl="1"/>
            <a:r>
              <a:rPr lang="en-US" sz="1000" dirty="0"/>
              <a:t>COHMIS</a:t>
            </a:r>
          </a:p>
          <a:p>
            <a:pPr lvl="1"/>
            <a:r>
              <a:rPr lang="en-US" sz="1000" dirty="0"/>
              <a:t>SRM Intake Form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dirty="0"/>
              <a:t>COHMIS – Colorado Homeless Management Information System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The Colorado Homeless Management Information System (COHMIS) is a data system that stores information about homelessness services. The name of the software that stores this data is called Clarity Human Services.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improve coordination of services that support people who are homeless or at risk of homelessness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, data is shared statewide between the four Continuum of Care (</a:t>
            </a:r>
            <a:r>
              <a:rPr lang="en-US" dirty="0" err="1"/>
              <a:t>CoC</a:t>
            </a:r>
            <a:r>
              <a:rPr lang="en-US" dirty="0"/>
              <a:t>) bodies: MDHI (Metro Denver), Pikes Peak (El Paso County) Northern Colorado (Larimer and Weld Counties), and Balance of State (Remaining 54 Counties). Active agencies that participate in COHMIS are listed on</a:t>
            </a: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OrgCode</a:t>
            </a:r>
            <a:r>
              <a:rPr lang="en-US" dirty="0"/>
              <a:t> Consulting,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Service Prioritization Decision Assistance Tool (SPDAT) has been around in various incarnations for over a decade, before being released to the public in 2010.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VI-SPDAT (Vulnerability Index -</a:t>
            </a:r>
            <a:r>
              <a:rPr lang="en-US" sz="1200" b="1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Service Prioritization Decision Assistance Tool) is a survey administered both to individuals and families to determine risk and prioritization when providing assistance to homeless and at-risk of homelessness persons.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a pre-screening tool for communities that are very busy and do not have the resources to conduct a full SPDAT assessment for every client. It was made in collaboration with Community Solutions, creators of the Vulnerability Index, as a brief survey that can be conducted to quickly determine whether a client has high, moderate, or low acuity</a:t>
            </a: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3" name="Google Shape;32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1818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</p:txBody>
      </p:sp>
      <p:sp>
        <p:nvSpPr>
          <p:cNvPr id="352" name="Google Shape;35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8019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Median age: 62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Per SRM intake and entry on average 60/day &gt; 55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~15 at entry shelter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Remainder at </a:t>
            </a:r>
            <a:r>
              <a:rPr lang="en-US" dirty="0" err="1"/>
              <a:t>mens</a:t>
            </a:r>
            <a:r>
              <a:rPr lang="en-US" dirty="0"/>
              <a:t>/</a:t>
            </a:r>
            <a:r>
              <a:rPr lang="en-US" dirty="0" err="1"/>
              <a:t>womens</a:t>
            </a:r>
            <a:r>
              <a:rPr lang="en-US" dirty="0"/>
              <a:t> shelter = translation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4" name="Google Shape;27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1699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Transitional housing is conceptualized as an intermediate step between emergency crisis shelter and permanent housing.</a:t>
            </a:r>
            <a:endParaRPr dirty="0"/>
          </a:p>
        </p:txBody>
      </p:sp>
      <p:sp>
        <p:nvSpPr>
          <p:cNvPr id="352" name="Google Shape;35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7844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40" name="Google Shape;24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783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Representative Data… conducting assessment in July.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Findings to SRM leadership. </a:t>
            </a:r>
            <a:r>
              <a:rPr lang="en-US" dirty="0" err="1"/>
              <a:t>M.Farmer</a:t>
            </a:r>
            <a:r>
              <a:rPr lang="en-US" dirty="0"/>
              <a:t>. Looking at data that already exists. Identify points of intervention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RESOURCES…. Majority report not being aware of resources ~ 27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Goal is to have 70 assessments. Representative of current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Interns who will be here until September. New Interns roll in late July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Case Managers want to use needs assessments for their intake. 1-1 management and connection to resources to </a:t>
            </a:r>
            <a:r>
              <a:rPr lang="en-US" dirty="0" err="1"/>
              <a:t>clinents</a:t>
            </a:r>
            <a:r>
              <a:rPr lang="en-US" dirty="0"/>
              <a:t> who show commitment to transition 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Legal </a:t>
            </a:r>
          </a:p>
          <a:p>
            <a: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US" dirty="0"/>
              <a:t>Medical</a:t>
            </a:r>
          </a:p>
        </p:txBody>
      </p:sp>
      <p:sp>
        <p:nvSpPr>
          <p:cNvPr id="294" name="Google Shape;29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7765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92" name="Google Shape;49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4568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>
                <a:solidFill>
                  <a:schemeClr val="dk1"/>
                </a:solidFill>
              </a:rPr>
              <a:t>Current Goals: to restructure the organization from a “rescue” to a “stability and transformation” approach</a:t>
            </a:r>
            <a:endParaRPr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700" dirty="0" smtClean="0"/>
              <a:t>more about community partner - how they accomplish goal and </a:t>
            </a:r>
            <a:r>
              <a:rPr lang="en-US" sz="12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did you learn by viewing the community from their vantage point?</a:t>
            </a:r>
            <a:endParaRPr sz="2700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1" i="0" u="none" strike="noStrike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Homeless -&gt; Stability -&gt; Restoration -&gt; Transformation </a:t>
            </a:r>
            <a:endParaRPr lang="en-US" sz="1200" b="0" i="0" u="none" strike="noStrike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smtClean="0"/>
              <a:t>~ 400/night </a:t>
            </a:r>
            <a:endParaRPr dirty="0"/>
          </a:p>
        </p:txBody>
      </p:sp>
      <p:sp>
        <p:nvSpPr>
          <p:cNvPr id="222" name="Google Shape;2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353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978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0" name="Google Shape;24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998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Quarterly, volunteer based clinic held at SRM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Funding: UPL Grant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Shoe drive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51" name="Google Shape;25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7328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Outreach to local schools</a:t>
            </a:r>
            <a:endParaRPr/>
          </a:p>
        </p:txBody>
      </p:sp>
      <p:sp>
        <p:nvSpPr>
          <p:cNvPr id="261" name="Google Shape;26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818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Schools: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CC, UCCS, PPCC, CUSOM, RVU, CU PA, Undergrad Alum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</a:t>
            </a:r>
            <a:r>
              <a:rPr lang="en-US" dirty="0" err="1"/>
              <a:t>prehealth</a:t>
            </a:r>
            <a:r>
              <a:rPr lang="en-US" dirty="0"/>
              <a:t> and </a:t>
            </a:r>
            <a:r>
              <a:rPr lang="en-US" dirty="0" err="1"/>
              <a:t>preprofessional</a:t>
            </a:r>
            <a:r>
              <a:rPr lang="en-US" dirty="0"/>
              <a:t> programs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-mentorship opportunities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Clinical and non-clinical volunteers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-surveys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Shoe drive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Liaisons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-student alumni who have been integral in helping with shoe drive, UCCS student recruitment</a:t>
            </a:r>
            <a:endParaRPr dirty="0"/>
          </a:p>
        </p:txBody>
      </p:sp>
      <p:sp>
        <p:nvSpPr>
          <p:cNvPr id="274" name="Google Shape;27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706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9590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Training MS1 (almost Ms2) leaders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Dual MS4/MS2 leadership roles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-solidifying and furthering volunteer base -&gt; UCCS*, expansion to PPCC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-expansion of clinic? 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	-more locations? More times? More at the clinic itself?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	-who aren’t we reaching and why?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-Data on empathy changes among volunteers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-Data from guests about experiences, about other needs…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	-did the program reduce ER visits?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	-did the program help patients trust the system more?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-incorporating </a:t>
            </a:r>
            <a:r>
              <a:rPr lang="en-US" dirty="0" err="1"/>
              <a:t>Tosin’s</a:t>
            </a:r>
            <a:r>
              <a:rPr lang="en-US" dirty="0"/>
              <a:t> assessment into the project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4" name="Google Shape;29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7818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>
            <a:spLocks noGrp="1"/>
          </p:cNvSpPr>
          <p:nvPr>
            <p:ph type="pic" idx="2"/>
          </p:nvPr>
        </p:nvSpPr>
        <p:spPr>
          <a:xfrm>
            <a:off x="136525" y="136525"/>
            <a:ext cx="11909425" cy="6584950"/>
          </a:xfrm>
          <a:prstGeom prst="rect">
            <a:avLst/>
          </a:prstGeom>
          <a:solidFill>
            <a:srgbClr val="08343A"/>
          </a:solidFill>
          <a:ln>
            <a:noFill/>
          </a:ln>
        </p:spPr>
        <p:txBody>
          <a:bodyPr spcFirstLastPara="1" wrap="square" lIns="108000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1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ctrTitle"/>
          </p:nvPr>
        </p:nvSpPr>
        <p:spPr>
          <a:xfrm>
            <a:off x="5573044" y="3674372"/>
            <a:ext cx="5085650" cy="1870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orbe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subTitle" idx="1"/>
          </p:nvPr>
        </p:nvSpPr>
        <p:spPr>
          <a:xfrm>
            <a:off x="5573044" y="5711550"/>
            <a:ext cx="5085650" cy="69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3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1" name="Google Shape;151;p3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3" name="Google Shape;153;p3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5" name="Google Shape;165;p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6" name="Google Shape;166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72" name="Google Shape;172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3" name="Google Shape;173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ullets">
  <p:cSld name="Image Bullet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1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1"/>
          <p:cNvSpPr txBox="1">
            <a:spLocks noGrp="1"/>
          </p:cNvSpPr>
          <p:nvPr>
            <p:ph type="body" idx="1"/>
          </p:nvPr>
        </p:nvSpPr>
        <p:spPr>
          <a:xfrm>
            <a:off x="431800" y="1008000"/>
            <a:ext cx="10144125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41"/>
          <p:cNvSpPr>
            <a:spLocks noGrp="1"/>
          </p:cNvSpPr>
          <p:nvPr>
            <p:ph type="pic" idx="2"/>
          </p:nvPr>
        </p:nvSpPr>
        <p:spPr>
          <a:xfrm>
            <a:off x="931393" y="2709492"/>
            <a:ext cx="6217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180000" bIns="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  <a:defRPr sz="500" b="0" i="1" u="none" strike="noStrike" cap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2" name="Google Shape;192;p41"/>
          <p:cNvSpPr txBox="1">
            <a:spLocks noGrp="1"/>
          </p:cNvSpPr>
          <p:nvPr>
            <p:ph type="body" idx="3"/>
          </p:nvPr>
        </p:nvSpPr>
        <p:spPr>
          <a:xfrm>
            <a:off x="431800" y="3971432"/>
            <a:ext cx="16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1"/>
          <p:cNvSpPr txBox="1">
            <a:spLocks noGrp="1"/>
          </p:cNvSpPr>
          <p:nvPr>
            <p:ph type="body" idx="4"/>
          </p:nvPr>
        </p:nvSpPr>
        <p:spPr>
          <a:xfrm>
            <a:off x="431800" y="4471987"/>
            <a:ext cx="16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41"/>
          <p:cNvSpPr>
            <a:spLocks noGrp="1"/>
          </p:cNvSpPr>
          <p:nvPr>
            <p:ph type="pic" idx="5"/>
          </p:nvPr>
        </p:nvSpPr>
        <p:spPr>
          <a:xfrm>
            <a:off x="3062252" y="2709492"/>
            <a:ext cx="6217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180000" bIns="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  <a:defRPr sz="500" b="0" i="1" u="none" strike="noStrike" cap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5" name="Google Shape;195;p41"/>
          <p:cNvSpPr txBox="1">
            <a:spLocks noGrp="1"/>
          </p:cNvSpPr>
          <p:nvPr>
            <p:ph type="body" idx="6"/>
          </p:nvPr>
        </p:nvSpPr>
        <p:spPr>
          <a:xfrm>
            <a:off x="2562659" y="3971432"/>
            <a:ext cx="16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41"/>
          <p:cNvSpPr txBox="1">
            <a:spLocks noGrp="1"/>
          </p:cNvSpPr>
          <p:nvPr>
            <p:ph type="body" idx="7"/>
          </p:nvPr>
        </p:nvSpPr>
        <p:spPr>
          <a:xfrm>
            <a:off x="2562659" y="4471987"/>
            <a:ext cx="16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41"/>
          <p:cNvSpPr>
            <a:spLocks noGrp="1"/>
          </p:cNvSpPr>
          <p:nvPr>
            <p:ph type="pic" idx="8"/>
          </p:nvPr>
        </p:nvSpPr>
        <p:spPr>
          <a:xfrm>
            <a:off x="5193111" y="2709492"/>
            <a:ext cx="6217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180000" bIns="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  <a:defRPr sz="500" b="0" i="1" u="none" strike="noStrike" cap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8" name="Google Shape;198;p41"/>
          <p:cNvSpPr txBox="1">
            <a:spLocks noGrp="1"/>
          </p:cNvSpPr>
          <p:nvPr>
            <p:ph type="body" idx="9"/>
          </p:nvPr>
        </p:nvSpPr>
        <p:spPr>
          <a:xfrm>
            <a:off x="4693518" y="3971432"/>
            <a:ext cx="16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41"/>
          <p:cNvSpPr txBox="1">
            <a:spLocks noGrp="1"/>
          </p:cNvSpPr>
          <p:nvPr>
            <p:ph type="body" idx="13"/>
          </p:nvPr>
        </p:nvSpPr>
        <p:spPr>
          <a:xfrm>
            <a:off x="4693518" y="4471987"/>
            <a:ext cx="16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41"/>
          <p:cNvSpPr>
            <a:spLocks noGrp="1"/>
          </p:cNvSpPr>
          <p:nvPr>
            <p:ph type="pic" idx="14"/>
          </p:nvPr>
        </p:nvSpPr>
        <p:spPr>
          <a:xfrm>
            <a:off x="7323970" y="2709492"/>
            <a:ext cx="6217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180000" bIns="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  <a:defRPr sz="500" b="0" i="1" u="none" strike="noStrike" cap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1" name="Google Shape;201;p41"/>
          <p:cNvSpPr txBox="1">
            <a:spLocks noGrp="1"/>
          </p:cNvSpPr>
          <p:nvPr>
            <p:ph type="body" idx="15"/>
          </p:nvPr>
        </p:nvSpPr>
        <p:spPr>
          <a:xfrm>
            <a:off x="6824377" y="3971432"/>
            <a:ext cx="16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1"/>
          <p:cNvSpPr txBox="1">
            <a:spLocks noGrp="1"/>
          </p:cNvSpPr>
          <p:nvPr>
            <p:ph type="body" idx="16"/>
          </p:nvPr>
        </p:nvSpPr>
        <p:spPr>
          <a:xfrm>
            <a:off x="6824377" y="4471987"/>
            <a:ext cx="16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41"/>
          <p:cNvSpPr>
            <a:spLocks noGrp="1"/>
          </p:cNvSpPr>
          <p:nvPr>
            <p:ph type="pic" idx="17"/>
          </p:nvPr>
        </p:nvSpPr>
        <p:spPr>
          <a:xfrm>
            <a:off x="9454828" y="2709492"/>
            <a:ext cx="6217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0" rIns="180000" bIns="0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500"/>
              <a:buFont typeface="Arial"/>
              <a:buNone/>
              <a:defRPr sz="500" b="0" i="1" u="none" strike="noStrike" cap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4" name="Google Shape;204;p41"/>
          <p:cNvSpPr txBox="1">
            <a:spLocks noGrp="1"/>
          </p:cNvSpPr>
          <p:nvPr>
            <p:ph type="body" idx="18"/>
          </p:nvPr>
        </p:nvSpPr>
        <p:spPr>
          <a:xfrm>
            <a:off x="8955235" y="3971432"/>
            <a:ext cx="16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1"/>
          <p:cNvSpPr txBox="1">
            <a:spLocks noGrp="1"/>
          </p:cNvSpPr>
          <p:nvPr>
            <p:ph type="body" idx="19"/>
          </p:nvPr>
        </p:nvSpPr>
        <p:spPr>
          <a:xfrm>
            <a:off x="8955235" y="4471987"/>
            <a:ext cx="162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41"/>
          <p:cNvSpPr txBox="1">
            <a:spLocks noGrp="1"/>
          </p:cNvSpPr>
          <p:nvPr>
            <p:ph type="ftr" idx="11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1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ntro Copy">
  <p:cSld name="Large Intro Cop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>
            <a:spLocks noGrp="1"/>
          </p:cNvSpPr>
          <p:nvPr>
            <p:ph type="pic" idx="2"/>
          </p:nvPr>
        </p:nvSpPr>
        <p:spPr>
          <a:xfrm>
            <a:off x="5277678" y="136525"/>
            <a:ext cx="5676382" cy="6584950"/>
          </a:xfrm>
          <a:prstGeom prst="rect">
            <a:avLst/>
          </a:prstGeom>
          <a:solidFill>
            <a:srgbClr val="08343A"/>
          </a:solidFill>
          <a:ln>
            <a:noFill/>
          </a:ln>
        </p:spPr>
        <p:txBody>
          <a:bodyPr spcFirstLastPara="1" wrap="square" lIns="0" tIns="1512000" rIns="0" bIns="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1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432001" y="3674372"/>
            <a:ext cx="4444800" cy="272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ctrTitle"/>
          </p:nvPr>
        </p:nvSpPr>
        <p:spPr>
          <a:xfrm>
            <a:off x="5573044" y="3674373"/>
            <a:ext cx="508565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orbe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ubTitle" idx="3"/>
          </p:nvPr>
        </p:nvSpPr>
        <p:spPr>
          <a:xfrm>
            <a:off x="5573044" y="4608000"/>
            <a:ext cx="508565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Numbers Option 1">
  <p:cSld name="Large Numbers Option 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body" idx="1"/>
          </p:nvPr>
        </p:nvSpPr>
        <p:spPr>
          <a:xfrm>
            <a:off x="431800" y="1008000"/>
            <a:ext cx="10144125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2"/>
          </p:nvPr>
        </p:nvSpPr>
        <p:spPr>
          <a:xfrm>
            <a:off x="1616210" y="2143124"/>
            <a:ext cx="3069500" cy="99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7200"/>
              <a:buNone/>
              <a:defRPr sz="7200" b="1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3"/>
          </p:nvPr>
        </p:nvSpPr>
        <p:spPr>
          <a:xfrm>
            <a:off x="1631968" y="3314505"/>
            <a:ext cx="3069500" cy="305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4"/>
          </p:nvPr>
        </p:nvSpPr>
        <p:spPr>
          <a:xfrm>
            <a:off x="6753360" y="2143124"/>
            <a:ext cx="30695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7200"/>
              <a:buNone/>
              <a:defRPr sz="7200" b="1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5"/>
          </p:nvPr>
        </p:nvSpPr>
        <p:spPr>
          <a:xfrm>
            <a:off x="6753360" y="3314701"/>
            <a:ext cx="3069500" cy="305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ftr" idx="11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Numbers Option 2">
  <p:cSld name="Large Numbers Option 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1"/>
          </p:nvPr>
        </p:nvSpPr>
        <p:spPr>
          <a:xfrm>
            <a:off x="431800" y="1008000"/>
            <a:ext cx="10144125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>
            <a:spLocks noGrp="1"/>
          </p:cNvSpPr>
          <p:nvPr>
            <p:ph type="body" idx="2"/>
          </p:nvPr>
        </p:nvSpPr>
        <p:spPr>
          <a:xfrm>
            <a:off x="431800" y="1593150"/>
            <a:ext cx="4348065" cy="4348065"/>
          </a:xfrm>
          <a:prstGeom prst="ellipse">
            <a:avLst/>
          </a:prstGeom>
          <a:solidFill>
            <a:schemeClr val="accent1">
              <a:alpha val="9411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body" idx="3"/>
          </p:nvPr>
        </p:nvSpPr>
        <p:spPr>
          <a:xfrm>
            <a:off x="1200023" y="2205688"/>
            <a:ext cx="2811618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600"/>
              <a:buNone/>
              <a:defRPr sz="6600" b="1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4"/>
          </p:nvPr>
        </p:nvSpPr>
        <p:spPr>
          <a:xfrm>
            <a:off x="1615832" y="4243333"/>
            <a:ext cx="198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>
            <a:spLocks noGrp="1"/>
          </p:cNvSpPr>
          <p:nvPr>
            <p:ph type="body" idx="5"/>
          </p:nvPr>
        </p:nvSpPr>
        <p:spPr>
          <a:xfrm>
            <a:off x="4123559" y="1864921"/>
            <a:ext cx="3804522" cy="3804522"/>
          </a:xfrm>
          <a:prstGeom prst="ellipse">
            <a:avLst/>
          </a:prstGeom>
          <a:solidFill>
            <a:schemeClr val="accent2">
              <a:alpha val="9411"/>
            </a:schemeClr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body" idx="6"/>
          </p:nvPr>
        </p:nvSpPr>
        <p:spPr>
          <a:xfrm>
            <a:off x="4620011" y="2205688"/>
            <a:ext cx="2811618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600"/>
              <a:buNone/>
              <a:defRPr sz="6600" b="1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7"/>
          </p:nvPr>
        </p:nvSpPr>
        <p:spPr>
          <a:xfrm>
            <a:off x="5035820" y="4243333"/>
            <a:ext cx="198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>
            <a:spLocks noGrp="1"/>
          </p:cNvSpPr>
          <p:nvPr>
            <p:ph type="body" idx="8"/>
          </p:nvPr>
        </p:nvSpPr>
        <p:spPr>
          <a:xfrm>
            <a:off x="7454997" y="2207063"/>
            <a:ext cx="3120238" cy="3120238"/>
          </a:xfrm>
          <a:prstGeom prst="ellipse">
            <a:avLst/>
          </a:prstGeom>
          <a:solidFill>
            <a:schemeClr val="accent3">
              <a:alpha val="9411"/>
            </a:schemeClr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 sz="18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9"/>
          </p:nvPr>
        </p:nvSpPr>
        <p:spPr>
          <a:xfrm>
            <a:off x="7763617" y="2205688"/>
            <a:ext cx="259704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600"/>
              <a:buNone/>
              <a:defRPr sz="6600" b="1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13"/>
          </p:nvPr>
        </p:nvSpPr>
        <p:spPr>
          <a:xfrm>
            <a:off x="8025116" y="4243333"/>
            <a:ext cx="198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ftr" idx="11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 Boxed">
  <p:cSld name="3 Col Boxed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body" idx="1"/>
          </p:nvPr>
        </p:nvSpPr>
        <p:spPr>
          <a:xfrm>
            <a:off x="431800" y="1008000"/>
            <a:ext cx="10144125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body" idx="2"/>
          </p:nvPr>
        </p:nvSpPr>
        <p:spPr>
          <a:xfrm>
            <a:off x="432000" y="1728000"/>
            <a:ext cx="2919633" cy="720000"/>
          </a:xfrm>
          <a:prstGeom prst="rect">
            <a:avLst/>
          </a:prstGeom>
          <a:solidFill>
            <a:srgbClr val="3F3F3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36000" rIns="108000" bIns="360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3"/>
          </p:nvPr>
        </p:nvSpPr>
        <p:spPr>
          <a:xfrm>
            <a:off x="432000" y="2448000"/>
            <a:ext cx="2919633" cy="36313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6800" tIns="252000" rIns="13680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body" idx="4"/>
          </p:nvPr>
        </p:nvSpPr>
        <p:spPr>
          <a:xfrm>
            <a:off x="4043801" y="1728000"/>
            <a:ext cx="2919633" cy="720000"/>
          </a:xfrm>
          <a:prstGeom prst="rect">
            <a:avLst/>
          </a:prstGeom>
          <a:solidFill>
            <a:srgbClr val="3F3F3F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36000" rIns="108000" bIns="360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5"/>
          </p:nvPr>
        </p:nvSpPr>
        <p:spPr>
          <a:xfrm>
            <a:off x="4043801" y="2448000"/>
            <a:ext cx="2919633" cy="36313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6800" tIns="252000" rIns="13680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body" idx="6"/>
          </p:nvPr>
        </p:nvSpPr>
        <p:spPr>
          <a:xfrm>
            <a:off x="7655602" y="1728000"/>
            <a:ext cx="2919633" cy="720000"/>
          </a:xfrm>
          <a:prstGeom prst="rect">
            <a:avLst/>
          </a:prstGeom>
          <a:solidFill>
            <a:srgbClr val="3F3F3F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36000" rIns="108000" bIns="360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body" idx="7"/>
          </p:nvPr>
        </p:nvSpPr>
        <p:spPr>
          <a:xfrm>
            <a:off x="7655602" y="2448000"/>
            <a:ext cx="2919633" cy="36313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6800" tIns="252000" rIns="13680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ftr" idx="11"/>
          </p:nvPr>
        </p:nvSpPr>
        <p:spPr>
          <a:xfrm>
            <a:off x="260974" y="6365893"/>
            <a:ext cx="4114800" cy="22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sldNum" idx="12"/>
          </p:nvPr>
        </p:nvSpPr>
        <p:spPr>
          <a:xfrm>
            <a:off x="11091633" y="6456363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rbe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/>
              <a:t>‹#›</a:t>
            </a:fld>
            <a:endParaRPr b="1" i="1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0"/>
            <a:ext cx="1203959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"/>
          <p:cNvSpPr/>
          <p:nvPr/>
        </p:nvSpPr>
        <p:spPr>
          <a:xfrm>
            <a:off x="5277675" y="2582073"/>
            <a:ext cx="5676300" cy="413940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5" name="Google Shape;215;p1"/>
          <p:cNvSpPr txBox="1">
            <a:spLocks noGrp="1"/>
          </p:cNvSpPr>
          <p:nvPr>
            <p:ph type="ctrTitle"/>
          </p:nvPr>
        </p:nvSpPr>
        <p:spPr>
          <a:xfrm>
            <a:off x="5573044" y="4852713"/>
            <a:ext cx="5085650" cy="69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orbel"/>
              <a:buNone/>
            </a:pPr>
            <a:r>
              <a:rPr lang="en-US" sz="3200"/>
              <a:t>The Springs Rescue Mission</a:t>
            </a:r>
            <a:endParaRPr/>
          </a:p>
        </p:txBody>
      </p:sp>
      <p:sp>
        <p:nvSpPr>
          <p:cNvPr id="216" name="Google Shape;216;p1"/>
          <p:cNvSpPr txBox="1">
            <a:spLocks noGrp="1"/>
          </p:cNvSpPr>
          <p:nvPr>
            <p:ph type="subTitle" idx="1"/>
          </p:nvPr>
        </p:nvSpPr>
        <p:spPr>
          <a:xfrm>
            <a:off x="5573044" y="5866850"/>
            <a:ext cx="50856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 dirty="0"/>
              <a:t>Nikki Bloch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 dirty="0"/>
              <a:t>Oluwatosin Adebiyi</a:t>
            </a:r>
            <a:endParaRPr dirty="0"/>
          </a:p>
        </p:txBody>
      </p:sp>
      <p:sp>
        <p:nvSpPr>
          <p:cNvPr id="217" name="Google Shape;217;p1"/>
          <p:cNvSpPr txBox="1"/>
          <p:nvPr/>
        </p:nvSpPr>
        <p:spPr>
          <a:xfrm>
            <a:off x="9517905" y="170090"/>
            <a:ext cx="22980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4000" rIns="0" bIns="0" anchor="t" anchorCtr="0">
            <a:noAutofit/>
          </a:bodyPr>
          <a:lstStyle/>
          <a:p>
            <a:pPr marL="0" marR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rbe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Colorado Springs Branch</a:t>
            </a:r>
            <a:r>
              <a:rPr lang="en-US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/>
            </a:r>
            <a:br>
              <a:rPr lang="en-US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rbe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University of Colorado, S.O.M</a:t>
            </a:r>
            <a:endParaRPr sz="14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8" name="Google Shape;218;p1"/>
          <p:cNvSpPr txBox="1"/>
          <p:nvPr/>
        </p:nvSpPr>
        <p:spPr>
          <a:xfrm>
            <a:off x="5573050" y="3727500"/>
            <a:ext cx="5233200" cy="130380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orbel"/>
              <a:buNone/>
            </a:pPr>
            <a:r>
              <a:rPr lang="en-US" sz="45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PEAK PRESENTATION  </a:t>
            </a: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137"/>
            <a:ext cx="12086224" cy="676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E299644-FEDC-1A42-AF09-11B27D500DAB}"/>
              </a:ext>
            </a:extLst>
          </p:cNvPr>
          <p:cNvSpPr/>
          <p:nvPr/>
        </p:nvSpPr>
        <p:spPr>
          <a:xfrm>
            <a:off x="361813" y="533514"/>
            <a:ext cx="21124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Question # 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F4</a:t>
            </a:r>
            <a:r>
              <a:rPr lang="en-US" sz="2400" b="1" baseline="30000" dirty="0">
                <a:solidFill>
                  <a:srgbClr val="3C3C3C"/>
                </a:solidFill>
                <a:latin typeface="Arial" panose="020B0604020202020204" pitchFamily="34" charset="0"/>
              </a:rPr>
              <a:t> 1,4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</a:p>
          <a:p>
            <a:endParaRPr lang="en-US" sz="2400" b="1" dirty="0">
              <a:solidFill>
                <a:srgbClr val="3C3C3C"/>
              </a:solidFill>
              <a:latin typeface="Helvetica" pitchFamily="2" charset="0"/>
            </a:endParaRPr>
          </a:p>
          <a:p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Do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you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currently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engage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in/participate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in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activities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other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than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just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surviving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that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make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you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feel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happy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and</a:t>
            </a:r>
            <a:r>
              <a:rPr lang="en-US" sz="2400" b="1" dirty="0">
                <a:solidFill>
                  <a:srgbClr val="3C3C3C"/>
                </a:solidFill>
                <a:latin typeface="Helvetica" pitchFamily="2" charset="0"/>
              </a:rPr>
              <a:t> </a:t>
            </a:r>
            <a:r>
              <a:rPr lang="en-US" sz="2400" b="1" dirty="0">
                <a:solidFill>
                  <a:srgbClr val="3C3C3C"/>
                </a:solidFill>
                <a:latin typeface="Arial" panose="020B0604020202020204" pitchFamily="34" charset="0"/>
              </a:rPr>
              <a:t>fulfilled?</a:t>
            </a:r>
            <a:endParaRPr lang="en-US" sz="2400" b="1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C6C5E82-0343-9D4B-84C1-821902737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259" y="439327"/>
            <a:ext cx="9108960" cy="5979345"/>
          </a:xfrm>
          <a:prstGeom prst="rect">
            <a:avLst/>
          </a:prstGeom>
        </p:spPr>
      </p:pic>
      <p:sp>
        <p:nvSpPr>
          <p:cNvPr id="16" name="Google Shape;336;p11">
            <a:extLst>
              <a:ext uri="{FF2B5EF4-FFF2-40B4-BE49-F238E27FC236}">
                <a16:creationId xmlns:a16="http://schemas.microsoft.com/office/drawing/2014/main" xmlns="" id="{02EE6224-5B20-D64E-A81A-044457CD6FAC}"/>
              </a:ext>
            </a:extLst>
          </p:cNvPr>
          <p:cNvSpPr txBox="1">
            <a:spLocks/>
          </p:cNvSpPr>
          <p:nvPr/>
        </p:nvSpPr>
        <p:spPr>
          <a:xfrm>
            <a:off x="11549797" y="6488668"/>
            <a:ext cx="504631" cy="369332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algn="l"/>
            <a:r>
              <a:rPr lang="en-US" dirty="0"/>
              <a:t>page </a:t>
            </a:r>
            <a:fld id="{00000000-1234-1234-1234-123412341234}" type="slidenum">
              <a:rPr lang="en-US" b="1" i="1" smtClean="0"/>
              <a:pPr algn="l"/>
              <a:t>11</a:t>
            </a:fld>
            <a:endParaRPr b="1" i="1" dirty="0"/>
          </a:p>
        </p:txBody>
      </p:sp>
      <p:pic>
        <p:nvPicPr>
          <p:cNvPr id="17" name="Google Shape;225;p2">
            <a:extLst>
              <a:ext uri="{FF2B5EF4-FFF2-40B4-BE49-F238E27FC236}">
                <a16:creationId xmlns:a16="http://schemas.microsoft.com/office/drawing/2014/main" xmlns="" id="{16769902-B956-5340-846F-5E99625B519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DE1050F-887D-4642-A00F-1874773B7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28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1"/>
          <p:cNvSpPr txBox="1">
            <a:spLocks noGrp="1"/>
          </p:cNvSpPr>
          <p:nvPr>
            <p:ph type="title"/>
          </p:nvPr>
        </p:nvSpPr>
        <p:spPr>
          <a:xfrm>
            <a:off x="386092" y="369197"/>
            <a:ext cx="10143235" cy="728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b="1" dirty="0"/>
              <a:t>Why G55?</a:t>
            </a:r>
            <a:r>
              <a:rPr lang="en-US" sz="2400" baseline="-25000" dirty="0"/>
              <a:t>1-7</a:t>
            </a:r>
            <a:br>
              <a:rPr lang="en-US" sz="2400" baseline="-25000" dirty="0"/>
            </a:br>
            <a:r>
              <a:rPr lang="en-US" sz="1200" dirty="0"/>
              <a:t>Homeless Needs Assessment for Geriatric Population</a:t>
            </a:r>
            <a:r>
              <a:rPr lang="en-US" dirty="0"/>
              <a:t/>
            </a:r>
            <a:br>
              <a:rPr lang="en-US" dirty="0"/>
            </a:br>
            <a:endParaRPr baseline="-25000" dirty="0"/>
          </a:p>
        </p:txBody>
      </p:sp>
      <p:sp>
        <p:nvSpPr>
          <p:cNvPr id="336" name="Google Shape;336;p11"/>
          <p:cNvSpPr txBox="1">
            <a:spLocks noGrp="1"/>
          </p:cNvSpPr>
          <p:nvPr>
            <p:ph type="sldNum" idx="12"/>
          </p:nvPr>
        </p:nvSpPr>
        <p:spPr>
          <a:xfrm>
            <a:off x="11549797" y="6488668"/>
            <a:ext cx="504631" cy="369332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/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orbel"/>
                <a:buNone/>
              </a:pPr>
              <a:t>12</a:t>
            </a:fld>
            <a:endParaRPr b="1" i="1" dirty="0"/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xmlns="" id="{C9CCDE8B-0066-0C43-A4FC-902FD7823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4440799"/>
              </p:ext>
            </p:extLst>
          </p:nvPr>
        </p:nvGraphicFramePr>
        <p:xfrm>
          <a:off x="1878258" y="1166482"/>
          <a:ext cx="8435484" cy="522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6" name="Google Shape;225;p2">
            <a:extLst>
              <a:ext uri="{FF2B5EF4-FFF2-40B4-BE49-F238E27FC236}">
                <a16:creationId xmlns:a16="http://schemas.microsoft.com/office/drawing/2014/main" xmlns="" id="{4F45C382-6FE2-B54D-9D57-B187ABE155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9ABED674-05FE-AA4E-9D4B-B1F729FDBF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dirty="0"/>
              <a:t>H3: How long has it been since you lived in permanent stable </a:t>
            </a:r>
            <a:r>
              <a:rPr lang="en-US" dirty="0" smtClean="0"/>
              <a:t>housing</a:t>
            </a:r>
            <a:r>
              <a:rPr lang="en-US" sz="4000" baseline="30000" dirty="0" smtClean="0"/>
              <a:t>*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95F1BFA7-5F2D-E843-8270-5706FE7EC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561143"/>
              </p:ext>
            </p:extLst>
          </p:nvPr>
        </p:nvGraphicFramePr>
        <p:xfrm>
          <a:off x="432000" y="1603513"/>
          <a:ext cx="10143235" cy="4654025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6620757">
                  <a:extLst>
                    <a:ext uri="{9D8B030D-6E8A-4147-A177-3AD203B41FA5}">
                      <a16:colId xmlns:a16="http://schemas.microsoft.com/office/drawing/2014/main" xmlns="" val="1478717786"/>
                    </a:ext>
                  </a:extLst>
                </a:gridCol>
                <a:gridCol w="3522478">
                  <a:extLst>
                    <a:ext uri="{9D8B030D-6E8A-4147-A177-3AD203B41FA5}">
                      <a16:colId xmlns:a16="http://schemas.microsoft.com/office/drawing/2014/main" xmlns="" val="1296985590"/>
                    </a:ext>
                  </a:extLst>
                </a:gridCol>
              </a:tblGrid>
              <a:tr h="94880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Years since last stable housing</a:t>
                      </a:r>
                      <a:endParaRPr lang="en-US" sz="3200" b="1" i="0" u="none" strike="noStrike" dirty="0">
                        <a:solidFill>
                          <a:srgbClr val="FFFFFF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Percent</a:t>
                      </a:r>
                      <a:endParaRPr lang="en-US" sz="3200" b="1" i="0" u="none" strike="noStrike" dirty="0">
                        <a:solidFill>
                          <a:srgbClr val="FFFFFF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418006"/>
                  </a:ext>
                </a:extLst>
              </a:tr>
              <a:tr h="69018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>
                          <a:effectLst/>
                          <a:latin typeface="Corbel" panose="020B0503020204020204" pitchFamily="34" charset="0"/>
                        </a:rPr>
                        <a:t>&lt; 6 m/o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22%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3913567"/>
                  </a:ext>
                </a:extLst>
              </a:tr>
              <a:tr h="69018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>
                          <a:effectLst/>
                          <a:latin typeface="Corbel" panose="020B0503020204020204" pitchFamily="34" charset="0"/>
                        </a:rPr>
                        <a:t>6 mo - 1 year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50%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1908716"/>
                  </a:ext>
                </a:extLst>
              </a:tr>
              <a:tr h="69018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1 year - 5 years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11%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3385390"/>
                  </a:ext>
                </a:extLst>
              </a:tr>
              <a:tr h="69018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>
                          <a:effectLst/>
                          <a:latin typeface="Corbel" panose="020B0503020204020204" pitchFamily="34" charset="0"/>
                        </a:rPr>
                        <a:t>5 years - 10 years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>
                          <a:effectLst/>
                          <a:latin typeface="Corbel" panose="020B0503020204020204" pitchFamily="34" charset="0"/>
                        </a:rPr>
                        <a:t>11%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034521"/>
                  </a:ext>
                </a:extLst>
              </a:tr>
              <a:tr h="690184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&gt; 10 years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3200" u="none" strike="noStrike" dirty="0">
                          <a:effectLst/>
                          <a:latin typeface="Corbel" panose="020B0503020204020204" pitchFamily="34" charset="0"/>
                        </a:rPr>
                        <a:t>6%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  <a:alpha val="3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3349570"/>
                  </a:ext>
                </a:extLst>
              </a:tr>
            </a:tbl>
          </a:graphicData>
        </a:graphic>
      </p:graphicFrame>
      <p:sp>
        <p:nvSpPr>
          <p:cNvPr id="5" name="Google Shape;336;p11">
            <a:extLst>
              <a:ext uri="{FF2B5EF4-FFF2-40B4-BE49-F238E27FC236}">
                <a16:creationId xmlns:a16="http://schemas.microsoft.com/office/drawing/2014/main" xmlns="" id="{58B7B037-F263-C540-AD3F-C0C8D4E38763}"/>
              </a:ext>
            </a:extLst>
          </p:cNvPr>
          <p:cNvSpPr txBox="1">
            <a:spLocks/>
          </p:cNvSpPr>
          <p:nvPr/>
        </p:nvSpPr>
        <p:spPr>
          <a:xfrm>
            <a:off x="11549797" y="6488668"/>
            <a:ext cx="504631" cy="369332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algn="l"/>
            <a:r>
              <a:rPr lang="en-US"/>
              <a:t>page </a:t>
            </a:r>
            <a:fld id="{00000000-1234-1234-1234-123412341234}" type="slidenum">
              <a:rPr lang="en-US" b="1" i="1" smtClean="0"/>
              <a:pPr algn="l"/>
              <a:t>13</a:t>
            </a:fld>
            <a:endParaRPr b="1" i="1" dirty="0"/>
          </a:p>
        </p:txBody>
      </p:sp>
      <p:pic>
        <p:nvPicPr>
          <p:cNvPr id="6" name="Google Shape;225;p2">
            <a:extLst>
              <a:ext uri="{FF2B5EF4-FFF2-40B4-BE49-F238E27FC236}">
                <a16:creationId xmlns:a16="http://schemas.microsoft.com/office/drawing/2014/main" xmlns="" id="{A4D18202-9171-894C-83A4-0DC44DEE78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D889F-A4C9-FA41-A534-D4051B496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2000" y="6257538"/>
            <a:ext cx="30027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n-US" dirty="0">
                <a:latin typeface="Corbel" panose="020B0503020204020204" pitchFamily="34" charset="0"/>
              </a:rPr>
              <a:t>*Non-institutional place you’ve lived</a:t>
            </a:r>
            <a:endParaRPr lang="en-US" dirty="0">
              <a:latin typeface="Corbel" panose="020B05030202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7676" y="2517169"/>
            <a:ext cx="10510463" cy="166441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78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"/>
          <p:cNvSpPr txBox="1">
            <a:spLocks noGrp="1"/>
          </p:cNvSpPr>
          <p:nvPr>
            <p:ph type="sldNum" idx="12"/>
          </p:nvPr>
        </p:nvSpPr>
        <p:spPr>
          <a:xfrm>
            <a:off x="11200816" y="6538250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Corbel"/>
              <a:buNone/>
            </a:pPr>
            <a:r>
              <a:rPr lang="en-US" sz="1300"/>
              <a:t>page </a:t>
            </a:r>
            <a:fld id="{00000000-1234-1234-1234-123412341234}" type="slidenum">
              <a:rPr lang="en-US" sz="1300" b="1" i="1"/>
              <a:t>14</a:t>
            </a:fld>
            <a:endParaRPr sz="1300" b="1" i="1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F98847C5-5976-914F-BA1B-892E0C4408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9681917"/>
              </p:ext>
            </p:extLst>
          </p:nvPr>
        </p:nvGraphicFramePr>
        <p:xfrm>
          <a:off x="1254390" y="1568081"/>
          <a:ext cx="9683220" cy="4797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Google Shape;276;p7">
            <a:extLst>
              <a:ext uri="{FF2B5EF4-FFF2-40B4-BE49-F238E27FC236}">
                <a16:creationId xmlns:a16="http://schemas.microsoft.com/office/drawing/2014/main" xmlns="" id="{FB550589-B19F-C84A-94B0-84EBEB70217C}"/>
              </a:ext>
            </a:extLst>
          </p:cNvPr>
          <p:cNvSpPr/>
          <p:nvPr/>
        </p:nvSpPr>
        <p:spPr>
          <a:xfrm>
            <a:off x="0" y="-22180"/>
            <a:ext cx="12163611" cy="1060174"/>
          </a:xfrm>
          <a:prstGeom prst="rect">
            <a:avLst/>
          </a:prstGeom>
          <a:solidFill>
            <a:schemeClr val="accent5">
              <a:alpha val="21000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r>
              <a:rPr lang="en-US" sz="3600" b="1" i="0" u="none" strike="noStrike" cap="none" dirty="0">
                <a:solidFill>
                  <a:schemeClr val="tx1"/>
                </a:solidFill>
                <a:latin typeface="Corbel"/>
                <a:ea typeface="Corbel"/>
                <a:cs typeface="Corbel"/>
                <a:sym typeface="Corbel"/>
              </a:rPr>
              <a:t>DEMOGRAPHICS</a:t>
            </a:r>
            <a:endParaRPr sz="3600" b="1" i="0" u="none" strike="noStrike" cap="none" dirty="0">
              <a:solidFill>
                <a:schemeClr val="tx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" name="Google Shape;225;p2">
            <a:extLst>
              <a:ext uri="{FF2B5EF4-FFF2-40B4-BE49-F238E27FC236}">
                <a16:creationId xmlns:a16="http://schemas.microsoft.com/office/drawing/2014/main" xmlns="" id="{AFA01D5F-571F-6041-9BE0-E68FDAC519E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6A8653F-536B-124E-A5BF-354F02EEA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94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"/>
          <p:cNvSpPr txBox="1">
            <a:spLocks noGrp="1"/>
          </p:cNvSpPr>
          <p:nvPr>
            <p:ph type="title"/>
          </p:nvPr>
        </p:nvSpPr>
        <p:spPr>
          <a:xfrm>
            <a:off x="432001" y="238539"/>
            <a:ext cx="2801530" cy="543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</a:pPr>
            <a:r>
              <a:rPr lang="en-US" dirty="0"/>
              <a:t>H1: Where do you sleep most frequently? </a:t>
            </a:r>
            <a:endParaRPr dirty="0"/>
          </a:p>
        </p:txBody>
      </p:sp>
      <p:sp>
        <p:nvSpPr>
          <p:cNvPr id="362" name="Google Shape;362;p13"/>
          <p:cNvSpPr txBox="1">
            <a:spLocks noGrp="1"/>
          </p:cNvSpPr>
          <p:nvPr>
            <p:ph type="sldNum" idx="12"/>
          </p:nvPr>
        </p:nvSpPr>
        <p:spPr>
          <a:xfrm>
            <a:off x="11298041" y="6577556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/>
              <a:t>15</a:t>
            </a:fld>
            <a:endParaRPr b="1" i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C8B7B899-0B35-9044-8DB3-5DAC9A2C1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145467"/>
              </p:ext>
            </p:extLst>
          </p:nvPr>
        </p:nvGraphicFramePr>
        <p:xfrm>
          <a:off x="3233530" y="238540"/>
          <a:ext cx="8229599" cy="6168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Google Shape;225;p2">
            <a:extLst>
              <a:ext uri="{FF2B5EF4-FFF2-40B4-BE49-F238E27FC236}">
                <a16:creationId xmlns:a16="http://schemas.microsoft.com/office/drawing/2014/main" xmlns="" id="{B919EBBF-3B0F-8543-94E5-F32BC8A7C5E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AF3C04-4E4A-0040-BD3D-E21A3B08C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82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354;p13">
            <a:extLst>
              <a:ext uri="{FF2B5EF4-FFF2-40B4-BE49-F238E27FC236}">
                <a16:creationId xmlns:a16="http://schemas.microsoft.com/office/drawing/2014/main" xmlns="" id="{DD732642-6151-C845-9630-CDBB3BD184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0143235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</a:pPr>
            <a:r>
              <a:rPr lang="en-US" dirty="0"/>
              <a:t>Self Reported Chronic Medical Conditions</a:t>
            </a:r>
            <a:endParaRPr dirty="0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8691AF41-483F-9847-98CF-ECCCC8D100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364059"/>
              </p:ext>
            </p:extLst>
          </p:nvPr>
        </p:nvGraphicFramePr>
        <p:xfrm>
          <a:off x="432000" y="1942875"/>
          <a:ext cx="10779339" cy="4603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Google Shape;336;p11">
            <a:extLst>
              <a:ext uri="{FF2B5EF4-FFF2-40B4-BE49-F238E27FC236}">
                <a16:creationId xmlns:a16="http://schemas.microsoft.com/office/drawing/2014/main" xmlns="" id="{E6DDA2EE-A6E4-6748-8D6F-FAA581509A9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49797" y="6488668"/>
            <a:ext cx="504631" cy="369332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/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orbel"/>
                <a:buNone/>
              </a:pPr>
              <a:t>16</a:t>
            </a:fld>
            <a:endParaRPr b="1" i="1" dirty="0"/>
          </a:p>
        </p:txBody>
      </p:sp>
      <p:pic>
        <p:nvPicPr>
          <p:cNvPr id="17" name="Google Shape;225;p2">
            <a:extLst>
              <a:ext uri="{FF2B5EF4-FFF2-40B4-BE49-F238E27FC236}">
                <a16:creationId xmlns:a16="http://schemas.microsoft.com/office/drawing/2014/main" xmlns="" id="{4083E8A6-540D-CC4D-8F72-F32EED9B94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D154C55-9C22-5C42-BC7E-249840078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xmlns="" id="{E75A8441-2439-364E-961E-DA5EE2D88067}"/>
              </a:ext>
            </a:extLst>
          </p:cNvPr>
          <p:cNvSpPr txBox="1">
            <a:spLocks/>
          </p:cNvSpPr>
          <p:nvPr/>
        </p:nvSpPr>
        <p:spPr>
          <a:xfrm>
            <a:off x="431999" y="895699"/>
            <a:ext cx="10143235" cy="1047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orbel"/>
              <a:buNone/>
              <a:defRPr sz="4400" b="0" i="0" u="none" strike="noStrike" cap="non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45% reported not taking a medication for a current chronic medical condition that a doctor prescribed </a:t>
            </a:r>
          </a:p>
        </p:txBody>
      </p:sp>
    </p:spTree>
    <p:extLst>
      <p:ext uri="{BB962C8B-B14F-4D97-AF65-F5344CB8AC3E}">
        <p14:creationId xmlns:p14="http://schemas.microsoft.com/office/powerpoint/2010/main" val="3505661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"/>
          <p:cNvSpPr/>
          <p:nvPr/>
        </p:nvSpPr>
        <p:spPr>
          <a:xfrm>
            <a:off x="446467" y="170055"/>
            <a:ext cx="6783289" cy="128616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7" name="Google Shape;297;p9"/>
          <p:cNvSpPr txBox="1">
            <a:spLocks noGrp="1"/>
          </p:cNvSpPr>
          <p:nvPr>
            <p:ph type="title"/>
          </p:nvPr>
        </p:nvSpPr>
        <p:spPr>
          <a:xfrm>
            <a:off x="446467" y="236321"/>
            <a:ext cx="6586491" cy="128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rbel"/>
              <a:buNone/>
            </a:pPr>
            <a:r>
              <a:rPr lang="en-US" dirty="0">
                <a:solidFill>
                  <a:schemeClr val="lt1"/>
                </a:solidFill>
              </a:rPr>
              <a:t>Moving Forward…</a:t>
            </a:r>
            <a:endParaRPr dirty="0"/>
          </a:p>
        </p:txBody>
      </p:sp>
      <p:grpSp>
        <p:nvGrpSpPr>
          <p:cNvPr id="298" name="Google Shape;298;p9"/>
          <p:cNvGrpSpPr/>
          <p:nvPr/>
        </p:nvGrpSpPr>
        <p:grpSpPr>
          <a:xfrm>
            <a:off x="525952" y="1895061"/>
            <a:ext cx="6586489" cy="3785418"/>
            <a:chOff x="0" y="0"/>
            <a:chExt cx="6586489" cy="3785418"/>
          </a:xfrm>
        </p:grpSpPr>
        <p:cxnSp>
          <p:nvCxnSpPr>
            <p:cNvPr id="299" name="Google Shape;299;p9"/>
            <p:cNvCxnSpPr/>
            <p:nvPr/>
          </p:nvCxnSpPr>
          <p:spPr>
            <a:xfrm>
              <a:off x="0" y="0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0" name="Google Shape;300;p9"/>
            <p:cNvSpPr/>
            <p:nvPr/>
          </p:nvSpPr>
          <p:spPr>
            <a:xfrm>
              <a:off x="0" y="0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 txBox="1"/>
            <p:nvPr/>
          </p:nvSpPr>
          <p:spPr>
            <a:xfrm>
              <a:off x="0" y="0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 dirty="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Leadership Transition</a:t>
              </a:r>
              <a:endParaRPr dirty="0"/>
            </a:p>
          </p:txBody>
        </p:sp>
        <p:cxnSp>
          <p:nvCxnSpPr>
            <p:cNvPr id="302" name="Google Shape;302;p9"/>
            <p:cNvCxnSpPr/>
            <p:nvPr/>
          </p:nvCxnSpPr>
          <p:spPr>
            <a:xfrm>
              <a:off x="0" y="946354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3" name="Google Shape;303;p9"/>
            <p:cNvSpPr/>
            <p:nvPr/>
          </p:nvSpPr>
          <p:spPr>
            <a:xfrm>
              <a:off x="0" y="94635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 txBox="1"/>
            <p:nvPr/>
          </p:nvSpPr>
          <p:spPr>
            <a:xfrm>
              <a:off x="0" y="94635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dirty="0">
                  <a:solidFill>
                    <a:schemeClr val="dk1"/>
                  </a:solidFill>
                  <a:latin typeface="Corbel"/>
                  <a:sym typeface="Corbel"/>
                </a:rPr>
                <a:t>Case Managers</a:t>
              </a:r>
              <a:endParaRPr dirty="0"/>
            </a:p>
          </p:txBody>
        </p:sp>
        <p:cxnSp>
          <p:nvCxnSpPr>
            <p:cNvPr id="305" name="Google Shape;305;p9"/>
            <p:cNvCxnSpPr/>
            <p:nvPr/>
          </p:nvCxnSpPr>
          <p:spPr>
            <a:xfrm>
              <a:off x="0" y="1892709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6" name="Google Shape;306;p9"/>
            <p:cNvSpPr/>
            <p:nvPr/>
          </p:nvSpPr>
          <p:spPr>
            <a:xfrm>
              <a:off x="0" y="1892709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 txBox="1"/>
            <p:nvPr/>
          </p:nvSpPr>
          <p:spPr>
            <a:xfrm>
              <a:off x="0" y="1892709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endParaRPr dirty="0"/>
            </a:p>
          </p:txBody>
        </p:sp>
        <p:cxnSp>
          <p:nvCxnSpPr>
            <p:cNvPr id="308" name="Google Shape;308;p9"/>
            <p:cNvCxnSpPr/>
            <p:nvPr/>
          </p:nvCxnSpPr>
          <p:spPr>
            <a:xfrm>
              <a:off x="0" y="2839064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9" name="Google Shape;309;p9"/>
            <p:cNvSpPr/>
            <p:nvPr/>
          </p:nvSpPr>
          <p:spPr>
            <a:xfrm>
              <a:off x="0" y="283906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9"/>
            <p:cNvSpPr txBox="1"/>
            <p:nvPr/>
          </p:nvSpPr>
          <p:spPr>
            <a:xfrm>
              <a:off x="0" y="283906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Data!</a:t>
              </a:r>
              <a:endParaRPr/>
            </a:p>
          </p:txBody>
        </p:sp>
      </p:grpSp>
      <p:sp>
        <p:nvSpPr>
          <p:cNvPr id="19" name="Google Shape;362;p13">
            <a:extLst>
              <a:ext uri="{FF2B5EF4-FFF2-40B4-BE49-F238E27FC236}">
                <a16:creationId xmlns:a16="http://schemas.microsoft.com/office/drawing/2014/main" xmlns="" id="{44DDD0C7-BB1D-3F43-9B1D-93162D1941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98041" y="6577556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/>
              <a:t>17</a:t>
            </a:fld>
            <a:endParaRPr b="1" i="1" dirty="0"/>
          </a:p>
        </p:txBody>
      </p:sp>
      <p:pic>
        <p:nvPicPr>
          <p:cNvPr id="20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A905A4D-F142-2342-9A77-6D67997AD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124" y="6320392"/>
            <a:ext cx="504630" cy="264330"/>
          </a:xfrm>
          <a:prstGeom prst="rect">
            <a:avLst/>
          </a:prstGeom>
        </p:spPr>
      </p:pic>
      <p:sp>
        <p:nvSpPr>
          <p:cNvPr id="22" name="Google Shape;304;p9">
            <a:extLst>
              <a:ext uri="{FF2B5EF4-FFF2-40B4-BE49-F238E27FC236}">
                <a16:creationId xmlns:a16="http://schemas.microsoft.com/office/drawing/2014/main" xmlns="" id="{30E379CF-1B4D-E04B-A795-AA93964B3A74}"/>
              </a:ext>
            </a:extLst>
          </p:cNvPr>
          <p:cNvSpPr txBox="1"/>
          <p:nvPr/>
        </p:nvSpPr>
        <p:spPr>
          <a:xfrm>
            <a:off x="544866" y="3787770"/>
            <a:ext cx="6586489" cy="946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825" tIns="163825" rIns="163825" bIns="1638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Corbel"/>
              <a:buNone/>
            </a:pPr>
            <a:r>
              <a:rPr lang="en-US" sz="4300" dirty="0">
                <a:solidFill>
                  <a:schemeClr val="dk1"/>
                </a:solidFill>
                <a:latin typeface="Corbel"/>
                <a:sym typeface="Corbel"/>
              </a:rPr>
              <a:t>Community Partners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7395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erson smiling and posing for the camera&#10;&#10;Description automatically generated">
            <a:extLst>
              <a:ext uri="{FF2B5EF4-FFF2-40B4-BE49-F238E27FC236}">
                <a16:creationId xmlns:a16="http://schemas.microsoft.com/office/drawing/2014/main" xmlns="" id="{AB0D2C2D-374D-4DEE-A18D-09977B196D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87" r="11276" b="2"/>
          <a:stretch/>
        </p:blipFill>
        <p:spPr>
          <a:xfrm>
            <a:off x="500662" y="3365343"/>
            <a:ext cx="4250372" cy="33561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5C2F186-BBFB-46B5-A741-308D17EE51F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94586" y="6362700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 smtClean="0"/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t>18</a:t>
            </a:fld>
            <a:endParaRPr lang="en-US" b="1" i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796460F-95D6-49D1-8BE3-0D660385F61A}"/>
              </a:ext>
            </a:extLst>
          </p:cNvPr>
          <p:cNvGrpSpPr/>
          <p:nvPr/>
        </p:nvGrpSpPr>
        <p:grpSpPr>
          <a:xfrm>
            <a:off x="4829346" y="1591527"/>
            <a:ext cx="7251040" cy="3190980"/>
            <a:chOff x="2480987" y="1818477"/>
            <a:chExt cx="8128000" cy="371599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FFFCC3A7-67A2-46F5-9DED-1B543EEE6707}"/>
                </a:ext>
              </a:extLst>
            </p:cNvPr>
            <p:cNvSpPr/>
            <p:nvPr/>
          </p:nvSpPr>
          <p:spPr>
            <a:xfrm>
              <a:off x="2480987" y="1818477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latin typeface="Corbel" panose="020B0503020204020204" pitchFamily="34" charset="0"/>
                </a:rPr>
                <a:t>Delegation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D880F35-188D-40E9-AD1C-995595B033D2}"/>
                </a:ext>
              </a:extLst>
            </p:cNvPr>
            <p:cNvSpPr/>
            <p:nvPr/>
          </p:nvSpPr>
          <p:spPr>
            <a:xfrm>
              <a:off x="3654670" y="3274776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latin typeface="Corbel" panose="020B0503020204020204" pitchFamily="34" charset="0"/>
                </a:rPr>
                <a:t>Co-Leadership</a:t>
              </a:r>
              <a:endParaRPr lang="en-US" sz="1600" kern="1200" dirty="0">
                <a:latin typeface="Corbel" panose="020B0503020204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FD1E92AB-4CEE-4454-A4C3-234B92CD4B90}"/>
                </a:ext>
              </a:extLst>
            </p:cNvPr>
            <p:cNvSpPr/>
            <p:nvPr/>
          </p:nvSpPr>
          <p:spPr>
            <a:xfrm>
              <a:off x="4828353" y="1818477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latin typeface="Corbel" panose="020B0503020204020204" pitchFamily="34" charset="0"/>
                </a:rPr>
                <a:t>Situational Leadership</a:t>
              </a:r>
              <a:endParaRPr lang="en-US" sz="1600" kern="1200" dirty="0">
                <a:latin typeface="Corbel" panose="020B0503020204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13ECEB4-B1A2-4975-A6FD-5165A7CDCF8D}"/>
                </a:ext>
              </a:extLst>
            </p:cNvPr>
            <p:cNvSpPr/>
            <p:nvPr/>
          </p:nvSpPr>
          <p:spPr>
            <a:xfrm>
              <a:off x="6002036" y="3274776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latin typeface="Corbel" panose="020B0503020204020204" pitchFamily="34" charset="0"/>
                </a:rPr>
                <a:t>Fostering Collaboration</a:t>
              </a:r>
              <a:endParaRPr lang="en-US" sz="1600" kern="1200" dirty="0">
                <a:latin typeface="Corbel" panose="020B0503020204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3B3306CC-E159-42E7-922E-205986F2734D}"/>
                </a:ext>
              </a:extLst>
            </p:cNvPr>
            <p:cNvSpPr/>
            <p:nvPr/>
          </p:nvSpPr>
          <p:spPr>
            <a:xfrm>
              <a:off x="7175719" y="1818477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latin typeface="Corbel" panose="020B0503020204020204" pitchFamily="34" charset="0"/>
                </a:rPr>
                <a:t>Intentionality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B809752F-A2A7-47ED-B61B-298333CDC46A}"/>
                </a:ext>
              </a:extLst>
            </p:cNvPr>
            <p:cNvSpPr/>
            <p:nvPr/>
          </p:nvSpPr>
          <p:spPr>
            <a:xfrm>
              <a:off x="8349403" y="3274776"/>
              <a:ext cx="2259584" cy="2259697"/>
            </a:xfrm>
            <a:custGeom>
              <a:avLst/>
              <a:gdLst>
                <a:gd name="connsiteX0" fmla="*/ 0 w 2259584"/>
                <a:gd name="connsiteY0" fmla="*/ 1129849 h 2259697"/>
                <a:gd name="connsiteX1" fmla="*/ 1129792 w 2259584"/>
                <a:gd name="connsiteY1" fmla="*/ 0 h 2259697"/>
                <a:gd name="connsiteX2" fmla="*/ 2259584 w 2259584"/>
                <a:gd name="connsiteY2" fmla="*/ 1129849 h 2259697"/>
                <a:gd name="connsiteX3" fmla="*/ 1129792 w 2259584"/>
                <a:gd name="connsiteY3" fmla="*/ 2259698 h 2259697"/>
                <a:gd name="connsiteX4" fmla="*/ 0 w 2259584"/>
                <a:gd name="connsiteY4" fmla="*/ 1129849 h 2259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9584" h="2259697">
                  <a:moveTo>
                    <a:pt x="0" y="1129849"/>
                  </a:moveTo>
                  <a:cubicBezTo>
                    <a:pt x="0" y="505851"/>
                    <a:pt x="505825" y="0"/>
                    <a:pt x="1129792" y="0"/>
                  </a:cubicBezTo>
                  <a:cubicBezTo>
                    <a:pt x="1753759" y="0"/>
                    <a:pt x="2259584" y="505851"/>
                    <a:pt x="2259584" y="1129849"/>
                  </a:cubicBezTo>
                  <a:cubicBezTo>
                    <a:pt x="2259584" y="1753847"/>
                    <a:pt x="1753759" y="2259698"/>
                    <a:pt x="1129792" y="2259698"/>
                  </a:cubicBezTo>
                  <a:cubicBezTo>
                    <a:pt x="505825" y="2259698"/>
                    <a:pt x="0" y="1753847"/>
                    <a:pt x="0" y="1129849"/>
                  </a:cubicBezTo>
                  <a:close/>
                </a:path>
              </a:pathLst>
            </a:cu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298" tIns="403315" rIns="403298" bIns="403315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latin typeface="Corbel" panose="020B0503020204020204" pitchFamily="34" charset="0"/>
                </a:rPr>
                <a:t>Pause, Reassess.</a:t>
              </a:r>
            </a:p>
          </p:txBody>
        </p:sp>
      </p:grpSp>
      <p:sp>
        <p:nvSpPr>
          <p:cNvPr id="33" name="Google Shape;296;p9">
            <a:extLst>
              <a:ext uri="{FF2B5EF4-FFF2-40B4-BE49-F238E27FC236}">
                <a16:creationId xmlns:a16="http://schemas.microsoft.com/office/drawing/2014/main" xmlns="" id="{A81F59E5-CEFF-4A7D-B28B-B2921E5C5C53}"/>
              </a:ext>
            </a:extLst>
          </p:cNvPr>
          <p:cNvSpPr/>
          <p:nvPr/>
        </p:nvSpPr>
        <p:spPr>
          <a:xfrm>
            <a:off x="333022" y="90594"/>
            <a:ext cx="6783289" cy="128616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" name="Google Shape;297;p9">
            <a:extLst>
              <a:ext uri="{FF2B5EF4-FFF2-40B4-BE49-F238E27FC236}">
                <a16:creationId xmlns:a16="http://schemas.microsoft.com/office/drawing/2014/main" xmlns="" id="{71679DB0-7689-42A7-B0B1-5C7498FB6FBB}"/>
              </a:ext>
            </a:extLst>
          </p:cNvPr>
          <p:cNvSpPr txBox="1">
            <a:spLocks/>
          </p:cNvSpPr>
          <p:nvPr/>
        </p:nvSpPr>
        <p:spPr>
          <a:xfrm>
            <a:off x="431420" y="38100"/>
            <a:ext cx="6586491" cy="128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400"/>
            </a:pPr>
            <a:r>
              <a:rPr lang="en-US" dirty="0">
                <a:solidFill>
                  <a:schemeClr val="lt1"/>
                </a:solidFill>
              </a:rPr>
              <a:t>Lessons in Leadership</a:t>
            </a:r>
            <a:endParaRPr lang="en-US" dirty="0"/>
          </a:p>
        </p:txBody>
      </p:sp>
      <p:pic>
        <p:nvPicPr>
          <p:cNvPr id="13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093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50BF76-FFBA-E745-94E7-A4781A078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4EABF6-3144-314A-A002-CA800E8A5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1400" dirty="0"/>
              <a:t>Brown RT, Thomas ML, Cutler DF, </a:t>
            </a:r>
            <a:r>
              <a:rPr lang="en-US" sz="1400" dirty="0" err="1"/>
              <a:t>Hinderlie</a:t>
            </a:r>
            <a:r>
              <a:rPr lang="en-US" sz="1400" dirty="0"/>
              <a:t> M. Meeting the Housing and Care Needs of Older Homeless Adults: A Permanent Supportive Housing Program Targeting Homeless Elders. </a:t>
            </a:r>
            <a:r>
              <a:rPr lang="en-US" sz="1400" i="1" dirty="0"/>
              <a:t>Seniors </a:t>
            </a:r>
            <a:r>
              <a:rPr lang="en-US" sz="1400" i="1" dirty="0" err="1"/>
              <a:t>Hous</a:t>
            </a:r>
            <a:r>
              <a:rPr lang="en-US" sz="1400" i="1" dirty="0"/>
              <a:t> Care J</a:t>
            </a:r>
            <a:r>
              <a:rPr lang="en-US" sz="1400" dirty="0"/>
              <a:t>. 2013;21(1):126–135. </a:t>
            </a:r>
            <a:endParaRPr lang="en-US" sz="1400" dirty="0">
              <a:solidFill>
                <a:srgbClr val="30303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1400" dirty="0" err="1"/>
              <a:t>Kushel</a:t>
            </a:r>
            <a:r>
              <a:rPr lang="en-US" sz="1400" dirty="0"/>
              <a:t> M. Older homeless adults: Can we do more? Journal of General Internal Medicine. 2012;27(1):5–6.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Lee CT, Guzman D, </a:t>
            </a:r>
            <a:r>
              <a:rPr lang="en-US" sz="1400" dirty="0" err="1"/>
              <a:t>Ponath</a:t>
            </a:r>
            <a:r>
              <a:rPr lang="en-US" sz="1400" dirty="0"/>
              <a:t> C, Tieu L, Riley E, </a:t>
            </a:r>
            <a:r>
              <a:rPr lang="en-US" sz="1400" dirty="0" err="1"/>
              <a:t>Kushel</a:t>
            </a:r>
            <a:r>
              <a:rPr lang="en-US" sz="1400" dirty="0"/>
              <a:t> M. Residential patterns in older homeless adults: Results of a cluster analysis. </a:t>
            </a:r>
            <a:r>
              <a:rPr lang="en-US" sz="1400" i="1" dirty="0"/>
              <a:t>Soc Sci Med</a:t>
            </a:r>
            <a:r>
              <a:rPr lang="en-US" sz="1400" dirty="0"/>
              <a:t>. 2016;153:131–140. doi:10.1016/j.socscimed.2016.02.004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Browning CR, Cagney KA. Moving beyond poverty: neighborhood structure, social processes, and health. J Health Soc </a:t>
            </a:r>
            <a:r>
              <a:rPr lang="en-US" sz="1400" dirty="0" err="1"/>
              <a:t>Behav</a:t>
            </a:r>
            <a:r>
              <a:rPr lang="en-US" sz="1400" dirty="0"/>
              <a:t>. 2003;44:552–571. </a:t>
            </a:r>
          </a:p>
          <a:p>
            <a:pPr>
              <a:buFont typeface="+mj-lt"/>
              <a:buAutoNum type="arabicPeriod"/>
            </a:pPr>
            <a:r>
              <a:rPr lang="en-US" sz="1400" dirty="0" err="1"/>
              <a:t>Burnam</a:t>
            </a:r>
            <a:r>
              <a:rPr lang="en-US" sz="1400" dirty="0"/>
              <a:t> MA, </a:t>
            </a:r>
            <a:r>
              <a:rPr lang="en-US" sz="1400" dirty="0" err="1"/>
              <a:t>Koegel</a:t>
            </a:r>
            <a:r>
              <a:rPr lang="en-US" sz="1400" dirty="0"/>
              <a:t> P. Methodology for Obtaining a Representative Sample of Homeless Persons: The Los Angeles Skid Row Study. Evaluation Review.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Fischer PJ, Shapiro S, </a:t>
            </a:r>
            <a:r>
              <a:rPr lang="en-US" sz="1400" dirty="0" err="1"/>
              <a:t>Breakey</a:t>
            </a:r>
            <a:r>
              <a:rPr lang="en-US" sz="1400" dirty="0"/>
              <a:t> WR, Anthony JC, Kramer M. Mental health and social characteristics of the homeless: a survey of mission users. Am J Public Health. 1986;76:519–524.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Hibbs JR, Benner L, Klugman L, Spencer R, Macchia I, Mellinger A, et al. Mortality in a cohort of homeless adults in Philadelphia. N </a:t>
            </a:r>
            <a:r>
              <a:rPr lang="en-US" sz="1400" dirty="0" err="1"/>
              <a:t>Engl</a:t>
            </a:r>
            <a:r>
              <a:rPr lang="en-US" sz="1400" dirty="0"/>
              <a:t> J Med. 1994;331:304–309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King, Benjamin T., "ASSESSMENT AND FINDINGS OF THE VULNERABILITY INDEX (VI-SPDAT) SURVEY OF INDIVIDUALS EXPERIENCING HOMELESSNESS IN TRAVIS COUNTY, TX" (2018). UT School of Public Health Dissertations (Open Access). 11. https://</a:t>
            </a:r>
            <a:r>
              <a:rPr lang="en-US" sz="1400" dirty="0" err="1"/>
              <a:t>digitalcommons.library.tmc.edu</a:t>
            </a:r>
            <a:r>
              <a:rPr lang="en-US" sz="1400" dirty="0"/>
              <a:t>/</a:t>
            </a:r>
            <a:r>
              <a:rPr lang="en-US" sz="1400" dirty="0" err="1"/>
              <a:t>uthsph_dissertsopen</a:t>
            </a:r>
            <a:r>
              <a:rPr lang="en-US" sz="1400" dirty="0"/>
              <a:t>/11</a:t>
            </a:r>
            <a:endParaRPr lang="en-US" sz="1400" i="1" dirty="0">
              <a:solidFill>
                <a:srgbClr val="303030"/>
              </a:solidFill>
              <a:latin typeface="arial" panose="020B0604020202020204" pitchFamily="34" charset="0"/>
            </a:endParaRPr>
          </a:p>
          <a:p>
            <a:pPr marL="628650" indent="-514350"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F40099-7EB6-3D4D-9450-1E318E5E170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347200" y="635000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 b="1" i="1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b="1" i="1"/>
          </a:p>
        </p:txBody>
      </p:sp>
    </p:spTree>
    <p:extLst>
      <p:ext uri="{BB962C8B-B14F-4D97-AF65-F5344CB8AC3E}">
        <p14:creationId xmlns:p14="http://schemas.microsoft.com/office/powerpoint/2010/main" val="173640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"/>
          <p:cNvSpPr/>
          <p:nvPr/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5">
              <a:alpha val="9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2"/>
          <p:cNvPicPr preferRelativeResize="0"/>
          <p:nvPr/>
        </p:nvPicPr>
        <p:blipFill rotWithShape="1">
          <a:blip r:embed="rId3">
            <a:alphaModFix/>
          </a:blip>
          <a:srcRect t="4129" r="1" b="4589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"/>
          <p:cNvSpPr/>
          <p:nvPr/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"/>
          <p:cNvSpPr txBox="1">
            <a:spLocks noGrp="1"/>
          </p:cNvSpPr>
          <p:nvPr>
            <p:ph type="body" idx="1"/>
          </p:nvPr>
        </p:nvSpPr>
        <p:spPr>
          <a:xfrm>
            <a:off x="8029319" y="917725"/>
            <a:ext cx="3424739" cy="485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lt1"/>
              </a:buClr>
              <a:buSzPts val="2400"/>
              <a:buNone/>
            </a:pPr>
            <a:r>
              <a:rPr lang="en-US" sz="3200">
                <a:solidFill>
                  <a:srgbClr val="FFFFFF"/>
                </a:solidFill>
              </a:rPr>
              <a:t>To mobilize the community to provide relief, rehabilitation and empowerment services</a:t>
            </a:r>
            <a:endParaRPr/>
          </a:p>
        </p:txBody>
      </p:sp>
      <p:sp>
        <p:nvSpPr>
          <p:cNvPr id="228" name="Google Shape;228;p2"/>
          <p:cNvSpPr txBox="1">
            <a:spLocks noGrp="1"/>
          </p:cNvSpPr>
          <p:nvPr>
            <p:ph type="sldNum" idx="12"/>
          </p:nvPr>
        </p:nvSpPr>
        <p:spPr>
          <a:xfrm>
            <a:off x="10480391" y="6535157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Clr>
                <a:srgbClr val="7F7F7F"/>
              </a:buClr>
              <a:buSzPts val="1050"/>
              <a:buFont typeface="Corbel"/>
              <a:buNone/>
            </a:pPr>
            <a:r>
              <a:rPr lang="en-US" sz="1050">
                <a:solidFill>
                  <a:srgbClr val="7F7F7F"/>
                </a:solidFill>
              </a:rPr>
              <a:t>page </a:t>
            </a:r>
            <a:fld id="{00000000-1234-1234-1234-123412341234}" type="slidenum">
              <a:rPr lang="en-US" sz="1050">
                <a:solidFill>
                  <a:srgbClr val="7F7F7F"/>
                </a:solidFill>
              </a:rPr>
              <a:t>2</a:t>
            </a:fld>
            <a:endParaRPr sz="1050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19"/>
          <p:cNvSpPr/>
          <p:nvPr/>
        </p:nvSpPr>
        <p:spPr>
          <a:xfrm>
            <a:off x="6185075" y="2575647"/>
            <a:ext cx="5676300" cy="413940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7" name="Google Shape;497;p19"/>
          <p:cNvSpPr txBox="1">
            <a:spLocks noGrp="1"/>
          </p:cNvSpPr>
          <p:nvPr>
            <p:ph type="subTitle" idx="1"/>
          </p:nvPr>
        </p:nvSpPr>
        <p:spPr>
          <a:xfrm>
            <a:off x="6775775" y="1576729"/>
            <a:ext cx="50856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 b="1" dirty="0"/>
              <a:t>Nikki Bloch</a:t>
            </a:r>
            <a:endParaRPr b="1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 b="1" dirty="0"/>
              <a:t>Oluwatosin Adebiyi</a:t>
            </a:r>
            <a:endParaRPr b="1" dirty="0"/>
          </a:p>
        </p:txBody>
      </p:sp>
      <p:sp>
        <p:nvSpPr>
          <p:cNvPr id="499" name="Google Shape;499;p19"/>
          <p:cNvSpPr txBox="1"/>
          <p:nvPr/>
        </p:nvSpPr>
        <p:spPr>
          <a:xfrm>
            <a:off x="6701975" y="142953"/>
            <a:ext cx="5233200" cy="130380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orbel"/>
              <a:buNone/>
            </a:pPr>
            <a:r>
              <a:rPr lang="en-US" sz="4500" b="0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PEAK PRESENTATION  </a:t>
            </a:r>
            <a:endParaRPr sz="18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86C856C-A987-C849-A386-71626EB2F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9826" y="2975573"/>
            <a:ext cx="5185546" cy="3339547"/>
          </a:xfrm>
        </p:spPr>
        <p:txBody>
          <a:bodyPr anchor="t"/>
          <a:lstStyle/>
          <a:p>
            <a:pPr algn="l"/>
            <a:r>
              <a:rPr lang="en-US" sz="2800" u="sng" dirty="0"/>
              <a:t>THANKS &amp; APPRECIATION</a:t>
            </a:r>
            <a:br>
              <a:rPr lang="en-US" sz="2800" u="sng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The Springs Rescue Mission</a:t>
            </a:r>
            <a:br>
              <a:rPr lang="en-US" sz="2800" dirty="0"/>
            </a:br>
            <a:r>
              <a:rPr lang="en-US" sz="2800" dirty="0"/>
              <a:t>SRM clients</a:t>
            </a:r>
            <a:br>
              <a:rPr lang="en-US" sz="2800" dirty="0"/>
            </a:br>
            <a:r>
              <a:rPr lang="en-US" sz="2800" dirty="0"/>
              <a:t>BARB LARA</a:t>
            </a:r>
            <a:br>
              <a:rPr lang="en-US" sz="2800" dirty="0"/>
            </a:br>
            <a:r>
              <a:rPr lang="en-US" sz="2800" dirty="0"/>
              <a:t>Cori </a:t>
            </a:r>
            <a:r>
              <a:rPr lang="en-US" sz="2800" dirty="0" err="1"/>
              <a:t>Buterbaugh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Amber Hudson</a:t>
            </a:r>
            <a:br>
              <a:rPr lang="en-US" sz="2800" dirty="0"/>
            </a:br>
            <a:r>
              <a:rPr lang="en-US" sz="2800" dirty="0"/>
              <a:t>SRM Case Managers</a:t>
            </a:r>
            <a:br>
              <a:rPr lang="en-US" sz="2800" dirty="0"/>
            </a:br>
            <a:r>
              <a:rPr lang="en-US" sz="2800" dirty="0"/>
              <a:t>SRM Interns </a:t>
            </a:r>
            <a:br>
              <a:rPr lang="en-US" sz="2800" dirty="0"/>
            </a:b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"/>
          <p:cNvSpPr/>
          <p:nvPr/>
        </p:nvSpPr>
        <p:spPr>
          <a:xfrm>
            <a:off x="6126010" y="494969"/>
            <a:ext cx="5676382" cy="5533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Assets</a:t>
            </a:r>
            <a:endParaRPr dirty="0"/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Resource Center staffed with case managers</a:t>
            </a:r>
            <a:endParaRPr dirty="0"/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Community Partners</a:t>
            </a:r>
            <a:endParaRPr dirty="0"/>
          </a:p>
          <a:p>
            <a:pPr marL="657225" marR="0" lvl="1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DHS, Aspen Point, Peak Vista, Women’s Resource Agency,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etc</a:t>
            </a:r>
            <a:endParaRPr sz="24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Curricula and programs to learn skills &amp;/or promote change</a:t>
            </a:r>
            <a:endParaRPr dirty="0"/>
          </a:p>
          <a:p>
            <a:pPr marL="114300" marR="0" lvl="0" indent="571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Needs</a:t>
            </a:r>
            <a:endParaRPr dirty="0"/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Assessment of programs/resources</a:t>
            </a:r>
            <a:endParaRPr dirty="0"/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Understanding of the growing older adult population</a:t>
            </a:r>
            <a:endParaRPr dirty="0"/>
          </a:p>
          <a:p>
            <a:pPr marL="3810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696464"/>
              </a:buClr>
              <a:buSzPts val="27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Connecting guests to healthcare services</a:t>
            </a:r>
            <a:endParaRPr dirty="0"/>
          </a:p>
        </p:txBody>
      </p:sp>
      <p:pic>
        <p:nvPicPr>
          <p:cNvPr id="235" name="Google Shape;235;p3"/>
          <p:cNvPicPr preferRelativeResize="0"/>
          <p:nvPr/>
        </p:nvPicPr>
        <p:blipFill rotWithShape="1">
          <a:blip r:embed="rId3">
            <a:alphaModFix/>
          </a:blip>
          <a:srcRect l="21145" r="21144"/>
          <a:stretch/>
        </p:blipFill>
        <p:spPr>
          <a:xfrm>
            <a:off x="116600" y="112217"/>
            <a:ext cx="5676382" cy="6584950"/>
          </a:xfrm>
          <a:prstGeom prst="rect">
            <a:avLst/>
          </a:prstGeom>
          <a:solidFill>
            <a:srgbClr val="08343A"/>
          </a:solidFill>
          <a:ln>
            <a:noFill/>
          </a:ln>
        </p:spPr>
      </p:pic>
      <p:sp>
        <p:nvSpPr>
          <p:cNvPr id="236" name="Google Shape;236;p3"/>
          <p:cNvSpPr/>
          <p:nvPr/>
        </p:nvSpPr>
        <p:spPr>
          <a:xfrm>
            <a:off x="127336" y="44092"/>
            <a:ext cx="5676300" cy="672120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2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34;p3"/>
          <p:cNvSpPr txBox="1"/>
          <p:nvPr/>
        </p:nvSpPr>
        <p:spPr>
          <a:xfrm>
            <a:off x="11017497" y="6424904"/>
            <a:ext cx="903733" cy="270938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rPr>
              <a:t>page </a:t>
            </a:r>
            <a:r>
              <a:rPr lang="en-US" sz="1200" dirty="0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rPr>
              <a:t>3</a:t>
            </a:r>
            <a:endParaRPr sz="1200" b="0" i="0" u="none" strike="noStrike" cap="none" dirty="0">
              <a:solidFill>
                <a:srgbClr val="888888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l="879" t="1014" r="1061" b="554"/>
          <a:stretch/>
        </p:blipFill>
        <p:spPr>
          <a:xfrm>
            <a:off x="11823700" y="6017704"/>
            <a:ext cx="368300" cy="661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879" t="1014" r="1061" b="554"/>
          <a:stretch/>
        </p:blipFill>
        <p:spPr>
          <a:xfrm>
            <a:off x="11823700" y="6017704"/>
            <a:ext cx="368300" cy="661500"/>
          </a:xfrm>
          <a:prstGeom prst="rect">
            <a:avLst/>
          </a:prstGeom>
        </p:spPr>
      </p:pic>
      <p:sp>
        <p:nvSpPr>
          <p:cNvPr id="242" name="Google Shape;242;p4"/>
          <p:cNvSpPr/>
          <p:nvPr/>
        </p:nvSpPr>
        <p:spPr>
          <a:xfrm>
            <a:off x="7461025" y="0"/>
            <a:ext cx="4646700" cy="6721200"/>
          </a:xfrm>
          <a:prstGeom prst="rect">
            <a:avLst/>
          </a:prstGeom>
          <a:solidFill>
            <a:schemeClr val="accent5">
              <a:alpha val="70590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10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4"/>
          <p:cNvSpPr txBox="1">
            <a:spLocks noGrp="1"/>
          </p:cNvSpPr>
          <p:nvPr>
            <p:ph type="title"/>
          </p:nvPr>
        </p:nvSpPr>
        <p:spPr>
          <a:xfrm>
            <a:off x="8153399" y="640081"/>
            <a:ext cx="3395100" cy="55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orbel"/>
              <a:buNone/>
            </a:pPr>
            <a:r>
              <a:rPr lang="en-US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Foot Care Clinic for Adult Homeless Population in Colorado Springs</a:t>
            </a:r>
            <a:br>
              <a:rPr lang="en-US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endParaRPr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4" name="Google Shape;24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238" y="5257800"/>
            <a:ext cx="373221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45" name="Google Shape;24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3588" y="5257800"/>
            <a:ext cx="1538288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46" name="Google Shape;246;p4" descr="A group of people in a room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3515" r="9381"/>
          <a:stretch/>
        </p:blipFill>
        <p:spPr>
          <a:xfrm>
            <a:off x="757238" y="681038"/>
            <a:ext cx="6338888" cy="44942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47" name="Google Shape;247;p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96013" y="5257800"/>
            <a:ext cx="90487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34;p3"/>
          <p:cNvSpPr txBox="1"/>
          <p:nvPr/>
        </p:nvSpPr>
        <p:spPr>
          <a:xfrm>
            <a:off x="11017497" y="6424904"/>
            <a:ext cx="903733" cy="270938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bg1"/>
                </a:solidFill>
                <a:latin typeface="Corbel"/>
                <a:ea typeface="Corbel"/>
                <a:cs typeface="Corbel"/>
                <a:sym typeface="Corbel"/>
              </a:rPr>
              <a:t>page </a:t>
            </a:r>
            <a:r>
              <a:rPr lang="en-US" sz="1200" dirty="0">
                <a:solidFill>
                  <a:schemeClr val="bg1"/>
                </a:solidFill>
                <a:latin typeface="Corbel"/>
                <a:ea typeface="Corbel"/>
                <a:cs typeface="Corbel"/>
                <a:sym typeface="Corbel"/>
              </a:rPr>
              <a:t>4</a:t>
            </a:r>
            <a:endParaRPr sz="1200" b="0" i="0" u="none" strike="noStrike" cap="none" dirty="0">
              <a:solidFill>
                <a:schemeClr val="bg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879" t="1014" r="1061" b="554"/>
          <a:stretch/>
        </p:blipFill>
        <p:spPr>
          <a:xfrm>
            <a:off x="11812241" y="6144864"/>
            <a:ext cx="368300" cy="661500"/>
          </a:xfrm>
          <a:prstGeom prst="rect">
            <a:avLst/>
          </a:prstGeom>
        </p:spPr>
      </p:pic>
      <p:sp>
        <p:nvSpPr>
          <p:cNvPr id="253" name="Google Shape;253;p5"/>
          <p:cNvSpPr/>
          <p:nvPr/>
        </p:nvSpPr>
        <p:spPr>
          <a:xfrm>
            <a:off x="4887167" y="1941814"/>
            <a:ext cx="7012307" cy="4716735"/>
          </a:xfrm>
          <a:prstGeom prst="rect">
            <a:avLst/>
          </a:prstGeom>
          <a:solidFill>
            <a:schemeClr val="accent5">
              <a:alpha val="33725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4" name="Google Shape;254;p5"/>
          <p:cNvSpPr txBox="1">
            <a:spLocks noGrp="1"/>
          </p:cNvSpPr>
          <p:nvPr>
            <p:ph type="title"/>
          </p:nvPr>
        </p:nvSpPr>
        <p:spPr>
          <a:xfrm>
            <a:off x="4965430" y="629267"/>
            <a:ext cx="6586491" cy="164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4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About the Clinic</a:t>
            </a:r>
            <a:endParaRPr/>
          </a:p>
        </p:txBody>
      </p:sp>
      <p:sp>
        <p:nvSpPr>
          <p:cNvPr id="255" name="Google Shape;255;p5"/>
          <p:cNvSpPr txBox="1">
            <a:spLocks noGrp="1"/>
          </p:cNvSpPr>
          <p:nvPr>
            <p:ph type="sldNum" idx="12"/>
          </p:nvPr>
        </p:nvSpPr>
        <p:spPr>
          <a:xfrm>
            <a:off x="10849541" y="6483363"/>
            <a:ext cx="962700" cy="26430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dirty="0">
                <a:solidFill>
                  <a:schemeClr val="bg1"/>
                </a:solidFill>
              </a:rPr>
              <a:t>page </a:t>
            </a:r>
            <a:fld id="{00000000-1234-1234-1234-123412341234}" type="slidenum">
              <a:rPr lang="en-US" b="1" i="1">
                <a:solidFill>
                  <a:schemeClr val="bg1"/>
                </a:solidFill>
              </a:rPr>
              <a:t>5</a:t>
            </a:fld>
            <a:endParaRPr b="1" i="1" dirty="0">
              <a:solidFill>
                <a:schemeClr val="bg1"/>
              </a:solidFill>
            </a:endParaRPr>
          </a:p>
        </p:txBody>
      </p:sp>
      <p:pic>
        <p:nvPicPr>
          <p:cNvPr id="256" name="Google Shape;256;p5" descr="A picture containing indoor, table, man, sitt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9875"/>
          <a:stretch/>
        </p:blipFill>
        <p:spPr>
          <a:xfrm rot="5400000">
            <a:off x="-1111204" y="1111203"/>
            <a:ext cx="6858000" cy="463559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5"/>
          <p:cNvSpPr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9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Objectives</a:t>
            </a:r>
            <a:endParaRPr/>
          </a:p>
          <a:p>
            <a:pPr marL="6858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Increase access to basic foot care services for the adult homeless population of Colorado Springs.</a:t>
            </a:r>
            <a:endParaRPr/>
          </a:p>
          <a:p>
            <a:pPr marL="6858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Increase referrals and follow-up care for more advanced foot care services.</a:t>
            </a:r>
            <a:endParaRPr/>
          </a:p>
          <a:p>
            <a:pPr marL="6858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Provide essential foot care supplies and services to improve comfort and decrease complications from foot pathologies.</a:t>
            </a:r>
            <a:endParaRPr/>
          </a:p>
          <a:p>
            <a:pPr marL="685800" marR="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lang="en-US" sz="222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Improve empathy of medical students and other health care providers toward people who are homeless.</a:t>
            </a:r>
            <a:endParaRPr/>
          </a:p>
        </p:txBody>
      </p:sp>
      <p:pic>
        <p:nvPicPr>
          <p:cNvPr id="8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0" y="4572457"/>
            <a:ext cx="12192000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5" name="Google Shape;265;p6"/>
          <p:cNvSpPr txBox="1"/>
          <p:nvPr/>
        </p:nvSpPr>
        <p:spPr>
          <a:xfrm>
            <a:off x="630936" y="4892040"/>
            <a:ext cx="37674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143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PEAK Project Goals</a:t>
            </a:r>
            <a:endParaRPr dirty="0"/>
          </a:p>
        </p:txBody>
      </p:sp>
      <p:pic>
        <p:nvPicPr>
          <p:cNvPr id="266" name="Google Shape;266;p6"/>
          <p:cNvPicPr preferRelativeResize="0"/>
          <p:nvPr/>
        </p:nvPicPr>
        <p:blipFill rotWithShape="1">
          <a:blip r:embed="rId3">
            <a:alphaModFix/>
          </a:blip>
          <a:srcRect r="22726" b="2"/>
          <a:stretch/>
        </p:blipFill>
        <p:spPr>
          <a:xfrm rot="5400000">
            <a:off x="573780" y="427476"/>
            <a:ext cx="3881639" cy="376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/>
          <p:cNvPicPr preferRelativeResize="0"/>
          <p:nvPr/>
        </p:nvPicPr>
        <p:blipFill rotWithShape="1">
          <a:blip r:embed="rId4">
            <a:alphaModFix/>
          </a:blip>
          <a:srcRect t="14269" r="-2" b="42116"/>
          <a:stretch/>
        </p:blipFill>
        <p:spPr>
          <a:xfrm>
            <a:off x="4882896" y="370321"/>
            <a:ext cx="6675119" cy="38816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cxnSp>
        <p:nvCxnSpPr>
          <p:cNvPr id="268" name="Google Shape;268;p6"/>
          <p:cNvCxnSpPr/>
          <p:nvPr/>
        </p:nvCxnSpPr>
        <p:spPr>
          <a:xfrm rot="10800000">
            <a:off x="4639665" y="5097939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lt1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9" name="Google Shape;269;p6"/>
          <p:cNvSpPr txBox="1"/>
          <p:nvPr/>
        </p:nvSpPr>
        <p:spPr>
          <a:xfrm>
            <a:off x="4882896" y="4828032"/>
            <a:ext cx="6675120" cy="195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1.  Establish a volunteer base to ensure sustainability of Foot Care Clinic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2.  Assess the quality of the Foot Care Clinic to make its stated objectives</a:t>
            </a:r>
            <a:endParaRPr dirty="0"/>
          </a:p>
          <a:p>
            <a:pPr marL="1143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endParaRPr sz="2800" b="0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0" name="Google Shape;270;p6"/>
          <p:cNvSpPr txBox="1">
            <a:spLocks noGrp="1"/>
          </p:cNvSpPr>
          <p:nvPr>
            <p:ph type="sldNum" idx="12"/>
          </p:nvPr>
        </p:nvSpPr>
        <p:spPr>
          <a:xfrm>
            <a:off x="11017462" y="6393534"/>
            <a:ext cx="822900" cy="269337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buClr>
                <a:schemeClr val="lt1"/>
              </a:buClr>
              <a:buSzPts val="1200"/>
              <a:buFont typeface="Corbel"/>
              <a:buNone/>
            </a:pPr>
            <a:r>
              <a:rPr lang="en-US" dirty="0">
                <a:solidFill>
                  <a:schemeClr val="lt1"/>
                </a:solidFill>
              </a:rPr>
              <a:t>page </a:t>
            </a:r>
            <a:fld id="{00000000-1234-1234-1234-123412341234}" type="slidenum">
              <a:rPr lang="en-US" b="1" i="1">
                <a:solidFill>
                  <a:schemeClr val="lt1"/>
                </a:solidFill>
              </a:rPr>
              <a:pPr marL="0" lvl="0" indent="0" algn="r" rtl="0">
                <a:spcBef>
                  <a:spcPts val="0"/>
                </a:spcBef>
                <a:buClr>
                  <a:schemeClr val="lt1"/>
                </a:buClr>
                <a:buSzPts val="1200"/>
                <a:buFont typeface="Corbel"/>
                <a:buNone/>
              </a:pPr>
              <a:t>6</a:t>
            </a:fld>
            <a:endParaRPr b="1" i="1" dirty="0">
              <a:solidFill>
                <a:schemeClr val="lt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879" t="1014" r="1061" b="554"/>
          <a:stretch/>
        </p:blipFill>
        <p:spPr>
          <a:xfrm>
            <a:off x="11823700" y="6017704"/>
            <a:ext cx="368300" cy="661500"/>
          </a:xfrm>
          <a:prstGeom prst="rect">
            <a:avLst/>
          </a:prstGeom>
        </p:spPr>
      </p:pic>
      <p:pic>
        <p:nvPicPr>
          <p:cNvPr id="11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"/>
          <p:cNvSpPr/>
          <p:nvPr/>
        </p:nvSpPr>
        <p:spPr>
          <a:xfrm>
            <a:off x="234202" y="-16553"/>
            <a:ext cx="11716793" cy="2015473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7" name="Google Shape;277;p7"/>
          <p:cNvSpPr txBox="1">
            <a:spLocks noGrp="1"/>
          </p:cNvSpPr>
          <p:nvPr>
            <p:ph type="sldNum" idx="12"/>
          </p:nvPr>
        </p:nvSpPr>
        <p:spPr>
          <a:xfrm>
            <a:off x="10836577" y="6593670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00"/>
              <a:buFont typeface="Corbel"/>
              <a:buNone/>
            </a:pPr>
            <a:r>
              <a:rPr lang="en-US" sz="1300" dirty="0"/>
              <a:t>page </a:t>
            </a:r>
            <a:fld id="{00000000-1234-1234-1234-123412341234}" type="slidenum">
              <a:rPr lang="en-US" sz="1300" b="1" i="1"/>
              <a:t>7</a:t>
            </a:fld>
            <a:endParaRPr sz="1300" b="1" i="1" dirty="0"/>
          </a:p>
        </p:txBody>
      </p:sp>
      <p:pic>
        <p:nvPicPr>
          <p:cNvPr id="278" name="Google Shape;27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121" y="2327054"/>
            <a:ext cx="11899753" cy="336985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9" name="Google Shape;27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6121" y="5714309"/>
            <a:ext cx="11798522" cy="1143691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7"/>
          <p:cNvSpPr txBox="1"/>
          <p:nvPr/>
        </p:nvSpPr>
        <p:spPr>
          <a:xfrm>
            <a:off x="1201479" y="547727"/>
            <a:ext cx="5491421" cy="97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Volunteers</a:t>
            </a:r>
            <a:endParaRPr/>
          </a:p>
        </p:txBody>
      </p:sp>
      <p:sp>
        <p:nvSpPr>
          <p:cNvPr id="281" name="Google Shape;281;p7"/>
          <p:cNvSpPr/>
          <p:nvPr/>
        </p:nvSpPr>
        <p:spPr>
          <a:xfrm>
            <a:off x="4864100" y="249455"/>
            <a:ext cx="729951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Average of 20 volunteers per clinic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67 newly trained volunteers this year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1 training held at CC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Feb clinic: 71% of volunteers were repeat volunteers</a:t>
            </a:r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879" t="1014" r="1061" b="554"/>
          <a:stretch/>
        </p:blipFill>
        <p:spPr>
          <a:xfrm>
            <a:off x="11799372" y="6190781"/>
            <a:ext cx="368300" cy="661500"/>
          </a:xfrm>
          <a:prstGeom prst="rect">
            <a:avLst/>
          </a:prstGeom>
        </p:spPr>
      </p:pic>
      <p:pic>
        <p:nvPicPr>
          <p:cNvPr id="10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"/>
          <p:cNvSpPr/>
          <p:nvPr/>
        </p:nvSpPr>
        <p:spPr>
          <a:xfrm>
            <a:off x="212935" y="191340"/>
            <a:ext cx="1789485" cy="2164356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88" name="Google Shape;28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935" y="2513219"/>
            <a:ext cx="11839908" cy="392665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9" name="Google Shape;289;p8"/>
          <p:cNvSpPr txBox="1"/>
          <p:nvPr/>
        </p:nvSpPr>
        <p:spPr>
          <a:xfrm>
            <a:off x="212935" y="786961"/>
            <a:ext cx="1789485" cy="97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Guests </a:t>
            </a:r>
            <a:endParaRPr/>
          </a:p>
        </p:txBody>
      </p:sp>
      <p:pic>
        <p:nvPicPr>
          <p:cNvPr id="290" name="Google Shape;29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3930" y="424803"/>
            <a:ext cx="9978034" cy="17918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70;p6"/>
          <p:cNvSpPr txBox="1">
            <a:spLocks noGrp="1"/>
          </p:cNvSpPr>
          <p:nvPr>
            <p:ph type="sldNum" idx="12"/>
          </p:nvPr>
        </p:nvSpPr>
        <p:spPr>
          <a:xfrm>
            <a:off x="11017462" y="6609434"/>
            <a:ext cx="822900" cy="269337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buClr>
                <a:schemeClr val="lt1"/>
              </a:buClr>
              <a:buSzPts val="1200"/>
              <a:buFont typeface="Corbel"/>
              <a:buNone/>
            </a:pPr>
            <a:r>
              <a:rPr lang="en-US" dirty="0">
                <a:solidFill>
                  <a:schemeClr val="lt1"/>
                </a:solidFill>
              </a:rPr>
              <a:t>page </a:t>
            </a:r>
            <a:fld id="{00000000-1234-1234-1234-123412341234}" type="slidenum">
              <a:rPr lang="en-US" b="1" i="1">
                <a:solidFill>
                  <a:schemeClr val="lt1"/>
                </a:solidFill>
              </a:rPr>
              <a:pPr marL="0" lvl="0" indent="0" algn="r" rtl="0">
                <a:spcBef>
                  <a:spcPts val="0"/>
                </a:spcBef>
                <a:buClr>
                  <a:schemeClr val="lt1"/>
                </a:buClr>
                <a:buSzPts val="1200"/>
                <a:buFont typeface="Corbel"/>
                <a:buNone/>
              </a:pPr>
              <a:t>6</a:t>
            </a:fld>
            <a:endParaRPr b="1" i="1" dirty="0">
              <a:solidFill>
                <a:schemeClr val="l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879" t="1014" r="1061" b="554"/>
          <a:stretch/>
        </p:blipFill>
        <p:spPr>
          <a:xfrm>
            <a:off x="11823700" y="6195504"/>
            <a:ext cx="368300" cy="661500"/>
          </a:xfrm>
          <a:prstGeom prst="rect">
            <a:avLst/>
          </a:prstGeom>
        </p:spPr>
      </p:pic>
      <p:pic>
        <p:nvPicPr>
          <p:cNvPr id="8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77;p7"/>
          <p:cNvSpPr txBox="1">
            <a:spLocks/>
          </p:cNvSpPr>
          <p:nvPr/>
        </p:nvSpPr>
        <p:spPr>
          <a:xfrm>
            <a:off x="10836577" y="6593670"/>
            <a:ext cx="962795" cy="264330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algn="r">
              <a:lnSpc>
                <a:spcPct val="80000"/>
              </a:lnSpc>
              <a:buSzPts val="1300"/>
            </a:pPr>
            <a:r>
              <a:rPr lang="en-US" sz="1300" dirty="0" smtClean="0"/>
              <a:t>page </a:t>
            </a:r>
            <a:r>
              <a:rPr lang="en-US" sz="1300" b="1" i="1" dirty="0"/>
              <a:t>8</a:t>
            </a:r>
            <a:endParaRPr sz="1300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"/>
          <p:cNvSpPr/>
          <p:nvPr/>
        </p:nvSpPr>
        <p:spPr>
          <a:xfrm>
            <a:off x="4885946" y="713394"/>
            <a:ext cx="6783289" cy="1286160"/>
          </a:xfrm>
          <a:prstGeom prst="rect">
            <a:avLst/>
          </a:prstGeom>
          <a:solidFill>
            <a:schemeClr val="accent5">
              <a:alpha val="70588"/>
            </a:schemeClr>
          </a:solidFill>
          <a:ln>
            <a:noFill/>
          </a:ln>
          <a:effectLst>
            <a:outerShdw dist="50800" dir="5400000" sx="104999" sy="104999" algn="ctr" rotWithShape="0">
              <a:srgbClr val="902424">
                <a:alpha val="74509"/>
              </a:srgbClr>
            </a:outerShdw>
            <a:reflection stA="8000" endPos="65000" dist="50800" dir="5400000" fadeDir="5400012" sy="-100000" algn="bl" rotWithShape="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7" name="Google Shape;297;p9"/>
          <p:cNvSpPr txBox="1">
            <a:spLocks noGrp="1"/>
          </p:cNvSpPr>
          <p:nvPr>
            <p:ph type="title"/>
          </p:nvPr>
        </p:nvSpPr>
        <p:spPr>
          <a:xfrm>
            <a:off x="4885946" y="779660"/>
            <a:ext cx="6586491" cy="128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rbel"/>
              <a:buNone/>
            </a:pPr>
            <a:r>
              <a:rPr lang="en-US" dirty="0">
                <a:solidFill>
                  <a:schemeClr val="lt1"/>
                </a:solidFill>
              </a:rPr>
              <a:t>Moving Forward…</a:t>
            </a:r>
            <a:endParaRPr dirty="0"/>
          </a:p>
        </p:txBody>
      </p:sp>
      <p:grpSp>
        <p:nvGrpSpPr>
          <p:cNvPr id="298" name="Google Shape;298;p9"/>
          <p:cNvGrpSpPr/>
          <p:nvPr/>
        </p:nvGrpSpPr>
        <p:grpSpPr>
          <a:xfrm>
            <a:off x="4965431" y="2438400"/>
            <a:ext cx="6586489" cy="3785418"/>
            <a:chOff x="0" y="0"/>
            <a:chExt cx="6586489" cy="3785418"/>
          </a:xfrm>
        </p:grpSpPr>
        <p:cxnSp>
          <p:nvCxnSpPr>
            <p:cNvPr id="299" name="Google Shape;299;p9"/>
            <p:cNvCxnSpPr/>
            <p:nvPr/>
          </p:nvCxnSpPr>
          <p:spPr>
            <a:xfrm>
              <a:off x="0" y="0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0" name="Google Shape;300;p9"/>
            <p:cNvSpPr/>
            <p:nvPr/>
          </p:nvSpPr>
          <p:spPr>
            <a:xfrm>
              <a:off x="0" y="0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 txBox="1"/>
            <p:nvPr/>
          </p:nvSpPr>
          <p:spPr>
            <a:xfrm>
              <a:off x="0" y="0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Leadership Transition</a:t>
              </a:r>
              <a:endParaRPr/>
            </a:p>
          </p:txBody>
        </p:sp>
        <p:cxnSp>
          <p:nvCxnSpPr>
            <p:cNvPr id="302" name="Google Shape;302;p9"/>
            <p:cNvCxnSpPr/>
            <p:nvPr/>
          </p:nvCxnSpPr>
          <p:spPr>
            <a:xfrm>
              <a:off x="0" y="946354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3" name="Google Shape;303;p9"/>
            <p:cNvSpPr/>
            <p:nvPr/>
          </p:nvSpPr>
          <p:spPr>
            <a:xfrm>
              <a:off x="0" y="94635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 txBox="1"/>
            <p:nvPr/>
          </p:nvSpPr>
          <p:spPr>
            <a:xfrm>
              <a:off x="0" y="94635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 dirty="0" smtClean="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Volunteers</a:t>
              </a:r>
              <a:endParaRPr dirty="0"/>
            </a:p>
          </p:txBody>
        </p:sp>
        <p:cxnSp>
          <p:nvCxnSpPr>
            <p:cNvPr id="305" name="Google Shape;305;p9"/>
            <p:cNvCxnSpPr/>
            <p:nvPr/>
          </p:nvCxnSpPr>
          <p:spPr>
            <a:xfrm>
              <a:off x="0" y="1892709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6" name="Google Shape;306;p9"/>
            <p:cNvSpPr/>
            <p:nvPr/>
          </p:nvSpPr>
          <p:spPr>
            <a:xfrm>
              <a:off x="0" y="1892709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 txBox="1"/>
            <p:nvPr/>
          </p:nvSpPr>
          <p:spPr>
            <a:xfrm>
              <a:off x="0" y="1892709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Expansion</a:t>
              </a:r>
              <a:endParaRPr/>
            </a:p>
          </p:txBody>
        </p:sp>
        <p:cxnSp>
          <p:nvCxnSpPr>
            <p:cNvPr id="308" name="Google Shape;308;p9"/>
            <p:cNvCxnSpPr/>
            <p:nvPr/>
          </p:nvCxnSpPr>
          <p:spPr>
            <a:xfrm>
              <a:off x="0" y="2839064"/>
              <a:ext cx="6586489" cy="0"/>
            </a:xfrm>
            <a:prstGeom prst="straightConnector1">
              <a:avLst/>
            </a:prstGeom>
            <a:solidFill>
              <a:srgbClr val="C02F31"/>
            </a:solidFill>
            <a:ln w="12700" cap="flat" cmpd="sng">
              <a:solidFill>
                <a:srgbClr val="C02F3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09" name="Google Shape;309;p9"/>
            <p:cNvSpPr/>
            <p:nvPr/>
          </p:nvSpPr>
          <p:spPr>
            <a:xfrm>
              <a:off x="0" y="283906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9"/>
            <p:cNvSpPr txBox="1"/>
            <p:nvPr/>
          </p:nvSpPr>
          <p:spPr>
            <a:xfrm>
              <a:off x="0" y="2839064"/>
              <a:ext cx="6586489" cy="94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Corbel"/>
                <a:buNone/>
              </a:pPr>
              <a:r>
                <a:rPr lang="en-US" sz="4300" b="0" i="0" u="none" strike="noStrike" cap="non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Data!</a:t>
              </a:r>
              <a:endParaRPr/>
            </a:p>
          </p:txBody>
        </p:sp>
      </p:grpSp>
      <p:sp>
        <p:nvSpPr>
          <p:cNvPr id="311" name="Google Shape;311;p9"/>
          <p:cNvSpPr txBox="1">
            <a:spLocks noGrp="1"/>
          </p:cNvSpPr>
          <p:nvPr>
            <p:ph type="sldNum" idx="12"/>
          </p:nvPr>
        </p:nvSpPr>
        <p:spPr>
          <a:xfrm>
            <a:off x="10636942" y="6472829"/>
            <a:ext cx="118675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orbel"/>
              <a:buNone/>
            </a:pPr>
            <a:r>
              <a:rPr lang="en-US" dirty="0"/>
              <a:t>page </a:t>
            </a:r>
            <a:fld id="{00000000-1234-1234-1234-123412341234}" type="slidenum">
              <a:rPr lang="en-US" b="1" i="1"/>
              <a:t>9</a:t>
            </a:fld>
            <a:endParaRPr b="1" i="1" dirty="0"/>
          </a:p>
        </p:txBody>
      </p:sp>
      <p:pic>
        <p:nvPicPr>
          <p:cNvPr id="312" name="Google Shape;312;p9"/>
          <p:cNvPicPr preferRelativeResize="0"/>
          <p:nvPr/>
        </p:nvPicPr>
        <p:blipFill rotWithShape="1">
          <a:blip r:embed="rId3">
            <a:alphaModFix/>
          </a:blip>
          <a:srcRect l="16276" r="2778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879" t="1014" r="1061" b="554"/>
          <a:stretch/>
        </p:blipFill>
        <p:spPr>
          <a:xfrm>
            <a:off x="11802392" y="6176454"/>
            <a:ext cx="368300" cy="661500"/>
          </a:xfrm>
          <a:prstGeom prst="rect">
            <a:avLst/>
          </a:prstGeom>
        </p:spPr>
      </p:pic>
      <p:pic>
        <p:nvPicPr>
          <p:cNvPr id="20" name="Google Shape;225;p2">
            <a:extLst>
              <a:ext uri="{FF2B5EF4-FFF2-40B4-BE49-F238E27FC236}">
                <a16:creationId xmlns:a16="http://schemas.microsoft.com/office/drawing/2014/main" xmlns="" id="{2052735D-B94A-EF4E-9568-565CD779C12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4129" r="1" b="4589"/>
          <a:stretch/>
        </p:blipFill>
        <p:spPr>
          <a:xfrm>
            <a:off x="11573030" y="112217"/>
            <a:ext cx="458724" cy="25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C1313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8DA6B40EDC54AAE571CBDF8457760" ma:contentTypeVersion="9" ma:contentTypeDescription="Create a new document." ma:contentTypeScope="" ma:versionID="ad0417c36bd0fc9e334e17a06fd08222">
  <xsd:schema xmlns:xsd="http://www.w3.org/2001/XMLSchema" xmlns:xs="http://www.w3.org/2001/XMLSchema" xmlns:p="http://schemas.microsoft.com/office/2006/metadata/properties" xmlns:ns3="9c7a5ccc-8c7b-4462-aa98-874547a8c224" targetNamespace="http://schemas.microsoft.com/office/2006/metadata/properties" ma:root="true" ma:fieldsID="bace03353dd4ee322d4d4971c693dd2d" ns3:_="">
    <xsd:import namespace="9c7a5ccc-8c7b-4462-aa98-874547a8c2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a5ccc-8c7b-4462-aa98-874547a8c2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A545233-ECF7-4C73-B1F6-4120DFD428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403B4-7573-465B-9B3C-2F39A319EF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7a5ccc-8c7b-4462-aa98-874547a8c2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1225E6-D8A4-43F6-B632-7E3634C79B81}">
  <ds:schemaRefs>
    <ds:schemaRef ds:uri="http://schemas.microsoft.com/office/infopath/2007/PartnerControls"/>
    <ds:schemaRef ds:uri="http://purl.org/dc/elements/1.1/"/>
    <ds:schemaRef ds:uri="9c7a5ccc-8c7b-4462-aa98-874547a8c224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1045</Words>
  <Application>Microsoft Office PowerPoint</Application>
  <PresentationFormat>Widescreen</PresentationFormat>
  <Paragraphs>235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Twentieth Century</vt:lpstr>
      <vt:lpstr>Times</vt:lpstr>
      <vt:lpstr>Arial</vt:lpstr>
      <vt:lpstr>Arial</vt:lpstr>
      <vt:lpstr>Calibri</vt:lpstr>
      <vt:lpstr>Helvetica</vt:lpstr>
      <vt:lpstr>Corbel</vt:lpstr>
      <vt:lpstr>Times New Roman</vt:lpstr>
      <vt:lpstr>Office Theme</vt:lpstr>
      <vt:lpstr>The Springs Rescue Mission</vt:lpstr>
      <vt:lpstr>PowerPoint Presentation</vt:lpstr>
      <vt:lpstr>PowerPoint Presentation</vt:lpstr>
      <vt:lpstr>Foot Care Clinic for Adult Homeless Population in Colorado Springs </vt:lpstr>
      <vt:lpstr>About the Clinic</vt:lpstr>
      <vt:lpstr>PowerPoint Presentation</vt:lpstr>
      <vt:lpstr>PowerPoint Presentation</vt:lpstr>
      <vt:lpstr>PowerPoint Presentation</vt:lpstr>
      <vt:lpstr>Moving Forward…</vt:lpstr>
      <vt:lpstr>PowerPoint Presentation</vt:lpstr>
      <vt:lpstr>PowerPoint Presentation</vt:lpstr>
      <vt:lpstr>Why G55?1-7 Homeless Needs Assessment for Geriatric Population </vt:lpstr>
      <vt:lpstr>H3: How long has it been since you lived in permanent stable housing*?</vt:lpstr>
      <vt:lpstr>PowerPoint Presentation</vt:lpstr>
      <vt:lpstr>H1: Where do you sleep most frequently? </vt:lpstr>
      <vt:lpstr>Self Reported Chronic Medical Conditions</vt:lpstr>
      <vt:lpstr>Moving Forward…</vt:lpstr>
      <vt:lpstr>PowerPoint Presentation</vt:lpstr>
      <vt:lpstr>References</vt:lpstr>
      <vt:lpstr>THANKS &amp; APPRECIATION  The Springs Rescue Mission SRM clients BARB LARA Cori Buterbaugh Amber Hudson SRM Case Managers SRM Interns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Springs Rescue Mission</dc:title>
  <dc:creator>Bloch, Nikki D</dc:creator>
  <cp:lastModifiedBy>Bloch, Nikki D</cp:lastModifiedBy>
  <cp:revision>8</cp:revision>
  <dcterms:created xsi:type="dcterms:W3CDTF">2020-03-06T18:01:37Z</dcterms:created>
  <dcterms:modified xsi:type="dcterms:W3CDTF">2020-03-06T19:47:54Z</dcterms:modified>
</cp:coreProperties>
</file>