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5"/>
  </p:notesMasterIdLst>
  <p:sldIdLst>
    <p:sldId id="272" r:id="rId2"/>
    <p:sldId id="274" r:id="rId3"/>
    <p:sldId id="269" r:id="rId4"/>
    <p:sldId id="279" r:id="rId5"/>
    <p:sldId id="257" r:id="rId6"/>
    <p:sldId id="263" r:id="rId7"/>
    <p:sldId id="266" r:id="rId8"/>
    <p:sldId id="265" r:id="rId9"/>
    <p:sldId id="280" r:id="rId10"/>
    <p:sldId id="270" r:id="rId11"/>
    <p:sldId id="264" r:id="rId12"/>
    <p:sldId id="267" r:id="rId13"/>
    <p:sldId id="268" r:id="rId14"/>
    <p:sldId id="271" r:id="rId15"/>
    <p:sldId id="262" r:id="rId16"/>
    <p:sldId id="258" r:id="rId17"/>
    <p:sldId id="261" r:id="rId18"/>
    <p:sldId id="281" r:id="rId19"/>
    <p:sldId id="260" r:id="rId20"/>
    <p:sldId id="276" r:id="rId21"/>
    <p:sldId id="277" r:id="rId22"/>
    <p:sldId id="278" r:id="rId23"/>
    <p:sldId id="282"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46C190-CACC-7E4E-824A-D2E37524F077}" v="3" dt="2024-09-11T15:12:05.94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83592"/>
  </p:normalViewPr>
  <p:slideViewPr>
    <p:cSldViewPr snapToGrid="0">
      <p:cViewPr varScale="1">
        <p:scale>
          <a:sx n="102" d="100"/>
          <a:sy n="102" d="100"/>
        </p:scale>
        <p:origin x="952"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itvo, Alexis" userId="dca1811e-ec30-4d4b-b18b-bc1ddf7323c6" providerId="ADAL" clId="{E5F1EE0A-FC02-C649-896D-21EFC3636786}"/>
    <pc:docChg chg="undo custSel addSld delSld modSld">
      <pc:chgData name="Ritvo, Alexis" userId="dca1811e-ec30-4d4b-b18b-bc1ddf7323c6" providerId="ADAL" clId="{E5F1EE0A-FC02-C649-896D-21EFC3636786}" dt="2023-10-04T22:36:07.391" v="664" actId="207"/>
      <pc:docMkLst>
        <pc:docMk/>
      </pc:docMkLst>
      <pc:sldChg chg="addSp modSp mod">
        <pc:chgData name="Ritvo, Alexis" userId="dca1811e-ec30-4d4b-b18b-bc1ddf7323c6" providerId="ADAL" clId="{E5F1EE0A-FC02-C649-896D-21EFC3636786}" dt="2023-10-04T22:16:37.155" v="485" actId="20577"/>
        <pc:sldMkLst>
          <pc:docMk/>
          <pc:sldMk cId="2729525227" sldId="258"/>
        </pc:sldMkLst>
        <pc:spChg chg="add mod">
          <ac:chgData name="Ritvo, Alexis" userId="dca1811e-ec30-4d4b-b18b-bc1ddf7323c6" providerId="ADAL" clId="{E5F1EE0A-FC02-C649-896D-21EFC3636786}" dt="2023-10-04T22:16:37.155" v="485" actId="20577"/>
          <ac:spMkLst>
            <pc:docMk/>
            <pc:sldMk cId="2729525227" sldId="258"/>
            <ac:spMk id="4" creationId="{9C831BF6-E3BA-6436-B270-C726D6161D75}"/>
          </ac:spMkLst>
        </pc:spChg>
      </pc:sldChg>
      <pc:sldChg chg="addSp delSp modSp mod">
        <pc:chgData name="Ritvo, Alexis" userId="dca1811e-ec30-4d4b-b18b-bc1ddf7323c6" providerId="ADAL" clId="{E5F1EE0A-FC02-C649-896D-21EFC3636786}" dt="2023-10-04T22:14:43.931" v="453" actId="1076"/>
        <pc:sldMkLst>
          <pc:docMk/>
          <pc:sldMk cId="1991601617" sldId="261"/>
        </pc:sldMkLst>
        <pc:spChg chg="mod ord">
          <ac:chgData name="Ritvo, Alexis" userId="dca1811e-ec30-4d4b-b18b-bc1ddf7323c6" providerId="ADAL" clId="{E5F1EE0A-FC02-C649-896D-21EFC3636786}" dt="2023-10-04T22:13:21.629" v="378" actId="26606"/>
          <ac:spMkLst>
            <pc:docMk/>
            <pc:sldMk cId="1991601617" sldId="261"/>
            <ac:spMk id="2" creationId="{74123BEE-C1BA-065A-D966-0519D7CFC2AA}"/>
          </ac:spMkLst>
        </pc:spChg>
        <pc:spChg chg="add mod">
          <ac:chgData name="Ritvo, Alexis" userId="dca1811e-ec30-4d4b-b18b-bc1ddf7323c6" providerId="ADAL" clId="{E5F1EE0A-FC02-C649-896D-21EFC3636786}" dt="2023-10-04T22:14:36.988" v="452" actId="20577"/>
          <ac:spMkLst>
            <pc:docMk/>
            <pc:sldMk cId="1991601617" sldId="261"/>
            <ac:spMk id="6" creationId="{916716D2-C239-BAA7-53A4-FFDDEF2FFF43}"/>
          </ac:spMkLst>
        </pc:spChg>
        <pc:spChg chg="add del">
          <ac:chgData name="Ritvo, Alexis" userId="dca1811e-ec30-4d4b-b18b-bc1ddf7323c6" providerId="ADAL" clId="{E5F1EE0A-FC02-C649-896D-21EFC3636786}" dt="2023-10-04T22:13:21.629" v="378" actId="26606"/>
          <ac:spMkLst>
            <pc:docMk/>
            <pc:sldMk cId="1991601617" sldId="261"/>
            <ac:spMk id="2071" creationId="{9B7AD9F6-8CE7-4299-8FC6-328F4DCD3FF9}"/>
          </ac:spMkLst>
        </pc:spChg>
        <pc:spChg chg="add del">
          <ac:chgData name="Ritvo, Alexis" userId="dca1811e-ec30-4d4b-b18b-bc1ddf7323c6" providerId="ADAL" clId="{E5F1EE0A-FC02-C649-896D-21EFC3636786}" dt="2023-10-04T22:13:21.629" v="378" actId="26606"/>
          <ac:spMkLst>
            <pc:docMk/>
            <pc:sldMk cId="1991601617" sldId="261"/>
            <ac:spMk id="2073" creationId="{F49775AF-8896-43EE-92C6-83497D6DC56F}"/>
          </ac:spMkLst>
        </pc:spChg>
        <pc:spChg chg="add del">
          <ac:chgData name="Ritvo, Alexis" userId="dca1811e-ec30-4d4b-b18b-bc1ddf7323c6" providerId="ADAL" clId="{E5F1EE0A-FC02-C649-896D-21EFC3636786}" dt="2023-10-04T22:13:06.506" v="370" actId="26606"/>
          <ac:spMkLst>
            <pc:docMk/>
            <pc:sldMk cId="1991601617" sldId="261"/>
            <ac:spMk id="5127" creationId="{F0087D53-9295-4463-AAE4-D5C626046E9F}"/>
          </ac:spMkLst>
        </pc:spChg>
        <pc:spChg chg="add del">
          <ac:chgData name="Ritvo, Alexis" userId="dca1811e-ec30-4d4b-b18b-bc1ddf7323c6" providerId="ADAL" clId="{E5F1EE0A-FC02-C649-896D-21EFC3636786}" dt="2023-10-04T22:13:06.506" v="370" actId="26606"/>
          <ac:spMkLst>
            <pc:docMk/>
            <pc:sldMk cId="1991601617" sldId="261"/>
            <ac:spMk id="5129" creationId="{D6A9C53F-5F90-40A5-8C85-5412D39C8C68}"/>
          </ac:spMkLst>
        </pc:spChg>
        <pc:spChg chg="add del">
          <ac:chgData name="Ritvo, Alexis" userId="dca1811e-ec30-4d4b-b18b-bc1ddf7323c6" providerId="ADAL" clId="{E5F1EE0A-FC02-C649-896D-21EFC3636786}" dt="2023-10-04T22:13:21.629" v="378" actId="26606"/>
          <ac:spMkLst>
            <pc:docMk/>
            <pc:sldMk cId="1991601617" sldId="261"/>
            <ac:spMk id="5131" creationId="{53F29798-D584-4792-9B62-3F5F5C36D619}"/>
          </ac:spMkLst>
        </pc:spChg>
        <pc:spChg chg="add del">
          <ac:chgData name="Ritvo, Alexis" userId="dca1811e-ec30-4d4b-b18b-bc1ddf7323c6" providerId="ADAL" clId="{E5F1EE0A-FC02-C649-896D-21EFC3636786}" dt="2023-10-04T22:13:20.048" v="375" actId="26606"/>
          <ac:spMkLst>
            <pc:docMk/>
            <pc:sldMk cId="1991601617" sldId="261"/>
            <ac:spMk id="5136" creationId="{1D50F262-343C-4101-AB3C-9DA1072F7305}"/>
          </ac:spMkLst>
        </pc:spChg>
        <pc:spChg chg="add del">
          <ac:chgData name="Ritvo, Alexis" userId="dca1811e-ec30-4d4b-b18b-bc1ddf7323c6" providerId="ADAL" clId="{E5F1EE0A-FC02-C649-896D-21EFC3636786}" dt="2023-10-04T22:13:20.048" v="375" actId="26606"/>
          <ac:spMkLst>
            <pc:docMk/>
            <pc:sldMk cId="1991601617" sldId="261"/>
            <ac:spMk id="5138" creationId="{6A0924B3-0260-445E-AFD7-9533C0D1B3C9}"/>
          </ac:spMkLst>
        </pc:spChg>
        <pc:spChg chg="add del">
          <ac:chgData name="Ritvo, Alexis" userId="dca1811e-ec30-4d4b-b18b-bc1ddf7323c6" providerId="ADAL" clId="{E5F1EE0A-FC02-C649-896D-21EFC3636786}" dt="2023-10-04T22:13:20.048" v="375" actId="26606"/>
          <ac:spMkLst>
            <pc:docMk/>
            <pc:sldMk cId="1991601617" sldId="261"/>
            <ac:spMk id="5140" creationId="{7C34E8CB-B972-4A94-8469-315C10C2AA93}"/>
          </ac:spMkLst>
        </pc:spChg>
        <pc:spChg chg="add del">
          <ac:chgData name="Ritvo, Alexis" userId="dca1811e-ec30-4d4b-b18b-bc1ddf7323c6" providerId="ADAL" clId="{E5F1EE0A-FC02-C649-896D-21EFC3636786}" dt="2023-10-04T22:13:20.048" v="375" actId="26606"/>
          <ac:spMkLst>
            <pc:docMk/>
            <pc:sldMk cId="1991601617" sldId="261"/>
            <ac:spMk id="5142" creationId="{114A821F-8663-46BA-8CC0-D4C44F639F3A}"/>
          </ac:spMkLst>
        </pc:spChg>
        <pc:spChg chg="add del">
          <ac:chgData name="Ritvo, Alexis" userId="dca1811e-ec30-4d4b-b18b-bc1ddf7323c6" providerId="ADAL" clId="{E5F1EE0A-FC02-C649-896D-21EFC3636786}" dt="2023-10-04T22:13:20.048" v="375" actId="26606"/>
          <ac:spMkLst>
            <pc:docMk/>
            <pc:sldMk cId="1991601617" sldId="261"/>
            <ac:spMk id="5144" creationId="{67EF550F-47CE-4FB2-9DAC-12AD835C833D}"/>
          </ac:spMkLst>
        </pc:spChg>
        <pc:picChg chg="mod ord">
          <ac:chgData name="Ritvo, Alexis" userId="dca1811e-ec30-4d4b-b18b-bc1ddf7323c6" providerId="ADAL" clId="{E5F1EE0A-FC02-C649-896D-21EFC3636786}" dt="2023-10-04T22:13:44.937" v="394" actId="1036"/>
          <ac:picMkLst>
            <pc:docMk/>
            <pc:sldMk cId="1991601617" sldId="261"/>
            <ac:picMk id="4" creationId="{0AF77875-9C81-CDBA-F57F-AA22EB187AB1}"/>
          </ac:picMkLst>
        </pc:picChg>
        <pc:picChg chg="add mod">
          <ac:chgData name="Ritvo, Alexis" userId="dca1811e-ec30-4d4b-b18b-bc1ddf7323c6" providerId="ADAL" clId="{E5F1EE0A-FC02-C649-896D-21EFC3636786}" dt="2023-10-04T22:13:27.931" v="380" actId="167"/>
          <ac:picMkLst>
            <pc:docMk/>
            <pc:sldMk cId="1991601617" sldId="261"/>
            <ac:picMk id="5" creationId="{EE2C3566-B953-35BF-AE42-06873A3834B4}"/>
          </ac:picMkLst>
        </pc:picChg>
        <pc:picChg chg="add mod">
          <ac:chgData name="Ritvo, Alexis" userId="dca1811e-ec30-4d4b-b18b-bc1ddf7323c6" providerId="ADAL" clId="{E5F1EE0A-FC02-C649-896D-21EFC3636786}" dt="2023-10-04T22:14:43.931" v="453" actId="1076"/>
          <ac:picMkLst>
            <pc:docMk/>
            <pc:sldMk cId="1991601617" sldId="261"/>
            <ac:picMk id="5122" creationId="{72739B16-A2D2-B457-BCD6-DAD6B5A2443E}"/>
          </ac:picMkLst>
        </pc:picChg>
      </pc:sldChg>
      <pc:sldChg chg="addSp delSp modSp mod">
        <pc:chgData name="Ritvo, Alexis" userId="dca1811e-ec30-4d4b-b18b-bc1ddf7323c6" providerId="ADAL" clId="{E5F1EE0A-FC02-C649-896D-21EFC3636786}" dt="2023-10-04T22:02:44.952" v="238" actId="20577"/>
        <pc:sldMkLst>
          <pc:docMk/>
          <pc:sldMk cId="2061322544" sldId="262"/>
        </pc:sldMkLst>
        <pc:spChg chg="mod ord">
          <ac:chgData name="Ritvo, Alexis" userId="dca1811e-ec30-4d4b-b18b-bc1ddf7323c6" providerId="ADAL" clId="{E5F1EE0A-FC02-C649-896D-21EFC3636786}" dt="2023-10-04T22:02:05.330" v="196" actId="26606"/>
          <ac:spMkLst>
            <pc:docMk/>
            <pc:sldMk cId="2061322544" sldId="262"/>
            <ac:spMk id="2" creationId="{A6E83050-DDAD-C7D8-8A57-795401F37544}"/>
          </ac:spMkLst>
        </pc:spChg>
        <pc:spChg chg="add mod">
          <ac:chgData name="Ritvo, Alexis" userId="dca1811e-ec30-4d4b-b18b-bc1ddf7323c6" providerId="ADAL" clId="{E5F1EE0A-FC02-C649-896D-21EFC3636786}" dt="2023-10-04T22:02:44.952" v="238" actId="20577"/>
          <ac:spMkLst>
            <pc:docMk/>
            <pc:sldMk cId="2061322544" sldId="262"/>
            <ac:spMk id="4" creationId="{0B4C8E14-A565-7C61-7848-79EC6ECF493B}"/>
          </ac:spMkLst>
        </pc:spChg>
        <pc:spChg chg="del">
          <ac:chgData name="Ritvo, Alexis" userId="dca1811e-ec30-4d4b-b18b-bc1ddf7323c6" providerId="ADAL" clId="{E5F1EE0A-FC02-C649-896D-21EFC3636786}" dt="2023-10-04T22:02:05.330" v="196" actId="26606"/>
          <ac:spMkLst>
            <pc:docMk/>
            <pc:sldMk cId="2061322544" sldId="262"/>
            <ac:spMk id="1047" creationId="{0C0CCF94-9536-4A63-8FF2-E37827C92756}"/>
          </ac:spMkLst>
        </pc:spChg>
        <pc:spChg chg="del">
          <ac:chgData name="Ritvo, Alexis" userId="dca1811e-ec30-4d4b-b18b-bc1ddf7323c6" providerId="ADAL" clId="{E5F1EE0A-FC02-C649-896D-21EFC3636786}" dt="2023-10-04T22:02:05.330" v="196" actId="26606"/>
          <ac:spMkLst>
            <pc:docMk/>
            <pc:sldMk cId="2061322544" sldId="262"/>
            <ac:spMk id="1049" creationId="{C970655A-F4C2-4D7E-BAB6-D3BFC5CAE148}"/>
          </ac:spMkLst>
        </pc:spChg>
        <pc:spChg chg="del">
          <ac:chgData name="Ritvo, Alexis" userId="dca1811e-ec30-4d4b-b18b-bc1ddf7323c6" providerId="ADAL" clId="{E5F1EE0A-FC02-C649-896D-21EFC3636786}" dt="2023-10-04T22:02:05.330" v="196" actId="26606"/>
          <ac:spMkLst>
            <pc:docMk/>
            <pc:sldMk cId="2061322544" sldId="262"/>
            <ac:spMk id="1051" creationId="{3389D0BC-BA1D-4360-88F9-D9ECCBDAB50E}"/>
          </ac:spMkLst>
        </pc:spChg>
        <pc:spChg chg="add">
          <ac:chgData name="Ritvo, Alexis" userId="dca1811e-ec30-4d4b-b18b-bc1ddf7323c6" providerId="ADAL" clId="{E5F1EE0A-FC02-C649-896D-21EFC3636786}" dt="2023-10-04T22:02:05.330" v="196" actId="26606"/>
          <ac:spMkLst>
            <pc:docMk/>
            <pc:sldMk cId="2061322544" sldId="262"/>
            <ac:spMk id="1056" creationId="{3B47FC9C-2ED3-4100-A4EF-E8CDFEE106C9}"/>
          </ac:spMkLst>
        </pc:spChg>
        <pc:picChg chg="add mod">
          <ac:chgData name="Ritvo, Alexis" userId="dca1811e-ec30-4d4b-b18b-bc1ddf7323c6" providerId="ADAL" clId="{E5F1EE0A-FC02-C649-896D-21EFC3636786}" dt="2023-10-04T22:02:10.086" v="197" actId="14100"/>
          <ac:picMkLst>
            <pc:docMk/>
            <pc:sldMk cId="2061322544" sldId="262"/>
            <ac:picMk id="3" creationId="{2F096A55-6322-12B0-A7BC-0DD2D225B20A}"/>
          </ac:picMkLst>
        </pc:picChg>
        <pc:picChg chg="mod">
          <ac:chgData name="Ritvo, Alexis" userId="dca1811e-ec30-4d4b-b18b-bc1ddf7323c6" providerId="ADAL" clId="{E5F1EE0A-FC02-C649-896D-21EFC3636786}" dt="2023-10-04T22:02:05.330" v="196" actId="26606"/>
          <ac:picMkLst>
            <pc:docMk/>
            <pc:sldMk cId="2061322544" sldId="262"/>
            <ac:picMk id="1026" creationId="{27B49F91-A09F-0308-7A66-37BAC3B806CF}"/>
          </ac:picMkLst>
        </pc:picChg>
      </pc:sldChg>
      <pc:sldChg chg="modSp mod">
        <pc:chgData name="Ritvo, Alexis" userId="dca1811e-ec30-4d4b-b18b-bc1ddf7323c6" providerId="ADAL" clId="{E5F1EE0A-FC02-C649-896D-21EFC3636786}" dt="2023-10-04T22:35:54.034" v="661" actId="1076"/>
        <pc:sldMkLst>
          <pc:docMk/>
          <pc:sldMk cId="1300843056" sldId="263"/>
        </pc:sldMkLst>
        <pc:spChg chg="mod">
          <ac:chgData name="Ritvo, Alexis" userId="dca1811e-ec30-4d4b-b18b-bc1ddf7323c6" providerId="ADAL" clId="{E5F1EE0A-FC02-C649-896D-21EFC3636786}" dt="2023-10-04T22:19:11.800" v="590" actId="20577"/>
          <ac:spMkLst>
            <pc:docMk/>
            <pc:sldMk cId="1300843056" sldId="263"/>
            <ac:spMk id="4" creationId="{970ACFE1-9E24-5B64-FBAB-740DBF45720D}"/>
          </ac:spMkLst>
        </pc:spChg>
        <pc:spChg chg="mod">
          <ac:chgData name="Ritvo, Alexis" userId="dca1811e-ec30-4d4b-b18b-bc1ddf7323c6" providerId="ADAL" clId="{E5F1EE0A-FC02-C649-896D-21EFC3636786}" dt="2023-10-04T22:35:54.034" v="661" actId="1076"/>
          <ac:spMkLst>
            <pc:docMk/>
            <pc:sldMk cId="1300843056" sldId="263"/>
            <ac:spMk id="6" creationId="{1645FBB1-6A3D-D9D2-7106-3D14829C9C0C}"/>
          </ac:spMkLst>
        </pc:spChg>
      </pc:sldChg>
      <pc:sldChg chg="addSp modSp mod">
        <pc:chgData name="Ritvo, Alexis" userId="dca1811e-ec30-4d4b-b18b-bc1ddf7323c6" providerId="ADAL" clId="{E5F1EE0A-FC02-C649-896D-21EFC3636786}" dt="2023-10-04T22:17:48.449" v="548" actId="255"/>
        <pc:sldMkLst>
          <pc:docMk/>
          <pc:sldMk cId="3913780170" sldId="264"/>
        </pc:sldMkLst>
        <pc:spChg chg="mod">
          <ac:chgData name="Ritvo, Alexis" userId="dca1811e-ec30-4d4b-b18b-bc1ddf7323c6" providerId="ADAL" clId="{E5F1EE0A-FC02-C649-896D-21EFC3636786}" dt="2023-10-04T22:17:34.044" v="546" actId="120"/>
          <ac:spMkLst>
            <pc:docMk/>
            <pc:sldMk cId="3913780170" sldId="264"/>
            <ac:spMk id="2" creationId="{AA1ACDDC-AAF1-1013-D972-ECD698ECAB4F}"/>
          </ac:spMkLst>
        </pc:spChg>
        <pc:spChg chg="add mod">
          <ac:chgData name="Ritvo, Alexis" userId="dca1811e-ec30-4d4b-b18b-bc1ddf7323c6" providerId="ADAL" clId="{E5F1EE0A-FC02-C649-896D-21EFC3636786}" dt="2023-10-04T22:17:48.449" v="548" actId="255"/>
          <ac:spMkLst>
            <pc:docMk/>
            <pc:sldMk cId="3913780170" sldId="264"/>
            <ac:spMk id="4" creationId="{F7C9C5D6-973A-E3EA-1FBA-292C9E3426BD}"/>
          </ac:spMkLst>
        </pc:spChg>
      </pc:sldChg>
      <pc:sldChg chg="modSp mod">
        <pc:chgData name="Ritvo, Alexis" userId="dca1811e-ec30-4d4b-b18b-bc1ddf7323c6" providerId="ADAL" clId="{E5F1EE0A-FC02-C649-896D-21EFC3636786}" dt="2023-10-04T22:29:19.944" v="607" actId="20577"/>
        <pc:sldMkLst>
          <pc:docMk/>
          <pc:sldMk cId="1405571854" sldId="266"/>
        </pc:sldMkLst>
        <pc:spChg chg="mod">
          <ac:chgData name="Ritvo, Alexis" userId="dca1811e-ec30-4d4b-b18b-bc1ddf7323c6" providerId="ADAL" clId="{E5F1EE0A-FC02-C649-896D-21EFC3636786}" dt="2023-10-04T22:28:59.321" v="595" actId="20577"/>
          <ac:spMkLst>
            <pc:docMk/>
            <pc:sldMk cId="1405571854" sldId="266"/>
            <ac:spMk id="2" creationId="{3CE3C54E-1194-B5F0-62AC-8A403798A8C8}"/>
          </ac:spMkLst>
        </pc:spChg>
        <pc:spChg chg="mod">
          <ac:chgData name="Ritvo, Alexis" userId="dca1811e-ec30-4d4b-b18b-bc1ddf7323c6" providerId="ADAL" clId="{E5F1EE0A-FC02-C649-896D-21EFC3636786}" dt="2023-10-04T22:29:19.944" v="607" actId="20577"/>
          <ac:spMkLst>
            <pc:docMk/>
            <pc:sldMk cId="1405571854" sldId="266"/>
            <ac:spMk id="11277" creationId="{FA3A7279-BC7F-4FFA-63F1-A8192372C48A}"/>
          </ac:spMkLst>
        </pc:spChg>
      </pc:sldChg>
      <pc:sldChg chg="addSp modSp mod">
        <pc:chgData name="Ritvo, Alexis" userId="dca1811e-ec30-4d4b-b18b-bc1ddf7323c6" providerId="ADAL" clId="{E5F1EE0A-FC02-C649-896D-21EFC3636786}" dt="2023-10-04T22:12:11.160" v="366" actId="1036"/>
        <pc:sldMkLst>
          <pc:docMk/>
          <pc:sldMk cId="2475192210" sldId="267"/>
        </pc:sldMkLst>
        <pc:spChg chg="add mod">
          <ac:chgData name="Ritvo, Alexis" userId="dca1811e-ec30-4d4b-b18b-bc1ddf7323c6" providerId="ADAL" clId="{E5F1EE0A-FC02-C649-896D-21EFC3636786}" dt="2023-10-04T22:12:01.297" v="349" actId="1076"/>
          <ac:spMkLst>
            <pc:docMk/>
            <pc:sldMk cId="2475192210" sldId="267"/>
            <ac:spMk id="5" creationId="{D5EF3090-D006-0BDB-E0E8-8ADB52317F89}"/>
          </ac:spMkLst>
        </pc:spChg>
        <pc:picChg chg="add mod">
          <ac:chgData name="Ritvo, Alexis" userId="dca1811e-ec30-4d4b-b18b-bc1ddf7323c6" providerId="ADAL" clId="{E5F1EE0A-FC02-C649-896D-21EFC3636786}" dt="2023-10-04T22:12:11.160" v="366" actId="1036"/>
          <ac:picMkLst>
            <pc:docMk/>
            <pc:sldMk cId="2475192210" sldId="267"/>
            <ac:picMk id="4" creationId="{BDC93650-CAD4-FF66-1C06-D20B8C31F823}"/>
          </ac:picMkLst>
        </pc:picChg>
        <pc:picChg chg="add mod">
          <ac:chgData name="Ritvo, Alexis" userId="dca1811e-ec30-4d4b-b18b-bc1ddf7323c6" providerId="ADAL" clId="{E5F1EE0A-FC02-C649-896D-21EFC3636786}" dt="2023-10-04T22:11:54.898" v="348" actId="1076"/>
          <ac:picMkLst>
            <pc:docMk/>
            <pc:sldMk cId="2475192210" sldId="267"/>
            <ac:picMk id="13316" creationId="{6B65FB5D-FC38-995E-717B-100001E7E6D3}"/>
          </ac:picMkLst>
        </pc:picChg>
      </pc:sldChg>
      <pc:sldChg chg="addSp modSp mod">
        <pc:chgData name="Ritvo, Alexis" userId="dca1811e-ec30-4d4b-b18b-bc1ddf7323c6" providerId="ADAL" clId="{E5F1EE0A-FC02-C649-896D-21EFC3636786}" dt="2023-10-04T22:17:02.556" v="513" actId="1076"/>
        <pc:sldMkLst>
          <pc:docMk/>
          <pc:sldMk cId="1362837329" sldId="268"/>
        </pc:sldMkLst>
        <pc:spChg chg="add mod">
          <ac:chgData name="Ritvo, Alexis" userId="dca1811e-ec30-4d4b-b18b-bc1ddf7323c6" providerId="ADAL" clId="{E5F1EE0A-FC02-C649-896D-21EFC3636786}" dt="2023-10-04T22:17:02.556" v="513" actId="1076"/>
          <ac:spMkLst>
            <pc:docMk/>
            <pc:sldMk cId="1362837329" sldId="268"/>
            <ac:spMk id="6" creationId="{452C4CE1-C49F-C162-3240-61D4B07231EA}"/>
          </ac:spMkLst>
        </pc:spChg>
      </pc:sldChg>
      <pc:sldChg chg="modSp mod">
        <pc:chgData name="Ritvo, Alexis" userId="dca1811e-ec30-4d4b-b18b-bc1ddf7323c6" providerId="ADAL" clId="{E5F1EE0A-FC02-C649-896D-21EFC3636786}" dt="2023-10-04T22:35:37.726" v="659" actId="20577"/>
        <pc:sldMkLst>
          <pc:docMk/>
          <pc:sldMk cId="3632218869" sldId="269"/>
        </pc:sldMkLst>
        <pc:spChg chg="mod">
          <ac:chgData name="Ritvo, Alexis" userId="dca1811e-ec30-4d4b-b18b-bc1ddf7323c6" providerId="ADAL" clId="{E5F1EE0A-FC02-C649-896D-21EFC3636786}" dt="2023-10-04T22:35:37.726" v="659" actId="20577"/>
          <ac:spMkLst>
            <pc:docMk/>
            <pc:sldMk cId="3632218869" sldId="269"/>
            <ac:spMk id="2" creationId="{B5AF9AF1-B534-F7C7-9C58-7851B701AAD9}"/>
          </ac:spMkLst>
        </pc:spChg>
        <pc:spChg chg="mod">
          <ac:chgData name="Ritvo, Alexis" userId="dca1811e-ec30-4d4b-b18b-bc1ddf7323c6" providerId="ADAL" clId="{E5F1EE0A-FC02-C649-896D-21EFC3636786}" dt="2023-10-04T22:19:23.258" v="591" actId="1076"/>
          <ac:spMkLst>
            <pc:docMk/>
            <pc:sldMk cId="3632218869" sldId="269"/>
            <ac:spMk id="5" creationId="{F749CAFB-2A17-0EF0-FB56-506F7C5382C5}"/>
          </ac:spMkLst>
        </pc:spChg>
      </pc:sldChg>
      <pc:sldChg chg="modSp mod">
        <pc:chgData name="Ritvo, Alexis" userId="dca1811e-ec30-4d4b-b18b-bc1ddf7323c6" providerId="ADAL" clId="{E5F1EE0A-FC02-C649-896D-21EFC3636786}" dt="2023-10-04T22:36:07.391" v="664" actId="207"/>
        <pc:sldMkLst>
          <pc:docMk/>
          <pc:sldMk cId="4259544085" sldId="270"/>
        </pc:sldMkLst>
        <pc:spChg chg="mod">
          <ac:chgData name="Ritvo, Alexis" userId="dca1811e-ec30-4d4b-b18b-bc1ddf7323c6" providerId="ADAL" clId="{E5F1EE0A-FC02-C649-896D-21EFC3636786}" dt="2023-10-04T22:36:07.391" v="664" actId="207"/>
          <ac:spMkLst>
            <pc:docMk/>
            <pc:sldMk cId="4259544085" sldId="270"/>
            <ac:spMk id="2" creationId="{17F7142C-5DD5-2DEE-9207-4CD3C0AB3632}"/>
          </ac:spMkLst>
        </pc:spChg>
      </pc:sldChg>
      <pc:sldChg chg="addSp delSp modSp mod">
        <pc:chgData name="Ritvo, Alexis" userId="dca1811e-ec30-4d4b-b18b-bc1ddf7323c6" providerId="ADAL" clId="{E5F1EE0A-FC02-C649-896D-21EFC3636786}" dt="2023-10-04T22:33:16.881" v="617" actId="20577"/>
        <pc:sldMkLst>
          <pc:docMk/>
          <pc:sldMk cId="3443958375" sldId="272"/>
        </pc:sldMkLst>
        <pc:spChg chg="mod">
          <ac:chgData name="Ritvo, Alexis" userId="dca1811e-ec30-4d4b-b18b-bc1ddf7323c6" providerId="ADAL" clId="{E5F1EE0A-FC02-C649-896D-21EFC3636786}" dt="2023-10-04T22:33:16.881" v="617" actId="20577"/>
          <ac:spMkLst>
            <pc:docMk/>
            <pc:sldMk cId="3443958375" sldId="272"/>
            <ac:spMk id="2" creationId="{D92385C7-A7FA-3964-AAED-B42BD3E5AC64}"/>
          </ac:spMkLst>
        </pc:spChg>
        <pc:spChg chg="add del mod">
          <ac:chgData name="Ritvo, Alexis" userId="dca1811e-ec30-4d4b-b18b-bc1ddf7323c6" providerId="ADAL" clId="{E5F1EE0A-FC02-C649-896D-21EFC3636786}" dt="2023-10-04T22:33:10.384" v="612"/>
          <ac:spMkLst>
            <pc:docMk/>
            <pc:sldMk cId="3443958375" sldId="272"/>
            <ac:spMk id="3" creationId="{1ADD01CC-F57B-E7A2-2BA8-FF7639F23A93}"/>
          </ac:spMkLst>
        </pc:spChg>
        <pc:spChg chg="add del mod">
          <ac:chgData name="Ritvo, Alexis" userId="dca1811e-ec30-4d4b-b18b-bc1ddf7323c6" providerId="ADAL" clId="{E5F1EE0A-FC02-C649-896D-21EFC3636786}" dt="2023-10-04T22:33:11.583" v="614"/>
          <ac:spMkLst>
            <pc:docMk/>
            <pc:sldMk cId="3443958375" sldId="272"/>
            <ac:spMk id="4" creationId="{82CC32EE-896F-4BAB-07BD-038507897292}"/>
          </ac:spMkLst>
        </pc:spChg>
      </pc:sldChg>
      <pc:sldChg chg="modSp mod">
        <pc:chgData name="Ritvo, Alexis" userId="dca1811e-ec30-4d4b-b18b-bc1ddf7323c6" providerId="ADAL" clId="{E5F1EE0A-FC02-C649-896D-21EFC3636786}" dt="2023-10-04T22:35:17.154" v="658" actId="1076"/>
        <pc:sldMkLst>
          <pc:docMk/>
          <pc:sldMk cId="950086942" sldId="274"/>
        </pc:sldMkLst>
        <pc:spChg chg="mod">
          <ac:chgData name="Ritvo, Alexis" userId="dca1811e-ec30-4d4b-b18b-bc1ddf7323c6" providerId="ADAL" clId="{E5F1EE0A-FC02-C649-896D-21EFC3636786}" dt="2023-10-04T22:35:17.154" v="658" actId="1076"/>
          <ac:spMkLst>
            <pc:docMk/>
            <pc:sldMk cId="950086942" sldId="274"/>
            <ac:spMk id="4" creationId="{2520ACB5-2BAC-F840-A945-ED08CDF4C9BB}"/>
          </ac:spMkLst>
        </pc:spChg>
        <pc:spChg chg="mod">
          <ac:chgData name="Ritvo, Alexis" userId="dca1811e-ec30-4d4b-b18b-bc1ddf7323c6" providerId="ADAL" clId="{E5F1EE0A-FC02-C649-896D-21EFC3636786}" dt="2023-10-04T22:35:02.143" v="655" actId="1076"/>
          <ac:spMkLst>
            <pc:docMk/>
            <pc:sldMk cId="950086942" sldId="274"/>
            <ac:spMk id="6" creationId="{A25EC0E0-9344-F521-21FD-B3CB2217A0B9}"/>
          </ac:spMkLst>
        </pc:spChg>
      </pc:sldChg>
      <pc:sldChg chg="del">
        <pc:chgData name="Ritvo, Alexis" userId="dca1811e-ec30-4d4b-b18b-bc1ddf7323c6" providerId="ADAL" clId="{E5F1EE0A-FC02-C649-896D-21EFC3636786}" dt="2023-10-04T21:44:56.288" v="0" actId="2696"/>
        <pc:sldMkLst>
          <pc:docMk/>
          <pc:sldMk cId="2678378528" sldId="275"/>
        </pc:sldMkLst>
      </pc:sldChg>
      <pc:sldChg chg="addSp delSp modSp new mod setBg modNotesTx">
        <pc:chgData name="Ritvo, Alexis" userId="dca1811e-ec30-4d4b-b18b-bc1ddf7323c6" providerId="ADAL" clId="{E5F1EE0A-FC02-C649-896D-21EFC3636786}" dt="2023-10-04T22:29:58.172" v="608" actId="20577"/>
        <pc:sldMkLst>
          <pc:docMk/>
          <pc:sldMk cId="386859918" sldId="278"/>
        </pc:sldMkLst>
        <pc:spChg chg="del mod">
          <ac:chgData name="Ritvo, Alexis" userId="dca1811e-ec30-4d4b-b18b-bc1ddf7323c6" providerId="ADAL" clId="{E5F1EE0A-FC02-C649-896D-21EFC3636786}" dt="2023-10-04T21:49:39.370" v="9" actId="478"/>
          <ac:spMkLst>
            <pc:docMk/>
            <pc:sldMk cId="386859918" sldId="278"/>
            <ac:spMk id="2" creationId="{B3DA9DF0-7776-B319-200A-113C0C22616F}"/>
          </ac:spMkLst>
        </pc:spChg>
        <pc:spChg chg="mod">
          <ac:chgData name="Ritvo, Alexis" userId="dca1811e-ec30-4d4b-b18b-bc1ddf7323c6" providerId="ADAL" clId="{E5F1EE0A-FC02-C649-896D-21EFC3636786}" dt="2023-10-04T22:29:58.172" v="608" actId="20577"/>
          <ac:spMkLst>
            <pc:docMk/>
            <pc:sldMk cId="386859918" sldId="278"/>
            <ac:spMk id="3" creationId="{87D82AF1-3C46-52D9-CADB-4982327C8ADD}"/>
          </ac:spMkLst>
        </pc:spChg>
        <pc:spChg chg="add del">
          <ac:chgData name="Ritvo, Alexis" userId="dca1811e-ec30-4d4b-b18b-bc1ddf7323c6" providerId="ADAL" clId="{E5F1EE0A-FC02-C649-896D-21EFC3636786}" dt="2023-10-04T21:49:42.792" v="10" actId="26606"/>
          <ac:spMkLst>
            <pc:docMk/>
            <pc:sldMk cId="386859918" sldId="278"/>
            <ac:spMk id="23559" creationId="{3BA513B0-82FF-4F41-8178-885375D1CFB5}"/>
          </ac:spMkLst>
        </pc:spChg>
        <pc:grpChg chg="add del">
          <ac:chgData name="Ritvo, Alexis" userId="dca1811e-ec30-4d4b-b18b-bc1ddf7323c6" providerId="ADAL" clId="{E5F1EE0A-FC02-C649-896D-21EFC3636786}" dt="2023-10-04T21:49:42.792" v="10" actId="26606"/>
          <ac:grpSpMkLst>
            <pc:docMk/>
            <pc:sldMk cId="386859918" sldId="278"/>
            <ac:grpSpMk id="23561" creationId="{93DB8501-F9F2-4ACD-B56A-9019CD5006D6}"/>
          </ac:grpSpMkLst>
        </pc:grpChg>
        <pc:picChg chg="add mod ord">
          <ac:chgData name="Ritvo, Alexis" userId="dca1811e-ec30-4d4b-b18b-bc1ddf7323c6" providerId="ADAL" clId="{E5F1EE0A-FC02-C649-896D-21EFC3636786}" dt="2023-10-04T21:49:42.792" v="10" actId="26606"/>
          <ac:picMkLst>
            <pc:docMk/>
            <pc:sldMk cId="386859918" sldId="278"/>
            <ac:picMk id="23554" creationId="{5C419A0E-0404-CE1F-75BE-75EB4A6525E2}"/>
          </ac:picMkLst>
        </pc:picChg>
      </pc:sldChg>
      <pc:sldChg chg="addSp delSp modSp new mod setBg">
        <pc:chgData name="Ritvo, Alexis" userId="dca1811e-ec30-4d4b-b18b-bc1ddf7323c6" providerId="ADAL" clId="{E5F1EE0A-FC02-C649-896D-21EFC3636786}" dt="2023-10-04T22:09:54.075" v="305" actId="14100"/>
        <pc:sldMkLst>
          <pc:docMk/>
          <pc:sldMk cId="3292645413" sldId="279"/>
        </pc:sldMkLst>
        <pc:spChg chg="del mod">
          <ac:chgData name="Ritvo, Alexis" userId="dca1811e-ec30-4d4b-b18b-bc1ddf7323c6" providerId="ADAL" clId="{E5F1EE0A-FC02-C649-896D-21EFC3636786}" dt="2023-10-04T21:57:16.316" v="168" actId="478"/>
          <ac:spMkLst>
            <pc:docMk/>
            <pc:sldMk cId="3292645413" sldId="279"/>
            <ac:spMk id="2" creationId="{7988CEC1-BE6F-C186-C508-60336595832A}"/>
          </ac:spMkLst>
        </pc:spChg>
        <pc:spChg chg="del">
          <ac:chgData name="Ritvo, Alexis" userId="dca1811e-ec30-4d4b-b18b-bc1ddf7323c6" providerId="ADAL" clId="{E5F1EE0A-FC02-C649-896D-21EFC3636786}" dt="2023-10-04T21:55:43.294" v="153"/>
          <ac:spMkLst>
            <pc:docMk/>
            <pc:sldMk cId="3292645413" sldId="279"/>
            <ac:spMk id="3" creationId="{284F586F-DE7A-C921-C7FA-20A2F23289B3}"/>
          </ac:spMkLst>
        </pc:spChg>
        <pc:spChg chg="add del mod">
          <ac:chgData name="Ritvo, Alexis" userId="dca1811e-ec30-4d4b-b18b-bc1ddf7323c6" providerId="ADAL" clId="{E5F1EE0A-FC02-C649-896D-21EFC3636786}" dt="2023-10-04T21:57:12.927" v="167" actId="478"/>
          <ac:spMkLst>
            <pc:docMk/>
            <pc:sldMk cId="3292645413" sldId="279"/>
            <ac:spMk id="5" creationId="{AC0C04CD-8187-2223-480B-0C086D47D379}"/>
          </ac:spMkLst>
        </pc:spChg>
        <pc:spChg chg="add mod">
          <ac:chgData name="Ritvo, Alexis" userId="dca1811e-ec30-4d4b-b18b-bc1ddf7323c6" providerId="ADAL" clId="{E5F1EE0A-FC02-C649-896D-21EFC3636786}" dt="2023-10-04T22:09:54.075" v="305" actId="14100"/>
          <ac:spMkLst>
            <pc:docMk/>
            <pc:sldMk cId="3292645413" sldId="279"/>
            <ac:spMk id="7" creationId="{42658F6D-2B55-32C3-128B-84745BB4C09E}"/>
          </ac:spMkLst>
        </pc:spChg>
        <pc:spChg chg="add mod">
          <ac:chgData name="Ritvo, Alexis" userId="dca1811e-ec30-4d4b-b18b-bc1ddf7323c6" providerId="ADAL" clId="{E5F1EE0A-FC02-C649-896D-21EFC3636786}" dt="2023-10-04T22:09:44.977" v="302" actId="14100"/>
          <ac:spMkLst>
            <pc:docMk/>
            <pc:sldMk cId="3292645413" sldId="279"/>
            <ac:spMk id="9" creationId="{D3278F9D-FFAA-F3D3-12E0-096FBB5F46D3}"/>
          </ac:spMkLst>
        </pc:spChg>
        <pc:spChg chg="add del">
          <ac:chgData name="Ritvo, Alexis" userId="dca1811e-ec30-4d4b-b18b-bc1ddf7323c6" providerId="ADAL" clId="{E5F1EE0A-FC02-C649-896D-21EFC3636786}" dt="2023-10-04T21:57:02.292" v="163" actId="26606"/>
          <ac:spMkLst>
            <pc:docMk/>
            <pc:sldMk cId="3292645413" sldId="279"/>
            <ac:spMk id="21" creationId="{2711A8FB-68FC-45FC-B01E-38F809E2D439}"/>
          </ac:spMkLst>
        </pc:spChg>
        <pc:spChg chg="add del">
          <ac:chgData name="Ritvo, Alexis" userId="dca1811e-ec30-4d4b-b18b-bc1ddf7323c6" providerId="ADAL" clId="{E5F1EE0A-FC02-C649-896D-21EFC3636786}" dt="2023-10-04T21:57:02.292" v="163" actId="26606"/>
          <ac:spMkLst>
            <pc:docMk/>
            <pc:sldMk cId="3292645413" sldId="279"/>
            <ac:spMk id="22" creationId="{2C9A9DA9-7DC8-488B-A882-123947B0F3D9}"/>
          </ac:spMkLst>
        </pc:spChg>
        <pc:spChg chg="add del">
          <ac:chgData name="Ritvo, Alexis" userId="dca1811e-ec30-4d4b-b18b-bc1ddf7323c6" providerId="ADAL" clId="{E5F1EE0A-FC02-C649-896D-21EFC3636786}" dt="2023-10-04T21:57:02.292" v="163" actId="26606"/>
          <ac:spMkLst>
            <pc:docMk/>
            <pc:sldMk cId="3292645413" sldId="279"/>
            <ac:spMk id="23" creationId="{2A865FE3-5FC9-4049-87CF-30019C46C0F5}"/>
          </ac:spMkLst>
        </pc:spChg>
        <pc:spChg chg="add del">
          <ac:chgData name="Ritvo, Alexis" userId="dca1811e-ec30-4d4b-b18b-bc1ddf7323c6" providerId="ADAL" clId="{E5F1EE0A-FC02-C649-896D-21EFC3636786}" dt="2023-10-04T21:57:02.292" v="163" actId="26606"/>
          <ac:spMkLst>
            <pc:docMk/>
            <pc:sldMk cId="3292645413" sldId="279"/>
            <ac:spMk id="24" creationId="{57F6BDD4-E066-4008-8011-6CC31AEB4556}"/>
          </ac:spMkLst>
        </pc:spChg>
        <pc:grpChg chg="add del">
          <ac:chgData name="Ritvo, Alexis" userId="dca1811e-ec30-4d4b-b18b-bc1ddf7323c6" providerId="ADAL" clId="{E5F1EE0A-FC02-C649-896D-21EFC3636786}" dt="2023-10-04T21:57:02.332" v="164" actId="26606"/>
          <ac:grpSpMkLst>
            <pc:docMk/>
            <pc:sldMk cId="3292645413" sldId="279"/>
            <ac:grpSpMk id="10" creationId="{6258F736-B256-8039-9DC6-F4E49A5C5AD5}"/>
          </ac:grpSpMkLst>
        </pc:grpChg>
        <pc:grpChg chg="add del">
          <ac:chgData name="Ritvo, Alexis" userId="dca1811e-ec30-4d4b-b18b-bc1ddf7323c6" providerId="ADAL" clId="{E5F1EE0A-FC02-C649-896D-21EFC3636786}" dt="2023-10-04T21:56:36.920" v="161" actId="26606"/>
          <ac:grpSpMkLst>
            <pc:docMk/>
            <pc:sldMk cId="3292645413" sldId="279"/>
            <ac:grpSpMk id="17" creationId="{6258F736-B256-8039-9DC6-F4E49A5C5AD5}"/>
          </ac:grpSpMkLst>
        </pc:grpChg>
        <pc:grpChg chg="add del">
          <ac:chgData name="Ritvo, Alexis" userId="dca1811e-ec30-4d4b-b18b-bc1ddf7323c6" providerId="ADAL" clId="{E5F1EE0A-FC02-C649-896D-21EFC3636786}" dt="2023-10-04T21:58:34.247" v="183" actId="26606"/>
          <ac:grpSpMkLst>
            <pc:docMk/>
            <pc:sldMk cId="3292645413" sldId="279"/>
            <ac:grpSpMk id="26" creationId="{6258F736-B256-8039-9DC6-F4E49A5C5AD5}"/>
          </ac:grpSpMkLst>
        </pc:grpChg>
        <pc:grpChg chg="add">
          <ac:chgData name="Ritvo, Alexis" userId="dca1811e-ec30-4d4b-b18b-bc1ddf7323c6" providerId="ADAL" clId="{E5F1EE0A-FC02-C649-896D-21EFC3636786}" dt="2023-10-04T21:58:34.247" v="183" actId="26606"/>
          <ac:grpSpMkLst>
            <pc:docMk/>
            <pc:sldMk cId="3292645413" sldId="279"/>
            <ac:grpSpMk id="31" creationId="{31C49F18-8757-4E87-5C2E-9D6D7B82BA3B}"/>
          </ac:grpSpMkLst>
        </pc:grpChg>
        <pc:graphicFrameChg chg="add mod ord modGraphic">
          <ac:chgData name="Ritvo, Alexis" userId="dca1811e-ec30-4d4b-b18b-bc1ddf7323c6" providerId="ADAL" clId="{E5F1EE0A-FC02-C649-896D-21EFC3636786}" dt="2023-10-04T22:09:22.317" v="297" actId="2165"/>
          <ac:graphicFrameMkLst>
            <pc:docMk/>
            <pc:sldMk cId="3292645413" sldId="279"/>
            <ac:graphicFrameMk id="4" creationId="{A21D8632-1C0A-C2FB-CBCF-B55B417F24A1}"/>
          </ac:graphicFrameMkLst>
        </pc:graphicFrameChg>
      </pc:sldChg>
      <pc:sldChg chg="addSp delSp modSp new mod setBg">
        <pc:chgData name="Ritvo, Alexis" userId="dca1811e-ec30-4d4b-b18b-bc1ddf7323c6" providerId="ADAL" clId="{E5F1EE0A-FC02-C649-896D-21EFC3636786}" dt="2023-10-04T22:08:27.119" v="287" actId="1076"/>
        <pc:sldMkLst>
          <pc:docMk/>
          <pc:sldMk cId="2034589680" sldId="280"/>
        </pc:sldMkLst>
        <pc:spChg chg="del mod">
          <ac:chgData name="Ritvo, Alexis" userId="dca1811e-ec30-4d4b-b18b-bc1ddf7323c6" providerId="ADAL" clId="{E5F1EE0A-FC02-C649-896D-21EFC3636786}" dt="2023-10-04T22:03:22.637" v="242" actId="478"/>
          <ac:spMkLst>
            <pc:docMk/>
            <pc:sldMk cId="2034589680" sldId="280"/>
            <ac:spMk id="2" creationId="{D46B2DE0-6E8D-5C2E-5CE6-4B450DBB87C8}"/>
          </ac:spMkLst>
        </pc:spChg>
        <pc:spChg chg="del">
          <ac:chgData name="Ritvo, Alexis" userId="dca1811e-ec30-4d4b-b18b-bc1ddf7323c6" providerId="ADAL" clId="{E5F1EE0A-FC02-C649-896D-21EFC3636786}" dt="2023-10-04T22:03:12.554" v="240"/>
          <ac:spMkLst>
            <pc:docMk/>
            <pc:sldMk cId="2034589680" sldId="280"/>
            <ac:spMk id="3" creationId="{6C372C95-056E-5855-A7CA-4E6374BDF343}"/>
          </ac:spMkLst>
        </pc:spChg>
        <pc:spChg chg="add mod">
          <ac:chgData name="Ritvo, Alexis" userId="dca1811e-ec30-4d4b-b18b-bc1ddf7323c6" providerId="ADAL" clId="{E5F1EE0A-FC02-C649-896D-21EFC3636786}" dt="2023-10-04T22:07:50.390" v="279" actId="1076"/>
          <ac:spMkLst>
            <pc:docMk/>
            <pc:sldMk cId="2034589680" sldId="280"/>
            <ac:spMk id="5" creationId="{2B7BDED5-4881-851F-CED4-A85846763D23}"/>
          </ac:spMkLst>
        </pc:spChg>
        <pc:spChg chg="add mod">
          <ac:chgData name="Ritvo, Alexis" userId="dca1811e-ec30-4d4b-b18b-bc1ddf7323c6" providerId="ADAL" clId="{E5F1EE0A-FC02-C649-896D-21EFC3636786}" dt="2023-10-04T22:08:20.267" v="286" actId="255"/>
          <ac:spMkLst>
            <pc:docMk/>
            <pc:sldMk cId="2034589680" sldId="280"/>
            <ac:spMk id="7" creationId="{DF0B464E-BEC1-A8CC-7A30-6507FEA151D7}"/>
          </ac:spMkLst>
        </pc:spChg>
        <pc:spChg chg="add mod">
          <ac:chgData name="Ritvo, Alexis" userId="dca1811e-ec30-4d4b-b18b-bc1ddf7323c6" providerId="ADAL" clId="{E5F1EE0A-FC02-C649-896D-21EFC3636786}" dt="2023-10-04T22:03:35.765" v="244" actId="255"/>
          <ac:spMkLst>
            <pc:docMk/>
            <pc:sldMk cId="2034589680" sldId="280"/>
            <ac:spMk id="10" creationId="{1A95671B-3CC6-4792-9114-B74FAEA224E6}"/>
          </ac:spMkLst>
        </pc:spChg>
        <pc:graphicFrameChg chg="add mod ord modGraphic">
          <ac:chgData name="Ritvo, Alexis" userId="dca1811e-ec30-4d4b-b18b-bc1ddf7323c6" providerId="ADAL" clId="{E5F1EE0A-FC02-C649-896D-21EFC3636786}" dt="2023-10-04T22:08:27.119" v="287" actId="1076"/>
          <ac:graphicFrameMkLst>
            <pc:docMk/>
            <pc:sldMk cId="2034589680" sldId="280"/>
            <ac:graphicFrameMk id="4" creationId="{D9A4150A-BCD2-EBFA-162F-9186A460B300}"/>
          </ac:graphicFrameMkLst>
        </pc:graphicFrameChg>
      </pc:sldChg>
      <pc:sldChg chg="addSp delSp modSp new mod setBg">
        <pc:chgData name="Ritvo, Alexis" userId="dca1811e-ec30-4d4b-b18b-bc1ddf7323c6" providerId="ADAL" clId="{E5F1EE0A-FC02-C649-896D-21EFC3636786}" dt="2023-10-04T22:07:21.267" v="276" actId="2165"/>
        <pc:sldMkLst>
          <pc:docMk/>
          <pc:sldMk cId="1892157874" sldId="281"/>
        </pc:sldMkLst>
        <pc:spChg chg="mod">
          <ac:chgData name="Ritvo, Alexis" userId="dca1811e-ec30-4d4b-b18b-bc1ddf7323c6" providerId="ADAL" clId="{E5F1EE0A-FC02-C649-896D-21EFC3636786}" dt="2023-10-04T22:07:00.681" v="274" actId="20577"/>
          <ac:spMkLst>
            <pc:docMk/>
            <pc:sldMk cId="1892157874" sldId="281"/>
            <ac:spMk id="2" creationId="{C05BE575-F0B1-93C6-B9EB-7F0534B40C54}"/>
          </ac:spMkLst>
        </pc:spChg>
        <pc:spChg chg="del">
          <ac:chgData name="Ritvo, Alexis" userId="dca1811e-ec30-4d4b-b18b-bc1ddf7323c6" providerId="ADAL" clId="{E5F1EE0A-FC02-C649-896D-21EFC3636786}" dt="2023-10-04T22:05:37.694" v="258"/>
          <ac:spMkLst>
            <pc:docMk/>
            <pc:sldMk cId="1892157874" sldId="281"/>
            <ac:spMk id="3" creationId="{2D5D9A21-AF47-6BA7-2D65-0055578E1FF5}"/>
          </ac:spMkLst>
        </pc:spChg>
        <pc:spChg chg="add del mod">
          <ac:chgData name="Ritvo, Alexis" userId="dca1811e-ec30-4d4b-b18b-bc1ddf7323c6" providerId="ADAL" clId="{E5F1EE0A-FC02-C649-896D-21EFC3636786}" dt="2023-10-04T22:05:56.148" v="261" actId="478"/>
          <ac:spMkLst>
            <pc:docMk/>
            <pc:sldMk cId="1892157874" sldId="281"/>
            <ac:spMk id="5" creationId="{A85243CD-ADC3-415B-FB88-97DECFCBDF43}"/>
          </ac:spMkLst>
        </pc:spChg>
        <pc:spChg chg="add del mod">
          <ac:chgData name="Ritvo, Alexis" userId="dca1811e-ec30-4d4b-b18b-bc1ddf7323c6" providerId="ADAL" clId="{E5F1EE0A-FC02-C649-896D-21EFC3636786}" dt="2023-10-04T22:05:56.148" v="261" actId="478"/>
          <ac:spMkLst>
            <pc:docMk/>
            <pc:sldMk cId="1892157874" sldId="281"/>
            <ac:spMk id="6" creationId="{EB038D4F-82FF-11C9-EE37-B23C10550C3A}"/>
          </ac:spMkLst>
        </pc:spChg>
        <pc:spChg chg="add">
          <ac:chgData name="Ritvo, Alexis" userId="dca1811e-ec30-4d4b-b18b-bc1ddf7323c6" providerId="ADAL" clId="{E5F1EE0A-FC02-C649-896D-21EFC3636786}" dt="2023-10-04T22:05:42.680" v="259" actId="26606"/>
          <ac:spMkLst>
            <pc:docMk/>
            <pc:sldMk cId="1892157874" sldId="281"/>
            <ac:spMk id="10" creationId="{AFF8D2E5-2C4E-47B1-930B-6C82B7C31331}"/>
          </ac:spMkLst>
        </pc:spChg>
        <pc:spChg chg="add">
          <ac:chgData name="Ritvo, Alexis" userId="dca1811e-ec30-4d4b-b18b-bc1ddf7323c6" providerId="ADAL" clId="{E5F1EE0A-FC02-C649-896D-21EFC3636786}" dt="2023-10-04T22:05:42.680" v="259" actId="26606"/>
          <ac:spMkLst>
            <pc:docMk/>
            <pc:sldMk cId="1892157874" sldId="281"/>
            <ac:spMk id="12" creationId="{801E4ADA-0EA9-4930-846E-3C11E8BED6DD}"/>
          </ac:spMkLst>
        </pc:spChg>
        <pc:spChg chg="add">
          <ac:chgData name="Ritvo, Alexis" userId="dca1811e-ec30-4d4b-b18b-bc1ddf7323c6" providerId="ADAL" clId="{E5F1EE0A-FC02-C649-896D-21EFC3636786}" dt="2023-10-04T22:05:42.680" v="259" actId="26606"/>
          <ac:spMkLst>
            <pc:docMk/>
            <pc:sldMk cId="1892157874" sldId="281"/>
            <ac:spMk id="14" creationId="{FB92FFCE-0C90-454E-AA25-D4EE9A6C39C5}"/>
          </ac:spMkLst>
        </pc:spChg>
        <pc:graphicFrameChg chg="add del mod ord modGraphic">
          <ac:chgData name="Ritvo, Alexis" userId="dca1811e-ec30-4d4b-b18b-bc1ddf7323c6" providerId="ADAL" clId="{E5F1EE0A-FC02-C649-896D-21EFC3636786}" dt="2023-10-04T22:07:21.267" v="276" actId="2165"/>
          <ac:graphicFrameMkLst>
            <pc:docMk/>
            <pc:sldMk cId="1892157874" sldId="281"/>
            <ac:graphicFrameMk id="4" creationId="{28EE7ABA-FEB5-69F1-B140-36BA697A6E97}"/>
          </ac:graphicFrameMkLst>
        </pc:graphicFrameChg>
      </pc:sldChg>
    </pc:docChg>
  </pc:docChgLst>
  <pc:docChgLst>
    <pc:chgData name="Ritvo, Alexis" userId="dca1811e-ec30-4d4b-b18b-bc1ddf7323c6" providerId="ADAL" clId="{0646C190-CACC-7E4E-824A-D2E37524F077}"/>
    <pc:docChg chg="custSel modSld">
      <pc:chgData name="Ritvo, Alexis" userId="dca1811e-ec30-4d4b-b18b-bc1ddf7323c6" providerId="ADAL" clId="{0646C190-CACC-7E4E-824A-D2E37524F077}" dt="2024-09-11T15:19:24.971" v="179" actId="1076"/>
      <pc:docMkLst>
        <pc:docMk/>
      </pc:docMkLst>
      <pc:sldChg chg="modNotesTx">
        <pc:chgData name="Ritvo, Alexis" userId="dca1811e-ec30-4d4b-b18b-bc1ddf7323c6" providerId="ADAL" clId="{0646C190-CACC-7E4E-824A-D2E37524F077}" dt="2024-08-09T17:09:11.089" v="2"/>
        <pc:sldMkLst>
          <pc:docMk/>
          <pc:sldMk cId="2061322544" sldId="262"/>
        </pc:sldMkLst>
      </pc:sldChg>
      <pc:sldChg chg="addSp delSp modSp mod modNotesTx">
        <pc:chgData name="Ritvo, Alexis" userId="dca1811e-ec30-4d4b-b18b-bc1ddf7323c6" providerId="ADAL" clId="{0646C190-CACC-7E4E-824A-D2E37524F077}" dt="2024-09-11T15:12:54.224" v="94" actId="1076"/>
        <pc:sldMkLst>
          <pc:docMk/>
          <pc:sldMk cId="2475192210" sldId="267"/>
        </pc:sldMkLst>
        <pc:spChg chg="mod">
          <ac:chgData name="Ritvo, Alexis" userId="dca1811e-ec30-4d4b-b18b-bc1ddf7323c6" providerId="ADAL" clId="{0646C190-CACC-7E4E-824A-D2E37524F077}" dt="2024-09-11T15:04:01.616" v="68" actId="1076"/>
          <ac:spMkLst>
            <pc:docMk/>
            <pc:sldMk cId="2475192210" sldId="267"/>
            <ac:spMk id="2" creationId="{0483434D-AA72-75AF-0BD6-2751C008AF24}"/>
          </ac:spMkLst>
        </pc:spChg>
        <pc:spChg chg="mod">
          <ac:chgData name="Ritvo, Alexis" userId="dca1811e-ec30-4d4b-b18b-bc1ddf7323c6" providerId="ADAL" clId="{0646C190-CACC-7E4E-824A-D2E37524F077}" dt="2024-09-11T15:09:53.544" v="72" actId="27636"/>
          <ac:spMkLst>
            <pc:docMk/>
            <pc:sldMk cId="2475192210" sldId="267"/>
            <ac:spMk id="3" creationId="{C6D981FB-EFB0-3E68-A824-28998FECF71D}"/>
          </ac:spMkLst>
        </pc:spChg>
        <pc:spChg chg="mod">
          <ac:chgData name="Ritvo, Alexis" userId="dca1811e-ec30-4d4b-b18b-bc1ddf7323c6" providerId="ADAL" clId="{0646C190-CACC-7E4E-824A-D2E37524F077}" dt="2024-09-11T15:12:54.224" v="94" actId="1076"/>
          <ac:spMkLst>
            <pc:docMk/>
            <pc:sldMk cId="2475192210" sldId="267"/>
            <ac:spMk id="5" creationId="{D5EF3090-D006-0BDB-E0E8-8ADB52317F89}"/>
          </ac:spMkLst>
        </pc:spChg>
        <pc:picChg chg="add mod">
          <ac:chgData name="Ritvo, Alexis" userId="dca1811e-ec30-4d4b-b18b-bc1ddf7323c6" providerId="ADAL" clId="{0646C190-CACC-7E4E-824A-D2E37524F077}" dt="2024-09-11T15:12:05.936" v="75" actId="1076"/>
          <ac:picMkLst>
            <pc:docMk/>
            <pc:sldMk cId="2475192210" sldId="267"/>
            <ac:picMk id="1026" creationId="{6D10B5A7-211F-19A8-3940-A4771D415D8C}"/>
          </ac:picMkLst>
        </pc:picChg>
        <pc:picChg chg="del">
          <ac:chgData name="Ritvo, Alexis" userId="dca1811e-ec30-4d4b-b18b-bc1ddf7323c6" providerId="ADAL" clId="{0646C190-CACC-7E4E-824A-D2E37524F077}" dt="2024-09-11T15:11:58.526" v="73" actId="478"/>
          <ac:picMkLst>
            <pc:docMk/>
            <pc:sldMk cId="2475192210" sldId="267"/>
            <ac:picMk id="13316" creationId="{6B65FB5D-FC38-995E-717B-100001E7E6D3}"/>
          </ac:picMkLst>
        </pc:picChg>
      </pc:sldChg>
      <pc:sldChg chg="modSp mod">
        <pc:chgData name="Ritvo, Alexis" userId="dca1811e-ec30-4d4b-b18b-bc1ddf7323c6" providerId="ADAL" clId="{0646C190-CACC-7E4E-824A-D2E37524F077}" dt="2024-09-11T15:19:24.971" v="179" actId="1076"/>
        <pc:sldMkLst>
          <pc:docMk/>
          <pc:sldMk cId="2544338521" sldId="276"/>
        </pc:sldMkLst>
        <pc:spChg chg="mod">
          <ac:chgData name="Ritvo, Alexis" userId="dca1811e-ec30-4d4b-b18b-bc1ddf7323c6" providerId="ADAL" clId="{0646C190-CACC-7E4E-824A-D2E37524F077}" dt="2024-09-11T15:19:24.971" v="179" actId="1076"/>
          <ac:spMkLst>
            <pc:docMk/>
            <pc:sldMk cId="2544338521" sldId="276"/>
            <ac:spMk id="3" creationId="{0FF90515-EA21-38A1-2B29-4D2AEEF9298E}"/>
          </ac:spMkLst>
        </pc:spChg>
      </pc:sldChg>
      <pc:sldChg chg="modSp mod">
        <pc:chgData name="Ritvo, Alexis" userId="dca1811e-ec30-4d4b-b18b-bc1ddf7323c6" providerId="ADAL" clId="{0646C190-CACC-7E4E-824A-D2E37524F077}" dt="2024-09-11T15:19:16.291" v="178" actId="113"/>
        <pc:sldMkLst>
          <pc:docMk/>
          <pc:sldMk cId="3807319609" sldId="277"/>
        </pc:sldMkLst>
        <pc:spChg chg="mod">
          <ac:chgData name="Ritvo, Alexis" userId="dca1811e-ec30-4d4b-b18b-bc1ddf7323c6" providerId="ADAL" clId="{0646C190-CACC-7E4E-824A-D2E37524F077}" dt="2024-09-11T15:19:16.291" v="178" actId="113"/>
          <ac:spMkLst>
            <pc:docMk/>
            <pc:sldMk cId="3807319609" sldId="277"/>
            <ac:spMk id="2" creationId="{FB6A271B-3F1D-99A5-31DB-E92EFBA36FF5}"/>
          </ac:spMkLst>
        </pc:spChg>
        <pc:spChg chg="mod">
          <ac:chgData name="Ritvo, Alexis" userId="dca1811e-ec30-4d4b-b18b-bc1ddf7323c6" providerId="ADAL" clId="{0646C190-CACC-7E4E-824A-D2E37524F077}" dt="2024-09-11T15:18:21.653" v="177" actId="27636"/>
          <ac:spMkLst>
            <pc:docMk/>
            <pc:sldMk cId="3807319609" sldId="277"/>
            <ac:spMk id="3" creationId="{8F94E9BE-FCCF-9433-7865-E5EDF5ACF13D}"/>
          </ac:spMkLst>
        </pc:spChg>
      </pc:sldChg>
    </pc:docChg>
  </pc:docChgLst>
  <pc:docChgLst>
    <pc:chgData name="Ritvo, Alexis" userId="dca1811e-ec30-4d4b-b18b-bc1ddf7323c6" providerId="ADAL" clId="{D307C781-A8F2-354A-AE09-62B9C519BA6E}"/>
    <pc:docChg chg="undo custSel addSld delSld modSld sldOrd">
      <pc:chgData name="Ritvo, Alexis" userId="dca1811e-ec30-4d4b-b18b-bc1ddf7323c6" providerId="ADAL" clId="{D307C781-A8F2-354A-AE09-62B9C519BA6E}" dt="2023-12-09T03:00:20.415" v="12" actId="680"/>
      <pc:docMkLst>
        <pc:docMk/>
      </pc:docMkLst>
      <pc:sldChg chg="addSp modSp">
        <pc:chgData name="Ritvo, Alexis" userId="dca1811e-ec30-4d4b-b18b-bc1ddf7323c6" providerId="ADAL" clId="{D307C781-A8F2-354A-AE09-62B9C519BA6E}" dt="2023-12-09T02:59:59.829" v="10" actId="1076"/>
        <pc:sldMkLst>
          <pc:docMk/>
          <pc:sldMk cId="950086942" sldId="274"/>
        </pc:sldMkLst>
        <pc:spChg chg="mod">
          <ac:chgData name="Ritvo, Alexis" userId="dca1811e-ec30-4d4b-b18b-bc1ddf7323c6" providerId="ADAL" clId="{D307C781-A8F2-354A-AE09-62B9C519BA6E}" dt="2023-12-09T02:58:49.285" v="4" actId="1076"/>
          <ac:spMkLst>
            <pc:docMk/>
            <pc:sldMk cId="950086942" sldId="274"/>
            <ac:spMk id="4" creationId="{2520ACB5-2BAC-F840-A945-ED08CDF4C9BB}"/>
          </ac:spMkLst>
        </pc:spChg>
        <pc:spChg chg="mod">
          <ac:chgData name="Ritvo, Alexis" userId="dca1811e-ec30-4d4b-b18b-bc1ddf7323c6" providerId="ADAL" clId="{D307C781-A8F2-354A-AE09-62B9C519BA6E}" dt="2023-12-09T02:59:59.829" v="10" actId="1076"/>
          <ac:spMkLst>
            <pc:docMk/>
            <pc:sldMk cId="950086942" sldId="274"/>
            <ac:spMk id="6" creationId="{A25EC0E0-9344-F521-21FD-B3CB2217A0B9}"/>
          </ac:spMkLst>
        </pc:spChg>
        <pc:picChg chg="add mod">
          <ac:chgData name="Ritvo, Alexis" userId="dca1811e-ec30-4d4b-b18b-bc1ddf7323c6" providerId="ADAL" clId="{D307C781-A8F2-354A-AE09-62B9C519BA6E}" dt="2023-12-09T02:58:56.398" v="6" actId="1076"/>
          <ac:picMkLst>
            <pc:docMk/>
            <pc:sldMk cId="950086942" sldId="274"/>
            <ac:picMk id="5" creationId="{F26BA58D-5804-AD7D-56FA-4C329DFE8E35}"/>
          </ac:picMkLst>
        </pc:picChg>
        <pc:picChg chg="mod">
          <ac:chgData name="Ritvo, Alexis" userId="dca1811e-ec30-4d4b-b18b-bc1ddf7323c6" providerId="ADAL" clId="{D307C781-A8F2-354A-AE09-62B9C519BA6E}" dt="2023-12-09T02:58:52.957" v="5" actId="1076"/>
          <ac:picMkLst>
            <pc:docMk/>
            <pc:sldMk cId="950086942" sldId="274"/>
            <ac:picMk id="7" creationId="{AB98BE20-1823-F8F7-75C4-D3F51D023822}"/>
          </ac:picMkLst>
        </pc:picChg>
      </pc:sldChg>
      <pc:sldChg chg="add ord">
        <pc:chgData name="Ritvo, Alexis" userId="dca1811e-ec30-4d4b-b18b-bc1ddf7323c6" providerId="ADAL" clId="{D307C781-A8F2-354A-AE09-62B9C519BA6E}" dt="2023-12-09T02:59:40.360" v="8" actId="1076"/>
        <pc:sldMkLst>
          <pc:docMk/>
          <pc:sldMk cId="2119147910" sldId="282"/>
        </pc:sldMkLst>
      </pc:sldChg>
      <pc:sldChg chg="new del">
        <pc:chgData name="Ritvo, Alexis" userId="dca1811e-ec30-4d4b-b18b-bc1ddf7323c6" providerId="ADAL" clId="{D307C781-A8F2-354A-AE09-62B9C519BA6E}" dt="2023-12-09T03:00:20.415" v="12" actId="680"/>
        <pc:sldMkLst>
          <pc:docMk/>
          <pc:sldMk cId="1224981479" sldId="283"/>
        </pc:sldMkLst>
      </pc:sldChg>
    </pc:docChg>
  </pc:docChgLst>
  <pc:docChgLst>
    <pc:chgData name="Ritvo, Alexis" userId="S::alexis.ritvo@cuanschutz.edu::dca1811e-ec30-4d4b-b18b-bc1ddf7323c6" providerId="AD" clId="Web-{7F903870-4732-4507-A6BC-ABBA64411F00}"/>
    <pc:docChg chg="modSld">
      <pc:chgData name="Ritvo, Alexis" userId="S::alexis.ritvo@cuanschutz.edu::dca1811e-ec30-4d4b-b18b-bc1ddf7323c6" providerId="AD" clId="Web-{7F903870-4732-4507-A6BC-ABBA64411F00}" dt="2023-12-06T16:37:26.803" v="354"/>
      <pc:docMkLst>
        <pc:docMk/>
      </pc:docMkLst>
      <pc:sldChg chg="modSp">
        <pc:chgData name="Ritvo, Alexis" userId="S::alexis.ritvo@cuanschutz.edu::dca1811e-ec30-4d4b-b18b-bc1ddf7323c6" providerId="AD" clId="Web-{7F903870-4732-4507-A6BC-ABBA64411F00}" dt="2023-12-06T16:37:26.803" v="354"/>
        <pc:sldMkLst>
          <pc:docMk/>
          <pc:sldMk cId="2034589680" sldId="280"/>
        </pc:sldMkLst>
        <pc:graphicFrameChg chg="mod modGraphic">
          <ac:chgData name="Ritvo, Alexis" userId="S::alexis.ritvo@cuanschutz.edu::dca1811e-ec30-4d4b-b18b-bc1ddf7323c6" providerId="AD" clId="Web-{7F903870-4732-4507-A6BC-ABBA64411F00}" dt="2023-12-06T16:37:26.803" v="354"/>
          <ac:graphicFrameMkLst>
            <pc:docMk/>
            <pc:sldMk cId="2034589680" sldId="280"/>
            <ac:graphicFrameMk id="4" creationId="{D9A4150A-BCD2-EBFA-162F-9186A460B300}"/>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4068B8F-CAD8-D045-93E7-8E7AECC497AE}" type="datetimeFigureOut">
              <a:rPr lang="en-US" smtClean="0"/>
              <a:t>9/11/24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4599054-A20E-CD4A-A773-FC5625D09C5B}" type="slidenum">
              <a:rPr lang="en-US" smtClean="0"/>
              <a:t>‹#›</a:t>
            </a:fld>
            <a:endParaRPr lang="en-US"/>
          </a:p>
        </p:txBody>
      </p:sp>
    </p:spTree>
    <p:extLst>
      <p:ext uri="{BB962C8B-B14F-4D97-AF65-F5344CB8AC3E}">
        <p14:creationId xmlns:p14="http://schemas.microsoft.com/office/powerpoint/2010/main" val="23649000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5280.com/neighborhoods/" TargetMode="External"/><Relationship Id="rId2" Type="http://schemas.openxmlformats.org/officeDocument/2006/relationships/slide" Target="../slides/slide22.xml"/><Relationship Id="rId1" Type="http://schemas.openxmlformats.org/officeDocument/2006/relationships/notesMaster" Target="../notesMasters/notesMaster1.xml"/><Relationship Id="rId4" Type="http://schemas.openxmlformats.org/officeDocument/2006/relationships/hyperlink" Target="https://www.5280.com/package/top-of-the-town-2023/" TargetMode="Externa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A39F632-0407-4C0A-BE8F-CDAC807460C6}" type="slidenum">
              <a:rPr lang="en-US" smtClean="0"/>
              <a:t>1</a:t>
            </a:fld>
            <a:endParaRPr lang="en-US"/>
          </a:p>
        </p:txBody>
      </p:sp>
    </p:spTree>
    <p:extLst>
      <p:ext uri="{BB962C8B-B14F-4D97-AF65-F5344CB8AC3E}">
        <p14:creationId xmlns:p14="http://schemas.microsoft.com/office/powerpoint/2010/main" val="41744895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www.artstreatment.com</a:t>
            </a:r>
            <a:r>
              <a:rPr lang="en-US" dirty="0"/>
              <a:t>/our-services/medication-assisted-therapies/</a:t>
            </a:r>
          </a:p>
          <a:p>
            <a:endParaRPr lang="en-US" dirty="0"/>
          </a:p>
        </p:txBody>
      </p:sp>
      <p:sp>
        <p:nvSpPr>
          <p:cNvPr id="4" name="Slide Number Placeholder 3"/>
          <p:cNvSpPr>
            <a:spLocks noGrp="1"/>
          </p:cNvSpPr>
          <p:nvPr>
            <p:ph type="sldNum" sz="quarter" idx="5"/>
          </p:nvPr>
        </p:nvSpPr>
        <p:spPr/>
        <p:txBody>
          <a:bodyPr/>
          <a:lstStyle/>
          <a:p>
            <a:fld id="{C4599054-A20E-CD4A-A773-FC5625D09C5B}" type="slidenum">
              <a:rPr lang="en-US" smtClean="0"/>
              <a:t>11</a:t>
            </a:fld>
            <a:endParaRPr lang="en-US"/>
          </a:p>
        </p:txBody>
      </p:sp>
    </p:spTree>
    <p:extLst>
      <p:ext uri="{BB962C8B-B14F-4D97-AF65-F5344CB8AC3E}">
        <p14:creationId xmlns:p14="http://schemas.microsoft.com/office/powerpoint/2010/main" val="4478084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www.artstreatment.com</a:t>
            </a:r>
            <a:r>
              <a:rPr lang="en-US" dirty="0"/>
              <a:t>/our-services/men-s-residential/</a:t>
            </a:r>
          </a:p>
          <a:p>
            <a:endParaRPr lang="en-US" dirty="0"/>
          </a:p>
          <a:p>
            <a:r>
              <a:rPr lang="en-US" sz="1200" b="0" i="0" u="none" strike="noStrike" dirty="0">
                <a:solidFill>
                  <a:srgbClr val="404041"/>
                </a:solidFill>
                <a:effectLst/>
                <a:latin typeface="Lato" panose="020F0502020204030203" pitchFamily="34" charset="0"/>
              </a:rPr>
              <a:t>80-bed Therapeutic Community (TC) that offers long-term, intensive treatment for adult males with chronic substance use disorders, related anti-social behaviors and co-occurring mental health disorders.</a:t>
            </a:r>
          </a:p>
          <a:p>
            <a:r>
              <a:rPr lang="en-US" sz="1200" b="0" i="0" u="none" strike="noStrike" dirty="0">
                <a:solidFill>
                  <a:srgbClr val="404041"/>
                </a:solidFill>
                <a:effectLst/>
                <a:latin typeface="Lato" panose="020F0502020204030203" pitchFamily="34" charset="0"/>
              </a:rPr>
              <a:t>Participants learn to be accountable to the TC community through a hierarchical model of treatment stages that reflect increased levels of personal and social responsibility. </a:t>
            </a:r>
          </a:p>
          <a:p>
            <a:r>
              <a:rPr lang="en-US" sz="1200" b="0" i="0" u="none" strike="noStrike" dirty="0">
                <a:solidFill>
                  <a:srgbClr val="404041"/>
                </a:solidFill>
                <a:effectLst/>
                <a:latin typeface="Lato" panose="020F0502020204030203" pitchFamily="34" charset="0"/>
              </a:rPr>
              <a:t>Referrals derive from a myriad of sources, including the Colorado Department of Corrections, Community Correction Boards, probation department, and individuals and their family members.</a:t>
            </a:r>
            <a:endParaRPr lang="en-US" sz="1800" dirty="0"/>
          </a:p>
          <a:p>
            <a:endParaRPr lang="en-US" dirty="0"/>
          </a:p>
        </p:txBody>
      </p:sp>
      <p:sp>
        <p:nvSpPr>
          <p:cNvPr id="4" name="Slide Number Placeholder 3"/>
          <p:cNvSpPr>
            <a:spLocks noGrp="1"/>
          </p:cNvSpPr>
          <p:nvPr>
            <p:ph type="sldNum" sz="quarter" idx="5"/>
          </p:nvPr>
        </p:nvSpPr>
        <p:spPr/>
        <p:txBody>
          <a:bodyPr/>
          <a:lstStyle/>
          <a:p>
            <a:fld id="{C4599054-A20E-CD4A-A773-FC5625D09C5B}" type="slidenum">
              <a:rPr lang="en-US" smtClean="0"/>
              <a:t>12</a:t>
            </a:fld>
            <a:endParaRPr lang="en-US"/>
          </a:p>
        </p:txBody>
      </p:sp>
    </p:spTree>
    <p:extLst>
      <p:ext uri="{BB962C8B-B14F-4D97-AF65-F5344CB8AC3E}">
        <p14:creationId xmlns:p14="http://schemas.microsoft.com/office/powerpoint/2010/main" val="18790169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a:t>
            </a:r>
            <a:r>
              <a:rPr lang="en-US" dirty="0" err="1"/>
              <a:t>www.artstreatment.com</a:t>
            </a:r>
            <a:r>
              <a:rPr lang="en-US" dirty="0"/>
              <a:t>/our-services/adolescent-services/</a:t>
            </a:r>
          </a:p>
          <a:p>
            <a:endParaRPr lang="en-US" dirty="0"/>
          </a:p>
        </p:txBody>
      </p:sp>
      <p:sp>
        <p:nvSpPr>
          <p:cNvPr id="4" name="Slide Number Placeholder 3"/>
          <p:cNvSpPr>
            <a:spLocks noGrp="1"/>
          </p:cNvSpPr>
          <p:nvPr>
            <p:ph type="sldNum" sz="quarter" idx="5"/>
          </p:nvPr>
        </p:nvSpPr>
        <p:spPr/>
        <p:txBody>
          <a:bodyPr/>
          <a:lstStyle/>
          <a:p>
            <a:fld id="{C4599054-A20E-CD4A-A773-FC5625D09C5B}" type="slidenum">
              <a:rPr lang="en-US" smtClean="0"/>
              <a:t>13</a:t>
            </a:fld>
            <a:endParaRPr lang="en-US"/>
          </a:p>
        </p:txBody>
      </p:sp>
    </p:spTree>
    <p:extLst>
      <p:ext uri="{BB962C8B-B14F-4D97-AF65-F5344CB8AC3E}">
        <p14:creationId xmlns:p14="http://schemas.microsoft.com/office/powerpoint/2010/main" val="36379891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www.va.gov</a:t>
            </a:r>
            <a:r>
              <a:rPr lang="en-US" dirty="0"/>
              <a:t>/eastern-</a:t>
            </a:r>
            <a:r>
              <a:rPr lang="en-US" dirty="0" err="1"/>
              <a:t>colorado</a:t>
            </a:r>
            <a:r>
              <a:rPr lang="en-US" dirty="0"/>
              <a:t>-health-care/locations/rocky-mountain-regional-</a:t>
            </a:r>
            <a:r>
              <a:rPr lang="en-US" dirty="0" err="1"/>
              <a:t>va</a:t>
            </a:r>
            <a:r>
              <a:rPr lang="en-US" dirty="0"/>
              <a:t>-medical-center/</a:t>
            </a:r>
          </a:p>
          <a:p>
            <a:endParaRPr lang="en-US" dirty="0"/>
          </a:p>
          <a:p>
            <a:r>
              <a:rPr lang="en-US" dirty="0"/>
              <a:t>We have added a new rotation to our program along with a new site.  Our fellows will now rotate at the VA part time for 4 months while also doing 4 months part time ARTS.  The VA has many opportunities for our fellows including: outpatient treatment of SUDs.  </a:t>
            </a:r>
            <a:r>
              <a:rPr lang="en-US"/>
              <a:t>Medication interventions include sublingual and injectable buprenorphine, oral and injectable naltrexone and disulfiram among others, outpatient alcohol withdrawal management program as well as rapid access to buprenorphine products,  The clinic provides extensive evidence based psychosocial interventions including intensive outpatient programing, contingency management, peer support, individual therapy, couples therapy CBT for SUD and motivational interviewing to list a few offerings. </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C4599054-A20E-CD4A-A773-FC5625D09C5B}" type="slidenum">
              <a:rPr lang="en-US" smtClean="0"/>
              <a:t>15</a:t>
            </a:fld>
            <a:endParaRPr lang="en-US"/>
          </a:p>
        </p:txBody>
      </p:sp>
    </p:spTree>
    <p:extLst>
      <p:ext uri="{BB962C8B-B14F-4D97-AF65-F5344CB8AC3E}">
        <p14:creationId xmlns:p14="http://schemas.microsoft.com/office/powerpoint/2010/main" val="34588007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www.va.gov</a:t>
            </a:r>
            <a:r>
              <a:rPr lang="en-US" dirty="0"/>
              <a:t>/eastern-</a:t>
            </a:r>
            <a:r>
              <a:rPr lang="en-US" dirty="0" err="1"/>
              <a:t>colorado</a:t>
            </a:r>
            <a:r>
              <a:rPr lang="en-US" dirty="0"/>
              <a:t>-health-care/locations/</a:t>
            </a:r>
            <a:r>
              <a:rPr lang="en-US" dirty="0" err="1"/>
              <a:t>york</a:t>
            </a:r>
            <a:r>
              <a:rPr lang="en-US" dirty="0"/>
              <a:t>-street-</a:t>
            </a:r>
            <a:r>
              <a:rPr lang="en-US" dirty="0" err="1"/>
              <a:t>va</a:t>
            </a:r>
            <a:r>
              <a:rPr lang="en-US" dirty="0"/>
              <a:t>-clinic/</a:t>
            </a:r>
          </a:p>
        </p:txBody>
      </p:sp>
      <p:sp>
        <p:nvSpPr>
          <p:cNvPr id="4" name="Slide Number Placeholder 3"/>
          <p:cNvSpPr>
            <a:spLocks noGrp="1"/>
          </p:cNvSpPr>
          <p:nvPr>
            <p:ph type="sldNum" sz="quarter" idx="5"/>
          </p:nvPr>
        </p:nvSpPr>
        <p:spPr/>
        <p:txBody>
          <a:bodyPr/>
          <a:lstStyle/>
          <a:p>
            <a:fld id="{C4599054-A20E-CD4A-A773-FC5625D09C5B}" type="slidenum">
              <a:rPr lang="en-US" smtClean="0"/>
              <a:t>16</a:t>
            </a:fld>
            <a:endParaRPr lang="en-US"/>
          </a:p>
        </p:txBody>
      </p:sp>
    </p:spTree>
    <p:extLst>
      <p:ext uri="{BB962C8B-B14F-4D97-AF65-F5344CB8AC3E}">
        <p14:creationId xmlns:p14="http://schemas.microsoft.com/office/powerpoint/2010/main" val="42945531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www.va.gov</a:t>
            </a:r>
            <a:r>
              <a:rPr lang="en-US" dirty="0"/>
              <a:t>/eastern-</a:t>
            </a:r>
            <a:r>
              <a:rPr lang="en-US" dirty="0" err="1"/>
              <a:t>colorado</a:t>
            </a:r>
            <a:r>
              <a:rPr lang="en-US" dirty="0"/>
              <a:t>-health-care/locations/</a:t>
            </a:r>
            <a:r>
              <a:rPr lang="en-US" dirty="0" err="1"/>
              <a:t>york</a:t>
            </a:r>
            <a:r>
              <a:rPr lang="en-US" dirty="0"/>
              <a:t>-street-</a:t>
            </a:r>
            <a:r>
              <a:rPr lang="en-US" dirty="0" err="1"/>
              <a:t>va</a:t>
            </a:r>
            <a:r>
              <a:rPr lang="en-US" dirty="0"/>
              <a:t>-clinic/</a:t>
            </a:r>
          </a:p>
        </p:txBody>
      </p:sp>
      <p:sp>
        <p:nvSpPr>
          <p:cNvPr id="4" name="Slide Number Placeholder 3"/>
          <p:cNvSpPr>
            <a:spLocks noGrp="1"/>
          </p:cNvSpPr>
          <p:nvPr>
            <p:ph type="sldNum" sz="quarter" idx="5"/>
          </p:nvPr>
        </p:nvSpPr>
        <p:spPr/>
        <p:txBody>
          <a:bodyPr/>
          <a:lstStyle/>
          <a:p>
            <a:fld id="{C4599054-A20E-CD4A-A773-FC5625D09C5B}" type="slidenum">
              <a:rPr lang="en-US" smtClean="0"/>
              <a:t>17</a:t>
            </a:fld>
            <a:endParaRPr lang="en-US"/>
          </a:p>
        </p:txBody>
      </p:sp>
    </p:spTree>
    <p:extLst>
      <p:ext uri="{BB962C8B-B14F-4D97-AF65-F5344CB8AC3E}">
        <p14:creationId xmlns:p14="http://schemas.microsoft.com/office/powerpoint/2010/main" val="25780320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4599054-A20E-CD4A-A773-FC5625D09C5B}" type="slidenum">
              <a:rPr lang="en-US" smtClean="0"/>
              <a:t>18</a:t>
            </a:fld>
            <a:endParaRPr lang="en-US"/>
          </a:p>
        </p:txBody>
      </p:sp>
    </p:spTree>
    <p:extLst>
      <p:ext uri="{BB962C8B-B14F-4D97-AF65-F5344CB8AC3E}">
        <p14:creationId xmlns:p14="http://schemas.microsoft.com/office/powerpoint/2010/main" val="40948215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www.aaap.org</a:t>
            </a:r>
            <a:r>
              <a:rPr lang="en-US" dirty="0"/>
              <a:t>/fellowship/addiction-psychiatry-advanced-psychotherapy-curriculum/</a:t>
            </a:r>
          </a:p>
          <a:p>
            <a:r>
              <a:rPr lang="en-US" dirty="0"/>
              <a:t>https://</a:t>
            </a:r>
            <a:r>
              <a:rPr lang="en-US" dirty="0" err="1"/>
              <a:t>www.acaam.org</a:t>
            </a:r>
            <a:r>
              <a:rPr lang="en-US" dirty="0"/>
              <a:t>/national-addiction-medicine-didactic-curriculum</a:t>
            </a:r>
          </a:p>
        </p:txBody>
      </p:sp>
      <p:sp>
        <p:nvSpPr>
          <p:cNvPr id="4" name="Slide Number Placeholder 3"/>
          <p:cNvSpPr>
            <a:spLocks noGrp="1"/>
          </p:cNvSpPr>
          <p:nvPr>
            <p:ph type="sldNum" sz="quarter" idx="5"/>
          </p:nvPr>
        </p:nvSpPr>
        <p:spPr/>
        <p:txBody>
          <a:bodyPr/>
          <a:lstStyle/>
          <a:p>
            <a:fld id="{C4599054-A20E-CD4A-A773-FC5625D09C5B}" type="slidenum">
              <a:rPr lang="en-US" smtClean="0"/>
              <a:t>19</a:t>
            </a:fld>
            <a:endParaRPr lang="en-US"/>
          </a:p>
        </p:txBody>
      </p:sp>
    </p:spTree>
    <p:extLst>
      <p:ext uri="{BB962C8B-B14F-4D97-AF65-F5344CB8AC3E}">
        <p14:creationId xmlns:p14="http://schemas.microsoft.com/office/powerpoint/2010/main" val="1927488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4599054-A20E-CD4A-A773-FC5625D09C5B}" type="slidenum">
              <a:rPr lang="en-US" smtClean="0"/>
              <a:t>20</a:t>
            </a:fld>
            <a:endParaRPr lang="en-US"/>
          </a:p>
        </p:txBody>
      </p:sp>
    </p:spTree>
    <p:extLst>
      <p:ext uri="{BB962C8B-B14F-4D97-AF65-F5344CB8AC3E}">
        <p14:creationId xmlns:p14="http://schemas.microsoft.com/office/powerpoint/2010/main" val="32410128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4599054-A20E-CD4A-A773-FC5625D09C5B}" type="slidenum">
              <a:rPr lang="en-US" smtClean="0"/>
              <a:t>21</a:t>
            </a:fld>
            <a:endParaRPr lang="en-US"/>
          </a:p>
        </p:txBody>
      </p:sp>
    </p:spTree>
    <p:extLst>
      <p:ext uri="{BB962C8B-B14F-4D97-AF65-F5344CB8AC3E}">
        <p14:creationId xmlns:p14="http://schemas.microsoft.com/office/powerpoint/2010/main" val="5518498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A39F632-0407-4C0A-BE8F-CDAC807460C6}" type="slidenum">
              <a:rPr lang="en-US" smtClean="0"/>
              <a:t>2</a:t>
            </a:fld>
            <a:endParaRPr lang="en-US"/>
          </a:p>
        </p:txBody>
      </p:sp>
    </p:spTree>
    <p:extLst>
      <p:ext uri="{BB962C8B-B14F-4D97-AF65-F5344CB8AC3E}">
        <p14:creationId xmlns:p14="http://schemas.microsoft.com/office/powerpoint/2010/main" val="6569503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www.google.com</a:t>
            </a:r>
            <a:r>
              <a:rPr lang="en-US" dirty="0"/>
              <a:t>/maps/d/u/0/</a:t>
            </a:r>
            <a:r>
              <a:rPr lang="en-US" dirty="0" err="1"/>
              <a:t>edit?mid</a:t>
            </a:r>
            <a:r>
              <a:rPr lang="en-US" dirty="0"/>
              <a:t>=17PW7OTUn5xLVVBzDzA_AswC4e_c&amp;usp=sharing</a:t>
            </a:r>
          </a:p>
          <a:p>
            <a:pPr marL="342900" marR="0" lvl="0" indent="-342900">
              <a:spcBef>
                <a:spcPts val="0"/>
              </a:spcBef>
              <a:spcAft>
                <a:spcPts val="0"/>
              </a:spcAft>
              <a:buSzPts val="1000"/>
              <a:buFont typeface="Symbol" pitchFamily="2" charset="2"/>
              <a:buChar char=""/>
              <a:tabLst>
                <a:tab pos="457200" algn="l"/>
              </a:tabLst>
            </a:pPr>
            <a:r>
              <a:rPr lang="en-US" sz="1200" dirty="0">
                <a:effectLst/>
                <a:latin typeface="Calibri" panose="020F0502020204030204" pitchFamily="34" charset="0"/>
                <a:ea typeface="Times New Roman" panose="02020603050405020304" pitchFamily="18" charset="0"/>
              </a:rPr>
              <a:t>5280 Magazine Best Neighborhoods in Denver </a:t>
            </a:r>
            <a:r>
              <a:rPr lang="en-US" sz="1200" dirty="0">
                <a:effectLst/>
                <a:latin typeface="Calibri" panose="020F0502020204030204" pitchFamily="34" charset="0"/>
                <a:ea typeface="Times New Roman" panose="02020603050405020304" pitchFamily="18" charset="0"/>
                <a:hlinkClick r:id="rId3"/>
              </a:rPr>
              <a:t>https://www.5280.com/neighborhoods/</a:t>
            </a:r>
            <a:r>
              <a:rPr lang="en-US" sz="1200" dirty="0">
                <a:effectLst/>
                <a:latin typeface="Calibri" panose="020F0502020204030204" pitchFamily="34" charset="0"/>
                <a:ea typeface="Times New Roman" panose="02020603050405020304" pitchFamily="18" charset="0"/>
              </a:rPr>
              <a:t> </a:t>
            </a:r>
          </a:p>
          <a:p>
            <a:pPr marL="342900" marR="0" lvl="0" indent="-342900">
              <a:spcBef>
                <a:spcPts val="0"/>
              </a:spcBef>
              <a:spcAft>
                <a:spcPts val="0"/>
              </a:spcAft>
              <a:buSzPts val="1000"/>
              <a:buFont typeface="Symbol" pitchFamily="2" charset="2"/>
              <a:buChar char=""/>
              <a:tabLst>
                <a:tab pos="457200" algn="l"/>
              </a:tabLst>
            </a:pPr>
            <a:r>
              <a:rPr lang="en-US" sz="1200" dirty="0">
                <a:effectLst/>
                <a:latin typeface="Calibri" panose="020F0502020204030204" pitchFamily="34" charset="0"/>
                <a:ea typeface="Times New Roman" panose="02020603050405020304" pitchFamily="18" charset="0"/>
              </a:rPr>
              <a:t>Magazine 5280 Magazine Top of the Town: </a:t>
            </a:r>
            <a:r>
              <a:rPr lang="en-US" sz="1200" dirty="0">
                <a:effectLst/>
                <a:latin typeface="Calibri" panose="020F0502020204030204" pitchFamily="34" charset="0"/>
                <a:ea typeface="Times New Roman" panose="02020603050405020304" pitchFamily="18" charset="0"/>
                <a:hlinkClick r:id="rId4"/>
              </a:rPr>
              <a:t>https://www.5280.com/package/top-of-the-town-2023/</a:t>
            </a:r>
            <a:endParaRPr lang="en-US" sz="1200" dirty="0">
              <a:latin typeface="Calibri" panose="020F0502020204030204" pitchFamily="34" charset="0"/>
              <a:ea typeface="Times New Roman" panose="02020603050405020304" pitchFamily="18" charset="0"/>
            </a:endParaRPr>
          </a:p>
          <a:p>
            <a:endParaRPr lang="en-US" dirty="0"/>
          </a:p>
          <a:p>
            <a:r>
              <a:rPr lang="en-US" dirty="0"/>
              <a:t>https://</a:t>
            </a:r>
            <a:r>
              <a:rPr lang="en-US" dirty="0" err="1"/>
              <a:t>www.westword.com</a:t>
            </a:r>
            <a:r>
              <a:rPr lang="en-US" dirty="0"/>
              <a:t>/topic/things-to-do-6206354 </a:t>
            </a:r>
          </a:p>
        </p:txBody>
      </p:sp>
      <p:sp>
        <p:nvSpPr>
          <p:cNvPr id="4" name="Slide Number Placeholder 3"/>
          <p:cNvSpPr>
            <a:spLocks noGrp="1"/>
          </p:cNvSpPr>
          <p:nvPr>
            <p:ph type="sldNum" sz="quarter" idx="5"/>
          </p:nvPr>
        </p:nvSpPr>
        <p:spPr/>
        <p:txBody>
          <a:bodyPr/>
          <a:lstStyle/>
          <a:p>
            <a:fld id="{C4599054-A20E-CD4A-A773-FC5625D09C5B}" type="slidenum">
              <a:rPr lang="en-US" smtClean="0"/>
              <a:t>22</a:t>
            </a:fld>
            <a:endParaRPr lang="en-US"/>
          </a:p>
        </p:txBody>
      </p:sp>
    </p:spTree>
    <p:extLst>
      <p:ext uri="{BB962C8B-B14F-4D97-AF65-F5344CB8AC3E}">
        <p14:creationId xmlns:p14="http://schemas.microsoft.com/office/powerpoint/2010/main" val="676935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A39F632-0407-4C0A-BE8F-CDAC807460C6}" type="slidenum">
              <a:rPr lang="en-US" smtClean="0"/>
              <a:t>23</a:t>
            </a:fld>
            <a:endParaRPr lang="en-US"/>
          </a:p>
        </p:txBody>
      </p:sp>
    </p:spTree>
    <p:extLst>
      <p:ext uri="{BB962C8B-B14F-4D97-AF65-F5344CB8AC3E}">
        <p14:creationId xmlns:p14="http://schemas.microsoft.com/office/powerpoint/2010/main" val="6569503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4599054-A20E-CD4A-A773-FC5625D09C5B}" type="slidenum">
              <a:rPr lang="en-US" smtClean="0"/>
              <a:t>3</a:t>
            </a:fld>
            <a:endParaRPr lang="en-US"/>
          </a:p>
        </p:txBody>
      </p:sp>
    </p:spTree>
    <p:extLst>
      <p:ext uri="{BB962C8B-B14F-4D97-AF65-F5344CB8AC3E}">
        <p14:creationId xmlns:p14="http://schemas.microsoft.com/office/powerpoint/2010/main" val="31865438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4599054-A20E-CD4A-A773-FC5625D09C5B}" type="slidenum">
              <a:rPr lang="en-US" smtClean="0"/>
              <a:t>4</a:t>
            </a:fld>
            <a:endParaRPr lang="en-US"/>
          </a:p>
        </p:txBody>
      </p:sp>
    </p:spTree>
    <p:extLst>
      <p:ext uri="{BB962C8B-B14F-4D97-AF65-F5344CB8AC3E}">
        <p14:creationId xmlns:p14="http://schemas.microsoft.com/office/powerpoint/2010/main" val="17308816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4599054-A20E-CD4A-A773-FC5625D09C5B}" type="slidenum">
              <a:rPr lang="en-US" smtClean="0"/>
              <a:t>5</a:t>
            </a:fld>
            <a:endParaRPr lang="en-US"/>
          </a:p>
        </p:txBody>
      </p:sp>
    </p:spTree>
    <p:extLst>
      <p:ext uri="{BB962C8B-B14F-4D97-AF65-F5344CB8AC3E}">
        <p14:creationId xmlns:p14="http://schemas.microsoft.com/office/powerpoint/2010/main" val="10228244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www.denverhealth.org</a:t>
            </a:r>
            <a:r>
              <a:rPr lang="en-US" dirty="0"/>
              <a:t>/services/behavioral-health/addiction-services/methadone-clinic-opiate-addiction-treatment</a:t>
            </a:r>
          </a:p>
          <a:p>
            <a:r>
              <a:rPr lang="en-US" dirty="0"/>
              <a:t>https://</a:t>
            </a:r>
            <a:r>
              <a:rPr lang="en-US" dirty="0" err="1"/>
              <a:t>www.denverhealth.org</a:t>
            </a:r>
            <a:r>
              <a:rPr lang="en-US" dirty="0"/>
              <a:t>/services/behavioral-health/addiction-services/recovery-suboxone-treatment</a:t>
            </a:r>
          </a:p>
          <a:p>
            <a:endParaRPr lang="en-US" dirty="0"/>
          </a:p>
        </p:txBody>
      </p:sp>
      <p:sp>
        <p:nvSpPr>
          <p:cNvPr id="4" name="Slide Number Placeholder 3"/>
          <p:cNvSpPr>
            <a:spLocks noGrp="1"/>
          </p:cNvSpPr>
          <p:nvPr>
            <p:ph type="sldNum" sz="quarter" idx="5"/>
          </p:nvPr>
        </p:nvSpPr>
        <p:spPr/>
        <p:txBody>
          <a:bodyPr/>
          <a:lstStyle/>
          <a:p>
            <a:fld id="{C4599054-A20E-CD4A-A773-FC5625D09C5B}" type="slidenum">
              <a:rPr lang="en-US" smtClean="0"/>
              <a:t>6</a:t>
            </a:fld>
            <a:endParaRPr lang="en-US"/>
          </a:p>
        </p:txBody>
      </p:sp>
    </p:spTree>
    <p:extLst>
      <p:ext uri="{BB962C8B-B14F-4D97-AF65-F5344CB8AC3E}">
        <p14:creationId xmlns:p14="http://schemas.microsoft.com/office/powerpoint/2010/main" val="8032634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www.denverhealth.org</a:t>
            </a:r>
            <a:r>
              <a:rPr lang="en-US" dirty="0"/>
              <a:t>/services/behavioral-health/addiction-services/adolescent-substance-abuse-treatment</a:t>
            </a:r>
          </a:p>
          <a:p>
            <a:r>
              <a:rPr lang="en-US" dirty="0"/>
              <a:t>https://</a:t>
            </a:r>
            <a:r>
              <a:rPr lang="en-US" dirty="0" err="1"/>
              <a:t>drthurstone.com</a:t>
            </a:r>
            <a:r>
              <a:rPr lang="en-US" dirty="0"/>
              <a:t>/download-impact/</a:t>
            </a:r>
          </a:p>
        </p:txBody>
      </p:sp>
      <p:sp>
        <p:nvSpPr>
          <p:cNvPr id="4" name="Slide Number Placeholder 3"/>
          <p:cNvSpPr>
            <a:spLocks noGrp="1"/>
          </p:cNvSpPr>
          <p:nvPr>
            <p:ph type="sldNum" sz="quarter" idx="5"/>
          </p:nvPr>
        </p:nvSpPr>
        <p:spPr/>
        <p:txBody>
          <a:bodyPr/>
          <a:lstStyle/>
          <a:p>
            <a:fld id="{C4599054-A20E-CD4A-A773-FC5625D09C5B}" type="slidenum">
              <a:rPr lang="en-US" smtClean="0"/>
              <a:t>7</a:t>
            </a:fld>
            <a:endParaRPr lang="en-US"/>
          </a:p>
        </p:txBody>
      </p:sp>
    </p:spTree>
    <p:extLst>
      <p:ext uri="{BB962C8B-B14F-4D97-AF65-F5344CB8AC3E}">
        <p14:creationId xmlns:p14="http://schemas.microsoft.com/office/powerpoint/2010/main" val="8655525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bha.colorado.gov</a:t>
            </a:r>
            <a:r>
              <a:rPr lang="en-US" dirty="0"/>
              <a:t>/resources/substance-use-commitment</a:t>
            </a:r>
          </a:p>
        </p:txBody>
      </p:sp>
      <p:sp>
        <p:nvSpPr>
          <p:cNvPr id="4" name="Slide Number Placeholder 3"/>
          <p:cNvSpPr>
            <a:spLocks noGrp="1"/>
          </p:cNvSpPr>
          <p:nvPr>
            <p:ph type="sldNum" sz="quarter" idx="5"/>
          </p:nvPr>
        </p:nvSpPr>
        <p:spPr/>
        <p:txBody>
          <a:bodyPr/>
          <a:lstStyle/>
          <a:p>
            <a:fld id="{C4599054-A20E-CD4A-A773-FC5625D09C5B}" type="slidenum">
              <a:rPr lang="en-US" smtClean="0"/>
              <a:t>8</a:t>
            </a:fld>
            <a:endParaRPr lang="en-US"/>
          </a:p>
        </p:txBody>
      </p:sp>
    </p:spTree>
    <p:extLst>
      <p:ext uri="{BB962C8B-B14F-4D97-AF65-F5344CB8AC3E}">
        <p14:creationId xmlns:p14="http://schemas.microsoft.com/office/powerpoint/2010/main" val="39371793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4599054-A20E-CD4A-A773-FC5625D09C5B}" type="slidenum">
              <a:rPr lang="en-US" smtClean="0"/>
              <a:t>9</a:t>
            </a:fld>
            <a:endParaRPr lang="en-US"/>
          </a:p>
        </p:txBody>
      </p:sp>
    </p:spTree>
    <p:extLst>
      <p:ext uri="{BB962C8B-B14F-4D97-AF65-F5344CB8AC3E}">
        <p14:creationId xmlns:p14="http://schemas.microsoft.com/office/powerpoint/2010/main" val="36624558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ACD27E-A1E0-370A-37CE-C0FC544C981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D943EE9-22C8-1DCF-A818-3C1C6F938DC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8546A85-8027-E0AF-EDF4-E3320F36226E}"/>
              </a:ext>
            </a:extLst>
          </p:cNvPr>
          <p:cNvSpPr>
            <a:spLocks noGrp="1"/>
          </p:cNvSpPr>
          <p:nvPr>
            <p:ph type="dt" sz="half" idx="10"/>
          </p:nvPr>
        </p:nvSpPr>
        <p:spPr/>
        <p:txBody>
          <a:bodyPr/>
          <a:lstStyle/>
          <a:p>
            <a:fld id="{AE365748-92FF-584A-A832-F980AF3F5405}" type="datetimeFigureOut">
              <a:rPr lang="en-US" smtClean="0"/>
              <a:t>9/11/24</a:t>
            </a:fld>
            <a:endParaRPr lang="en-US"/>
          </a:p>
        </p:txBody>
      </p:sp>
      <p:sp>
        <p:nvSpPr>
          <p:cNvPr id="5" name="Footer Placeholder 4">
            <a:extLst>
              <a:ext uri="{FF2B5EF4-FFF2-40B4-BE49-F238E27FC236}">
                <a16:creationId xmlns:a16="http://schemas.microsoft.com/office/drawing/2014/main" id="{104F3CC2-FBFA-04A0-709C-7BE7BB9834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7CCE4E6-9C36-BF14-56C1-6C616E2DC226}"/>
              </a:ext>
            </a:extLst>
          </p:cNvPr>
          <p:cNvSpPr>
            <a:spLocks noGrp="1"/>
          </p:cNvSpPr>
          <p:nvPr>
            <p:ph type="sldNum" sz="quarter" idx="12"/>
          </p:nvPr>
        </p:nvSpPr>
        <p:spPr/>
        <p:txBody>
          <a:bodyPr/>
          <a:lstStyle/>
          <a:p>
            <a:fld id="{2196276B-9710-5044-9366-44115A98CD4C}" type="slidenum">
              <a:rPr lang="en-US" smtClean="0"/>
              <a:t>‹#›</a:t>
            </a:fld>
            <a:endParaRPr lang="en-US"/>
          </a:p>
        </p:txBody>
      </p:sp>
    </p:spTree>
    <p:extLst>
      <p:ext uri="{BB962C8B-B14F-4D97-AF65-F5344CB8AC3E}">
        <p14:creationId xmlns:p14="http://schemas.microsoft.com/office/powerpoint/2010/main" val="13365775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25C8DB-C677-FD75-AB6D-C612923D5E4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2F3F2A-7BF5-7E74-DA7D-4A5427B391D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C482E29-B58A-5F92-D21F-F5649C521EF8}"/>
              </a:ext>
            </a:extLst>
          </p:cNvPr>
          <p:cNvSpPr>
            <a:spLocks noGrp="1"/>
          </p:cNvSpPr>
          <p:nvPr>
            <p:ph type="dt" sz="half" idx="10"/>
          </p:nvPr>
        </p:nvSpPr>
        <p:spPr/>
        <p:txBody>
          <a:bodyPr/>
          <a:lstStyle/>
          <a:p>
            <a:fld id="{AE365748-92FF-584A-A832-F980AF3F5405}" type="datetimeFigureOut">
              <a:rPr lang="en-US" smtClean="0"/>
              <a:t>9/11/24</a:t>
            </a:fld>
            <a:endParaRPr lang="en-US"/>
          </a:p>
        </p:txBody>
      </p:sp>
      <p:sp>
        <p:nvSpPr>
          <p:cNvPr id="5" name="Footer Placeholder 4">
            <a:extLst>
              <a:ext uri="{FF2B5EF4-FFF2-40B4-BE49-F238E27FC236}">
                <a16:creationId xmlns:a16="http://schemas.microsoft.com/office/drawing/2014/main" id="{9AC00DDB-530C-4248-6948-41D6F99951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B7BBBD-01BE-1653-6A94-0A915D706D4C}"/>
              </a:ext>
            </a:extLst>
          </p:cNvPr>
          <p:cNvSpPr>
            <a:spLocks noGrp="1"/>
          </p:cNvSpPr>
          <p:nvPr>
            <p:ph type="sldNum" sz="quarter" idx="12"/>
          </p:nvPr>
        </p:nvSpPr>
        <p:spPr/>
        <p:txBody>
          <a:bodyPr/>
          <a:lstStyle/>
          <a:p>
            <a:fld id="{2196276B-9710-5044-9366-44115A98CD4C}" type="slidenum">
              <a:rPr lang="en-US" smtClean="0"/>
              <a:t>‹#›</a:t>
            </a:fld>
            <a:endParaRPr lang="en-US"/>
          </a:p>
        </p:txBody>
      </p:sp>
    </p:spTree>
    <p:extLst>
      <p:ext uri="{BB962C8B-B14F-4D97-AF65-F5344CB8AC3E}">
        <p14:creationId xmlns:p14="http://schemas.microsoft.com/office/powerpoint/2010/main" val="12932174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3575BC5-1467-170D-686A-53FA1F045DA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C8435D9-8B56-40FB-496B-62835067B90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652943A-8D95-D729-C764-A3086791964F}"/>
              </a:ext>
            </a:extLst>
          </p:cNvPr>
          <p:cNvSpPr>
            <a:spLocks noGrp="1"/>
          </p:cNvSpPr>
          <p:nvPr>
            <p:ph type="dt" sz="half" idx="10"/>
          </p:nvPr>
        </p:nvSpPr>
        <p:spPr/>
        <p:txBody>
          <a:bodyPr/>
          <a:lstStyle/>
          <a:p>
            <a:fld id="{AE365748-92FF-584A-A832-F980AF3F5405}" type="datetimeFigureOut">
              <a:rPr lang="en-US" smtClean="0"/>
              <a:t>9/11/24</a:t>
            </a:fld>
            <a:endParaRPr lang="en-US"/>
          </a:p>
        </p:txBody>
      </p:sp>
      <p:sp>
        <p:nvSpPr>
          <p:cNvPr id="5" name="Footer Placeholder 4">
            <a:extLst>
              <a:ext uri="{FF2B5EF4-FFF2-40B4-BE49-F238E27FC236}">
                <a16:creationId xmlns:a16="http://schemas.microsoft.com/office/drawing/2014/main" id="{5C76D5EC-860F-1821-8F4D-030CBBA1126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8CF8FF-2B5A-6A28-3371-CFA05F3D0905}"/>
              </a:ext>
            </a:extLst>
          </p:cNvPr>
          <p:cNvSpPr>
            <a:spLocks noGrp="1"/>
          </p:cNvSpPr>
          <p:nvPr>
            <p:ph type="sldNum" sz="quarter" idx="12"/>
          </p:nvPr>
        </p:nvSpPr>
        <p:spPr/>
        <p:txBody>
          <a:bodyPr/>
          <a:lstStyle/>
          <a:p>
            <a:fld id="{2196276B-9710-5044-9366-44115A98CD4C}" type="slidenum">
              <a:rPr lang="en-US" smtClean="0"/>
              <a:t>‹#›</a:t>
            </a:fld>
            <a:endParaRPr lang="en-US"/>
          </a:p>
        </p:txBody>
      </p:sp>
    </p:spTree>
    <p:extLst>
      <p:ext uri="{BB962C8B-B14F-4D97-AF65-F5344CB8AC3E}">
        <p14:creationId xmlns:p14="http://schemas.microsoft.com/office/powerpoint/2010/main" val="28410862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Slide 6">
    <p:spTree>
      <p:nvGrpSpPr>
        <p:cNvPr id="1" name=""/>
        <p:cNvGrpSpPr/>
        <p:nvPr/>
      </p:nvGrpSpPr>
      <p:grpSpPr>
        <a:xfrm>
          <a:off x="0" y="0"/>
          <a:ext cx="0" cy="0"/>
          <a:chOff x="0" y="0"/>
          <a:chExt cx="0" cy="0"/>
        </a:xfrm>
      </p:grpSpPr>
      <p:pic>
        <p:nvPicPr>
          <p:cNvPr id="2" name="Picture 2" descr="Photo">
            <a:extLst>
              <a:ext uri="{FF2B5EF4-FFF2-40B4-BE49-F238E27FC236}">
                <a16:creationId xmlns:a16="http://schemas.microsoft.com/office/drawing/2014/main" id="{F2FC0470-0E01-C8CA-4FCB-D575C3C429BB}"/>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t="7572" b="7572"/>
          <a:stretch/>
        </p:blipFill>
        <p:spPr bwMode="auto">
          <a:xfrm>
            <a:off x="14288" y="-41162"/>
            <a:ext cx="12177712" cy="6899162"/>
          </a:xfrm>
          <a:prstGeom prst="rect">
            <a:avLst/>
          </a:prstGeom>
          <a:noFill/>
          <a:extLst>
            <a:ext uri="{909E8E84-426E-40DD-AFC4-6F175D3DCCD1}">
              <a14:hiddenFill xmlns:a14="http://schemas.microsoft.com/office/drawing/2010/main">
                <a:solidFill>
                  <a:srgbClr val="FFFFFF"/>
                </a:solidFill>
              </a14:hiddenFill>
            </a:ext>
          </a:extLst>
        </p:spPr>
      </p:pic>
      <p:cxnSp>
        <p:nvCxnSpPr>
          <p:cNvPr id="8" name="Straight Connector 7">
            <a:extLst>
              <a:ext uri="{FF2B5EF4-FFF2-40B4-BE49-F238E27FC236}">
                <a16:creationId xmlns:a16="http://schemas.microsoft.com/office/drawing/2014/main" id="{4E9957D1-108E-FA46-91B2-CB088D96A783}"/>
              </a:ext>
            </a:extLst>
          </p:cNvPr>
          <p:cNvCxnSpPr>
            <a:cxnSpLocks/>
          </p:cNvCxnSpPr>
          <p:nvPr userDrawn="1"/>
        </p:nvCxnSpPr>
        <p:spPr>
          <a:xfrm>
            <a:off x="0" y="2923249"/>
            <a:ext cx="1119499" cy="0"/>
          </a:xfrm>
          <a:prstGeom prst="line">
            <a:avLst/>
          </a:prstGeom>
          <a:ln w="53975">
            <a:solidFill>
              <a:srgbClr val="CBB379"/>
            </a:solidFill>
          </a:ln>
          <a:effectLst/>
        </p:spPr>
        <p:style>
          <a:lnRef idx="2">
            <a:schemeClr val="accent1"/>
          </a:lnRef>
          <a:fillRef idx="0">
            <a:schemeClr val="accent1"/>
          </a:fillRef>
          <a:effectRef idx="1">
            <a:schemeClr val="accent1"/>
          </a:effectRef>
          <a:fontRef idx="minor">
            <a:schemeClr val="tx1"/>
          </a:fontRef>
        </p:style>
      </p:cxnSp>
      <p:pic>
        <p:nvPicPr>
          <p:cNvPr id="5" name="Picture 4" descr="Text&#10;&#10;Description automatically generated with low confidence">
            <a:extLst>
              <a:ext uri="{FF2B5EF4-FFF2-40B4-BE49-F238E27FC236}">
                <a16:creationId xmlns:a16="http://schemas.microsoft.com/office/drawing/2014/main" id="{1DFDE9A8-4824-EA77-B250-B468D9E2200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45357" y="290664"/>
            <a:ext cx="3953462" cy="740320"/>
          </a:xfrm>
          <a:prstGeom prst="rect">
            <a:avLst/>
          </a:prstGeom>
        </p:spPr>
      </p:pic>
      <p:sp>
        <p:nvSpPr>
          <p:cNvPr id="13" name="Content Placeholder 3">
            <a:extLst>
              <a:ext uri="{FF2B5EF4-FFF2-40B4-BE49-F238E27FC236}">
                <a16:creationId xmlns:a16="http://schemas.microsoft.com/office/drawing/2014/main" id="{72619A6F-EBB2-5A58-9B0B-74E179251A0A}"/>
              </a:ext>
            </a:extLst>
          </p:cNvPr>
          <p:cNvSpPr>
            <a:spLocks noGrp="1"/>
          </p:cNvSpPr>
          <p:nvPr>
            <p:ph sz="quarter" idx="12" hasCustomPrompt="1"/>
          </p:nvPr>
        </p:nvSpPr>
        <p:spPr>
          <a:xfrm>
            <a:off x="2479170" y="3860694"/>
            <a:ext cx="2077623" cy="416960"/>
          </a:xfrm>
          <a:prstGeom prst="rect">
            <a:avLst/>
          </a:prstGeom>
        </p:spPr>
        <p:txBody>
          <a:bodyPr>
            <a:normAutofit/>
          </a:bodyPr>
          <a:lstStyle>
            <a:lvl1pPr marL="0" indent="0">
              <a:buNone/>
              <a:defRPr sz="2400">
                <a:solidFill>
                  <a:schemeClr val="bg1"/>
                </a:solidFill>
                <a:latin typeface="Helvetica" pitchFamily="2" charset="0"/>
              </a:defRPr>
            </a:lvl1pPr>
          </a:lstStyle>
          <a:p>
            <a:pPr lvl="0"/>
            <a:r>
              <a:rPr lang="en-US"/>
              <a:t>Insert Subtitle</a:t>
            </a:r>
          </a:p>
        </p:txBody>
      </p:sp>
      <p:pic>
        <p:nvPicPr>
          <p:cNvPr id="14" name="Picture 13" descr="Text&#10;&#10;Description automatically generated">
            <a:extLst>
              <a:ext uri="{FF2B5EF4-FFF2-40B4-BE49-F238E27FC236}">
                <a16:creationId xmlns:a16="http://schemas.microsoft.com/office/drawing/2014/main" id="{A6495AF4-2BA1-DE7B-3158-D5747EF0F4B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58757" y="436043"/>
            <a:ext cx="3290791" cy="449562"/>
          </a:xfrm>
          <a:prstGeom prst="rect">
            <a:avLst/>
          </a:prstGeom>
        </p:spPr>
      </p:pic>
      <p:sp>
        <p:nvSpPr>
          <p:cNvPr id="15" name="Rectangle 14">
            <a:extLst>
              <a:ext uri="{FF2B5EF4-FFF2-40B4-BE49-F238E27FC236}">
                <a16:creationId xmlns:a16="http://schemas.microsoft.com/office/drawing/2014/main" id="{BD0E3EAD-8B56-1F9D-213F-DB6C23A3326F}"/>
              </a:ext>
            </a:extLst>
          </p:cNvPr>
          <p:cNvSpPr/>
          <p:nvPr userDrawn="1"/>
        </p:nvSpPr>
        <p:spPr>
          <a:xfrm>
            <a:off x="1197632" y="2474259"/>
            <a:ext cx="10994368" cy="11345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9CF3CCF5-7161-58C7-43C9-3A027D6138A5}"/>
              </a:ext>
            </a:extLst>
          </p:cNvPr>
          <p:cNvSpPr>
            <a:spLocks noGrp="1"/>
          </p:cNvSpPr>
          <p:nvPr>
            <p:ph type="title"/>
          </p:nvPr>
        </p:nvSpPr>
        <p:spPr>
          <a:xfrm>
            <a:off x="1197632" y="2700339"/>
            <a:ext cx="10980079" cy="728659"/>
          </a:xfrm>
          <a:prstGeom prst="rect">
            <a:avLst/>
          </a:prstGeom>
        </p:spPr>
        <p:txBody>
          <a:bodyPr>
            <a:normAutofit/>
          </a:bodyPr>
          <a:lstStyle>
            <a:lvl1pPr>
              <a:defRPr b="1">
                <a:solidFill>
                  <a:schemeClr val="bg1"/>
                </a:solidFill>
                <a:latin typeface="Helvetica" pitchFamily="2" charset="0"/>
              </a:defRPr>
            </a:lvl1pPr>
          </a:lstStyle>
          <a:p>
            <a:r>
              <a:rPr lang="en-US"/>
              <a:t>Click to edit Master title style</a:t>
            </a:r>
          </a:p>
        </p:txBody>
      </p:sp>
    </p:spTree>
    <p:extLst>
      <p:ext uri="{BB962C8B-B14F-4D97-AF65-F5344CB8AC3E}">
        <p14:creationId xmlns:p14="http://schemas.microsoft.com/office/powerpoint/2010/main" val="26341146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ext Small Imag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4A6B9E0-8BB5-5A4E-B3FD-96457F7267FA}"/>
              </a:ext>
            </a:extLst>
          </p:cNvPr>
          <p:cNvSpPr/>
          <p:nvPr userDrawn="1"/>
        </p:nvSpPr>
        <p:spPr>
          <a:xfrm>
            <a:off x="0" y="555892"/>
            <a:ext cx="416859" cy="707886"/>
          </a:xfrm>
          <a:prstGeom prst="rect">
            <a:avLst/>
          </a:prstGeom>
          <a:solidFill>
            <a:srgbClr val="CBB3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EC8EB69E-47F3-694D-A275-23388F3B4E72}"/>
              </a:ext>
            </a:extLst>
          </p:cNvPr>
          <p:cNvSpPr>
            <a:spLocks noGrp="1"/>
          </p:cNvSpPr>
          <p:nvPr>
            <p:ph type="title" hasCustomPrompt="1"/>
          </p:nvPr>
        </p:nvSpPr>
        <p:spPr>
          <a:xfrm>
            <a:off x="762784" y="620441"/>
            <a:ext cx="9143215" cy="643338"/>
          </a:xfrm>
          <a:prstGeom prst="rect">
            <a:avLst/>
          </a:prstGeom>
        </p:spPr>
        <p:txBody>
          <a:bodyPr/>
          <a:lstStyle/>
          <a:p>
            <a:r>
              <a:rPr lang="en-US"/>
              <a:t>HEADING TEXT GOES HERE</a:t>
            </a:r>
          </a:p>
        </p:txBody>
      </p:sp>
      <p:sp>
        <p:nvSpPr>
          <p:cNvPr id="19" name="Picture Placeholder 15">
            <a:extLst>
              <a:ext uri="{FF2B5EF4-FFF2-40B4-BE49-F238E27FC236}">
                <a16:creationId xmlns:a16="http://schemas.microsoft.com/office/drawing/2014/main" id="{EA73D644-961F-CB44-B74B-5587C1EC4939}"/>
              </a:ext>
            </a:extLst>
          </p:cNvPr>
          <p:cNvSpPr>
            <a:spLocks noGrp="1"/>
          </p:cNvSpPr>
          <p:nvPr>
            <p:ph type="pic" sz="quarter" idx="13" hasCustomPrompt="1"/>
          </p:nvPr>
        </p:nvSpPr>
        <p:spPr>
          <a:xfrm>
            <a:off x="6260509" y="1596651"/>
            <a:ext cx="5324475" cy="3916866"/>
          </a:xfrm>
          <a:prstGeom prst="rect">
            <a:avLst/>
          </a:prstGeom>
        </p:spPr>
        <p:txBody>
          <a:bodyPr/>
          <a:lstStyle>
            <a:lvl1pPr marL="0" indent="0" algn="ctr">
              <a:buNone/>
              <a:defRPr sz="1600" i="1">
                <a:solidFill>
                  <a:schemeClr val="bg1">
                    <a:lumMod val="65000"/>
                  </a:schemeClr>
                </a:solidFill>
              </a:defRPr>
            </a:lvl1pPr>
          </a:lstStyle>
          <a:p>
            <a:r>
              <a:rPr lang="en-US"/>
              <a:t>CLICK ICON TO INSERT</a:t>
            </a:r>
            <a:br>
              <a:rPr lang="en-US"/>
            </a:br>
            <a:r>
              <a:rPr lang="en-US"/>
              <a:t>PICTURE OR GRAPHIC</a:t>
            </a:r>
          </a:p>
        </p:txBody>
      </p:sp>
      <p:sp>
        <p:nvSpPr>
          <p:cNvPr id="20" name="Picture Placeholder 15">
            <a:extLst>
              <a:ext uri="{FF2B5EF4-FFF2-40B4-BE49-F238E27FC236}">
                <a16:creationId xmlns:a16="http://schemas.microsoft.com/office/drawing/2014/main" id="{2954BE40-BFB3-914F-8BE0-773726C44F0F}"/>
              </a:ext>
            </a:extLst>
          </p:cNvPr>
          <p:cNvSpPr>
            <a:spLocks noGrp="1"/>
          </p:cNvSpPr>
          <p:nvPr>
            <p:ph type="pic" sz="quarter" idx="14" hasCustomPrompt="1"/>
          </p:nvPr>
        </p:nvSpPr>
        <p:spPr>
          <a:xfrm>
            <a:off x="771525" y="1596651"/>
            <a:ext cx="5324475" cy="3916866"/>
          </a:xfrm>
          <a:prstGeom prst="rect">
            <a:avLst/>
          </a:prstGeom>
        </p:spPr>
        <p:txBody>
          <a:bodyPr/>
          <a:lstStyle>
            <a:lvl1pPr marL="0" indent="0" algn="ctr">
              <a:buNone/>
              <a:defRPr sz="1600" i="1">
                <a:solidFill>
                  <a:schemeClr val="bg1">
                    <a:lumMod val="65000"/>
                  </a:schemeClr>
                </a:solidFill>
              </a:defRPr>
            </a:lvl1pPr>
          </a:lstStyle>
          <a:p>
            <a:r>
              <a:rPr lang="en-US"/>
              <a:t>CLICK ICON TO INSERT</a:t>
            </a:r>
            <a:br>
              <a:rPr lang="en-US"/>
            </a:br>
            <a:r>
              <a:rPr lang="en-US"/>
              <a:t>PICTURE OR GRAPHIC</a:t>
            </a:r>
          </a:p>
        </p:txBody>
      </p:sp>
      <p:sp>
        <p:nvSpPr>
          <p:cNvPr id="21" name="Text Placeholder 17">
            <a:extLst>
              <a:ext uri="{FF2B5EF4-FFF2-40B4-BE49-F238E27FC236}">
                <a16:creationId xmlns:a16="http://schemas.microsoft.com/office/drawing/2014/main" id="{E016F85C-111F-F34A-B2D9-34BBC6FC1E75}"/>
              </a:ext>
            </a:extLst>
          </p:cNvPr>
          <p:cNvSpPr>
            <a:spLocks noGrp="1"/>
          </p:cNvSpPr>
          <p:nvPr>
            <p:ph type="body" sz="quarter" idx="10" hasCustomPrompt="1"/>
          </p:nvPr>
        </p:nvSpPr>
        <p:spPr>
          <a:xfrm>
            <a:off x="771525" y="5505442"/>
            <a:ext cx="5324475" cy="252168"/>
          </a:xfrm>
          <a:prstGeom prst="rect">
            <a:avLst/>
          </a:prstGeom>
        </p:spPr>
        <p:txBody>
          <a:bodyPr/>
          <a:lstStyle>
            <a:lvl1pPr marL="0" indent="0">
              <a:buNone/>
              <a:defRPr sz="1600" i="1">
                <a:solidFill>
                  <a:schemeClr val="tx1">
                    <a:lumMod val="75000"/>
                    <a:lumOff val="25000"/>
                  </a:schemeClr>
                </a:solidFill>
                <a:latin typeface="Helvetica" pitchFamily="2" charset="0"/>
              </a:defRPr>
            </a:lvl1pPr>
            <a:lvl2pPr marL="457200" indent="0">
              <a:buNone/>
              <a:defRPr sz="1800">
                <a:solidFill>
                  <a:schemeClr val="tx1">
                    <a:lumMod val="75000"/>
                    <a:lumOff val="25000"/>
                  </a:schemeClr>
                </a:solidFill>
              </a:defRPr>
            </a:lvl2pPr>
            <a:lvl3pPr marL="914400" indent="0">
              <a:buNone/>
              <a:defRPr sz="1600">
                <a:solidFill>
                  <a:schemeClr val="tx1">
                    <a:lumMod val="75000"/>
                    <a:lumOff val="25000"/>
                  </a:schemeClr>
                </a:solidFill>
              </a:defRPr>
            </a:lvl3pPr>
            <a:lvl4pPr>
              <a:defRPr sz="1400">
                <a:solidFill>
                  <a:schemeClr val="tx1">
                    <a:lumMod val="75000"/>
                    <a:lumOff val="25000"/>
                  </a:schemeClr>
                </a:solidFill>
              </a:defRPr>
            </a:lvl4pPr>
            <a:lvl5pPr>
              <a:defRPr sz="1400">
                <a:solidFill>
                  <a:schemeClr val="tx1">
                    <a:lumMod val="75000"/>
                    <a:lumOff val="25000"/>
                  </a:schemeClr>
                </a:solidFill>
              </a:defRPr>
            </a:lvl5pPr>
          </a:lstStyle>
          <a:p>
            <a:pPr lvl="0"/>
            <a:r>
              <a:rPr lang="en-US"/>
              <a:t>Caption</a:t>
            </a:r>
          </a:p>
        </p:txBody>
      </p:sp>
      <p:sp>
        <p:nvSpPr>
          <p:cNvPr id="22" name="Text Placeholder 17">
            <a:extLst>
              <a:ext uri="{FF2B5EF4-FFF2-40B4-BE49-F238E27FC236}">
                <a16:creationId xmlns:a16="http://schemas.microsoft.com/office/drawing/2014/main" id="{D3475193-4182-D645-961D-F27094E22EEE}"/>
              </a:ext>
            </a:extLst>
          </p:cNvPr>
          <p:cNvSpPr>
            <a:spLocks noGrp="1"/>
          </p:cNvSpPr>
          <p:nvPr>
            <p:ph type="body" sz="quarter" idx="15" hasCustomPrompt="1"/>
          </p:nvPr>
        </p:nvSpPr>
        <p:spPr>
          <a:xfrm>
            <a:off x="6260509" y="5505442"/>
            <a:ext cx="5324475" cy="252168"/>
          </a:xfrm>
          <a:prstGeom prst="rect">
            <a:avLst/>
          </a:prstGeom>
        </p:spPr>
        <p:txBody>
          <a:bodyPr/>
          <a:lstStyle>
            <a:lvl1pPr marL="0" indent="0">
              <a:buNone/>
              <a:defRPr sz="1600" i="1">
                <a:solidFill>
                  <a:schemeClr val="tx1">
                    <a:lumMod val="75000"/>
                    <a:lumOff val="25000"/>
                  </a:schemeClr>
                </a:solidFill>
                <a:latin typeface="Helvetica" pitchFamily="2" charset="0"/>
              </a:defRPr>
            </a:lvl1pPr>
            <a:lvl2pPr marL="457200" indent="0">
              <a:buNone/>
              <a:defRPr sz="1800">
                <a:solidFill>
                  <a:schemeClr val="tx1">
                    <a:lumMod val="75000"/>
                    <a:lumOff val="25000"/>
                  </a:schemeClr>
                </a:solidFill>
              </a:defRPr>
            </a:lvl2pPr>
            <a:lvl3pPr marL="914400" indent="0">
              <a:buNone/>
              <a:defRPr sz="1600">
                <a:solidFill>
                  <a:schemeClr val="tx1">
                    <a:lumMod val="75000"/>
                    <a:lumOff val="25000"/>
                  </a:schemeClr>
                </a:solidFill>
              </a:defRPr>
            </a:lvl3pPr>
            <a:lvl4pPr>
              <a:defRPr sz="1400">
                <a:solidFill>
                  <a:schemeClr val="tx1">
                    <a:lumMod val="75000"/>
                    <a:lumOff val="25000"/>
                  </a:schemeClr>
                </a:solidFill>
              </a:defRPr>
            </a:lvl4pPr>
            <a:lvl5pPr>
              <a:defRPr sz="1400">
                <a:solidFill>
                  <a:schemeClr val="tx1">
                    <a:lumMod val="75000"/>
                    <a:lumOff val="25000"/>
                  </a:schemeClr>
                </a:solidFill>
              </a:defRPr>
            </a:lvl5pPr>
          </a:lstStyle>
          <a:p>
            <a:pPr lvl="0"/>
            <a:r>
              <a:rPr lang="en-US"/>
              <a:t>Caption</a:t>
            </a:r>
          </a:p>
        </p:txBody>
      </p:sp>
    </p:spTree>
    <p:extLst>
      <p:ext uri="{BB962C8B-B14F-4D97-AF65-F5344CB8AC3E}">
        <p14:creationId xmlns:p14="http://schemas.microsoft.com/office/powerpoint/2010/main" val="31753000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88A7AF-957F-A00D-1AE8-84F92096568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851C4B8-2698-B74E-6A3D-BE774DF7E1A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B2CEC18-5117-42B1-462D-316F0789F6D0}"/>
              </a:ext>
            </a:extLst>
          </p:cNvPr>
          <p:cNvSpPr>
            <a:spLocks noGrp="1"/>
          </p:cNvSpPr>
          <p:nvPr>
            <p:ph type="dt" sz="half" idx="10"/>
          </p:nvPr>
        </p:nvSpPr>
        <p:spPr/>
        <p:txBody>
          <a:bodyPr/>
          <a:lstStyle/>
          <a:p>
            <a:fld id="{AE365748-92FF-584A-A832-F980AF3F5405}" type="datetimeFigureOut">
              <a:rPr lang="en-US" smtClean="0"/>
              <a:t>9/11/24</a:t>
            </a:fld>
            <a:endParaRPr lang="en-US"/>
          </a:p>
        </p:txBody>
      </p:sp>
      <p:sp>
        <p:nvSpPr>
          <p:cNvPr id="5" name="Footer Placeholder 4">
            <a:extLst>
              <a:ext uri="{FF2B5EF4-FFF2-40B4-BE49-F238E27FC236}">
                <a16:creationId xmlns:a16="http://schemas.microsoft.com/office/drawing/2014/main" id="{50782F30-6943-4279-63C3-A2CE3433E0F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444542C-ED57-E0C0-C827-B7AB7C6B0C9C}"/>
              </a:ext>
            </a:extLst>
          </p:cNvPr>
          <p:cNvSpPr>
            <a:spLocks noGrp="1"/>
          </p:cNvSpPr>
          <p:nvPr>
            <p:ph type="sldNum" sz="quarter" idx="12"/>
          </p:nvPr>
        </p:nvSpPr>
        <p:spPr/>
        <p:txBody>
          <a:bodyPr/>
          <a:lstStyle/>
          <a:p>
            <a:fld id="{2196276B-9710-5044-9366-44115A98CD4C}" type="slidenum">
              <a:rPr lang="en-US" smtClean="0"/>
              <a:t>‹#›</a:t>
            </a:fld>
            <a:endParaRPr lang="en-US"/>
          </a:p>
        </p:txBody>
      </p:sp>
    </p:spTree>
    <p:extLst>
      <p:ext uri="{BB962C8B-B14F-4D97-AF65-F5344CB8AC3E}">
        <p14:creationId xmlns:p14="http://schemas.microsoft.com/office/powerpoint/2010/main" val="12589721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B90529-E8E7-29F5-DBFA-49F43BA8E86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CA45816-E763-1FE1-9375-8B45506583A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8327E41-170C-FA46-5F1E-10DCBC115E88}"/>
              </a:ext>
            </a:extLst>
          </p:cNvPr>
          <p:cNvSpPr>
            <a:spLocks noGrp="1"/>
          </p:cNvSpPr>
          <p:nvPr>
            <p:ph type="dt" sz="half" idx="10"/>
          </p:nvPr>
        </p:nvSpPr>
        <p:spPr/>
        <p:txBody>
          <a:bodyPr/>
          <a:lstStyle/>
          <a:p>
            <a:fld id="{AE365748-92FF-584A-A832-F980AF3F5405}" type="datetimeFigureOut">
              <a:rPr lang="en-US" smtClean="0"/>
              <a:t>9/11/24</a:t>
            </a:fld>
            <a:endParaRPr lang="en-US"/>
          </a:p>
        </p:txBody>
      </p:sp>
      <p:sp>
        <p:nvSpPr>
          <p:cNvPr id="5" name="Footer Placeholder 4">
            <a:extLst>
              <a:ext uri="{FF2B5EF4-FFF2-40B4-BE49-F238E27FC236}">
                <a16:creationId xmlns:a16="http://schemas.microsoft.com/office/drawing/2014/main" id="{F00B8B5C-E8F3-73F9-02B9-84F077FAC6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F1870DA-67B0-3C6B-AD79-275D566AC8BF}"/>
              </a:ext>
            </a:extLst>
          </p:cNvPr>
          <p:cNvSpPr>
            <a:spLocks noGrp="1"/>
          </p:cNvSpPr>
          <p:nvPr>
            <p:ph type="sldNum" sz="quarter" idx="12"/>
          </p:nvPr>
        </p:nvSpPr>
        <p:spPr/>
        <p:txBody>
          <a:bodyPr/>
          <a:lstStyle/>
          <a:p>
            <a:fld id="{2196276B-9710-5044-9366-44115A98CD4C}" type="slidenum">
              <a:rPr lang="en-US" smtClean="0"/>
              <a:t>‹#›</a:t>
            </a:fld>
            <a:endParaRPr lang="en-US"/>
          </a:p>
        </p:txBody>
      </p:sp>
    </p:spTree>
    <p:extLst>
      <p:ext uri="{BB962C8B-B14F-4D97-AF65-F5344CB8AC3E}">
        <p14:creationId xmlns:p14="http://schemas.microsoft.com/office/powerpoint/2010/main" val="32931851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F5595E-821C-53EE-E97C-C4F0BF9BCE3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EC35F90-03A0-C66E-7614-7CDE5652237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95162C7-56E9-58E3-709C-CCB1127DD0D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0217D37-1452-0323-7887-0429BF6CA29F}"/>
              </a:ext>
            </a:extLst>
          </p:cNvPr>
          <p:cNvSpPr>
            <a:spLocks noGrp="1"/>
          </p:cNvSpPr>
          <p:nvPr>
            <p:ph type="dt" sz="half" idx="10"/>
          </p:nvPr>
        </p:nvSpPr>
        <p:spPr/>
        <p:txBody>
          <a:bodyPr/>
          <a:lstStyle/>
          <a:p>
            <a:fld id="{AE365748-92FF-584A-A832-F980AF3F5405}" type="datetimeFigureOut">
              <a:rPr lang="en-US" smtClean="0"/>
              <a:t>9/11/24</a:t>
            </a:fld>
            <a:endParaRPr lang="en-US"/>
          </a:p>
        </p:txBody>
      </p:sp>
      <p:sp>
        <p:nvSpPr>
          <p:cNvPr id="6" name="Footer Placeholder 5">
            <a:extLst>
              <a:ext uri="{FF2B5EF4-FFF2-40B4-BE49-F238E27FC236}">
                <a16:creationId xmlns:a16="http://schemas.microsoft.com/office/drawing/2014/main" id="{9FD6A483-E482-88C6-65B8-3E68F061B9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FA1FB2A-F2E6-7D9F-47F7-29ECB4BF60B2}"/>
              </a:ext>
            </a:extLst>
          </p:cNvPr>
          <p:cNvSpPr>
            <a:spLocks noGrp="1"/>
          </p:cNvSpPr>
          <p:nvPr>
            <p:ph type="sldNum" sz="quarter" idx="12"/>
          </p:nvPr>
        </p:nvSpPr>
        <p:spPr/>
        <p:txBody>
          <a:bodyPr/>
          <a:lstStyle/>
          <a:p>
            <a:fld id="{2196276B-9710-5044-9366-44115A98CD4C}" type="slidenum">
              <a:rPr lang="en-US" smtClean="0"/>
              <a:t>‹#›</a:t>
            </a:fld>
            <a:endParaRPr lang="en-US"/>
          </a:p>
        </p:txBody>
      </p:sp>
    </p:spTree>
    <p:extLst>
      <p:ext uri="{BB962C8B-B14F-4D97-AF65-F5344CB8AC3E}">
        <p14:creationId xmlns:p14="http://schemas.microsoft.com/office/powerpoint/2010/main" val="17440263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DEBB11-BC90-7D8A-962C-434D5895439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C1CCB71-51F7-A234-990C-46EAC14197F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1BC44B8-9DE2-C0D3-2ABD-DE33D646825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BEC1A6C-B8E5-04AC-84E4-DB868CB02E6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81EDE5C-9F06-6501-629B-61287C28B1B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8BEA412-69C5-D127-AF33-C0D9A31082B3}"/>
              </a:ext>
            </a:extLst>
          </p:cNvPr>
          <p:cNvSpPr>
            <a:spLocks noGrp="1"/>
          </p:cNvSpPr>
          <p:nvPr>
            <p:ph type="dt" sz="half" idx="10"/>
          </p:nvPr>
        </p:nvSpPr>
        <p:spPr/>
        <p:txBody>
          <a:bodyPr/>
          <a:lstStyle/>
          <a:p>
            <a:fld id="{AE365748-92FF-584A-A832-F980AF3F5405}" type="datetimeFigureOut">
              <a:rPr lang="en-US" smtClean="0"/>
              <a:t>9/11/24</a:t>
            </a:fld>
            <a:endParaRPr lang="en-US"/>
          </a:p>
        </p:txBody>
      </p:sp>
      <p:sp>
        <p:nvSpPr>
          <p:cNvPr id="8" name="Footer Placeholder 7">
            <a:extLst>
              <a:ext uri="{FF2B5EF4-FFF2-40B4-BE49-F238E27FC236}">
                <a16:creationId xmlns:a16="http://schemas.microsoft.com/office/drawing/2014/main" id="{8510DB64-D8ED-1CE8-D591-A04FD199448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24FEA6B-DA40-9DE5-F47B-75254C1719B7}"/>
              </a:ext>
            </a:extLst>
          </p:cNvPr>
          <p:cNvSpPr>
            <a:spLocks noGrp="1"/>
          </p:cNvSpPr>
          <p:nvPr>
            <p:ph type="sldNum" sz="quarter" idx="12"/>
          </p:nvPr>
        </p:nvSpPr>
        <p:spPr/>
        <p:txBody>
          <a:bodyPr/>
          <a:lstStyle/>
          <a:p>
            <a:fld id="{2196276B-9710-5044-9366-44115A98CD4C}" type="slidenum">
              <a:rPr lang="en-US" smtClean="0"/>
              <a:t>‹#›</a:t>
            </a:fld>
            <a:endParaRPr lang="en-US"/>
          </a:p>
        </p:txBody>
      </p:sp>
    </p:spTree>
    <p:extLst>
      <p:ext uri="{BB962C8B-B14F-4D97-AF65-F5344CB8AC3E}">
        <p14:creationId xmlns:p14="http://schemas.microsoft.com/office/powerpoint/2010/main" val="18087175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0091AF-F3DB-66B8-6AB1-4D49D1A4EEE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1FA10D6-5993-C27C-DC82-5CD0553E9850}"/>
              </a:ext>
            </a:extLst>
          </p:cNvPr>
          <p:cNvSpPr>
            <a:spLocks noGrp="1"/>
          </p:cNvSpPr>
          <p:nvPr>
            <p:ph type="dt" sz="half" idx="10"/>
          </p:nvPr>
        </p:nvSpPr>
        <p:spPr/>
        <p:txBody>
          <a:bodyPr/>
          <a:lstStyle/>
          <a:p>
            <a:fld id="{AE365748-92FF-584A-A832-F980AF3F5405}" type="datetimeFigureOut">
              <a:rPr lang="en-US" smtClean="0"/>
              <a:t>9/11/24</a:t>
            </a:fld>
            <a:endParaRPr lang="en-US"/>
          </a:p>
        </p:txBody>
      </p:sp>
      <p:sp>
        <p:nvSpPr>
          <p:cNvPr id="4" name="Footer Placeholder 3">
            <a:extLst>
              <a:ext uri="{FF2B5EF4-FFF2-40B4-BE49-F238E27FC236}">
                <a16:creationId xmlns:a16="http://schemas.microsoft.com/office/drawing/2014/main" id="{0C5D1200-A0AB-2827-F98E-75851A8A755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F13B5A3-D314-ECBB-7FF3-28E42F38C9D6}"/>
              </a:ext>
            </a:extLst>
          </p:cNvPr>
          <p:cNvSpPr>
            <a:spLocks noGrp="1"/>
          </p:cNvSpPr>
          <p:nvPr>
            <p:ph type="sldNum" sz="quarter" idx="12"/>
          </p:nvPr>
        </p:nvSpPr>
        <p:spPr/>
        <p:txBody>
          <a:bodyPr/>
          <a:lstStyle/>
          <a:p>
            <a:fld id="{2196276B-9710-5044-9366-44115A98CD4C}" type="slidenum">
              <a:rPr lang="en-US" smtClean="0"/>
              <a:t>‹#›</a:t>
            </a:fld>
            <a:endParaRPr lang="en-US"/>
          </a:p>
        </p:txBody>
      </p:sp>
    </p:spTree>
    <p:extLst>
      <p:ext uri="{BB962C8B-B14F-4D97-AF65-F5344CB8AC3E}">
        <p14:creationId xmlns:p14="http://schemas.microsoft.com/office/powerpoint/2010/main" val="11592279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8C60088-CEDE-5840-283A-1BAE8183DF28}"/>
              </a:ext>
            </a:extLst>
          </p:cNvPr>
          <p:cNvSpPr>
            <a:spLocks noGrp="1"/>
          </p:cNvSpPr>
          <p:nvPr>
            <p:ph type="dt" sz="half" idx="10"/>
          </p:nvPr>
        </p:nvSpPr>
        <p:spPr/>
        <p:txBody>
          <a:bodyPr/>
          <a:lstStyle/>
          <a:p>
            <a:fld id="{AE365748-92FF-584A-A832-F980AF3F5405}" type="datetimeFigureOut">
              <a:rPr lang="en-US" smtClean="0"/>
              <a:t>9/11/24</a:t>
            </a:fld>
            <a:endParaRPr lang="en-US"/>
          </a:p>
        </p:txBody>
      </p:sp>
      <p:sp>
        <p:nvSpPr>
          <p:cNvPr id="3" name="Footer Placeholder 2">
            <a:extLst>
              <a:ext uri="{FF2B5EF4-FFF2-40B4-BE49-F238E27FC236}">
                <a16:creationId xmlns:a16="http://schemas.microsoft.com/office/drawing/2014/main" id="{84D09DFE-4393-3C15-C6B5-1808BC787EC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2045E59-D2B4-DCA8-09B0-F21594AD9156}"/>
              </a:ext>
            </a:extLst>
          </p:cNvPr>
          <p:cNvSpPr>
            <a:spLocks noGrp="1"/>
          </p:cNvSpPr>
          <p:nvPr>
            <p:ph type="sldNum" sz="quarter" idx="12"/>
          </p:nvPr>
        </p:nvSpPr>
        <p:spPr/>
        <p:txBody>
          <a:bodyPr/>
          <a:lstStyle/>
          <a:p>
            <a:fld id="{2196276B-9710-5044-9366-44115A98CD4C}" type="slidenum">
              <a:rPr lang="en-US" smtClean="0"/>
              <a:t>‹#›</a:t>
            </a:fld>
            <a:endParaRPr lang="en-US"/>
          </a:p>
        </p:txBody>
      </p:sp>
    </p:spTree>
    <p:extLst>
      <p:ext uri="{BB962C8B-B14F-4D97-AF65-F5344CB8AC3E}">
        <p14:creationId xmlns:p14="http://schemas.microsoft.com/office/powerpoint/2010/main" val="31093742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AD4C67-A7E5-F780-C738-4C2A8E7331D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28B608B-DAB1-7E05-F3D2-7D426CA59C9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C503421-68F2-3ABF-69DE-AA26267A6D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09FDD93-A7CF-51E8-BEA8-C7BBB6F22414}"/>
              </a:ext>
            </a:extLst>
          </p:cNvPr>
          <p:cNvSpPr>
            <a:spLocks noGrp="1"/>
          </p:cNvSpPr>
          <p:nvPr>
            <p:ph type="dt" sz="half" idx="10"/>
          </p:nvPr>
        </p:nvSpPr>
        <p:spPr/>
        <p:txBody>
          <a:bodyPr/>
          <a:lstStyle/>
          <a:p>
            <a:fld id="{AE365748-92FF-584A-A832-F980AF3F5405}" type="datetimeFigureOut">
              <a:rPr lang="en-US" smtClean="0"/>
              <a:t>9/11/24</a:t>
            </a:fld>
            <a:endParaRPr lang="en-US"/>
          </a:p>
        </p:txBody>
      </p:sp>
      <p:sp>
        <p:nvSpPr>
          <p:cNvPr id="6" name="Footer Placeholder 5">
            <a:extLst>
              <a:ext uri="{FF2B5EF4-FFF2-40B4-BE49-F238E27FC236}">
                <a16:creationId xmlns:a16="http://schemas.microsoft.com/office/drawing/2014/main" id="{93DDF248-6690-792F-61EC-18312C2740A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960A645-F012-07B9-DA7E-A1E635769F95}"/>
              </a:ext>
            </a:extLst>
          </p:cNvPr>
          <p:cNvSpPr>
            <a:spLocks noGrp="1"/>
          </p:cNvSpPr>
          <p:nvPr>
            <p:ph type="sldNum" sz="quarter" idx="12"/>
          </p:nvPr>
        </p:nvSpPr>
        <p:spPr/>
        <p:txBody>
          <a:bodyPr/>
          <a:lstStyle/>
          <a:p>
            <a:fld id="{2196276B-9710-5044-9366-44115A98CD4C}" type="slidenum">
              <a:rPr lang="en-US" smtClean="0"/>
              <a:t>‹#›</a:t>
            </a:fld>
            <a:endParaRPr lang="en-US"/>
          </a:p>
        </p:txBody>
      </p:sp>
    </p:spTree>
    <p:extLst>
      <p:ext uri="{BB962C8B-B14F-4D97-AF65-F5344CB8AC3E}">
        <p14:creationId xmlns:p14="http://schemas.microsoft.com/office/powerpoint/2010/main" val="146335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679AA7-6FEE-DC63-162D-814CD35015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527FF07-67DD-96A2-1E80-C6822F9C224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CF347D3-02B0-B12F-5DD7-A42D6550AA6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2121D80-A371-BA5E-6165-D7DD6D48C5AA}"/>
              </a:ext>
            </a:extLst>
          </p:cNvPr>
          <p:cNvSpPr>
            <a:spLocks noGrp="1"/>
          </p:cNvSpPr>
          <p:nvPr>
            <p:ph type="dt" sz="half" idx="10"/>
          </p:nvPr>
        </p:nvSpPr>
        <p:spPr/>
        <p:txBody>
          <a:bodyPr/>
          <a:lstStyle/>
          <a:p>
            <a:fld id="{AE365748-92FF-584A-A832-F980AF3F5405}" type="datetimeFigureOut">
              <a:rPr lang="en-US" smtClean="0"/>
              <a:t>9/11/24</a:t>
            </a:fld>
            <a:endParaRPr lang="en-US"/>
          </a:p>
        </p:txBody>
      </p:sp>
      <p:sp>
        <p:nvSpPr>
          <p:cNvPr id="6" name="Footer Placeholder 5">
            <a:extLst>
              <a:ext uri="{FF2B5EF4-FFF2-40B4-BE49-F238E27FC236}">
                <a16:creationId xmlns:a16="http://schemas.microsoft.com/office/drawing/2014/main" id="{E0B04267-3138-94DE-FEF9-174D1276981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E45CFD4-1AF2-570C-EE9F-61E880259D70}"/>
              </a:ext>
            </a:extLst>
          </p:cNvPr>
          <p:cNvSpPr>
            <a:spLocks noGrp="1"/>
          </p:cNvSpPr>
          <p:nvPr>
            <p:ph type="sldNum" sz="quarter" idx="12"/>
          </p:nvPr>
        </p:nvSpPr>
        <p:spPr/>
        <p:txBody>
          <a:bodyPr/>
          <a:lstStyle/>
          <a:p>
            <a:fld id="{2196276B-9710-5044-9366-44115A98CD4C}" type="slidenum">
              <a:rPr lang="en-US" smtClean="0"/>
              <a:t>‹#›</a:t>
            </a:fld>
            <a:endParaRPr lang="en-US"/>
          </a:p>
        </p:txBody>
      </p:sp>
    </p:spTree>
    <p:extLst>
      <p:ext uri="{BB962C8B-B14F-4D97-AF65-F5344CB8AC3E}">
        <p14:creationId xmlns:p14="http://schemas.microsoft.com/office/powerpoint/2010/main" val="11022761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83F8B37-39A2-7628-6846-3AADEF0C87D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1AB413E-C88F-98AD-BDE1-DBBF56AB289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20D0E4-780D-958D-5EA7-A133850202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365748-92FF-584A-A832-F980AF3F5405}" type="datetimeFigureOut">
              <a:rPr lang="en-US" smtClean="0"/>
              <a:t>9/11/24</a:t>
            </a:fld>
            <a:endParaRPr lang="en-US"/>
          </a:p>
        </p:txBody>
      </p:sp>
      <p:sp>
        <p:nvSpPr>
          <p:cNvPr id="5" name="Footer Placeholder 4">
            <a:extLst>
              <a:ext uri="{FF2B5EF4-FFF2-40B4-BE49-F238E27FC236}">
                <a16:creationId xmlns:a16="http://schemas.microsoft.com/office/drawing/2014/main" id="{9DC09864-95EA-AA0B-F7F7-9DD5EE4D79D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CE2C46B-7A64-875E-EFDF-727733EB423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96276B-9710-5044-9366-44115A98CD4C}" type="slidenum">
              <a:rPr lang="en-US" smtClean="0"/>
              <a:t>‹#›</a:t>
            </a:fld>
            <a:endParaRPr lang="en-US"/>
          </a:p>
        </p:txBody>
      </p:sp>
    </p:spTree>
    <p:extLst>
      <p:ext uri="{BB962C8B-B14F-4D97-AF65-F5344CB8AC3E}">
        <p14:creationId xmlns:p14="http://schemas.microsoft.com/office/powerpoint/2010/main" val="16559802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hyperlink" Target="https://www.artstreatment.com/our-services/"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1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va.gov/eastern-colorado-health-care/" TargetMode="External"/><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18.xml.rels><?xml version="1.0" encoding="UTF-8" standalone="yes"?>
<Relationships xmlns="http://schemas.openxmlformats.org/package/2006/relationships"><Relationship Id="rId3" Type="http://schemas.openxmlformats.org/officeDocument/2006/relationships/hyperlink" Target="https://www.artstreatment.com/our-services/adolescent-services/"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hyperlink" Target="https://www.artstreatment.com/our-services/medication-assisted-therapies/" TargetMode="External"/><Relationship Id="rId4" Type="http://schemas.openxmlformats.org/officeDocument/2006/relationships/hyperlink" Target="https://www.artstreatment.com/our-services/men-s-residential/"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3" Type="http://schemas.openxmlformats.org/officeDocument/2006/relationships/hyperlink" Target="mailto:Alexis.Ritvo@cuanschutz.edu" TargetMode="External"/><Relationship Id="rId2" Type="http://schemas.openxmlformats.org/officeDocument/2006/relationships/notesSlide" Target="../notesSlides/notesSlide2.xml"/><Relationship Id="rId1" Type="http://schemas.openxmlformats.org/officeDocument/2006/relationships/slideLayout" Target="../slideLayouts/slideLayout13.xml"/><Relationship Id="rId5" Type="http://schemas.openxmlformats.org/officeDocument/2006/relationships/image" Target="../media/image5.pn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hyperlink" Target="https://medschool.cuanschutz.edu/graduate-medical-education/CUGME-benefits" TargetMode="External"/></Relationships>
</file>

<file path=ppt/slides/_rels/slide22.xml.rels><?xml version="1.0" encoding="UTF-8" standalone="yes"?>
<Relationships xmlns="http://schemas.openxmlformats.org/package/2006/relationships"><Relationship Id="rId8" Type="http://schemas.openxmlformats.org/officeDocument/2006/relationships/hyperlink" Target="https://www.westword.com/topic/things-to-do-6206354" TargetMode="External"/><Relationship Id="rId3" Type="http://schemas.openxmlformats.org/officeDocument/2006/relationships/image" Target="../media/image35.jpeg"/><Relationship Id="rId7" Type="http://schemas.openxmlformats.org/officeDocument/2006/relationships/hyperlink" Target="https://www.5280.com/package/top-of-the-town-2023/"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hyperlink" Target="https://www.5280.com/neighborhoods/" TargetMode="External"/><Relationship Id="rId5" Type="http://schemas.openxmlformats.org/officeDocument/2006/relationships/hyperlink" Target="about:blank%0dThe%2025%20Best%20Neighborhoods%20in%20Denver:%202021%20-%205280%20Magazine%0dhttps:/www.5280.com%C2%A0%E2%80%BA%20neighborhoods%0d" TargetMode="External"/><Relationship Id="rId4" Type="http://schemas.openxmlformats.org/officeDocument/2006/relationships/hyperlink" Target="https://www.google.com/maps/d/u/0/edit?mid=17PW7OTUn5xLVVBzDzA_AswC4e_c&amp;usp=sharing"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mailto:Alexis.Ritvo@cuanschutz.edu" TargetMode="External"/><Relationship Id="rId7"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13.xml"/><Relationship Id="rId6" Type="http://schemas.openxmlformats.org/officeDocument/2006/relationships/image" Target="../media/image4.jpeg"/><Relationship Id="rId5" Type="http://schemas.openxmlformats.org/officeDocument/2006/relationships/hyperlink" Target="http://www.benzoaction.org/" TargetMode="External"/><Relationship Id="rId4" Type="http://schemas.openxmlformats.org/officeDocument/2006/relationships/hyperlink" Target="http://www.benzoreform.org/"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s://www.cedarcolorado.org/" TargetMode="External"/><Relationship Id="rId5" Type="http://schemas.openxmlformats.org/officeDocument/2006/relationships/image" Target="../media/image8.jpeg"/><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hyperlink" Target="https://www.denverhealth.org/services/behavioral-health/addiction-services"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16.jpeg"/></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92385C7-A7FA-3964-AAED-B42BD3E5AC64}"/>
              </a:ext>
            </a:extLst>
          </p:cNvPr>
          <p:cNvSpPr>
            <a:spLocks noGrp="1"/>
          </p:cNvSpPr>
          <p:nvPr>
            <p:ph type="body" sz="quarter" idx="4294967295"/>
          </p:nvPr>
        </p:nvSpPr>
        <p:spPr>
          <a:xfrm>
            <a:off x="1174044" y="2494845"/>
            <a:ext cx="11017956" cy="1086070"/>
          </a:xfrm>
          <a:prstGeom prst="rect">
            <a:avLst/>
          </a:prstGeom>
          <a:solidFill>
            <a:schemeClr val="accent4">
              <a:lumMod val="60000"/>
              <a:lumOff val="40000"/>
            </a:schemeClr>
          </a:solidFill>
          <a:ln>
            <a:solidFill>
              <a:srgbClr val="FFC000"/>
            </a:solidFill>
          </a:ln>
        </p:spPr>
        <p:txBody>
          <a:bodyPr lIns="91440" tIns="45720" rIns="91440" bIns="45720" anchor="ctr"/>
          <a:lstStyle/>
          <a:p>
            <a:pPr marL="0" indent="0" algn="ctr">
              <a:buNone/>
            </a:pPr>
            <a:r>
              <a:rPr lang="en-US" sz="3600">
                <a:solidFill>
                  <a:srgbClr val="212121"/>
                </a:solidFill>
                <a:latin typeface="Calibri"/>
                <a:cs typeface="Calibri"/>
              </a:rPr>
              <a:t>CU Addiction </a:t>
            </a:r>
            <a:r>
              <a:rPr lang="en-US" sz="3600" dirty="0">
                <a:solidFill>
                  <a:srgbClr val="212121"/>
                </a:solidFill>
                <a:latin typeface="Calibri"/>
                <a:cs typeface="Calibri"/>
              </a:rPr>
              <a:t>Psychiatry Fellowship</a:t>
            </a:r>
          </a:p>
        </p:txBody>
      </p:sp>
    </p:spTree>
    <p:extLst>
      <p:ext uri="{BB962C8B-B14F-4D97-AF65-F5344CB8AC3E}">
        <p14:creationId xmlns:p14="http://schemas.microsoft.com/office/powerpoint/2010/main" val="34439583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391" name="Rectangle 16390">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93" name="Rectangle 16392">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5266402"/>
            <a:ext cx="12191998" cy="1590742"/>
          </a:xfrm>
          <a:prstGeom prst="rect">
            <a:avLst/>
          </a:prstGeom>
          <a:gradFill>
            <a:gsLst>
              <a:gs pos="0">
                <a:srgbClr val="000000"/>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95" name="Rectangle 16394">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5270175"/>
            <a:ext cx="12185331" cy="1590742"/>
          </a:xfrm>
          <a:prstGeom prst="rect">
            <a:avLst/>
          </a:prstGeom>
          <a:gradFill>
            <a:gsLst>
              <a:gs pos="0">
                <a:schemeClr val="accent1">
                  <a:alpha val="0"/>
                </a:schemeClr>
              </a:gs>
              <a:gs pos="100000">
                <a:schemeClr val="accent1">
                  <a:lumMod val="5000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97" name="Rectangle 16396">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5265546"/>
            <a:ext cx="4076698" cy="1590742"/>
          </a:xfrm>
          <a:prstGeom prst="rect">
            <a:avLst/>
          </a:prstGeom>
          <a:gradFill>
            <a:gsLst>
              <a:gs pos="0">
                <a:schemeClr val="accent1">
                  <a:lumMod val="50000"/>
                </a:schemeClr>
              </a:gs>
              <a:gs pos="100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99" name="Rectangle 16398">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3335" y="5263483"/>
            <a:ext cx="12192000" cy="1597433"/>
          </a:xfrm>
          <a:prstGeom prst="rect">
            <a:avLst/>
          </a:prstGeom>
          <a:gradFill>
            <a:gsLst>
              <a:gs pos="0">
                <a:srgbClr val="000000">
                  <a:alpha val="0"/>
                </a:srgbClr>
              </a:gs>
              <a:gs pos="99000">
                <a:schemeClr val="accent1">
                  <a:lumMod val="50000"/>
                  <a:alpha val="55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7F7142C-5DD5-2DEE-9207-4CD3C0AB3632}"/>
              </a:ext>
            </a:extLst>
          </p:cNvPr>
          <p:cNvSpPr>
            <a:spLocks noGrp="1"/>
          </p:cNvSpPr>
          <p:nvPr>
            <p:ph type="title"/>
          </p:nvPr>
        </p:nvSpPr>
        <p:spPr>
          <a:xfrm>
            <a:off x="1371599" y="5510253"/>
            <a:ext cx="9895951" cy="1033669"/>
          </a:xfrm>
        </p:spPr>
        <p:txBody>
          <a:bodyPr>
            <a:normAutofit/>
          </a:bodyPr>
          <a:lstStyle/>
          <a:p>
            <a:r>
              <a:rPr lang="en-US" sz="4000" dirty="0">
                <a:solidFill>
                  <a:schemeClr val="bg1"/>
                </a:solidFill>
                <a:hlinkClick r:id="rId2">
                  <a:extLst>
                    <a:ext uri="{A12FA001-AC4F-418D-AE19-62706E023703}">
                      <ahyp:hlinkClr xmlns:ahyp="http://schemas.microsoft.com/office/drawing/2018/hyperlinkcolor" val="tx"/>
                    </a:ext>
                  </a:extLst>
                </a:hlinkClick>
              </a:rPr>
              <a:t>https://www.artstreatment.com/our-services/</a:t>
            </a:r>
            <a:r>
              <a:rPr lang="en-US" sz="4000" dirty="0">
                <a:solidFill>
                  <a:schemeClr val="bg1"/>
                </a:solidFill>
              </a:rPr>
              <a:t> </a:t>
            </a:r>
          </a:p>
        </p:txBody>
      </p:sp>
      <p:pic>
        <p:nvPicPr>
          <p:cNvPr id="16386" name="Picture 2" descr="ARTS Treatment">
            <a:extLst>
              <a:ext uri="{FF2B5EF4-FFF2-40B4-BE49-F238E27FC236}">
                <a16:creationId xmlns:a16="http://schemas.microsoft.com/office/drawing/2014/main" id="{1F27355C-67F0-E185-3174-58258342D507}"/>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940256" y="1007367"/>
            <a:ext cx="8311487" cy="20778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95440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2290" name="Picture 2">
            <a:extLst>
              <a:ext uri="{FF2B5EF4-FFF2-40B4-BE49-F238E27FC236}">
                <a16:creationId xmlns:a16="http://schemas.microsoft.com/office/drawing/2014/main" id="{1A97C42B-C951-73B7-CA99-70BDE5A04A1E}"/>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b="25000"/>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12295" name="Rectangle 12294">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A1ACDDC-AAF1-1013-D972-ECD698ECAB4F}"/>
              </a:ext>
            </a:extLst>
          </p:cNvPr>
          <p:cNvSpPr>
            <a:spLocks noGrp="1"/>
          </p:cNvSpPr>
          <p:nvPr>
            <p:ph type="title"/>
          </p:nvPr>
        </p:nvSpPr>
        <p:spPr>
          <a:xfrm>
            <a:off x="523875" y="5317240"/>
            <a:ext cx="11210925" cy="744836"/>
          </a:xfrm>
        </p:spPr>
        <p:txBody>
          <a:bodyPr vert="horz" lIns="91440" tIns="45720" rIns="91440" bIns="45720" rtlCol="0" anchor="ctr">
            <a:normAutofit/>
          </a:bodyPr>
          <a:lstStyle/>
          <a:p>
            <a:r>
              <a:rPr lang="en-US" sz="3600" dirty="0">
                <a:solidFill>
                  <a:schemeClr val="tx1">
                    <a:lumMod val="85000"/>
                    <a:lumOff val="15000"/>
                  </a:schemeClr>
                </a:solidFill>
              </a:rPr>
              <a:t>ARTs Parkside Opioid Treatment Program </a:t>
            </a:r>
          </a:p>
        </p:txBody>
      </p:sp>
      <p:cxnSp>
        <p:nvCxnSpPr>
          <p:cNvPr id="12297" name="Straight Connector 12296">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2299" name="Straight Connector 12298">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F7C9C5D6-973A-E3EA-1FBA-292C9E3426BD}"/>
              </a:ext>
            </a:extLst>
          </p:cNvPr>
          <p:cNvSpPr txBox="1"/>
          <p:nvPr/>
        </p:nvSpPr>
        <p:spPr>
          <a:xfrm>
            <a:off x="9158850" y="5639996"/>
            <a:ext cx="3092641" cy="400110"/>
          </a:xfrm>
          <a:prstGeom prst="rect">
            <a:avLst/>
          </a:prstGeom>
          <a:noFill/>
        </p:spPr>
        <p:txBody>
          <a:bodyPr wrap="none" rtlCol="0">
            <a:spAutoFit/>
          </a:bodyPr>
          <a:lstStyle/>
          <a:p>
            <a:r>
              <a:rPr lang="en-US" sz="2000" dirty="0"/>
              <a:t>With Zoran </a:t>
            </a:r>
            <a:r>
              <a:rPr lang="en-US" sz="2000" dirty="0" err="1"/>
              <a:t>Vukadinovic</a:t>
            </a:r>
            <a:r>
              <a:rPr lang="en-US" sz="2000" dirty="0"/>
              <a:t> MD</a:t>
            </a:r>
          </a:p>
        </p:txBody>
      </p:sp>
    </p:spTree>
    <p:extLst>
      <p:ext uri="{BB962C8B-B14F-4D97-AF65-F5344CB8AC3E}">
        <p14:creationId xmlns:p14="http://schemas.microsoft.com/office/powerpoint/2010/main" val="39137801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BDC93650-CAD4-FF66-1C06-D20B8C31F82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5633" r="15365"/>
          <a:stretch/>
        </p:blipFill>
        <p:spPr bwMode="auto">
          <a:xfrm>
            <a:off x="5313225" y="-10666"/>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 useBgFill="1">
        <p:nvSpPr>
          <p:cNvPr id="13323" name="Rectangle 13322">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483434D-AA72-75AF-0BD6-2751C008AF24}"/>
              </a:ext>
            </a:extLst>
          </p:cNvPr>
          <p:cNvSpPr>
            <a:spLocks noGrp="1"/>
          </p:cNvSpPr>
          <p:nvPr>
            <p:ph type="title"/>
          </p:nvPr>
        </p:nvSpPr>
        <p:spPr>
          <a:xfrm>
            <a:off x="408018" y="431597"/>
            <a:ext cx="4990699" cy="1956841"/>
          </a:xfrm>
        </p:spPr>
        <p:txBody>
          <a:bodyPr anchor="b">
            <a:normAutofit fontScale="90000"/>
          </a:bodyPr>
          <a:lstStyle/>
          <a:p>
            <a:r>
              <a:rPr lang="en-US" sz="5400" dirty="0"/>
              <a:t>ARTs</a:t>
            </a:r>
            <a:br>
              <a:rPr lang="en-US" sz="5400" dirty="0"/>
            </a:br>
            <a:r>
              <a:rPr lang="en-US" sz="5400" dirty="0"/>
              <a:t>Men’s Inspiration Residential </a:t>
            </a:r>
            <a:endParaRPr lang="en-US" sz="3600" dirty="0"/>
          </a:p>
        </p:txBody>
      </p:sp>
      <p:sp>
        <p:nvSpPr>
          <p:cNvPr id="13324"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6D981FB-EFB0-3E68-A824-28998FECF71D}"/>
              </a:ext>
            </a:extLst>
          </p:cNvPr>
          <p:cNvSpPr>
            <a:spLocks noGrp="1"/>
          </p:cNvSpPr>
          <p:nvPr>
            <p:ph idx="1"/>
          </p:nvPr>
        </p:nvSpPr>
        <p:spPr>
          <a:xfrm>
            <a:off x="-3048" y="2719192"/>
            <a:ext cx="5247339" cy="3797377"/>
          </a:xfrm>
        </p:spPr>
        <p:txBody>
          <a:bodyPr>
            <a:normAutofit fontScale="92500" lnSpcReduction="10000"/>
          </a:bodyPr>
          <a:lstStyle/>
          <a:p>
            <a:pPr algn="l"/>
            <a:r>
              <a:rPr lang="en-US" sz="1400" b="0" i="0" dirty="0">
                <a:solidFill>
                  <a:srgbClr val="404041"/>
                </a:solidFill>
                <a:effectLst/>
                <a:latin typeface="Lato" panose="020F0502020204030203" pitchFamily="34" charset="0"/>
              </a:rPr>
              <a:t>Inspiration for Men provides a supportive environment for men on the journey to a better and healthier life. We offer compassionate care and support throughout the recovery process. We use evidence-based practices to help individuals develop healthy coping skills, change unhealthy behaviors, and become self-sufficient, confident, and productive members of our community.</a:t>
            </a:r>
          </a:p>
          <a:p>
            <a:pPr algn="l"/>
            <a:r>
              <a:rPr lang="en-US" sz="1400" dirty="0">
                <a:solidFill>
                  <a:srgbClr val="404041"/>
                </a:solidFill>
                <a:latin typeface="Lato" panose="020F0502020204030203" pitchFamily="34" charset="0"/>
              </a:rPr>
              <a:t>T</a:t>
            </a:r>
            <a:r>
              <a:rPr lang="en-US" sz="1400" b="0" i="0" dirty="0">
                <a:solidFill>
                  <a:srgbClr val="404041"/>
                </a:solidFill>
                <a:effectLst/>
                <a:latin typeface="Lato" panose="020F0502020204030203" pitchFamily="34" charset="0"/>
              </a:rPr>
              <a:t>reatment plan includes:</a:t>
            </a:r>
          </a:p>
          <a:p>
            <a:pPr lvl="1"/>
            <a:r>
              <a:rPr lang="en-US" sz="1400" b="0" i="0" dirty="0">
                <a:solidFill>
                  <a:srgbClr val="404041"/>
                </a:solidFill>
                <a:effectLst/>
                <a:latin typeface="Lato" panose="020F0502020204030203" pitchFamily="34" charset="0"/>
              </a:rPr>
              <a:t>Trauma-informed care</a:t>
            </a:r>
          </a:p>
          <a:p>
            <a:pPr lvl="1"/>
            <a:r>
              <a:rPr lang="en-US" sz="1400" b="0" i="0" dirty="0">
                <a:solidFill>
                  <a:srgbClr val="404041"/>
                </a:solidFill>
                <a:effectLst/>
                <a:latin typeface="Lato" panose="020F0502020204030203" pitchFamily="34" charset="0"/>
              </a:rPr>
              <a:t>Individual counseling and evidence-based groups</a:t>
            </a:r>
          </a:p>
          <a:p>
            <a:pPr lvl="1"/>
            <a:r>
              <a:rPr lang="en-US" sz="1400" b="1" i="0" dirty="0">
                <a:solidFill>
                  <a:srgbClr val="404041"/>
                </a:solidFill>
                <a:effectLst/>
                <a:latin typeface="Lato" panose="020F0502020204030203" pitchFamily="34" charset="0"/>
              </a:rPr>
              <a:t>Psychiatric evaluation and mental health therapy</a:t>
            </a:r>
          </a:p>
          <a:p>
            <a:pPr lvl="1"/>
            <a:r>
              <a:rPr lang="en-US" sz="1400" b="1" i="0" dirty="0">
                <a:solidFill>
                  <a:srgbClr val="404041"/>
                </a:solidFill>
                <a:effectLst/>
                <a:latin typeface="Lato" panose="020F0502020204030203" pitchFamily="34" charset="0"/>
              </a:rPr>
              <a:t>Medication Assisted Treatment, if clinically indicated</a:t>
            </a:r>
          </a:p>
          <a:p>
            <a:pPr lvl="1"/>
            <a:r>
              <a:rPr lang="en-US" sz="1400" b="0" i="0" dirty="0">
                <a:solidFill>
                  <a:srgbClr val="404041"/>
                </a:solidFill>
                <a:effectLst/>
                <a:latin typeface="Lato" panose="020F0502020204030203" pitchFamily="34" charset="0"/>
              </a:rPr>
              <a:t>Cognitive Behavioral Therapy with a focus on learning new coping skills</a:t>
            </a:r>
          </a:p>
          <a:p>
            <a:pPr lvl="1"/>
            <a:r>
              <a:rPr lang="en-US" sz="1400" b="0" i="0" dirty="0">
                <a:solidFill>
                  <a:srgbClr val="404041"/>
                </a:solidFill>
                <a:effectLst/>
                <a:latin typeface="Lato" panose="020F0502020204030203" pitchFamily="34" charset="0"/>
              </a:rPr>
              <a:t>Communication skills and conflict resolution</a:t>
            </a:r>
          </a:p>
          <a:p>
            <a:pPr lvl="1"/>
            <a:r>
              <a:rPr lang="en-US" sz="1400" b="0" i="0" dirty="0">
                <a:solidFill>
                  <a:srgbClr val="404041"/>
                </a:solidFill>
                <a:effectLst/>
                <a:latin typeface="Lato" panose="020F0502020204030203" pitchFamily="34" charset="0"/>
              </a:rPr>
              <a:t>Employment preparation and resume writing skills</a:t>
            </a:r>
          </a:p>
          <a:p>
            <a:pPr lvl="1"/>
            <a:r>
              <a:rPr lang="en-US" sz="1400" b="0" i="0" dirty="0">
                <a:solidFill>
                  <a:srgbClr val="404041"/>
                </a:solidFill>
                <a:effectLst/>
                <a:latin typeface="Lato" panose="020F0502020204030203" pitchFamily="34" charset="0"/>
              </a:rPr>
              <a:t>Case Management</a:t>
            </a:r>
          </a:p>
          <a:p>
            <a:pPr lvl="1"/>
            <a:r>
              <a:rPr lang="en-US" sz="1400" b="0" i="0" dirty="0">
                <a:solidFill>
                  <a:srgbClr val="404041"/>
                </a:solidFill>
                <a:effectLst/>
                <a:latin typeface="Lato" panose="020F0502020204030203" pitchFamily="34" charset="0"/>
              </a:rPr>
              <a:t>Continuation of care through our outpatient services</a:t>
            </a:r>
          </a:p>
          <a:p>
            <a:pPr lvl="1"/>
            <a:r>
              <a:rPr lang="en-US" sz="1400" b="0" i="0" dirty="0">
                <a:solidFill>
                  <a:srgbClr val="404041"/>
                </a:solidFill>
                <a:effectLst/>
                <a:latin typeface="Lato" panose="020F0502020204030203" pitchFamily="34" charset="0"/>
              </a:rPr>
              <a:t>Transitional living options</a:t>
            </a:r>
          </a:p>
        </p:txBody>
      </p:sp>
      <p:pic>
        <p:nvPicPr>
          <p:cNvPr id="13314" name="Picture 2">
            <a:extLst>
              <a:ext uri="{FF2B5EF4-FFF2-40B4-BE49-F238E27FC236}">
                <a16:creationId xmlns:a16="http://schemas.microsoft.com/office/drawing/2014/main" id="{9884C8D3-E067-AD41-BBD5-9ECDB626024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5633" r="15365"/>
          <a:stretch/>
        </p:blipFill>
        <p:spPr bwMode="auto">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D5EF3090-D006-0BDB-E0E8-8ADB52317F89}"/>
              </a:ext>
            </a:extLst>
          </p:cNvPr>
          <p:cNvSpPr txBox="1"/>
          <p:nvPr/>
        </p:nvSpPr>
        <p:spPr>
          <a:xfrm>
            <a:off x="10261715" y="6206331"/>
            <a:ext cx="1994648" cy="646331"/>
          </a:xfrm>
          <a:prstGeom prst="rect">
            <a:avLst/>
          </a:prstGeom>
          <a:noFill/>
        </p:spPr>
        <p:txBody>
          <a:bodyPr wrap="square" rtlCol="0">
            <a:spAutoFit/>
          </a:bodyPr>
          <a:lstStyle/>
          <a:p>
            <a:pPr algn="ctr"/>
            <a:r>
              <a:rPr lang="en-US" dirty="0">
                <a:solidFill>
                  <a:schemeClr val="bg1"/>
                </a:solidFill>
                <a:highlight>
                  <a:srgbClr val="0000FF"/>
                </a:highlight>
              </a:rPr>
              <a:t>Jason Sapp, DO</a:t>
            </a:r>
          </a:p>
          <a:p>
            <a:pPr algn="ctr"/>
            <a:r>
              <a:rPr lang="en-US" dirty="0">
                <a:solidFill>
                  <a:schemeClr val="bg1"/>
                </a:solidFill>
                <a:highlight>
                  <a:srgbClr val="0000FF"/>
                </a:highlight>
              </a:rPr>
              <a:t>Site Supervisor</a:t>
            </a:r>
          </a:p>
        </p:txBody>
      </p:sp>
      <p:pic>
        <p:nvPicPr>
          <p:cNvPr id="1026" name="Picture 2" descr="Dr. Jason H. Sapp, MD | Aurora, CO | Psychiatry">
            <a:extLst>
              <a:ext uri="{FF2B5EF4-FFF2-40B4-BE49-F238E27FC236}">
                <a16:creationId xmlns:a16="http://schemas.microsoft.com/office/drawing/2014/main" id="{6D10B5A7-211F-19A8-3940-A4771D415D8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61715" y="4357477"/>
            <a:ext cx="1905000" cy="190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51922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350" name="!!Rectangle">
            <a:extLst>
              <a:ext uri="{FF2B5EF4-FFF2-40B4-BE49-F238E27FC236}">
                <a16:creationId xmlns:a16="http://schemas.microsoft.com/office/drawing/2014/main" id="{D5997EA8-5EFC-40CD-A85F-C3C3BC5F9E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338" name="Picture 2">
            <a:extLst>
              <a:ext uri="{FF2B5EF4-FFF2-40B4-BE49-F238E27FC236}">
                <a16:creationId xmlns:a16="http://schemas.microsoft.com/office/drawing/2014/main" id="{9C03D1F8-0C19-7244-07FB-9F5737B4A9FA}"/>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r="-1" b="4374"/>
          <a:stretch/>
        </p:blipFill>
        <p:spPr bwMode="auto">
          <a:xfrm>
            <a:off x="20" y="10"/>
            <a:ext cx="12191979" cy="6857990"/>
          </a:xfrm>
          <a:prstGeom prst="rect">
            <a:avLst/>
          </a:prstGeom>
          <a:noFill/>
          <a:extLst>
            <a:ext uri="{909E8E84-426E-40DD-AFC4-6F175D3DCCD1}">
              <a14:hiddenFill xmlns:a14="http://schemas.microsoft.com/office/drawing/2010/main">
                <a:solidFill>
                  <a:srgbClr val="FFFFFF"/>
                </a:solidFill>
              </a14:hiddenFill>
            </a:ext>
          </a:extLst>
        </p:spPr>
      </p:pic>
      <p:sp>
        <p:nvSpPr>
          <p:cNvPr id="14352" name="Rectangle 14351">
            <a:extLst>
              <a:ext uri="{FF2B5EF4-FFF2-40B4-BE49-F238E27FC236}">
                <a16:creationId xmlns:a16="http://schemas.microsoft.com/office/drawing/2014/main" id="{1CF6A1EC-BD15-42D9-A339-A3970CF7C6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4416" y="4218905"/>
            <a:ext cx="11167447" cy="2089317"/>
          </a:xfrm>
          <a:prstGeom prst="rect">
            <a:avLst/>
          </a:prstGeom>
          <a:solidFill>
            <a:schemeClr val="bg1">
              <a:alpha val="95000"/>
            </a:schemeClr>
          </a:solidFill>
          <a:ln w="12700">
            <a:solidFill>
              <a:srgbClr val="EFEFEF"/>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3BC7FA9-CFD1-59CA-5D79-0544EFAEA749}"/>
              </a:ext>
            </a:extLst>
          </p:cNvPr>
          <p:cNvSpPr>
            <a:spLocks noGrp="1"/>
          </p:cNvSpPr>
          <p:nvPr>
            <p:ph type="title"/>
          </p:nvPr>
        </p:nvSpPr>
        <p:spPr>
          <a:xfrm>
            <a:off x="1051560" y="4498848"/>
            <a:ext cx="3611880" cy="1536192"/>
          </a:xfrm>
        </p:spPr>
        <p:txBody>
          <a:bodyPr vert="horz" lIns="91440" tIns="45720" rIns="91440" bIns="45720" rtlCol="0" anchor="ctr">
            <a:normAutofit/>
          </a:bodyPr>
          <a:lstStyle/>
          <a:p>
            <a:r>
              <a:rPr lang="en-US" sz="3200" dirty="0"/>
              <a:t>ARTs Synergy</a:t>
            </a:r>
          </a:p>
        </p:txBody>
      </p:sp>
      <p:sp>
        <p:nvSpPr>
          <p:cNvPr id="14354" name="Rectangle 14353">
            <a:extLst>
              <a:ext uri="{FF2B5EF4-FFF2-40B4-BE49-F238E27FC236}">
                <a16:creationId xmlns:a16="http://schemas.microsoft.com/office/drawing/2014/main" id="{A720C27D-5C39-492B-BD68-C220C0F83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408" y="4911519"/>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14356" name="Rectangle 14355">
            <a:extLst>
              <a:ext uri="{FF2B5EF4-FFF2-40B4-BE49-F238E27FC236}">
                <a16:creationId xmlns:a16="http://schemas.microsoft.com/office/drawing/2014/main" id="{A4F3394A-A959-460A-ACF9-5FA682C769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243541" y="5254418"/>
            <a:ext cx="14630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606701C8-A83F-D967-649D-3CB789C274F8}"/>
              </a:ext>
            </a:extLst>
          </p:cNvPr>
          <p:cNvSpPr txBox="1"/>
          <p:nvPr/>
        </p:nvSpPr>
        <p:spPr>
          <a:xfrm>
            <a:off x="5295826" y="4498848"/>
            <a:ext cx="6061022" cy="1536192"/>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r>
              <a:rPr lang="en-US" dirty="0"/>
              <a:t>S</a:t>
            </a:r>
            <a:r>
              <a:rPr lang="en-US" b="0" i="0" u="none" strike="noStrike" dirty="0">
                <a:effectLst/>
              </a:rPr>
              <a:t>erves adolescents in Denver Metro Area with substance use, conduct, and other co-occurring psychiatric disorders.</a:t>
            </a:r>
          </a:p>
          <a:p>
            <a:pPr indent="-228600">
              <a:lnSpc>
                <a:spcPct val="90000"/>
              </a:lnSpc>
              <a:spcAft>
                <a:spcPts val="600"/>
              </a:spcAft>
              <a:buFont typeface="Arial" panose="020B0604020202020204" pitchFamily="34" charset="0"/>
              <a:buChar char="•"/>
            </a:pPr>
            <a:r>
              <a:rPr lang="en-US" b="0" i="0" u="none" strike="noStrike" dirty="0">
                <a:effectLst/>
              </a:rPr>
              <a:t>Referrals are accepted from human services, probation and judicial districts, Denver Collaborative, SB94, Division of Youth Services, Medicaid, family, and self-referral</a:t>
            </a:r>
            <a:endParaRPr lang="en-US" dirty="0"/>
          </a:p>
        </p:txBody>
      </p:sp>
      <p:sp>
        <p:nvSpPr>
          <p:cNvPr id="6" name="TextBox 5">
            <a:extLst>
              <a:ext uri="{FF2B5EF4-FFF2-40B4-BE49-F238E27FC236}">
                <a16:creationId xmlns:a16="http://schemas.microsoft.com/office/drawing/2014/main" id="{452C4CE1-C49F-C162-3240-61D4B07231EA}"/>
              </a:ext>
            </a:extLst>
          </p:cNvPr>
          <p:cNvSpPr txBox="1"/>
          <p:nvPr/>
        </p:nvSpPr>
        <p:spPr>
          <a:xfrm>
            <a:off x="1948829" y="5750389"/>
            <a:ext cx="2652073" cy="369332"/>
          </a:xfrm>
          <a:prstGeom prst="rect">
            <a:avLst/>
          </a:prstGeom>
          <a:noFill/>
        </p:spPr>
        <p:txBody>
          <a:bodyPr wrap="none" rtlCol="0">
            <a:spAutoFit/>
          </a:bodyPr>
          <a:lstStyle/>
          <a:p>
            <a:r>
              <a:rPr lang="en-US" dirty="0"/>
              <a:t>With Christian </a:t>
            </a:r>
            <a:r>
              <a:rPr lang="en-US" dirty="0" err="1"/>
              <a:t>Hopfer</a:t>
            </a:r>
            <a:r>
              <a:rPr lang="en-US" dirty="0"/>
              <a:t>, MD</a:t>
            </a:r>
          </a:p>
        </p:txBody>
      </p:sp>
    </p:spTree>
    <p:extLst>
      <p:ext uri="{BB962C8B-B14F-4D97-AF65-F5344CB8AC3E}">
        <p14:creationId xmlns:p14="http://schemas.microsoft.com/office/powerpoint/2010/main" val="13628373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9" name="Rectangle 18438">
            <a:extLst>
              <a:ext uri="{FF2B5EF4-FFF2-40B4-BE49-F238E27FC236}">
                <a16:creationId xmlns:a16="http://schemas.microsoft.com/office/drawing/2014/main" id="{D7A453D2-15D8-4403-815F-291FA16340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41" name="Rectangle 18440">
            <a:extLst>
              <a:ext uri="{FF2B5EF4-FFF2-40B4-BE49-F238E27FC236}">
                <a16:creationId xmlns:a16="http://schemas.microsoft.com/office/drawing/2014/main" id="{8161EA6B-09CA-445B-AB0D-8DF76FA92D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443" name="Group 18442">
            <a:extLst>
              <a:ext uri="{FF2B5EF4-FFF2-40B4-BE49-F238E27FC236}">
                <a16:creationId xmlns:a16="http://schemas.microsoft.com/office/drawing/2014/main" id="{913B067F-3154-4968-A886-DF93A787EC4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2075420"/>
            <a:ext cx="12048729" cy="4093306"/>
            <a:chOff x="1" y="2075420"/>
            <a:chExt cx="12048729" cy="4093306"/>
          </a:xfrm>
        </p:grpSpPr>
        <p:sp>
          <p:nvSpPr>
            <p:cNvPr id="18444" name="Oval 18443">
              <a:extLst>
                <a:ext uri="{FF2B5EF4-FFF2-40B4-BE49-F238E27FC236}">
                  <a16:creationId xmlns:a16="http://schemas.microsoft.com/office/drawing/2014/main" id="{97583D6C-C05B-47AB-8540-B2700B82A4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7942191" y="2507571"/>
              <a:ext cx="3563871" cy="3563871"/>
            </a:xfrm>
            <a:prstGeom prst="ellipse">
              <a:avLst/>
            </a:prstGeom>
            <a:noFill/>
            <a:ln w="31750">
              <a:gradFill>
                <a:gsLst>
                  <a:gs pos="0">
                    <a:schemeClr val="tx2">
                      <a:lumMod val="60000"/>
                      <a:lumOff val="40000"/>
                      <a:alpha val="1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45" name="Oval 18444">
              <a:extLst>
                <a:ext uri="{FF2B5EF4-FFF2-40B4-BE49-F238E27FC236}">
                  <a16:creationId xmlns:a16="http://schemas.microsoft.com/office/drawing/2014/main" id="{6501AD91-D973-4968-95E4-4C26CFDF8F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435065" y="4048931"/>
              <a:ext cx="1381607" cy="1381607"/>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46" name="Oval 18445">
              <a:extLst>
                <a:ext uri="{FF2B5EF4-FFF2-40B4-BE49-F238E27FC236}">
                  <a16:creationId xmlns:a16="http://schemas.microsoft.com/office/drawing/2014/main" id="{5C165989-F5FE-4BB6-9817-E7828CB1D6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 y="2075420"/>
              <a:ext cx="3144364" cy="3144364"/>
            </a:xfrm>
            <a:prstGeom prst="ellipse">
              <a:avLst/>
            </a:prstGeom>
            <a:gradFill>
              <a:gsLst>
                <a:gs pos="0">
                  <a:schemeClr val="tx2">
                    <a:lumMod val="75000"/>
                    <a:alpha val="20000"/>
                  </a:schemeClr>
                </a:gs>
                <a:gs pos="100000">
                  <a:schemeClr val="tx2">
                    <a:lumMod val="50000"/>
                    <a:alpha val="1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47" name="Oval 18446">
              <a:extLst>
                <a:ext uri="{FF2B5EF4-FFF2-40B4-BE49-F238E27FC236}">
                  <a16:creationId xmlns:a16="http://schemas.microsoft.com/office/drawing/2014/main" id="{6B0649CC-B912-4E82-BEA0-DA75ECB19A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2600000">
              <a:off x="10150845" y="4270841"/>
              <a:ext cx="1897885" cy="1897885"/>
            </a:xfrm>
            <a:prstGeom prst="ellipse">
              <a:avLst/>
            </a:prstGeom>
            <a:gradFill>
              <a:gsLst>
                <a:gs pos="0">
                  <a:schemeClr val="tx2">
                    <a:lumMod val="75000"/>
                    <a:alpha val="10000"/>
                  </a:schemeClr>
                </a:gs>
                <a:gs pos="100000">
                  <a:schemeClr val="tx2">
                    <a:lumMod val="75000"/>
                    <a:alpha val="2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448" name="Oval 18447">
              <a:extLst>
                <a:ext uri="{FF2B5EF4-FFF2-40B4-BE49-F238E27FC236}">
                  <a16:creationId xmlns:a16="http://schemas.microsoft.com/office/drawing/2014/main" id="{6BA08C17-C9A5-4FA8-ABC4-44FB3B8696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046780" y="3040492"/>
              <a:ext cx="2579322" cy="2579322"/>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49" name="Oval 18448">
              <a:extLst>
                <a:ext uri="{FF2B5EF4-FFF2-40B4-BE49-F238E27FC236}">
                  <a16:creationId xmlns:a16="http://schemas.microsoft.com/office/drawing/2014/main" id="{70DEAC6C-553C-437E-BC17-D449523375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224640" y="3193975"/>
              <a:ext cx="2243193" cy="2243193"/>
            </a:xfrm>
            <a:prstGeom prst="ellipse">
              <a:avLst/>
            </a:prstGeom>
            <a:noFill/>
            <a:ln w="31750">
              <a:gradFill>
                <a:gsLst>
                  <a:gs pos="0">
                    <a:schemeClr val="tx2">
                      <a:lumMod val="60000"/>
                      <a:lumOff val="40000"/>
                      <a:alpha val="10000"/>
                    </a:schemeClr>
                  </a:gs>
                  <a:gs pos="100000">
                    <a:schemeClr val="tx2">
                      <a:lumMod val="50000"/>
                      <a:alpha val="1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451" name="Rectangle 18450">
            <a:extLst>
              <a:ext uri="{FF2B5EF4-FFF2-40B4-BE49-F238E27FC236}">
                <a16:creationId xmlns:a16="http://schemas.microsoft.com/office/drawing/2014/main" id="{B8114C98-A349-4111-A123-E8EAB86ABE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438146" y="1042605"/>
            <a:ext cx="2796461" cy="711252"/>
          </a:xfrm>
          <a:prstGeom prst="rect">
            <a:avLst/>
          </a:prstGeom>
          <a:gradFill flip="none" rotWithShape="1">
            <a:gsLst>
              <a:gs pos="0">
                <a:schemeClr val="tx2">
                  <a:lumMod val="40000"/>
                  <a:lumOff val="60000"/>
                  <a:alpha val="0"/>
                </a:schemeClr>
              </a:gs>
              <a:gs pos="100000">
                <a:schemeClr val="tx2">
                  <a:lumMod val="75000"/>
                  <a:alpha val="1000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453" name="Group 18452">
            <a:extLst>
              <a:ext uri="{FF2B5EF4-FFF2-40B4-BE49-F238E27FC236}">
                <a16:creationId xmlns:a16="http://schemas.microsoft.com/office/drawing/2014/main" id="{670FB431-AE18-414D-92F4-1D12D199115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259539" y="317578"/>
            <a:ext cx="548640" cy="549007"/>
            <a:chOff x="7029447" y="3514725"/>
            <a:chExt cx="1285875" cy="549007"/>
          </a:xfrm>
        </p:grpSpPr>
        <p:cxnSp>
          <p:nvCxnSpPr>
            <p:cNvPr id="18454" name="Straight Connector 18453">
              <a:extLst>
                <a:ext uri="{FF2B5EF4-FFF2-40B4-BE49-F238E27FC236}">
                  <a16:creationId xmlns:a16="http://schemas.microsoft.com/office/drawing/2014/main" id="{24467063-D74E-4D42-8790-B9F6D69584B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18455" name="Straight Connector 18454">
              <a:extLst>
                <a:ext uri="{FF2B5EF4-FFF2-40B4-BE49-F238E27FC236}">
                  <a16:creationId xmlns:a16="http://schemas.microsoft.com/office/drawing/2014/main" id="{A1D19BAC-1681-47BC-AAF5-92FAFFF6F4C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18456" name="Straight Connector 18455">
              <a:extLst>
                <a:ext uri="{FF2B5EF4-FFF2-40B4-BE49-F238E27FC236}">
                  <a16:creationId xmlns:a16="http://schemas.microsoft.com/office/drawing/2014/main" id="{94347C2B-E846-452C-97AA-7E254FC1CE8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18457" name="Straight Connector 18456">
              <a:extLst>
                <a:ext uri="{FF2B5EF4-FFF2-40B4-BE49-F238E27FC236}">
                  <a16:creationId xmlns:a16="http://schemas.microsoft.com/office/drawing/2014/main" id="{10EA2B35-7959-4C2A-84AA-FF5D94FEDE9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sp>
        <p:nvSpPr>
          <p:cNvPr id="18459" name="Rectangle 18458">
            <a:extLst>
              <a:ext uri="{FF2B5EF4-FFF2-40B4-BE49-F238E27FC236}">
                <a16:creationId xmlns:a16="http://schemas.microsoft.com/office/drawing/2014/main" id="{E2D3D3F2-ABBB-4453-B1C5-1BEBF7E4DD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 y="6140785"/>
            <a:ext cx="6095997" cy="711252"/>
          </a:xfrm>
          <a:prstGeom prst="rect">
            <a:avLst/>
          </a:prstGeom>
          <a:gradFill flip="none" rotWithShape="1">
            <a:gsLst>
              <a:gs pos="10000">
                <a:schemeClr val="tx2">
                  <a:lumMod val="50000"/>
                  <a:alpha val="10000"/>
                </a:schemeClr>
              </a:gs>
              <a:gs pos="100000">
                <a:schemeClr val="tx2">
                  <a:lumMod val="60000"/>
                  <a:lumOff val="40000"/>
                  <a:alpha val="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461" name="Group 18460">
            <a:extLst>
              <a:ext uri="{FF2B5EF4-FFF2-40B4-BE49-F238E27FC236}">
                <a16:creationId xmlns:a16="http://schemas.microsoft.com/office/drawing/2014/main" id="{8214E4A5-A0D2-42C4-8D14-D2A7E495F04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616345" y="5940560"/>
            <a:ext cx="1285875" cy="549007"/>
            <a:chOff x="7029447" y="3514725"/>
            <a:chExt cx="1285875" cy="549007"/>
          </a:xfrm>
        </p:grpSpPr>
        <p:cxnSp>
          <p:nvCxnSpPr>
            <p:cNvPr id="18462" name="Straight Connector 18461">
              <a:extLst>
                <a:ext uri="{FF2B5EF4-FFF2-40B4-BE49-F238E27FC236}">
                  <a16:creationId xmlns:a16="http://schemas.microsoft.com/office/drawing/2014/main" id="{7494D7A0-6B21-41E8-A7D3-0033BBB7915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18463" name="Straight Connector 18462">
              <a:extLst>
                <a:ext uri="{FF2B5EF4-FFF2-40B4-BE49-F238E27FC236}">
                  <a16:creationId xmlns:a16="http://schemas.microsoft.com/office/drawing/2014/main" id="{1E141D7D-32B0-448E-A666-EA8703AFCF2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18464" name="Straight Connector 18463">
              <a:extLst>
                <a:ext uri="{FF2B5EF4-FFF2-40B4-BE49-F238E27FC236}">
                  <a16:creationId xmlns:a16="http://schemas.microsoft.com/office/drawing/2014/main" id="{8D87E268-6345-420F-8B97-B37ED04100E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18465" name="Straight Connector 18464">
              <a:extLst>
                <a:ext uri="{FF2B5EF4-FFF2-40B4-BE49-F238E27FC236}">
                  <a16:creationId xmlns:a16="http://schemas.microsoft.com/office/drawing/2014/main" id="{35E1622E-7FA6-4760-A2BF-A8105EBF7BB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941BCA8C-CD36-8B20-952A-D41C8CE48D37}"/>
              </a:ext>
            </a:extLst>
          </p:cNvPr>
          <p:cNvSpPr>
            <a:spLocks noGrp="1"/>
          </p:cNvSpPr>
          <p:nvPr>
            <p:ph type="title"/>
          </p:nvPr>
        </p:nvSpPr>
        <p:spPr>
          <a:xfrm>
            <a:off x="1362134" y="4132768"/>
            <a:ext cx="9897405" cy="2129586"/>
          </a:xfrm>
          <a:noFill/>
        </p:spPr>
        <p:txBody>
          <a:bodyPr anchor="t">
            <a:normAutofit/>
          </a:bodyPr>
          <a:lstStyle/>
          <a:p>
            <a:r>
              <a:rPr lang="en-US" b="1" i="0" u="none" strike="noStrike" dirty="0">
                <a:solidFill>
                  <a:schemeClr val="bg1"/>
                </a:solidFill>
                <a:effectLst/>
                <a:latin typeface="Bitter"/>
              </a:rPr>
              <a:t>VA Eastern Colorado Health Care System</a:t>
            </a:r>
            <a:br>
              <a:rPr lang="en-US" b="1" i="0" u="none" strike="noStrike" dirty="0">
                <a:solidFill>
                  <a:schemeClr val="bg1"/>
                </a:solidFill>
                <a:effectLst/>
                <a:latin typeface="Bitter"/>
              </a:rPr>
            </a:br>
            <a:endParaRPr lang="en-US" dirty="0">
              <a:solidFill>
                <a:schemeClr val="bg1"/>
              </a:solidFill>
            </a:endParaRPr>
          </a:p>
        </p:txBody>
      </p:sp>
      <p:pic>
        <p:nvPicPr>
          <p:cNvPr id="18434" name="Picture 2" descr="VA logo and Seal, U.S. Department of Veterans Affairs">
            <a:extLst>
              <a:ext uri="{FF2B5EF4-FFF2-40B4-BE49-F238E27FC236}">
                <a16:creationId xmlns:a16="http://schemas.microsoft.com/office/drawing/2014/main" id="{87CA322C-BE92-C969-7DA1-1484103CF550}"/>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31359" y="1043265"/>
            <a:ext cx="10843065" cy="2414276"/>
          </a:xfrm>
          <a:prstGeom prst="rect">
            <a:avLst/>
          </a:prstGeom>
          <a:noFill/>
          <a:extLst>
            <a:ext uri="{909E8E84-426E-40DD-AFC4-6F175D3DCCD1}">
              <a14:hiddenFill xmlns:a14="http://schemas.microsoft.com/office/drawing/2010/main">
                <a:solidFill>
                  <a:srgbClr val="FFFFFF"/>
                </a:solidFill>
              </a14:hiddenFill>
            </a:ext>
          </a:extLst>
        </p:spPr>
      </p:pic>
      <p:grpSp>
        <p:nvGrpSpPr>
          <p:cNvPr id="18467" name="Group 18466">
            <a:extLst>
              <a:ext uri="{FF2B5EF4-FFF2-40B4-BE49-F238E27FC236}">
                <a16:creationId xmlns:a16="http://schemas.microsoft.com/office/drawing/2014/main" id="{1F4E1649-4D1F-4A91-AF97-A254BFDD524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474192" y="776904"/>
            <a:ext cx="304800" cy="429768"/>
            <a:chOff x="215328" y="-46937"/>
            <a:chExt cx="304800" cy="2773841"/>
          </a:xfrm>
        </p:grpSpPr>
        <p:cxnSp>
          <p:nvCxnSpPr>
            <p:cNvPr id="18468" name="Straight Connector 18467">
              <a:extLst>
                <a:ext uri="{FF2B5EF4-FFF2-40B4-BE49-F238E27FC236}">
                  <a16:creationId xmlns:a16="http://schemas.microsoft.com/office/drawing/2014/main" id="{FE483602-62F9-474D-9C9B-5EE4CD7671C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3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8469" name="Straight Connector 18468">
              <a:extLst>
                <a:ext uri="{FF2B5EF4-FFF2-40B4-BE49-F238E27FC236}">
                  <a16:creationId xmlns:a16="http://schemas.microsoft.com/office/drawing/2014/main" id="{DD7D1AC0-A6C7-40E3-9841-F34AC831A48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69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8470" name="Straight Connector 18469">
              <a:extLst>
                <a:ext uri="{FF2B5EF4-FFF2-40B4-BE49-F238E27FC236}">
                  <a16:creationId xmlns:a16="http://schemas.microsoft.com/office/drawing/2014/main" id="{F951C4DD-7427-497D-9DE3-9D731D3F456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85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8471" name="Straight Connector 18470">
              <a:extLst>
                <a:ext uri="{FF2B5EF4-FFF2-40B4-BE49-F238E27FC236}">
                  <a16:creationId xmlns:a16="http://schemas.microsoft.com/office/drawing/2014/main" id="{0EE18298-0BF5-4D7A-921A-2F4186E8D96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201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18473" name="Oval 18472">
            <a:extLst>
              <a:ext uri="{FF2B5EF4-FFF2-40B4-BE49-F238E27FC236}">
                <a16:creationId xmlns:a16="http://schemas.microsoft.com/office/drawing/2014/main" id="{773AEA78-C03B-40B7-9D11-DC022119D5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600000">
            <a:off x="10150845" y="4270841"/>
            <a:ext cx="1897885" cy="1897885"/>
          </a:xfrm>
          <a:prstGeom prst="ellipse">
            <a:avLst/>
          </a:prstGeom>
          <a:gradFill>
            <a:gsLst>
              <a:gs pos="0">
                <a:schemeClr val="tx2">
                  <a:lumMod val="75000"/>
                  <a:alpha val="10000"/>
                </a:schemeClr>
              </a:gs>
              <a:gs pos="100000">
                <a:schemeClr val="tx2">
                  <a:lumMod val="60000"/>
                  <a:lumOff val="40000"/>
                  <a:alpha val="1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BA617CDB-8428-0F4C-E2BA-12E07B85F179}"/>
              </a:ext>
            </a:extLst>
          </p:cNvPr>
          <p:cNvSpPr>
            <a:spLocks noGrp="1"/>
          </p:cNvSpPr>
          <p:nvPr>
            <p:ph idx="1"/>
          </p:nvPr>
        </p:nvSpPr>
        <p:spPr>
          <a:xfrm>
            <a:off x="1716788" y="5880496"/>
            <a:ext cx="5549111" cy="486078"/>
          </a:xfrm>
          <a:noFill/>
        </p:spPr>
        <p:txBody>
          <a:bodyPr anchor="t">
            <a:normAutofit/>
          </a:bodyPr>
          <a:lstStyle/>
          <a:p>
            <a:r>
              <a:rPr lang="en-US" sz="1800" dirty="0">
                <a:solidFill>
                  <a:schemeClr val="bg1"/>
                </a:solidFill>
                <a:hlinkClick r:id="rId3"/>
              </a:rPr>
              <a:t>https://www.va.gov/eastern-colorado-health-care/</a:t>
            </a:r>
            <a:endParaRPr lang="en-US" sz="1800" dirty="0">
              <a:solidFill>
                <a:schemeClr val="bg1"/>
              </a:solidFill>
            </a:endParaRPr>
          </a:p>
          <a:p>
            <a:pPr marL="0" indent="0">
              <a:buNone/>
            </a:pPr>
            <a:endParaRPr lang="en-US" sz="1800" dirty="0">
              <a:solidFill>
                <a:schemeClr val="bg1"/>
              </a:solidFill>
            </a:endParaRPr>
          </a:p>
        </p:txBody>
      </p:sp>
    </p:spTree>
    <p:extLst>
      <p:ext uri="{BB962C8B-B14F-4D97-AF65-F5344CB8AC3E}">
        <p14:creationId xmlns:p14="http://schemas.microsoft.com/office/powerpoint/2010/main" val="13297235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56" name="Rectangle 1055">
            <a:extLst>
              <a:ext uri="{FF2B5EF4-FFF2-40B4-BE49-F238E27FC236}">
                <a16:creationId xmlns:a16="http://schemas.microsoft.com/office/drawing/2014/main" id="{3B47FC9C-2ED3-4100-A4EF-E8CDFEE106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26" name="Picture 2" descr="Eastern Colorado ">
            <a:extLst>
              <a:ext uri="{FF2B5EF4-FFF2-40B4-BE49-F238E27FC236}">
                <a16:creationId xmlns:a16="http://schemas.microsoft.com/office/drawing/2014/main" id="{27B49F91-A09F-0308-7A66-37BAC3B806CF}"/>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t="19773" r="-1" b="4147"/>
          <a:stretch/>
        </p:blipFill>
        <p:spPr bwMode="auto">
          <a:xfrm>
            <a:off x="642938" y="1077913"/>
            <a:ext cx="7135813" cy="3584575"/>
          </a:xfrm>
          <a:prstGeom prst="rect">
            <a:avLst/>
          </a:prstGeom>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2F096A55-6322-12B0-A7BC-0DD2D225B20A}"/>
              </a:ext>
            </a:extLst>
          </p:cNvPr>
          <p:cNvPicPr>
            <a:picLocks noChangeAspect="1"/>
          </p:cNvPicPr>
          <p:nvPr/>
        </p:nvPicPr>
        <p:blipFill>
          <a:blip r:embed="rId4"/>
          <a:stretch>
            <a:fillRect/>
          </a:stretch>
        </p:blipFill>
        <p:spPr>
          <a:xfrm>
            <a:off x="9429027" y="1077913"/>
            <a:ext cx="2120036" cy="2057173"/>
          </a:xfrm>
          <a:prstGeom prst="rect">
            <a:avLst/>
          </a:prstGeom>
        </p:spPr>
      </p:pic>
      <p:sp>
        <p:nvSpPr>
          <p:cNvPr id="2" name="Title 1">
            <a:extLst>
              <a:ext uri="{FF2B5EF4-FFF2-40B4-BE49-F238E27FC236}">
                <a16:creationId xmlns:a16="http://schemas.microsoft.com/office/drawing/2014/main" id="{A6E83050-DDAD-C7D8-8A57-795401F37544}"/>
              </a:ext>
            </a:extLst>
          </p:cNvPr>
          <p:cNvSpPr>
            <a:spLocks noGrp="1"/>
          </p:cNvSpPr>
          <p:nvPr>
            <p:ph type="title"/>
          </p:nvPr>
        </p:nvSpPr>
        <p:spPr>
          <a:xfrm>
            <a:off x="838200" y="5358141"/>
            <a:ext cx="10515600" cy="942664"/>
          </a:xfrm>
        </p:spPr>
        <p:txBody>
          <a:bodyPr vert="horz" lIns="91440" tIns="45720" rIns="91440" bIns="45720" rtlCol="0" anchor="ctr">
            <a:normAutofit/>
          </a:bodyPr>
          <a:lstStyle/>
          <a:p>
            <a:pPr algn="ctr"/>
            <a:r>
              <a:rPr lang="en-US" kern="1200">
                <a:solidFill>
                  <a:schemeClr val="tx1"/>
                </a:solidFill>
                <a:latin typeface="+mj-lt"/>
                <a:ea typeface="+mj-ea"/>
                <a:cs typeface="+mj-cs"/>
              </a:rPr>
              <a:t>Rocky Mountain Regional VA Medical Center</a:t>
            </a:r>
          </a:p>
        </p:txBody>
      </p:sp>
      <p:sp>
        <p:nvSpPr>
          <p:cNvPr id="4" name="TextBox 3">
            <a:extLst>
              <a:ext uri="{FF2B5EF4-FFF2-40B4-BE49-F238E27FC236}">
                <a16:creationId xmlns:a16="http://schemas.microsoft.com/office/drawing/2014/main" id="{0B4C8E14-A565-7C61-7848-79EC6ECF493B}"/>
              </a:ext>
            </a:extLst>
          </p:cNvPr>
          <p:cNvSpPr txBox="1"/>
          <p:nvPr/>
        </p:nvSpPr>
        <p:spPr>
          <a:xfrm>
            <a:off x="9429027" y="3429000"/>
            <a:ext cx="2079928" cy="646331"/>
          </a:xfrm>
          <a:prstGeom prst="rect">
            <a:avLst/>
          </a:prstGeom>
          <a:noFill/>
        </p:spPr>
        <p:txBody>
          <a:bodyPr wrap="none" rtlCol="0">
            <a:spAutoFit/>
          </a:bodyPr>
          <a:lstStyle/>
          <a:p>
            <a:r>
              <a:rPr lang="en-US" dirty="0"/>
              <a:t>Katherine </a:t>
            </a:r>
            <a:r>
              <a:rPr lang="en-US" dirty="0" err="1"/>
              <a:t>Folse</a:t>
            </a:r>
            <a:r>
              <a:rPr lang="en-US" dirty="0"/>
              <a:t>, MD</a:t>
            </a:r>
          </a:p>
          <a:p>
            <a:r>
              <a:rPr lang="en-US" dirty="0"/>
              <a:t>Site Supervisor</a:t>
            </a:r>
          </a:p>
        </p:txBody>
      </p:sp>
    </p:spTree>
    <p:extLst>
      <p:ext uri="{BB962C8B-B14F-4D97-AF65-F5344CB8AC3E}">
        <p14:creationId xmlns:p14="http://schemas.microsoft.com/office/powerpoint/2010/main" val="20613225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71" name="Rectangle 2070">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4123BEE-C1BA-065A-D966-0519D7CFC2AA}"/>
              </a:ext>
            </a:extLst>
          </p:cNvPr>
          <p:cNvSpPr>
            <a:spLocks noGrp="1"/>
          </p:cNvSpPr>
          <p:nvPr>
            <p:ph type="title"/>
          </p:nvPr>
        </p:nvSpPr>
        <p:spPr>
          <a:xfrm>
            <a:off x="890338" y="640080"/>
            <a:ext cx="3734014" cy="3566160"/>
          </a:xfrm>
        </p:spPr>
        <p:txBody>
          <a:bodyPr vert="horz" lIns="91440" tIns="45720" rIns="91440" bIns="45720" rtlCol="0" anchor="b">
            <a:normAutofit/>
          </a:bodyPr>
          <a:lstStyle/>
          <a:p>
            <a:r>
              <a:rPr lang="en-US" sz="4200" dirty="0"/>
              <a:t>VA Community Resources and Referral Center- Homeless Clinic</a:t>
            </a:r>
          </a:p>
        </p:txBody>
      </p:sp>
      <p:sp>
        <p:nvSpPr>
          <p:cNvPr id="2073"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0338" y="4409267"/>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a:extLst>
              <a:ext uri="{FF2B5EF4-FFF2-40B4-BE49-F238E27FC236}">
                <a16:creationId xmlns:a16="http://schemas.microsoft.com/office/drawing/2014/main" id="{A4D0A5A3-CCC3-3360-A343-3C799160020A}"/>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l="20499" r="20499"/>
          <a:stretch/>
        </p:blipFill>
        <p:spPr bwMode="auto">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9C831BF6-E3BA-6436-B270-C726D6161D75}"/>
              </a:ext>
            </a:extLst>
          </p:cNvPr>
          <p:cNvSpPr txBox="1"/>
          <p:nvPr/>
        </p:nvSpPr>
        <p:spPr>
          <a:xfrm>
            <a:off x="2303468" y="4846320"/>
            <a:ext cx="2626232" cy="461665"/>
          </a:xfrm>
          <a:prstGeom prst="rect">
            <a:avLst/>
          </a:prstGeom>
          <a:noFill/>
        </p:spPr>
        <p:txBody>
          <a:bodyPr wrap="none" rtlCol="0">
            <a:spAutoFit/>
          </a:bodyPr>
          <a:lstStyle/>
          <a:p>
            <a:r>
              <a:rPr lang="en-US" sz="2400" dirty="0"/>
              <a:t>with Jenn Starr, MD</a:t>
            </a:r>
          </a:p>
        </p:txBody>
      </p:sp>
    </p:spTree>
    <p:extLst>
      <p:ext uri="{BB962C8B-B14F-4D97-AF65-F5344CB8AC3E}">
        <p14:creationId xmlns:p14="http://schemas.microsoft.com/office/powerpoint/2010/main" val="27295252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2" descr="Golden ">
            <a:extLst>
              <a:ext uri="{FF2B5EF4-FFF2-40B4-BE49-F238E27FC236}">
                <a16:creationId xmlns:a16="http://schemas.microsoft.com/office/drawing/2014/main" id="{EE2C3566-B953-35BF-AE42-06873A3834B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1930" r="21201" b="-1"/>
          <a:stretch/>
        </p:blipFill>
        <p:spPr bwMode="auto">
          <a:xfrm>
            <a:off x="5311702" y="312969"/>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 useBgFill="1">
        <p:nvSpPr>
          <p:cNvPr id="2071" name="Rectangle 2070">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4123BEE-C1BA-065A-D966-0519D7CFC2AA}"/>
              </a:ext>
            </a:extLst>
          </p:cNvPr>
          <p:cNvSpPr>
            <a:spLocks noGrp="1"/>
          </p:cNvSpPr>
          <p:nvPr>
            <p:ph type="title"/>
          </p:nvPr>
        </p:nvSpPr>
        <p:spPr>
          <a:xfrm>
            <a:off x="890338" y="640080"/>
            <a:ext cx="3734014" cy="3566160"/>
          </a:xfrm>
        </p:spPr>
        <p:txBody>
          <a:bodyPr vert="horz" lIns="91440" tIns="45720" rIns="91440" bIns="45720" rtlCol="0" anchor="b">
            <a:normAutofit/>
          </a:bodyPr>
          <a:lstStyle/>
          <a:p>
            <a:r>
              <a:rPr lang="en-US" sz="5400"/>
              <a:t>VA Golden CBOC</a:t>
            </a:r>
            <a:endParaRPr lang="en-US" sz="5400" dirty="0"/>
          </a:p>
        </p:txBody>
      </p:sp>
      <p:sp>
        <p:nvSpPr>
          <p:cNvPr id="2073"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0338" y="4409267"/>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2" descr="Golden ">
            <a:extLst>
              <a:ext uri="{FF2B5EF4-FFF2-40B4-BE49-F238E27FC236}">
                <a16:creationId xmlns:a16="http://schemas.microsoft.com/office/drawing/2014/main" id="{0AF77875-9C81-CDBA-F57F-AA22EB187AB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1930" r="21201" b="-1"/>
          <a:stretch/>
        </p:blipFill>
        <p:spPr bwMode="auto">
          <a:xfrm>
            <a:off x="5311702" y="-26884"/>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pic>
        <p:nvPicPr>
          <p:cNvPr id="5122" name="Picture 2" descr="Dr. Daniel Defrancisco, MD – New York, NY | Psychiatry">
            <a:extLst>
              <a:ext uri="{FF2B5EF4-FFF2-40B4-BE49-F238E27FC236}">
                <a16:creationId xmlns:a16="http://schemas.microsoft.com/office/drawing/2014/main" id="{72739B16-A2D2-B457-BCD6-DAD6B5A2443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89605" y="4131759"/>
            <a:ext cx="2699347" cy="269934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916716D2-C239-BAA7-53A4-FFDDEF2FFF43}"/>
              </a:ext>
            </a:extLst>
          </p:cNvPr>
          <p:cNvSpPr txBox="1"/>
          <p:nvPr/>
        </p:nvSpPr>
        <p:spPr>
          <a:xfrm>
            <a:off x="9836729" y="6353859"/>
            <a:ext cx="2151486" cy="369332"/>
          </a:xfrm>
          <a:prstGeom prst="rect">
            <a:avLst/>
          </a:prstGeom>
          <a:noFill/>
        </p:spPr>
        <p:txBody>
          <a:bodyPr wrap="none" rtlCol="0">
            <a:spAutoFit/>
          </a:bodyPr>
          <a:lstStyle/>
          <a:p>
            <a:r>
              <a:rPr lang="en-US" dirty="0">
                <a:solidFill>
                  <a:schemeClr val="bg1"/>
                </a:solidFill>
              </a:rPr>
              <a:t>Dan </a:t>
            </a:r>
            <a:r>
              <a:rPr lang="en-US" dirty="0" err="1">
                <a:solidFill>
                  <a:schemeClr val="bg1"/>
                </a:solidFill>
              </a:rPr>
              <a:t>Defrancisco</a:t>
            </a:r>
            <a:r>
              <a:rPr lang="en-US" dirty="0">
                <a:solidFill>
                  <a:schemeClr val="bg1"/>
                </a:solidFill>
              </a:rPr>
              <a:t>, MD</a:t>
            </a:r>
          </a:p>
        </p:txBody>
      </p:sp>
    </p:spTree>
    <p:extLst>
      <p:ext uri="{BB962C8B-B14F-4D97-AF65-F5344CB8AC3E}">
        <p14:creationId xmlns:p14="http://schemas.microsoft.com/office/powerpoint/2010/main" val="19916016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FF8D2E5-2C4E-47B1-930B-6C82B7C313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05BE575-F0B1-93C6-B9EB-7F0534B40C54}"/>
              </a:ext>
            </a:extLst>
          </p:cNvPr>
          <p:cNvSpPr>
            <a:spLocks noGrp="1"/>
          </p:cNvSpPr>
          <p:nvPr>
            <p:ph type="title"/>
          </p:nvPr>
        </p:nvSpPr>
        <p:spPr>
          <a:xfrm>
            <a:off x="841248" y="251312"/>
            <a:ext cx="10506456" cy="1010264"/>
          </a:xfrm>
        </p:spPr>
        <p:txBody>
          <a:bodyPr anchor="ctr">
            <a:normAutofit fontScale="90000"/>
          </a:bodyPr>
          <a:lstStyle/>
          <a:p>
            <a:r>
              <a:rPr lang="en-US" sz="4400" b="1" i="0" u="none" strike="noStrike" dirty="0">
                <a:effectLst/>
                <a:latin typeface="Calibri" panose="020F0502020204030204" pitchFamily="34" charset="0"/>
                <a:ea typeface="Times New Roman" panose="02020603050405020304" pitchFamily="18" charset="0"/>
                <a:cs typeface="Arial" panose="020B0604020202020204" pitchFamily="34" charset="0"/>
              </a:rPr>
              <a:t>ARTS (Addiction Research Treatment Services) &amp; VA SATP (Substance Abuse Treatment Program)</a:t>
            </a:r>
            <a:endParaRPr lang="en-US" dirty="0"/>
          </a:p>
        </p:txBody>
      </p:sp>
      <p:sp>
        <p:nvSpPr>
          <p:cNvPr id="12" name="Rectangle 11">
            <a:extLst>
              <a:ext uri="{FF2B5EF4-FFF2-40B4-BE49-F238E27FC236}">
                <a16:creationId xmlns:a16="http://schemas.microsoft.com/office/drawing/2014/main" id="{801E4ADA-0EA9-4930-846E-3C11E8BED6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17618"/>
            <a:ext cx="128016" cy="63141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FB92FFCE-0C90-454E-AA25-D4EE9A6C39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1380864"/>
            <a:ext cx="1050645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5" name="Rectangle 1">
            <a:hlinkClick r:id="rId3"/>
            <a:extLst>
              <a:ext uri="{FF2B5EF4-FFF2-40B4-BE49-F238E27FC236}">
                <a16:creationId xmlns:a16="http://schemas.microsoft.com/office/drawing/2014/main" id="{A85243CD-ADC3-415B-FB88-97DECFCBDF43}"/>
              </a:ext>
            </a:extLst>
          </p:cNvPr>
          <p:cNvSpPr>
            <a:spLocks noChangeArrowheads="1"/>
          </p:cNvSpPr>
          <p:nvPr/>
        </p:nvSpPr>
        <p:spPr bwMode="auto">
          <a:xfrm>
            <a:off x="2141538" y="204787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4" name="Content Placeholder 3">
            <a:extLst>
              <a:ext uri="{FF2B5EF4-FFF2-40B4-BE49-F238E27FC236}">
                <a16:creationId xmlns:a16="http://schemas.microsoft.com/office/drawing/2014/main" id="{28EE7ABA-FEB5-69F1-B140-36BA697A6E97}"/>
              </a:ext>
            </a:extLst>
          </p:cNvPr>
          <p:cNvGraphicFramePr>
            <a:graphicFrameLocks noGrp="1"/>
          </p:cNvGraphicFramePr>
          <p:nvPr>
            <p:ph idx="1"/>
            <p:extLst>
              <p:ext uri="{D42A27DB-BD31-4B8C-83A1-F6EECF244321}">
                <p14:modId xmlns:p14="http://schemas.microsoft.com/office/powerpoint/2010/main" val="3824210675"/>
              </p:ext>
            </p:extLst>
          </p:nvPr>
        </p:nvGraphicFramePr>
        <p:xfrm>
          <a:off x="841248" y="1610358"/>
          <a:ext cx="9450545" cy="4898696"/>
        </p:xfrm>
        <a:graphic>
          <a:graphicData uri="http://schemas.openxmlformats.org/drawingml/2006/table">
            <a:tbl>
              <a:tblPr firstRow="1" firstCol="1" bandRow="1"/>
              <a:tblGrid>
                <a:gridCol w="660981">
                  <a:extLst>
                    <a:ext uri="{9D8B030D-6E8A-4147-A177-3AD203B41FA5}">
                      <a16:colId xmlns:a16="http://schemas.microsoft.com/office/drawing/2014/main" val="2517964824"/>
                    </a:ext>
                  </a:extLst>
                </a:gridCol>
                <a:gridCol w="1876743">
                  <a:extLst>
                    <a:ext uri="{9D8B030D-6E8A-4147-A177-3AD203B41FA5}">
                      <a16:colId xmlns:a16="http://schemas.microsoft.com/office/drawing/2014/main" val="1143008097"/>
                    </a:ext>
                  </a:extLst>
                </a:gridCol>
                <a:gridCol w="1679922">
                  <a:extLst>
                    <a:ext uri="{9D8B030D-6E8A-4147-A177-3AD203B41FA5}">
                      <a16:colId xmlns:a16="http://schemas.microsoft.com/office/drawing/2014/main" val="2003773539"/>
                    </a:ext>
                  </a:extLst>
                </a:gridCol>
                <a:gridCol w="1751076">
                  <a:extLst>
                    <a:ext uri="{9D8B030D-6E8A-4147-A177-3AD203B41FA5}">
                      <a16:colId xmlns:a16="http://schemas.microsoft.com/office/drawing/2014/main" val="2629849035"/>
                    </a:ext>
                  </a:extLst>
                </a:gridCol>
                <a:gridCol w="1764630">
                  <a:extLst>
                    <a:ext uri="{9D8B030D-6E8A-4147-A177-3AD203B41FA5}">
                      <a16:colId xmlns:a16="http://schemas.microsoft.com/office/drawing/2014/main" val="506506251"/>
                    </a:ext>
                  </a:extLst>
                </a:gridCol>
                <a:gridCol w="1717193">
                  <a:extLst>
                    <a:ext uri="{9D8B030D-6E8A-4147-A177-3AD203B41FA5}">
                      <a16:colId xmlns:a16="http://schemas.microsoft.com/office/drawing/2014/main" val="2851867378"/>
                    </a:ext>
                  </a:extLst>
                </a:gridCol>
              </a:tblGrid>
              <a:tr h="287421">
                <a:tc>
                  <a:txBody>
                    <a:bodyPr/>
                    <a:lstStyle/>
                    <a:p>
                      <a:pPr marL="0" marR="0" algn="l" fontAlgn="ctr">
                        <a:spcBef>
                          <a:spcPts val="0"/>
                        </a:spcBef>
                        <a:spcAft>
                          <a:spcPts val="0"/>
                        </a:spcAft>
                      </a:pPr>
                      <a:endParaRPr lang="en-US" sz="2300" b="0" i="0" u="none" strike="noStrike">
                        <a:effectLst/>
                        <a:latin typeface="Arial" panose="020B0604020202020204" pitchFamily="34" charset="0"/>
                      </a:endParaRPr>
                    </a:p>
                  </a:txBody>
                  <a:tcPr marL="88286" marR="88286" marT="12262" marB="1226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ctr">
                        <a:spcBef>
                          <a:spcPts val="0"/>
                        </a:spcBef>
                        <a:spcAft>
                          <a:spcPts val="0"/>
                        </a:spcAft>
                      </a:pPr>
                      <a:r>
                        <a:rPr lang="en-US" sz="1400" b="1" i="0" u="none" strike="noStrike">
                          <a:effectLst/>
                          <a:latin typeface="Calibri" panose="020F0502020204030204" pitchFamily="34" charset="0"/>
                          <a:ea typeface="Times New Roman" panose="02020603050405020304" pitchFamily="18" charset="0"/>
                          <a:cs typeface="Arial" panose="020B0604020202020204" pitchFamily="34" charset="0"/>
                        </a:rPr>
                        <a:t>MONDAY</a:t>
                      </a:r>
                      <a:endParaRPr lang="en-US" sz="2300" b="0" i="0" u="none" strike="noStrike">
                        <a:effectLst/>
                        <a:latin typeface="Arial" panose="020B0604020202020204" pitchFamily="34" charset="0"/>
                      </a:endParaRPr>
                    </a:p>
                  </a:txBody>
                  <a:tcPr marL="88286" marR="88286" marT="12262" marB="1226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ctr">
                        <a:spcBef>
                          <a:spcPts val="0"/>
                        </a:spcBef>
                        <a:spcAft>
                          <a:spcPts val="0"/>
                        </a:spcAft>
                      </a:pPr>
                      <a:r>
                        <a:rPr lang="en-US" sz="1400" b="1" i="0" u="none" strike="noStrike">
                          <a:effectLst/>
                          <a:latin typeface="Calibri" panose="020F0502020204030204" pitchFamily="34" charset="0"/>
                          <a:ea typeface="Times New Roman" panose="02020603050405020304" pitchFamily="18" charset="0"/>
                          <a:cs typeface="Arial" panose="020B0604020202020204" pitchFamily="34" charset="0"/>
                        </a:rPr>
                        <a:t>TUESDAY</a:t>
                      </a:r>
                      <a:endParaRPr lang="en-US" sz="2300" b="0" i="0" u="none" strike="noStrike">
                        <a:effectLst/>
                        <a:latin typeface="Arial" panose="020B0604020202020204" pitchFamily="34" charset="0"/>
                      </a:endParaRPr>
                    </a:p>
                  </a:txBody>
                  <a:tcPr marL="88286" marR="88286" marT="12262" marB="1226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ctr">
                        <a:spcBef>
                          <a:spcPts val="0"/>
                        </a:spcBef>
                        <a:spcAft>
                          <a:spcPts val="0"/>
                        </a:spcAft>
                      </a:pPr>
                      <a:r>
                        <a:rPr lang="en-US" sz="1400" b="1" i="0" u="none" strike="noStrike">
                          <a:effectLst/>
                          <a:latin typeface="Calibri" panose="020F0502020204030204" pitchFamily="34" charset="0"/>
                          <a:ea typeface="Times New Roman" panose="02020603050405020304" pitchFamily="18" charset="0"/>
                          <a:cs typeface="Arial" panose="020B0604020202020204" pitchFamily="34" charset="0"/>
                        </a:rPr>
                        <a:t>WEDNESDAY</a:t>
                      </a:r>
                      <a:endParaRPr lang="en-US" sz="2300" b="0" i="0" u="none" strike="noStrike">
                        <a:effectLst/>
                        <a:latin typeface="Arial" panose="020B0604020202020204" pitchFamily="34" charset="0"/>
                      </a:endParaRPr>
                    </a:p>
                  </a:txBody>
                  <a:tcPr marL="88286" marR="88286" marT="12262" marB="1226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ctr">
                        <a:spcBef>
                          <a:spcPts val="0"/>
                        </a:spcBef>
                        <a:spcAft>
                          <a:spcPts val="0"/>
                        </a:spcAft>
                      </a:pPr>
                      <a:r>
                        <a:rPr lang="en-US" sz="1400" b="1" i="0" u="none" strike="noStrike">
                          <a:effectLst/>
                          <a:latin typeface="Calibri" panose="020F0502020204030204" pitchFamily="34" charset="0"/>
                          <a:ea typeface="Times New Roman" panose="02020603050405020304" pitchFamily="18" charset="0"/>
                          <a:cs typeface="Arial" panose="020B0604020202020204" pitchFamily="34" charset="0"/>
                        </a:rPr>
                        <a:t>THURSDAY</a:t>
                      </a:r>
                      <a:endParaRPr lang="en-US" sz="2300" b="0" i="0" u="none" strike="noStrike">
                        <a:effectLst/>
                        <a:latin typeface="Arial" panose="020B0604020202020204" pitchFamily="34" charset="0"/>
                      </a:endParaRPr>
                    </a:p>
                  </a:txBody>
                  <a:tcPr marL="88286" marR="88286" marT="12262" marB="1226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ctr">
                        <a:spcBef>
                          <a:spcPts val="0"/>
                        </a:spcBef>
                        <a:spcAft>
                          <a:spcPts val="0"/>
                        </a:spcAft>
                      </a:pPr>
                      <a:r>
                        <a:rPr lang="en-US" sz="1400" b="1" i="0" u="none" strike="noStrike" dirty="0">
                          <a:effectLst/>
                          <a:latin typeface="Calibri" panose="020F0502020204030204" pitchFamily="34" charset="0"/>
                          <a:ea typeface="Times New Roman" panose="02020603050405020304" pitchFamily="18" charset="0"/>
                          <a:cs typeface="Arial" panose="020B0604020202020204" pitchFamily="34" charset="0"/>
                        </a:rPr>
                        <a:t>FRIDAY</a:t>
                      </a:r>
                      <a:endParaRPr lang="en-US" sz="2300" b="0" i="0" u="none" strike="noStrike" dirty="0">
                        <a:effectLst/>
                        <a:latin typeface="Arial" panose="020B0604020202020204" pitchFamily="34" charset="0"/>
                      </a:endParaRPr>
                    </a:p>
                  </a:txBody>
                  <a:tcPr marL="88286" marR="88286" marT="12262" marB="1226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27325200"/>
                  </a:ext>
                </a:extLst>
              </a:tr>
              <a:tr h="1817713">
                <a:tc>
                  <a:txBody>
                    <a:bodyPr/>
                    <a:lstStyle/>
                    <a:p>
                      <a:pPr marL="0" marR="0" algn="l" fontAlgn="ctr">
                        <a:spcBef>
                          <a:spcPts val="0"/>
                        </a:spcBef>
                        <a:spcAft>
                          <a:spcPts val="0"/>
                        </a:spcAft>
                      </a:pPr>
                      <a:r>
                        <a:rPr lang="en-US" sz="2300" b="0" i="0" u="none" strike="noStrike" dirty="0">
                          <a:effectLst/>
                          <a:latin typeface="Arial" panose="020B0604020202020204" pitchFamily="34" charset="0"/>
                        </a:rPr>
                        <a:t>AM</a:t>
                      </a:r>
                    </a:p>
                  </a:txBody>
                  <a:tcPr marL="88286" marR="88286" marT="12262" marB="1226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ctr">
                        <a:spcBef>
                          <a:spcPts val="0"/>
                        </a:spcBef>
                        <a:spcAft>
                          <a:spcPts val="0"/>
                        </a:spcAft>
                      </a:pPr>
                      <a:r>
                        <a:rPr lang="en-US" sz="1400" b="1" i="0" u="none" strike="noStrike"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ARTs </a:t>
                      </a:r>
                      <a:r>
                        <a:rPr lang="en-US" sz="1400" b="0" i="0" u="sng" strike="noStrike"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hlinkClick r:id="rId4"/>
                        </a:rPr>
                        <a:t>Peer I</a:t>
                      </a:r>
                      <a:r>
                        <a:rPr lang="en-US" sz="1400" b="0" i="0" u="none" strike="noStrike"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(Men's TC)</a:t>
                      </a:r>
                      <a:endParaRPr lang="en-US" sz="2300" b="0" i="0" u="none" strike="noStrike" dirty="0">
                        <a:effectLst/>
                        <a:latin typeface="Arial" panose="020B0604020202020204" pitchFamily="34" charset="0"/>
                      </a:endParaRPr>
                    </a:p>
                    <a:p>
                      <a:pPr marL="0" marR="0" algn="l" fontAlgn="ctr">
                        <a:spcBef>
                          <a:spcPts val="0"/>
                        </a:spcBef>
                        <a:spcAft>
                          <a:spcPts val="0"/>
                        </a:spcAft>
                      </a:pPr>
                      <a:r>
                        <a:rPr lang="en-US" sz="1400" b="0" i="0" u="none" strike="noStrike"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Supervisor: Sakai</a:t>
                      </a:r>
                      <a:endParaRPr lang="en-US" sz="2300" b="0" i="0" u="none" strike="noStrike" dirty="0">
                        <a:effectLst/>
                        <a:latin typeface="Arial" panose="020B0604020202020204" pitchFamily="34" charset="0"/>
                      </a:endParaRPr>
                    </a:p>
                    <a:p>
                      <a:pPr marL="0" marR="0" algn="l" fontAlgn="ctr">
                        <a:spcBef>
                          <a:spcPts val="0"/>
                        </a:spcBef>
                        <a:spcAft>
                          <a:spcPts val="0"/>
                        </a:spcAft>
                      </a:pPr>
                      <a:r>
                        <a:rPr lang="en-US" sz="1400" b="0" i="0" u="none" strike="noStrike"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Location: 3762</a:t>
                      </a:r>
                      <a:endParaRPr lang="en-US" sz="2300" b="0" i="0" u="none" strike="noStrike" dirty="0">
                        <a:effectLst/>
                        <a:latin typeface="Arial" panose="020B0604020202020204" pitchFamily="34" charset="0"/>
                      </a:endParaRPr>
                    </a:p>
                    <a:p>
                      <a:pPr marL="0" marR="0" algn="l" fontAlgn="ctr">
                        <a:spcBef>
                          <a:spcPts val="0"/>
                        </a:spcBef>
                        <a:spcAft>
                          <a:spcPts val="0"/>
                        </a:spcAft>
                      </a:pPr>
                      <a:r>
                        <a:rPr lang="en-US" sz="1400" b="0" i="0" u="none" strike="noStrike"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W. Princeton Circle, Denver CO, 80236</a:t>
                      </a:r>
                      <a:endParaRPr lang="en-US" sz="2300" b="0" i="0" u="none" strike="noStrike" dirty="0">
                        <a:effectLst/>
                        <a:latin typeface="Arial" panose="020B0604020202020204" pitchFamily="34" charset="0"/>
                      </a:endParaRPr>
                    </a:p>
                    <a:p>
                      <a:pPr marL="0" marR="0" algn="l" fontAlgn="ctr">
                        <a:spcBef>
                          <a:spcPts val="0"/>
                        </a:spcBef>
                        <a:spcAft>
                          <a:spcPts val="0"/>
                        </a:spcAft>
                      </a:pPr>
                      <a:r>
                        <a:rPr lang="en-US" sz="1400" b="0" i="0" u="none" strike="noStrike"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Phone: 303-761-2885</a:t>
                      </a:r>
                      <a:endParaRPr lang="en-US" sz="2300" b="0" i="0" u="none" strike="noStrike" dirty="0">
                        <a:effectLst/>
                        <a:latin typeface="Arial" panose="020B0604020202020204" pitchFamily="34" charset="0"/>
                      </a:endParaRPr>
                    </a:p>
                    <a:p>
                      <a:pPr marL="0" marR="0" algn="l" fontAlgn="ctr">
                        <a:spcBef>
                          <a:spcPts val="0"/>
                        </a:spcBef>
                        <a:spcAft>
                          <a:spcPts val="0"/>
                        </a:spcAft>
                      </a:pPr>
                      <a:r>
                        <a:rPr lang="en-US" sz="1400" b="0" i="0" u="none" strike="noStrike"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Time: 8am-12pm</a:t>
                      </a:r>
                      <a:endParaRPr lang="en-US" sz="2300" b="0" i="0" u="none" strike="noStrike" dirty="0">
                        <a:effectLst/>
                        <a:latin typeface="Arial" panose="020B0604020202020204" pitchFamily="34" charset="0"/>
                      </a:endParaRPr>
                    </a:p>
                  </a:txBody>
                  <a:tcPr marL="88286" marR="88286" marT="12262" marB="1226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ctr">
                        <a:spcBef>
                          <a:spcPts val="0"/>
                        </a:spcBef>
                        <a:spcAft>
                          <a:spcPts val="0"/>
                        </a:spcAft>
                      </a:pPr>
                      <a:r>
                        <a:rPr lang="en-US" sz="1400" b="1" i="0" u="none" strike="noStrike">
                          <a:solidFill>
                            <a:srgbClr val="000000"/>
                          </a:solidFill>
                          <a:effectLst/>
                          <a:latin typeface="Calibri" panose="020F0502020204030204" pitchFamily="34" charset="0"/>
                          <a:ea typeface="Times New Roman" panose="02020603050405020304" pitchFamily="18" charset="0"/>
                          <a:cs typeface="Arial" panose="020B0604020202020204" pitchFamily="34" charset="0"/>
                        </a:rPr>
                        <a:t>VA</a:t>
                      </a:r>
                      <a:r>
                        <a:rPr lang="en-US" sz="1400" b="0" i="0" u="none" strike="noStrike">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SATP (&amp; Detox clinic 9-10a)</a:t>
                      </a:r>
                      <a:endParaRPr lang="en-US" sz="2300" b="0" i="0" u="none" strike="noStrike">
                        <a:effectLst/>
                        <a:latin typeface="Arial" panose="020B0604020202020204" pitchFamily="34" charset="0"/>
                      </a:endParaRPr>
                    </a:p>
                    <a:p>
                      <a:pPr marL="0" marR="0" algn="l" fontAlgn="ctr">
                        <a:spcBef>
                          <a:spcPts val="0"/>
                        </a:spcBef>
                        <a:spcAft>
                          <a:spcPts val="0"/>
                        </a:spcAft>
                      </a:pPr>
                      <a:r>
                        <a:rPr lang="en-US" sz="1400" b="0" i="0" u="none" strike="noStrike">
                          <a:solidFill>
                            <a:srgbClr val="000000"/>
                          </a:solidFill>
                          <a:effectLst/>
                          <a:latin typeface="Calibri" panose="020F0502020204030204" pitchFamily="34" charset="0"/>
                          <a:ea typeface="Times New Roman" panose="02020603050405020304" pitchFamily="18" charset="0"/>
                          <a:cs typeface="Arial" panose="020B0604020202020204" pitchFamily="34" charset="0"/>
                        </a:rPr>
                        <a:t>Supervisor: Katherine Folse</a:t>
                      </a:r>
                      <a:endParaRPr lang="en-US" sz="2300" b="0" i="0" u="none" strike="noStrike">
                        <a:effectLst/>
                        <a:latin typeface="Arial" panose="020B0604020202020204" pitchFamily="34" charset="0"/>
                      </a:endParaRPr>
                    </a:p>
                    <a:p>
                      <a:pPr marL="0" marR="0" algn="l" fontAlgn="ctr">
                        <a:spcBef>
                          <a:spcPts val="0"/>
                        </a:spcBef>
                        <a:spcAft>
                          <a:spcPts val="0"/>
                        </a:spcAft>
                      </a:pPr>
                      <a:r>
                        <a:rPr lang="en-US" sz="1200" b="0" i="0" u="none" strike="noStrike">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1700 N Wheeling ST</a:t>
                      </a:r>
                      <a:br>
                        <a:rPr lang="en-US" sz="1200" b="0" i="0" u="none" strike="noStrike">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br>
                      <a:r>
                        <a:rPr lang="en-US" sz="1200" b="0" i="0" u="none" strike="noStrike">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Aurora, CO 80045</a:t>
                      </a:r>
                      <a:endParaRPr lang="en-US" sz="2300" b="0" i="0" u="none" strike="noStrike">
                        <a:effectLst/>
                        <a:latin typeface="Arial" panose="020B0604020202020204" pitchFamily="34" charset="0"/>
                      </a:endParaRPr>
                    </a:p>
                    <a:p>
                      <a:pPr marL="0" marR="0" algn="l" fontAlgn="ctr">
                        <a:spcBef>
                          <a:spcPts val="0"/>
                        </a:spcBef>
                        <a:spcAft>
                          <a:spcPts val="0"/>
                        </a:spcAft>
                      </a:pPr>
                      <a:br>
                        <a:rPr lang="en-US" sz="1200" b="0" i="0" u="none" strike="noStrike">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br>
                      <a:endParaRPr lang="en-US" sz="2300" b="0" i="0" u="none" strike="noStrike">
                        <a:effectLst/>
                        <a:latin typeface="Arial" panose="020B0604020202020204" pitchFamily="34" charset="0"/>
                      </a:endParaRPr>
                    </a:p>
                  </a:txBody>
                  <a:tcPr marL="88286" marR="88286" marT="12262" marB="1226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ctr">
                        <a:spcBef>
                          <a:spcPts val="0"/>
                        </a:spcBef>
                        <a:spcAft>
                          <a:spcPts val="0"/>
                        </a:spcAft>
                      </a:pPr>
                      <a:r>
                        <a:rPr lang="en-US" sz="1400" b="1" i="0" u="none" strike="noStrike">
                          <a:solidFill>
                            <a:srgbClr val="000000"/>
                          </a:solidFill>
                          <a:effectLst/>
                          <a:latin typeface="Calibri" panose="020F0502020204030204" pitchFamily="34" charset="0"/>
                          <a:ea typeface="Times New Roman" panose="02020603050405020304" pitchFamily="18" charset="0"/>
                          <a:cs typeface="Arial" panose="020B0604020202020204" pitchFamily="34" charset="0"/>
                        </a:rPr>
                        <a:t>VA</a:t>
                      </a:r>
                      <a:r>
                        <a:rPr lang="en-US" sz="1400" b="0" i="0" u="none" strike="noStrike">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SATP (&amp; Detox clinic 9-10a) (or Golden CBOC)</a:t>
                      </a:r>
                      <a:endParaRPr lang="en-US" sz="2300" b="0" i="0" u="none" strike="noStrike">
                        <a:effectLst/>
                        <a:latin typeface="Arial" panose="020B0604020202020204" pitchFamily="34" charset="0"/>
                      </a:endParaRPr>
                    </a:p>
                    <a:p>
                      <a:pPr marL="0" marR="0" algn="l" fontAlgn="ctr">
                        <a:spcBef>
                          <a:spcPts val="0"/>
                        </a:spcBef>
                        <a:spcAft>
                          <a:spcPts val="0"/>
                        </a:spcAft>
                      </a:pPr>
                      <a:r>
                        <a:rPr lang="en-US" sz="1400" b="0" i="0" u="none" strike="noStrike">
                          <a:solidFill>
                            <a:srgbClr val="000000"/>
                          </a:solidFill>
                          <a:effectLst/>
                          <a:latin typeface="Calibri" panose="020F0502020204030204" pitchFamily="34" charset="0"/>
                          <a:ea typeface="Times New Roman" panose="02020603050405020304" pitchFamily="18" charset="0"/>
                          <a:cs typeface="Arial" panose="020B0604020202020204" pitchFamily="34" charset="0"/>
                        </a:rPr>
                        <a:t>Supervisor:  Katherine Folse (Dan DeFrancisco)</a:t>
                      </a:r>
                      <a:endParaRPr lang="en-US" sz="2300" b="0" i="0" u="none" strike="noStrike">
                        <a:effectLst/>
                        <a:latin typeface="Arial" panose="020B0604020202020204" pitchFamily="34" charset="0"/>
                      </a:endParaRPr>
                    </a:p>
                    <a:p>
                      <a:pPr marL="0" marR="0" algn="l" fontAlgn="ctr">
                        <a:spcBef>
                          <a:spcPts val="0"/>
                        </a:spcBef>
                        <a:spcAft>
                          <a:spcPts val="0"/>
                        </a:spcAft>
                      </a:pPr>
                      <a:r>
                        <a:rPr lang="en-US" sz="1200" b="0" i="0" u="none" strike="noStrike">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1700 N Wheeling St</a:t>
                      </a:r>
                      <a:br>
                        <a:rPr lang="en-US" sz="1200" b="0" i="0" u="none" strike="noStrike">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br>
                      <a:r>
                        <a:rPr lang="en-US" sz="1200" b="0" i="0" u="none" strike="noStrike">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Aurora, CO 80045</a:t>
                      </a:r>
                      <a:endParaRPr lang="en-US" sz="2300" b="0" i="0" u="none" strike="noStrike">
                        <a:effectLst/>
                        <a:latin typeface="Arial" panose="020B0604020202020204" pitchFamily="34" charset="0"/>
                      </a:endParaRPr>
                    </a:p>
                    <a:p>
                      <a:pPr marL="0" marR="0" algn="l" fontAlgn="ctr">
                        <a:spcBef>
                          <a:spcPts val="0"/>
                        </a:spcBef>
                        <a:spcAft>
                          <a:spcPts val="0"/>
                        </a:spcAft>
                      </a:pPr>
                      <a:r>
                        <a:rPr lang="en-US" sz="1200" b="0" i="0" u="none" strike="noStrike">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Detox </a:t>
                      </a:r>
                      <a:br>
                        <a:rPr lang="en-US" sz="1200" b="0" i="0" u="none" strike="noStrike">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br>
                      <a:endParaRPr lang="en-US" sz="2300" b="0" i="0" u="none" strike="noStrike">
                        <a:effectLst/>
                        <a:latin typeface="Arial" panose="020B0604020202020204" pitchFamily="34" charset="0"/>
                      </a:endParaRPr>
                    </a:p>
                  </a:txBody>
                  <a:tcPr marL="88286" marR="88286" marT="12262" marB="1226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ctr">
                        <a:spcBef>
                          <a:spcPts val="0"/>
                        </a:spcBef>
                        <a:spcAft>
                          <a:spcPts val="0"/>
                        </a:spcAft>
                      </a:pPr>
                      <a:r>
                        <a:rPr lang="en-US" sz="1400" b="1" i="0" u="none" strike="noStrike">
                          <a:solidFill>
                            <a:srgbClr val="000000"/>
                          </a:solidFill>
                          <a:effectLst/>
                          <a:latin typeface="Calibri" panose="020F0502020204030204" pitchFamily="34" charset="0"/>
                          <a:ea typeface="Times New Roman" panose="02020603050405020304" pitchFamily="18" charset="0"/>
                          <a:cs typeface="Arial" panose="020B0604020202020204" pitchFamily="34" charset="0"/>
                        </a:rPr>
                        <a:t>ARTs</a:t>
                      </a:r>
                      <a:r>
                        <a:rPr lang="en-US" sz="1400" b="0" i="0" u="none" strike="noStrike">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r>
                        <a:rPr lang="en-US" sz="1400" b="0" i="0" u="sng" strike="noStrike">
                          <a:solidFill>
                            <a:srgbClr val="000000"/>
                          </a:solidFill>
                          <a:effectLst/>
                          <a:latin typeface="Calibri" panose="020F0502020204030204" pitchFamily="34" charset="0"/>
                          <a:ea typeface="Times New Roman" panose="02020603050405020304" pitchFamily="18" charset="0"/>
                          <a:cs typeface="Arial" panose="020B0604020202020204" pitchFamily="34" charset="0"/>
                          <a:hlinkClick r:id="rId5"/>
                        </a:rPr>
                        <a:t>Parkside Clinic</a:t>
                      </a:r>
                      <a:r>
                        <a:rPr lang="en-US" sz="1400" b="0" i="0" u="none" strike="noStrike">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(Methadone , ?Mobile Methadone)</a:t>
                      </a:r>
                      <a:endParaRPr lang="en-US" sz="2300" b="0" i="0" u="none" strike="noStrike">
                        <a:effectLst/>
                        <a:latin typeface="Arial" panose="020B0604020202020204" pitchFamily="34" charset="0"/>
                      </a:endParaRPr>
                    </a:p>
                    <a:p>
                      <a:pPr marL="0" marR="0" algn="l" fontAlgn="ctr">
                        <a:spcBef>
                          <a:spcPts val="0"/>
                        </a:spcBef>
                        <a:spcAft>
                          <a:spcPts val="0"/>
                        </a:spcAft>
                      </a:pPr>
                      <a:r>
                        <a:rPr lang="en-US" sz="1400" b="0" i="0" u="none" strike="noStrike">
                          <a:solidFill>
                            <a:srgbClr val="000000"/>
                          </a:solidFill>
                          <a:effectLst/>
                          <a:latin typeface="Calibri" panose="020F0502020204030204" pitchFamily="34" charset="0"/>
                          <a:ea typeface="Times New Roman" panose="02020603050405020304" pitchFamily="18" charset="0"/>
                          <a:cs typeface="Arial" panose="020B0604020202020204" pitchFamily="34" charset="0"/>
                        </a:rPr>
                        <a:t>Supervisor: Zoran Vukadinovic</a:t>
                      </a:r>
                      <a:endParaRPr lang="en-US" sz="2300" b="0" i="0" u="none" strike="noStrike">
                        <a:effectLst/>
                        <a:latin typeface="Arial" panose="020B0604020202020204" pitchFamily="34" charset="0"/>
                      </a:endParaRPr>
                    </a:p>
                    <a:p>
                      <a:pPr marL="0" marR="0" algn="l" fontAlgn="ctr">
                        <a:spcBef>
                          <a:spcPts val="0"/>
                        </a:spcBef>
                        <a:spcAft>
                          <a:spcPts val="0"/>
                        </a:spcAft>
                      </a:pPr>
                      <a:r>
                        <a:rPr lang="en-US" sz="1400" b="0" i="0" u="none" strike="noStrike">
                          <a:solidFill>
                            <a:srgbClr val="000000"/>
                          </a:solidFill>
                          <a:effectLst/>
                          <a:latin typeface="Calibri" panose="020F0502020204030204" pitchFamily="34" charset="0"/>
                          <a:ea typeface="Times New Roman" panose="02020603050405020304" pitchFamily="18" charset="0"/>
                          <a:cs typeface="Arial" panose="020B0604020202020204" pitchFamily="34" charset="0"/>
                        </a:rPr>
                        <a:t>Location: 1620 Gaylord Street, Denver CO 80206</a:t>
                      </a:r>
                      <a:endParaRPr lang="en-US" sz="2300" b="0" i="0" u="none" strike="noStrike">
                        <a:effectLst/>
                        <a:latin typeface="Arial" panose="020B0604020202020204" pitchFamily="34" charset="0"/>
                      </a:endParaRPr>
                    </a:p>
                    <a:p>
                      <a:pPr marL="0" marR="0" algn="l" fontAlgn="ctr">
                        <a:spcBef>
                          <a:spcPts val="0"/>
                        </a:spcBef>
                        <a:spcAft>
                          <a:spcPts val="0"/>
                        </a:spcAft>
                      </a:pPr>
                      <a:r>
                        <a:rPr lang="en-US" sz="1400" b="0" i="0" u="none" strike="noStrike">
                          <a:solidFill>
                            <a:srgbClr val="000000"/>
                          </a:solidFill>
                          <a:effectLst/>
                          <a:latin typeface="Calibri" panose="020F0502020204030204" pitchFamily="34" charset="0"/>
                          <a:ea typeface="Times New Roman" panose="02020603050405020304" pitchFamily="18" charset="0"/>
                          <a:cs typeface="Arial" panose="020B0604020202020204" pitchFamily="34" charset="0"/>
                        </a:rPr>
                        <a:t>Time: 7:30am-11:30pm</a:t>
                      </a:r>
                      <a:endParaRPr lang="en-US" sz="2300" b="0" i="0" u="none" strike="noStrike">
                        <a:effectLst/>
                        <a:latin typeface="Arial" panose="020B0604020202020204" pitchFamily="34" charset="0"/>
                      </a:endParaRPr>
                    </a:p>
                  </a:txBody>
                  <a:tcPr marL="88286" marR="88286" marT="12262" marB="1226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ctr">
                        <a:spcBef>
                          <a:spcPts val="0"/>
                        </a:spcBef>
                        <a:spcAft>
                          <a:spcPts val="0"/>
                        </a:spcAft>
                      </a:pPr>
                      <a:r>
                        <a:rPr lang="en-US" sz="1400" b="1" i="0" u="none" strike="noStrike">
                          <a:solidFill>
                            <a:srgbClr val="000000"/>
                          </a:solidFill>
                          <a:effectLst/>
                          <a:latin typeface="Calibri" panose="020F0502020204030204" pitchFamily="34" charset="0"/>
                          <a:ea typeface="Times New Roman" panose="02020603050405020304" pitchFamily="18" charset="0"/>
                          <a:cs typeface="Arial" panose="020B0604020202020204" pitchFamily="34" charset="0"/>
                        </a:rPr>
                        <a:t>ARTs </a:t>
                      </a:r>
                      <a:r>
                        <a:rPr lang="en-US" sz="1400" b="1" i="0" u="sng" strike="noStrike">
                          <a:solidFill>
                            <a:srgbClr val="000000"/>
                          </a:solidFill>
                          <a:effectLst/>
                          <a:latin typeface="Calibri" panose="020F0502020204030204" pitchFamily="34" charset="0"/>
                          <a:ea typeface="Times New Roman" panose="02020603050405020304" pitchFamily="18" charset="0"/>
                          <a:cs typeface="Arial" panose="020B0604020202020204" pitchFamily="34" charset="0"/>
                          <a:hlinkClick r:id="rId3"/>
                        </a:rPr>
                        <a:t>Synergy OP</a:t>
                      </a:r>
                      <a:r>
                        <a:rPr lang="en-US" sz="1400" b="0" i="0" u="none" strike="noStrike">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(Adolescent)</a:t>
                      </a:r>
                      <a:endParaRPr lang="en-US" sz="2300" b="0" i="0" u="none" strike="noStrike">
                        <a:effectLst/>
                        <a:latin typeface="Arial" panose="020B0604020202020204" pitchFamily="34" charset="0"/>
                      </a:endParaRPr>
                    </a:p>
                    <a:p>
                      <a:pPr marL="0" marR="0" algn="l" fontAlgn="ctr">
                        <a:spcBef>
                          <a:spcPts val="0"/>
                        </a:spcBef>
                        <a:spcAft>
                          <a:spcPts val="0"/>
                        </a:spcAft>
                      </a:pPr>
                      <a:r>
                        <a:rPr lang="en-US" sz="1400" b="0" i="0" u="none" strike="noStrike">
                          <a:solidFill>
                            <a:srgbClr val="000000"/>
                          </a:solidFill>
                          <a:effectLst/>
                          <a:latin typeface="Calibri" panose="020F0502020204030204" pitchFamily="34" charset="0"/>
                          <a:ea typeface="Times New Roman" panose="02020603050405020304" pitchFamily="18" charset="0"/>
                          <a:cs typeface="Arial" panose="020B0604020202020204" pitchFamily="34" charset="0"/>
                        </a:rPr>
                        <a:t>Supervisor: Christian Hopfer</a:t>
                      </a:r>
                      <a:endParaRPr lang="en-US" sz="2300" b="0" i="0" u="none" strike="noStrike">
                        <a:effectLst/>
                        <a:latin typeface="Arial" panose="020B0604020202020204" pitchFamily="34" charset="0"/>
                      </a:endParaRPr>
                    </a:p>
                    <a:p>
                      <a:pPr marL="0" marR="0" algn="l" fontAlgn="ctr">
                        <a:spcBef>
                          <a:spcPts val="0"/>
                        </a:spcBef>
                        <a:spcAft>
                          <a:spcPts val="0"/>
                        </a:spcAft>
                      </a:pPr>
                      <a:r>
                        <a:rPr lang="en-US" sz="1400" b="0" i="0" u="none" strike="noStrike">
                          <a:solidFill>
                            <a:srgbClr val="000000"/>
                          </a:solidFill>
                          <a:effectLst/>
                          <a:latin typeface="Calibri" panose="020F0502020204030204" pitchFamily="34" charset="0"/>
                          <a:ea typeface="Times New Roman" panose="02020603050405020304" pitchFamily="18" charset="0"/>
                          <a:cs typeface="Arial" panose="020B0604020202020204" pitchFamily="34" charset="0"/>
                        </a:rPr>
                        <a:t>Location: 3680 W. Princeton Circle, Denver CO 80236</a:t>
                      </a:r>
                      <a:endParaRPr lang="en-US" sz="2300" b="0" i="0" u="none" strike="noStrike">
                        <a:effectLst/>
                        <a:latin typeface="Arial" panose="020B0604020202020204" pitchFamily="34" charset="0"/>
                      </a:endParaRPr>
                    </a:p>
                    <a:p>
                      <a:pPr marL="0" marR="0" algn="l" fontAlgn="ctr">
                        <a:spcBef>
                          <a:spcPts val="0"/>
                        </a:spcBef>
                        <a:spcAft>
                          <a:spcPts val="0"/>
                        </a:spcAft>
                      </a:pPr>
                      <a:r>
                        <a:rPr lang="en-US" sz="1400" b="0" i="0" u="none" strike="noStrike">
                          <a:solidFill>
                            <a:srgbClr val="000000"/>
                          </a:solidFill>
                          <a:effectLst/>
                          <a:latin typeface="Calibri" panose="020F0502020204030204" pitchFamily="34" charset="0"/>
                          <a:ea typeface="Times New Roman" panose="02020603050405020304" pitchFamily="18" charset="0"/>
                          <a:cs typeface="Arial" panose="020B0604020202020204" pitchFamily="34" charset="0"/>
                        </a:rPr>
                        <a:t>Time: 1pm-5pm</a:t>
                      </a:r>
                      <a:endParaRPr lang="en-US" sz="2300" b="0" i="0" u="none" strike="noStrike">
                        <a:effectLst/>
                        <a:latin typeface="Arial" panose="020B0604020202020204" pitchFamily="34" charset="0"/>
                      </a:endParaRPr>
                    </a:p>
                  </a:txBody>
                  <a:tcPr marL="88286" marR="88286" marT="12262" marB="1226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0869538"/>
                  </a:ext>
                </a:extLst>
              </a:tr>
              <a:tr h="287421">
                <a:tc>
                  <a:txBody>
                    <a:bodyPr/>
                    <a:lstStyle/>
                    <a:p>
                      <a:pPr marL="0" marR="0" algn="l" fontAlgn="ctr">
                        <a:spcBef>
                          <a:spcPts val="0"/>
                        </a:spcBef>
                        <a:spcAft>
                          <a:spcPts val="0"/>
                        </a:spcAft>
                      </a:pPr>
                      <a:endParaRPr lang="en-US" sz="2300" b="0" i="0" u="none" strike="noStrike">
                        <a:effectLst/>
                        <a:latin typeface="Arial" panose="020B0604020202020204" pitchFamily="34" charset="0"/>
                      </a:endParaRPr>
                    </a:p>
                  </a:txBody>
                  <a:tcPr marL="88286" marR="88286" marT="12262" marB="1226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ctr">
                        <a:spcBef>
                          <a:spcPts val="0"/>
                        </a:spcBef>
                        <a:spcAft>
                          <a:spcPts val="0"/>
                        </a:spcAft>
                      </a:pPr>
                      <a:r>
                        <a:rPr lang="en-US" sz="1400" b="0" i="0" u="none" strike="noStrike">
                          <a:solidFill>
                            <a:srgbClr val="000000"/>
                          </a:solidFill>
                          <a:effectLst/>
                          <a:latin typeface="Calibri" panose="020F0502020204030204" pitchFamily="34" charset="0"/>
                          <a:ea typeface="Times New Roman" panose="02020603050405020304" pitchFamily="18" charset="0"/>
                          <a:cs typeface="Arial" panose="020B0604020202020204" pitchFamily="34" charset="0"/>
                        </a:rPr>
                        <a:t>Lunch break</a:t>
                      </a:r>
                      <a:endParaRPr lang="en-US" sz="2300" b="0" i="0" u="none" strike="noStrike">
                        <a:effectLst/>
                        <a:latin typeface="Arial" panose="020B0604020202020204" pitchFamily="34" charset="0"/>
                      </a:endParaRPr>
                    </a:p>
                  </a:txBody>
                  <a:tcPr marL="88286" marR="88286" marT="12262" marB="1226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ctr">
                        <a:spcBef>
                          <a:spcPts val="0"/>
                        </a:spcBef>
                        <a:spcAft>
                          <a:spcPts val="0"/>
                        </a:spcAft>
                      </a:pPr>
                      <a:r>
                        <a:rPr lang="en-US" sz="1400" b="0" i="0" u="none" strike="noStrike">
                          <a:solidFill>
                            <a:srgbClr val="000000"/>
                          </a:solidFill>
                          <a:effectLst/>
                          <a:latin typeface="Calibri" panose="020F0502020204030204" pitchFamily="34" charset="0"/>
                          <a:ea typeface="Times New Roman" panose="02020603050405020304" pitchFamily="18" charset="0"/>
                          <a:cs typeface="Arial" panose="020B0604020202020204" pitchFamily="34" charset="0"/>
                        </a:rPr>
                        <a:t>Lunch break</a:t>
                      </a:r>
                      <a:endParaRPr lang="en-US" sz="2300" b="0" i="0" u="none" strike="noStrike">
                        <a:effectLst/>
                        <a:latin typeface="Arial" panose="020B0604020202020204" pitchFamily="34" charset="0"/>
                      </a:endParaRPr>
                    </a:p>
                  </a:txBody>
                  <a:tcPr marL="88286" marR="88286" marT="12262" marB="1226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ctr">
                        <a:spcBef>
                          <a:spcPts val="0"/>
                        </a:spcBef>
                        <a:spcAft>
                          <a:spcPts val="0"/>
                        </a:spcAft>
                      </a:pPr>
                      <a:r>
                        <a:rPr lang="en-US" sz="1400" b="0" i="0" u="none" strike="noStrike">
                          <a:solidFill>
                            <a:srgbClr val="000000"/>
                          </a:solidFill>
                          <a:effectLst/>
                          <a:latin typeface="Calibri" panose="020F0502020204030204" pitchFamily="34" charset="0"/>
                          <a:ea typeface="Times New Roman" panose="02020603050405020304" pitchFamily="18" charset="0"/>
                          <a:cs typeface="Arial" panose="020B0604020202020204" pitchFamily="34" charset="0"/>
                        </a:rPr>
                        <a:t>Grand Rounds</a:t>
                      </a:r>
                      <a:endParaRPr lang="en-US" sz="2300" b="0" i="0" u="none" strike="noStrike">
                        <a:effectLst/>
                        <a:latin typeface="Arial" panose="020B0604020202020204" pitchFamily="34" charset="0"/>
                      </a:endParaRPr>
                    </a:p>
                  </a:txBody>
                  <a:tcPr marL="88286" marR="88286" marT="12262" marB="1226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ctr">
                        <a:spcBef>
                          <a:spcPts val="0"/>
                        </a:spcBef>
                        <a:spcAft>
                          <a:spcPts val="0"/>
                        </a:spcAft>
                      </a:pPr>
                      <a:r>
                        <a:rPr lang="en-US" sz="1400" b="0" i="0" u="none" strike="noStrike">
                          <a:solidFill>
                            <a:srgbClr val="000000"/>
                          </a:solidFill>
                          <a:effectLst/>
                          <a:latin typeface="Calibri" panose="020F0502020204030204" pitchFamily="34" charset="0"/>
                          <a:ea typeface="Times New Roman" panose="02020603050405020304" pitchFamily="18" charset="0"/>
                          <a:cs typeface="Arial" panose="020B0604020202020204" pitchFamily="34" charset="0"/>
                        </a:rPr>
                        <a:t>Lunch break</a:t>
                      </a:r>
                      <a:endParaRPr lang="en-US" sz="2300" b="0" i="0" u="none" strike="noStrike">
                        <a:effectLst/>
                        <a:latin typeface="Arial" panose="020B0604020202020204" pitchFamily="34" charset="0"/>
                      </a:endParaRPr>
                    </a:p>
                  </a:txBody>
                  <a:tcPr marL="88286" marR="88286" marT="12262" marB="1226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ctr">
                        <a:spcBef>
                          <a:spcPts val="0"/>
                        </a:spcBef>
                        <a:spcAft>
                          <a:spcPts val="0"/>
                        </a:spcAft>
                      </a:pPr>
                      <a:r>
                        <a:rPr lang="en-US" sz="1400" b="0" i="0" u="none" strike="noStrike">
                          <a:solidFill>
                            <a:srgbClr val="000000"/>
                          </a:solidFill>
                          <a:effectLst/>
                          <a:latin typeface="Calibri" panose="020F0502020204030204" pitchFamily="34" charset="0"/>
                          <a:ea typeface="Times New Roman" panose="02020603050405020304" pitchFamily="18" charset="0"/>
                          <a:cs typeface="Arial" panose="020B0604020202020204" pitchFamily="34" charset="0"/>
                        </a:rPr>
                        <a:t>Lunch break</a:t>
                      </a:r>
                      <a:endParaRPr lang="en-US" sz="2300" b="0" i="0" u="none" strike="noStrike">
                        <a:effectLst/>
                        <a:latin typeface="Arial" panose="020B0604020202020204" pitchFamily="34" charset="0"/>
                      </a:endParaRPr>
                    </a:p>
                  </a:txBody>
                  <a:tcPr marL="88286" marR="88286" marT="12262" marB="1226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08882466"/>
                  </a:ext>
                </a:extLst>
              </a:tr>
              <a:tr h="1582284">
                <a:tc>
                  <a:txBody>
                    <a:bodyPr/>
                    <a:lstStyle/>
                    <a:p>
                      <a:pPr marL="0" marR="0" algn="l" fontAlgn="ctr">
                        <a:spcBef>
                          <a:spcPts val="0"/>
                        </a:spcBef>
                        <a:spcAft>
                          <a:spcPts val="0"/>
                        </a:spcAft>
                      </a:pPr>
                      <a:r>
                        <a:rPr lang="en-US" sz="2300" b="0" i="0" u="none" strike="noStrike" dirty="0">
                          <a:effectLst/>
                          <a:latin typeface="Arial" panose="020B0604020202020204" pitchFamily="34" charset="0"/>
                        </a:rPr>
                        <a:t>PM</a:t>
                      </a:r>
                    </a:p>
                  </a:txBody>
                  <a:tcPr marL="88286" marR="88286" marT="12262" marB="1226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ctr">
                        <a:spcBef>
                          <a:spcPts val="0"/>
                        </a:spcBef>
                        <a:spcAft>
                          <a:spcPts val="0"/>
                        </a:spcAft>
                      </a:pPr>
                      <a:r>
                        <a:rPr lang="en-US" sz="1400" b="1" i="0" u="none" strike="noStrike"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ARTs</a:t>
                      </a:r>
                      <a:r>
                        <a:rPr lang="en-US" sz="1400" b="0" i="0" u="none" strike="noStrike"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OTC (Men/Women)</a:t>
                      </a:r>
                      <a:endParaRPr lang="en-US" sz="2300" b="0" i="0" u="none" strike="noStrike" dirty="0">
                        <a:effectLst/>
                        <a:latin typeface="Arial" panose="020B0604020202020204" pitchFamily="34" charset="0"/>
                      </a:endParaRPr>
                    </a:p>
                    <a:p>
                      <a:pPr marL="0" marR="0" algn="l" fontAlgn="ctr">
                        <a:spcBef>
                          <a:spcPts val="0"/>
                        </a:spcBef>
                        <a:spcAft>
                          <a:spcPts val="0"/>
                        </a:spcAft>
                      </a:pPr>
                      <a:r>
                        <a:rPr lang="en-US" sz="1400" b="0" i="0" u="none" strike="noStrike"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Supervisor: Sakai</a:t>
                      </a:r>
                      <a:endParaRPr lang="en-US" sz="2300" b="0" i="0" u="none" strike="noStrike" dirty="0">
                        <a:effectLst/>
                        <a:latin typeface="Arial" panose="020B0604020202020204" pitchFamily="34" charset="0"/>
                      </a:endParaRPr>
                    </a:p>
                    <a:p>
                      <a:pPr marL="0" marR="0" algn="l" fontAlgn="ctr">
                        <a:spcBef>
                          <a:spcPts val="0"/>
                        </a:spcBef>
                        <a:spcAft>
                          <a:spcPts val="0"/>
                        </a:spcAft>
                      </a:pPr>
                      <a:r>
                        <a:rPr lang="en-US" sz="1400" b="0" i="0" u="none" strike="noStrike"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3804 W. Princeton Circle, Denver CO, 80236</a:t>
                      </a:r>
                      <a:endParaRPr lang="en-US" sz="2300" b="0" i="0" u="none" strike="noStrike" dirty="0">
                        <a:effectLst/>
                        <a:latin typeface="Arial" panose="020B0604020202020204" pitchFamily="34" charset="0"/>
                      </a:endParaRPr>
                    </a:p>
                    <a:p>
                      <a:pPr marL="0" marR="0" algn="l" fontAlgn="ctr">
                        <a:spcBef>
                          <a:spcPts val="0"/>
                        </a:spcBef>
                        <a:spcAft>
                          <a:spcPts val="0"/>
                        </a:spcAft>
                      </a:pPr>
                      <a:r>
                        <a:rPr lang="en-US" sz="1400" b="0" i="0" u="none" strike="noStrike"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Time: 1pm-6pm</a:t>
                      </a:r>
                      <a:endParaRPr lang="en-US" sz="2300" b="0" i="0" u="none" strike="noStrike" dirty="0">
                        <a:effectLst/>
                        <a:latin typeface="Arial" panose="020B0604020202020204" pitchFamily="34" charset="0"/>
                      </a:endParaRPr>
                    </a:p>
                    <a:p>
                      <a:pPr marL="0" marR="0" algn="l" fontAlgn="ctr">
                        <a:spcBef>
                          <a:spcPts val="0"/>
                        </a:spcBef>
                        <a:spcAft>
                          <a:spcPts val="0"/>
                        </a:spcAft>
                      </a:pPr>
                      <a:r>
                        <a:rPr lang="en-US" sz="1400" b="0" i="0" u="none" strike="noStrike"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2-3 MST meeting Synergy Outpatient</a:t>
                      </a:r>
                      <a:endParaRPr lang="en-US" sz="2300" b="0" i="0" u="none" strike="noStrike" dirty="0">
                        <a:effectLst/>
                        <a:latin typeface="Arial" panose="020B0604020202020204" pitchFamily="34" charset="0"/>
                      </a:endParaRPr>
                    </a:p>
                  </a:txBody>
                  <a:tcPr marL="88286" marR="88286" marT="12262" marB="1226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ctr">
                        <a:spcBef>
                          <a:spcPts val="0"/>
                        </a:spcBef>
                        <a:spcAft>
                          <a:spcPts val="0"/>
                        </a:spcAft>
                      </a:pPr>
                      <a:r>
                        <a:rPr lang="en-US" sz="1400" b="1" i="0" u="none" strike="noStrike">
                          <a:solidFill>
                            <a:srgbClr val="000000"/>
                          </a:solidFill>
                          <a:effectLst/>
                          <a:latin typeface="Calibri" panose="020F0502020204030204" pitchFamily="34" charset="0"/>
                          <a:ea typeface="Times New Roman" panose="02020603050405020304" pitchFamily="18" charset="0"/>
                          <a:cs typeface="Arial" panose="020B0604020202020204" pitchFamily="34" charset="0"/>
                        </a:rPr>
                        <a:t>VA</a:t>
                      </a:r>
                      <a:r>
                        <a:rPr lang="en-US" sz="1400" b="0" i="0" u="none" strike="noStrike">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SATP</a:t>
                      </a:r>
                      <a:endParaRPr lang="en-US" sz="2300" b="0" i="0" u="none" strike="noStrike">
                        <a:effectLst/>
                        <a:latin typeface="Arial" panose="020B0604020202020204" pitchFamily="34" charset="0"/>
                      </a:endParaRPr>
                    </a:p>
                    <a:p>
                      <a:pPr marL="0" marR="0" algn="l" fontAlgn="ctr">
                        <a:spcBef>
                          <a:spcPts val="0"/>
                        </a:spcBef>
                        <a:spcAft>
                          <a:spcPts val="0"/>
                        </a:spcAft>
                      </a:pPr>
                      <a:r>
                        <a:rPr lang="en-US" sz="1400" b="0" i="0" u="none" strike="noStrike">
                          <a:solidFill>
                            <a:srgbClr val="000000"/>
                          </a:solidFill>
                          <a:effectLst/>
                          <a:latin typeface="Calibri" panose="020F0502020204030204" pitchFamily="34" charset="0"/>
                          <a:ea typeface="Times New Roman" panose="02020603050405020304" pitchFamily="18" charset="0"/>
                          <a:cs typeface="Arial" panose="020B0604020202020204" pitchFamily="34" charset="0"/>
                        </a:rPr>
                        <a:t>Supervisor:  Katherine Folse</a:t>
                      </a:r>
                      <a:endParaRPr lang="en-US" sz="2300" b="0" i="0" u="none" strike="noStrike">
                        <a:effectLst/>
                        <a:latin typeface="Arial" panose="020B0604020202020204" pitchFamily="34" charset="0"/>
                      </a:endParaRPr>
                    </a:p>
                    <a:p>
                      <a:pPr marL="0" marR="0" algn="l" fontAlgn="ctr">
                        <a:spcBef>
                          <a:spcPts val="0"/>
                        </a:spcBef>
                        <a:spcAft>
                          <a:spcPts val="0"/>
                        </a:spcAft>
                      </a:pPr>
                      <a:r>
                        <a:rPr lang="en-US" sz="1200" b="0" i="0" u="none" strike="noStrike">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1700 N Wheeling ST</a:t>
                      </a:r>
                      <a:br>
                        <a:rPr lang="en-US" sz="1200" b="0" i="0" u="none" strike="noStrike">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br>
                      <a:r>
                        <a:rPr lang="en-US" sz="1200" b="0" i="0" u="none" strike="noStrike">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Aurora, CO 80045</a:t>
                      </a:r>
                      <a:endParaRPr lang="en-US" sz="2300" b="0" i="0" u="none" strike="noStrike">
                        <a:effectLst/>
                        <a:latin typeface="Arial" panose="020B0604020202020204" pitchFamily="34" charset="0"/>
                      </a:endParaRPr>
                    </a:p>
                  </a:txBody>
                  <a:tcPr marL="88286" marR="88286" marT="12262" marB="1226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ctr">
                        <a:spcBef>
                          <a:spcPts val="0"/>
                        </a:spcBef>
                        <a:spcAft>
                          <a:spcPts val="0"/>
                        </a:spcAft>
                      </a:pPr>
                      <a:r>
                        <a:rPr lang="en-US" sz="1400" b="1" i="0" u="none" strike="noStrike">
                          <a:solidFill>
                            <a:srgbClr val="000000"/>
                          </a:solidFill>
                          <a:effectLst/>
                          <a:latin typeface="Calibri" panose="020F0502020204030204" pitchFamily="34" charset="0"/>
                          <a:ea typeface="Times New Roman" panose="02020603050405020304" pitchFamily="18" charset="0"/>
                          <a:cs typeface="Arial" panose="020B0604020202020204" pitchFamily="34" charset="0"/>
                        </a:rPr>
                        <a:t>Didactics (1:30-4:40pm)</a:t>
                      </a:r>
                      <a:endParaRPr lang="en-US" sz="2300" b="0" i="0" u="none" strike="noStrike">
                        <a:effectLst/>
                        <a:latin typeface="Arial" panose="020B0604020202020204" pitchFamily="34" charset="0"/>
                      </a:endParaRPr>
                    </a:p>
                  </a:txBody>
                  <a:tcPr marL="88286" marR="88286" marT="12262" marB="1226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ctr">
                        <a:spcBef>
                          <a:spcPts val="0"/>
                        </a:spcBef>
                        <a:spcAft>
                          <a:spcPts val="0"/>
                        </a:spcAft>
                      </a:pPr>
                      <a:r>
                        <a:rPr lang="en-US" sz="1400" b="1" i="0" u="none" strike="noStrike">
                          <a:solidFill>
                            <a:srgbClr val="000000"/>
                          </a:solidFill>
                          <a:effectLst/>
                          <a:latin typeface="Calibri" panose="020F0502020204030204" pitchFamily="34" charset="0"/>
                          <a:ea typeface="Times New Roman" panose="02020603050405020304" pitchFamily="18" charset="0"/>
                          <a:cs typeface="Arial" panose="020B0604020202020204" pitchFamily="34" charset="0"/>
                        </a:rPr>
                        <a:t>VA</a:t>
                      </a:r>
                      <a:r>
                        <a:rPr lang="en-US" sz="1400" b="0" i="0" u="none" strike="noStrike">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CRRC Clinic for Homeless Veterans</a:t>
                      </a:r>
                      <a:endParaRPr lang="en-US" sz="2300" b="0" i="0" u="none" strike="noStrike">
                        <a:effectLst/>
                        <a:latin typeface="Arial" panose="020B0604020202020204" pitchFamily="34" charset="0"/>
                      </a:endParaRPr>
                    </a:p>
                    <a:p>
                      <a:pPr marL="0" marR="0" algn="l" fontAlgn="ctr">
                        <a:spcBef>
                          <a:spcPts val="0"/>
                        </a:spcBef>
                        <a:spcAft>
                          <a:spcPts val="0"/>
                        </a:spcAft>
                      </a:pPr>
                      <a:r>
                        <a:rPr lang="en-US" sz="1400" b="0" i="0" u="none" strike="noStrike">
                          <a:solidFill>
                            <a:srgbClr val="000000"/>
                          </a:solidFill>
                          <a:effectLst/>
                          <a:latin typeface="Calibri" panose="020F0502020204030204" pitchFamily="34" charset="0"/>
                          <a:ea typeface="Times New Roman" panose="02020603050405020304" pitchFamily="18" charset="0"/>
                          <a:cs typeface="Arial" panose="020B0604020202020204" pitchFamily="34" charset="0"/>
                        </a:rPr>
                        <a:t>Supervisor:  Jennifer Starr</a:t>
                      </a:r>
                      <a:endParaRPr lang="en-US" sz="2300" b="0" i="0" u="none" strike="noStrike">
                        <a:effectLst/>
                        <a:latin typeface="Arial" panose="020B0604020202020204" pitchFamily="34" charset="0"/>
                      </a:endParaRPr>
                    </a:p>
                    <a:p>
                      <a:pPr marL="0" marR="0" algn="l" fontAlgn="ctr">
                        <a:spcBef>
                          <a:spcPts val="0"/>
                        </a:spcBef>
                        <a:spcAft>
                          <a:spcPts val="0"/>
                        </a:spcAft>
                      </a:pPr>
                      <a:r>
                        <a:rPr lang="en-US" sz="1200" b="0" i="0" u="none" strike="noStrike">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3836 York St, </a:t>
                      </a:r>
                      <a:endParaRPr lang="en-US" sz="2300" b="0" i="0" u="none" strike="noStrike">
                        <a:effectLst/>
                        <a:latin typeface="Arial" panose="020B0604020202020204" pitchFamily="34" charset="0"/>
                      </a:endParaRPr>
                    </a:p>
                    <a:p>
                      <a:pPr marL="0" marR="0" algn="l" fontAlgn="ctr">
                        <a:spcBef>
                          <a:spcPts val="0"/>
                        </a:spcBef>
                        <a:spcAft>
                          <a:spcPts val="0"/>
                        </a:spcAft>
                      </a:pPr>
                      <a:r>
                        <a:rPr lang="en-US" sz="1200" b="0" i="0" u="none" strike="noStrike">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Denver, CO 80205</a:t>
                      </a:r>
                      <a:br>
                        <a:rPr lang="en-US" sz="1200" b="0" i="0" u="none" strike="noStrike">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br>
                      <a:endParaRPr lang="en-US" sz="2300" b="0" i="0" u="none" strike="noStrike">
                        <a:effectLst/>
                        <a:latin typeface="Arial" panose="020B0604020202020204" pitchFamily="34" charset="0"/>
                      </a:endParaRPr>
                    </a:p>
                  </a:txBody>
                  <a:tcPr marL="88286" marR="88286" marT="12262" marB="1226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ctr">
                        <a:spcBef>
                          <a:spcPts val="0"/>
                        </a:spcBef>
                        <a:spcAft>
                          <a:spcPts val="0"/>
                        </a:spcAft>
                      </a:pPr>
                      <a:r>
                        <a:rPr lang="en-US" sz="1400" b="1" i="0" u="none" strike="noStrike"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Scholarly project </a:t>
                      </a:r>
                      <a:br>
                        <a:rPr lang="en-US" sz="1200" b="1" i="0" u="none" strike="noStrike"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br>
                      <a:endParaRPr lang="en-US" sz="2300" b="0" i="0" u="none" strike="noStrike" dirty="0">
                        <a:effectLst/>
                        <a:latin typeface="Arial" panose="020B0604020202020204" pitchFamily="34" charset="0"/>
                      </a:endParaRPr>
                    </a:p>
                  </a:txBody>
                  <a:tcPr marL="88286" marR="88286" marT="12262" marB="1226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9353842"/>
                  </a:ext>
                </a:extLst>
              </a:tr>
            </a:tbl>
          </a:graphicData>
        </a:graphic>
      </p:graphicFrame>
    </p:spTree>
    <p:extLst>
      <p:ext uri="{BB962C8B-B14F-4D97-AF65-F5344CB8AC3E}">
        <p14:creationId xmlns:p14="http://schemas.microsoft.com/office/powerpoint/2010/main" val="18921578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548" name="Rectangle 22547">
            <a:extLst>
              <a:ext uri="{FF2B5EF4-FFF2-40B4-BE49-F238E27FC236}">
                <a16:creationId xmlns:a16="http://schemas.microsoft.com/office/drawing/2014/main" id="{AAAE94E3-A7DB-4868-B1E3-E49703488B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2DA0ED1-D27A-1D62-3A97-70059B07658B}"/>
              </a:ext>
            </a:extLst>
          </p:cNvPr>
          <p:cNvSpPr>
            <a:spLocks noGrp="1"/>
          </p:cNvSpPr>
          <p:nvPr>
            <p:ph type="title"/>
          </p:nvPr>
        </p:nvSpPr>
        <p:spPr>
          <a:xfrm>
            <a:off x="589560" y="856180"/>
            <a:ext cx="5279408" cy="1128068"/>
          </a:xfrm>
        </p:spPr>
        <p:txBody>
          <a:bodyPr anchor="ctr">
            <a:normAutofit/>
          </a:bodyPr>
          <a:lstStyle/>
          <a:p>
            <a:r>
              <a:rPr lang="en-US" sz="4000" dirty="0"/>
              <a:t>Didactics Highlights</a:t>
            </a:r>
          </a:p>
        </p:txBody>
      </p:sp>
      <p:grpSp>
        <p:nvGrpSpPr>
          <p:cNvPr id="22550" name="Group 22549">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22551" name="Rectangle 22550">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552" name="Rectangle 22551">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554" name="Rectangle 22553">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123821"/>
            <a:ext cx="4975066"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BB3944F1-6443-51A9-BFC5-C305713DEEAA}"/>
              </a:ext>
            </a:extLst>
          </p:cNvPr>
          <p:cNvSpPr>
            <a:spLocks noGrp="1"/>
          </p:cNvSpPr>
          <p:nvPr>
            <p:ph idx="1"/>
          </p:nvPr>
        </p:nvSpPr>
        <p:spPr>
          <a:xfrm>
            <a:off x="590719" y="2787701"/>
            <a:ext cx="5278066" cy="3979585"/>
          </a:xfrm>
        </p:spPr>
        <p:txBody>
          <a:bodyPr anchor="ctr">
            <a:normAutofit fontScale="92500"/>
          </a:bodyPr>
          <a:lstStyle/>
          <a:p>
            <a:r>
              <a:rPr lang="en-US" sz="2000" dirty="0"/>
              <a:t>Every Wednesday afternoon in conjunction with the addiction medicine fellows (1:30-3/4p)</a:t>
            </a:r>
          </a:p>
          <a:p>
            <a:r>
              <a:rPr lang="en-US" sz="2000" dirty="0"/>
              <a:t>Presentations by CU faculty on areas of interest and expertise</a:t>
            </a:r>
          </a:p>
          <a:p>
            <a:r>
              <a:rPr lang="en-US" sz="2000" dirty="0"/>
              <a:t>Once monthly in person journal club with adjunct faculty Dr. Bryon </a:t>
            </a:r>
            <a:r>
              <a:rPr lang="en-US" sz="2000" dirty="0" err="1"/>
              <a:t>Adinoff</a:t>
            </a:r>
            <a:r>
              <a:rPr lang="en-US" sz="2000" dirty="0"/>
              <a:t> (Editor-in-Chief of The American Journal of Drug and Alcohol Abuse.</a:t>
            </a:r>
          </a:p>
          <a:p>
            <a:r>
              <a:rPr lang="en-US" sz="2000" dirty="0"/>
              <a:t>Monthly Addiction Psychiatry Advanced Psychotherapy Curriculum from AAAP </a:t>
            </a:r>
          </a:p>
          <a:p>
            <a:r>
              <a:rPr lang="en-US" sz="2000" dirty="0"/>
              <a:t>High-yield presentations from the National Addiction Medicine Didactic Curriculum (AACAM)</a:t>
            </a:r>
          </a:p>
          <a:p>
            <a:endParaRPr lang="en-US" sz="2000" dirty="0"/>
          </a:p>
          <a:p>
            <a:endParaRPr lang="en-US" sz="2000" dirty="0"/>
          </a:p>
          <a:p>
            <a:endParaRPr lang="en-US" sz="2000" dirty="0"/>
          </a:p>
        </p:txBody>
      </p:sp>
      <p:sp>
        <p:nvSpPr>
          <p:cNvPr id="22556" name="Rectangle 22555">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558" name="Rectangle 22557">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49687" y="357447"/>
            <a:ext cx="4845488" cy="292358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532" name="Picture 4">
            <a:extLst>
              <a:ext uri="{FF2B5EF4-FFF2-40B4-BE49-F238E27FC236}">
                <a16:creationId xmlns:a16="http://schemas.microsoft.com/office/drawing/2014/main" id="{C0571C58-828F-7724-0829-8368F390DD57}"/>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465307" y="1008505"/>
            <a:ext cx="3614247" cy="1481841"/>
          </a:xfrm>
          <a:prstGeom prst="rect">
            <a:avLst/>
          </a:prstGeom>
          <a:noFill/>
          <a:extLst>
            <a:ext uri="{909E8E84-426E-40DD-AFC4-6F175D3DCCD1}">
              <a14:hiddenFill xmlns:a14="http://schemas.microsoft.com/office/drawing/2010/main">
                <a:solidFill>
                  <a:srgbClr val="FFFFFF"/>
                </a:solidFill>
              </a14:hiddenFill>
            </a:ext>
          </a:extLst>
        </p:spPr>
      </p:pic>
      <p:sp>
        <p:nvSpPr>
          <p:cNvPr id="22560" name="Rectangle 22559">
            <a:extLst>
              <a:ext uri="{FF2B5EF4-FFF2-40B4-BE49-F238E27FC236}">
                <a16:creationId xmlns:a16="http://schemas.microsoft.com/office/drawing/2014/main" id="{8CB5D2D7-DF65-4E86-BFBA-FFB9B5ACEB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49687" y="3505479"/>
            <a:ext cx="4845488" cy="292358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530" name="Picture 2">
            <a:extLst>
              <a:ext uri="{FF2B5EF4-FFF2-40B4-BE49-F238E27FC236}">
                <a16:creationId xmlns:a16="http://schemas.microsoft.com/office/drawing/2014/main" id="{DAB762FD-8695-72A0-304C-E05C7186C938}"/>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021829" y="3707894"/>
            <a:ext cx="2014800" cy="2014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82124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520ACB5-2BAC-F840-A945-ED08CDF4C9BB}"/>
              </a:ext>
            </a:extLst>
          </p:cNvPr>
          <p:cNvSpPr>
            <a:spLocks noGrp="1"/>
          </p:cNvSpPr>
          <p:nvPr>
            <p:ph type="body" sz="quarter" idx="4294967295"/>
          </p:nvPr>
        </p:nvSpPr>
        <p:spPr>
          <a:xfrm>
            <a:off x="7585461" y="3417048"/>
            <a:ext cx="3373191" cy="466083"/>
          </a:xfrm>
          <a:prstGeom prst="rect">
            <a:avLst/>
          </a:prstGeom>
        </p:spPr>
        <p:txBody>
          <a:bodyPr>
            <a:noAutofit/>
          </a:bodyPr>
          <a:lstStyle/>
          <a:p>
            <a:pPr marL="0" indent="0">
              <a:buNone/>
            </a:pPr>
            <a:r>
              <a:rPr lang="en-US" dirty="0"/>
              <a:t>Alexis </a:t>
            </a:r>
            <a:r>
              <a:rPr lang="en-US" dirty="0" err="1"/>
              <a:t>Ritvo</a:t>
            </a:r>
            <a:r>
              <a:rPr lang="en-US" dirty="0"/>
              <a:t>, MD MPH</a:t>
            </a:r>
          </a:p>
          <a:p>
            <a:pPr marL="0" indent="0">
              <a:buNone/>
            </a:pPr>
            <a:r>
              <a:rPr lang="en-US" sz="1800" dirty="0">
                <a:hlinkClick r:id="rId3"/>
              </a:rPr>
              <a:t>Alexis.Ritvo@cuanschutz.edu</a:t>
            </a:r>
            <a:r>
              <a:rPr lang="en-US" sz="1800" dirty="0"/>
              <a:t> </a:t>
            </a:r>
          </a:p>
        </p:txBody>
      </p:sp>
      <p:sp>
        <p:nvSpPr>
          <p:cNvPr id="6" name="TextBox 5">
            <a:extLst>
              <a:ext uri="{FF2B5EF4-FFF2-40B4-BE49-F238E27FC236}">
                <a16:creationId xmlns:a16="http://schemas.microsoft.com/office/drawing/2014/main" id="{A25EC0E0-9344-F521-21FD-B3CB2217A0B9}"/>
              </a:ext>
            </a:extLst>
          </p:cNvPr>
          <p:cNvSpPr txBox="1"/>
          <p:nvPr/>
        </p:nvSpPr>
        <p:spPr>
          <a:xfrm>
            <a:off x="6663267" y="4581008"/>
            <a:ext cx="5390030" cy="1283428"/>
          </a:xfrm>
          <a:prstGeom prst="rect">
            <a:avLst/>
          </a:prstGeom>
          <a:noFill/>
        </p:spPr>
        <p:txBody>
          <a:bodyPr wrap="square">
            <a:spAutoFit/>
          </a:bodyPr>
          <a:lstStyle/>
          <a:p>
            <a:pPr marL="285750" indent="-285750" hangingPunct="1">
              <a:lnSpc>
                <a:spcPct val="90000"/>
              </a:lnSpc>
              <a:spcBef>
                <a:spcPts val="0"/>
              </a:spcBef>
              <a:buSzPts val="1200"/>
            </a:pPr>
            <a:r>
              <a:rPr lang="en-US" sz="1800" b="1" dirty="0">
                <a:solidFill>
                  <a:schemeClr val="tx1"/>
                </a:solidFill>
                <a:latin typeface="Arial" panose="020B0604020202020204" pitchFamily="34" charset="0"/>
                <a:ea typeface="Open Sans Light"/>
                <a:cs typeface="Arial" panose="020B0604020202020204" pitchFamily="34" charset="0"/>
                <a:sym typeface="Open Sans Light"/>
              </a:rPr>
              <a:t>University of Colorado School of Medicine</a:t>
            </a:r>
            <a:r>
              <a:rPr lang="en-US" sz="1800" dirty="0">
                <a:solidFill>
                  <a:schemeClr val="tx1"/>
                </a:solidFill>
                <a:latin typeface="Arial" panose="020B0604020202020204" pitchFamily="34" charset="0"/>
                <a:ea typeface="Open Sans Light"/>
                <a:cs typeface="Arial" panose="020B0604020202020204" pitchFamily="34" charset="0"/>
                <a:sym typeface="Open Sans Light"/>
              </a:rPr>
              <a:t>, </a:t>
            </a:r>
          </a:p>
          <a:p>
            <a:pPr marL="285750" indent="-285750" hangingPunct="1">
              <a:lnSpc>
                <a:spcPct val="90000"/>
              </a:lnSpc>
              <a:spcBef>
                <a:spcPts val="0"/>
              </a:spcBef>
              <a:buSzPts val="1200"/>
            </a:pPr>
            <a:r>
              <a:rPr lang="en-US" dirty="0">
                <a:latin typeface="Arial" panose="020B0604020202020204" pitchFamily="34" charset="0"/>
                <a:ea typeface="Open Sans Light"/>
                <a:cs typeface="Arial" panose="020B0604020202020204" pitchFamily="34" charset="0"/>
                <a:sym typeface="Open Sans Light"/>
              </a:rPr>
              <a:t> </a:t>
            </a:r>
            <a:r>
              <a:rPr lang="en-US" sz="1800" dirty="0">
                <a:solidFill>
                  <a:schemeClr val="tx1">
                    <a:lumMod val="65000"/>
                    <a:lumOff val="35000"/>
                  </a:schemeClr>
                </a:solidFill>
                <a:latin typeface="Arial" panose="020B0604020202020204" pitchFamily="34" charset="0"/>
                <a:ea typeface="Open Sans Light"/>
                <a:cs typeface="Arial" panose="020B0604020202020204" pitchFamily="34" charset="0"/>
                <a:sym typeface="Open Sans Light"/>
              </a:rPr>
              <a:t>Addiction Psychiatry Fellowship Program Director </a:t>
            </a:r>
          </a:p>
          <a:p>
            <a:pPr marL="285750" indent="-285750" hangingPunct="1">
              <a:lnSpc>
                <a:spcPct val="90000"/>
              </a:lnSpc>
              <a:spcBef>
                <a:spcPts val="0"/>
              </a:spcBef>
              <a:buSzPts val="1200"/>
            </a:pPr>
            <a:r>
              <a:rPr lang="en-US" dirty="0">
                <a:solidFill>
                  <a:schemeClr val="tx1">
                    <a:lumMod val="65000"/>
                    <a:lumOff val="35000"/>
                  </a:schemeClr>
                </a:solidFill>
                <a:latin typeface="Arial" panose="020B0604020202020204" pitchFamily="34" charset="0"/>
                <a:ea typeface="Open Sans Light"/>
                <a:cs typeface="Arial" panose="020B0604020202020204" pitchFamily="34" charset="0"/>
                <a:sym typeface="Open Sans Light"/>
              </a:rPr>
              <a:t> </a:t>
            </a:r>
            <a:r>
              <a:rPr lang="en-US" sz="1800" dirty="0">
                <a:solidFill>
                  <a:schemeClr val="tx1">
                    <a:lumMod val="65000"/>
                    <a:lumOff val="35000"/>
                  </a:schemeClr>
                </a:solidFill>
                <a:latin typeface="Arial" panose="020B0604020202020204" pitchFamily="34" charset="0"/>
                <a:ea typeface="Open Sans Light"/>
                <a:cs typeface="Arial" panose="020B0604020202020204" pitchFamily="34" charset="0"/>
                <a:sym typeface="Open Sans Light"/>
              </a:rPr>
              <a:t>Assistant Professor of Psychiatry</a:t>
            </a:r>
          </a:p>
          <a:p>
            <a:pPr marL="285750" indent="-285750" hangingPunct="1">
              <a:lnSpc>
                <a:spcPct val="90000"/>
              </a:lnSpc>
              <a:spcBef>
                <a:spcPts val="0"/>
              </a:spcBef>
              <a:buSzPts val="1200"/>
            </a:pPr>
            <a:endParaRPr lang="en-US" sz="1800" dirty="0">
              <a:solidFill>
                <a:schemeClr val="tx1">
                  <a:lumMod val="65000"/>
                  <a:lumOff val="35000"/>
                </a:schemeClr>
              </a:solidFill>
              <a:latin typeface="Arial" panose="020B0604020202020204" pitchFamily="34" charset="0"/>
              <a:cs typeface="Arial" panose="020B0604020202020204" pitchFamily="34" charset="0"/>
            </a:endParaRPr>
          </a:p>
          <a:p>
            <a:pPr marL="285750" indent="-285750" hangingPunct="1">
              <a:lnSpc>
                <a:spcPct val="90000"/>
              </a:lnSpc>
              <a:buSzPts val="1200"/>
            </a:pPr>
            <a:endParaRPr lang="en-US" sz="1400" b="1" dirty="0">
              <a:solidFill>
                <a:schemeClr val="tx1">
                  <a:lumMod val="65000"/>
                  <a:lumOff val="35000"/>
                </a:schemeClr>
              </a:solidFill>
              <a:latin typeface="Arial" panose="020B0604020202020204" pitchFamily="34" charset="0"/>
              <a:ea typeface="Open Sans Light"/>
              <a:cs typeface="Arial" panose="020B0604020202020204" pitchFamily="34" charset="0"/>
              <a:sym typeface="Open Sans Light"/>
            </a:endParaRPr>
          </a:p>
        </p:txBody>
      </p:sp>
      <p:pic>
        <p:nvPicPr>
          <p:cNvPr id="7" name="Google Shape;306;p3">
            <a:extLst>
              <a:ext uri="{FF2B5EF4-FFF2-40B4-BE49-F238E27FC236}">
                <a16:creationId xmlns:a16="http://schemas.microsoft.com/office/drawing/2014/main" id="{AB98BE20-1823-F8F7-75C4-D3F51D023822}"/>
              </a:ext>
            </a:extLst>
          </p:cNvPr>
          <p:cNvPicPr preferRelativeResize="0">
            <a:picLocks/>
          </p:cNvPicPr>
          <p:nvPr/>
        </p:nvPicPr>
        <p:blipFill rotWithShape="1">
          <a:blip r:embed="rId4" cstate="print">
            <a:extLst>
              <a:ext uri="{28A0092B-C50C-407E-A947-70E740481C1C}">
                <a14:useLocalDpi xmlns:a14="http://schemas.microsoft.com/office/drawing/2010/main" val="0"/>
              </a:ext>
            </a:extLst>
          </a:blip>
          <a:srcRect l="9858" t="1530" r="13870" b="48942"/>
          <a:stretch/>
        </p:blipFill>
        <p:spPr>
          <a:xfrm>
            <a:off x="8087687" y="628539"/>
            <a:ext cx="2191871" cy="2128107"/>
          </a:xfrm>
          <a:prstGeom prst="ellipse">
            <a:avLst/>
          </a:prstGeom>
          <a:noFill/>
          <a:ln w="190500" cap="rnd" cmpd="sng">
            <a:solidFill>
              <a:srgbClr val="C8C6BD"/>
            </a:solidFill>
            <a:prstDash val="solid"/>
            <a:round/>
            <a:headEnd type="none" w="sm" len="sm"/>
            <a:tailEnd type="none" w="sm" len="sm"/>
          </a:ln>
          <a:effectLst>
            <a:outerShdw blurRad="127000" algn="bl" rotWithShape="0">
              <a:srgbClr val="000000"/>
            </a:outerShdw>
          </a:effectLst>
        </p:spPr>
      </p:pic>
      <p:pic>
        <p:nvPicPr>
          <p:cNvPr id="5" name="Picture 4">
            <a:extLst>
              <a:ext uri="{FF2B5EF4-FFF2-40B4-BE49-F238E27FC236}">
                <a16:creationId xmlns:a16="http://schemas.microsoft.com/office/drawing/2014/main" id="{F26BA58D-5804-AD7D-56FA-4C329DFE8E35}"/>
              </a:ext>
            </a:extLst>
          </p:cNvPr>
          <p:cNvPicPr>
            <a:picLocks noChangeAspect="1"/>
          </p:cNvPicPr>
          <p:nvPr/>
        </p:nvPicPr>
        <p:blipFill>
          <a:blip r:embed="rId5"/>
          <a:stretch>
            <a:fillRect/>
          </a:stretch>
        </p:blipFill>
        <p:spPr>
          <a:xfrm>
            <a:off x="716005" y="140364"/>
            <a:ext cx="5075055" cy="6577271"/>
          </a:xfrm>
          <a:prstGeom prst="rect">
            <a:avLst/>
          </a:prstGeom>
        </p:spPr>
      </p:pic>
    </p:spTree>
    <p:extLst>
      <p:ext uri="{BB962C8B-B14F-4D97-AF65-F5344CB8AC3E}">
        <p14:creationId xmlns:p14="http://schemas.microsoft.com/office/powerpoint/2010/main" val="9500869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6B8A72-A492-C36B-AF48-C1DB622068FD}"/>
              </a:ext>
            </a:extLst>
          </p:cNvPr>
          <p:cNvSpPr>
            <a:spLocks noGrp="1"/>
          </p:cNvSpPr>
          <p:nvPr>
            <p:ph type="title"/>
          </p:nvPr>
        </p:nvSpPr>
        <p:spPr>
          <a:xfrm>
            <a:off x="481014" y="3752849"/>
            <a:ext cx="2545214" cy="2452687"/>
          </a:xfrm>
        </p:spPr>
        <p:txBody>
          <a:bodyPr anchor="ctr">
            <a:normAutofit/>
          </a:bodyPr>
          <a:lstStyle/>
          <a:p>
            <a:r>
              <a:rPr lang="en-US" sz="3600" dirty="0"/>
              <a:t>Scholarly Project</a:t>
            </a:r>
          </a:p>
        </p:txBody>
      </p:sp>
      <p:pic>
        <p:nvPicPr>
          <p:cNvPr id="21506" name="Picture 2" descr="Perinatal Research Center">
            <a:extLst>
              <a:ext uri="{FF2B5EF4-FFF2-40B4-BE49-F238E27FC236}">
                <a16:creationId xmlns:a16="http://schemas.microsoft.com/office/drawing/2014/main" id="{01CEFFBC-B3F4-1F06-4CE5-8D839EA04E5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7988" r="-2" b="-2"/>
          <a:stretch/>
        </p:blipFill>
        <p:spPr bwMode="auto">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0FF90515-EA21-38A1-2B29-4D2AEEF9298E}"/>
              </a:ext>
            </a:extLst>
          </p:cNvPr>
          <p:cNvSpPr>
            <a:spLocks noGrp="1"/>
          </p:cNvSpPr>
          <p:nvPr>
            <p:ph idx="1"/>
          </p:nvPr>
        </p:nvSpPr>
        <p:spPr>
          <a:xfrm>
            <a:off x="2788233" y="4049888"/>
            <a:ext cx="9270995" cy="2452687"/>
          </a:xfrm>
        </p:spPr>
        <p:txBody>
          <a:bodyPr anchor="ctr">
            <a:noAutofit/>
          </a:bodyPr>
          <a:lstStyle/>
          <a:p>
            <a:r>
              <a:rPr lang="en-US" sz="2400" dirty="0"/>
              <a:t>Want fellows to pursue at least one line of inquiry and produce at least one deliverable by the end of the academic year</a:t>
            </a:r>
          </a:p>
          <a:p>
            <a:r>
              <a:rPr lang="en-US" sz="2400" dirty="0"/>
              <a:t>Can take many forms</a:t>
            </a:r>
          </a:p>
          <a:p>
            <a:pPr lvl="1"/>
            <a:r>
              <a:rPr lang="en-US" dirty="0"/>
              <a:t>Op-ed about advocacy, perspective/editorial, literature review</a:t>
            </a:r>
          </a:p>
          <a:p>
            <a:pPr lvl="1"/>
            <a:r>
              <a:rPr lang="en-US" dirty="0"/>
              <a:t>QI project</a:t>
            </a:r>
          </a:p>
          <a:p>
            <a:pPr lvl="1"/>
            <a:r>
              <a:rPr lang="en-US" dirty="0"/>
              <a:t>Grand Rounds</a:t>
            </a:r>
          </a:p>
          <a:p>
            <a:pPr lvl="1"/>
            <a:r>
              <a:rPr lang="en-US" dirty="0"/>
              <a:t>Conference Poster or Workshop</a:t>
            </a:r>
          </a:p>
        </p:txBody>
      </p:sp>
    </p:spTree>
    <p:extLst>
      <p:ext uri="{BB962C8B-B14F-4D97-AF65-F5344CB8AC3E}">
        <p14:creationId xmlns:p14="http://schemas.microsoft.com/office/powerpoint/2010/main" val="25443385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6A271B-3F1D-99A5-31DB-E92EFBA36FF5}"/>
              </a:ext>
            </a:extLst>
          </p:cNvPr>
          <p:cNvSpPr>
            <a:spLocks noGrp="1"/>
          </p:cNvSpPr>
          <p:nvPr>
            <p:ph type="title"/>
          </p:nvPr>
        </p:nvSpPr>
        <p:spPr>
          <a:xfrm>
            <a:off x="482605" y="4022630"/>
            <a:ext cx="3290887" cy="2452687"/>
          </a:xfrm>
        </p:spPr>
        <p:txBody>
          <a:bodyPr anchor="ctr">
            <a:normAutofit/>
          </a:bodyPr>
          <a:lstStyle/>
          <a:p>
            <a:r>
              <a:rPr lang="en-US" sz="3600" b="1" dirty="0"/>
              <a:t>CU GME</a:t>
            </a:r>
          </a:p>
        </p:txBody>
      </p:sp>
      <p:pic>
        <p:nvPicPr>
          <p:cNvPr id="20482" name="Picture 2" descr="Divisions">
            <a:extLst>
              <a:ext uri="{FF2B5EF4-FFF2-40B4-BE49-F238E27FC236}">
                <a16:creationId xmlns:a16="http://schemas.microsoft.com/office/drawing/2014/main" id="{D359BC6C-7015-DBB7-5CC2-7166CE9AD4D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4706" r="1" b="3048"/>
          <a:stretch/>
        </p:blipFill>
        <p:spPr bwMode="auto">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8F94E9BE-FCCF-9433-7865-E5EDF5ACF13D}"/>
              </a:ext>
            </a:extLst>
          </p:cNvPr>
          <p:cNvSpPr>
            <a:spLocks noGrp="1"/>
          </p:cNvSpPr>
          <p:nvPr>
            <p:ph idx="1"/>
          </p:nvPr>
        </p:nvSpPr>
        <p:spPr>
          <a:xfrm>
            <a:off x="4223982" y="3991388"/>
            <a:ext cx="7485413" cy="2452687"/>
          </a:xfrm>
        </p:spPr>
        <p:txBody>
          <a:bodyPr anchor="ctr">
            <a:normAutofit/>
          </a:bodyPr>
          <a:lstStyle/>
          <a:p>
            <a:r>
              <a:rPr lang="en-US" sz="2400" b="1" dirty="0"/>
              <a:t>PGV Stipend ‘24-’25: </a:t>
            </a:r>
            <a:r>
              <a:rPr lang="en-US" sz="2400" dirty="0"/>
              <a:t>$91,623.00 </a:t>
            </a:r>
            <a:r>
              <a:rPr lang="en-US" sz="1300" dirty="0"/>
              <a:t>(</a:t>
            </a:r>
            <a:r>
              <a:rPr lang="en-US" sz="1300" dirty="0" err="1"/>
              <a:t>incr</a:t>
            </a:r>
            <a:r>
              <a:rPr lang="en-US" sz="1300" dirty="0"/>
              <a:t> of 17%/$13,437)</a:t>
            </a:r>
          </a:p>
          <a:p>
            <a:pPr lvl="1"/>
            <a:r>
              <a:rPr lang="en-US" dirty="0">
                <a:latin typeface="Arial" panose="020B0604020202020204" pitchFamily="34" charset="0"/>
              </a:rPr>
              <a:t>‘25-26 not yet announced</a:t>
            </a:r>
          </a:p>
          <a:p>
            <a:pPr lvl="1"/>
            <a:endParaRPr lang="en-US" sz="2400" dirty="0"/>
          </a:p>
          <a:p>
            <a:r>
              <a:rPr lang="en-US" sz="2400" dirty="0"/>
              <a:t>Benefits</a:t>
            </a:r>
          </a:p>
          <a:p>
            <a:pPr marL="0" indent="0">
              <a:buNone/>
            </a:pPr>
            <a:r>
              <a:rPr lang="en-US" sz="2400" dirty="0">
                <a:hlinkClick r:id="rId4"/>
              </a:rPr>
              <a:t>https://medschool.cuanschutz.edu/graduate-medical-education/CUGME-benefits</a:t>
            </a:r>
            <a:r>
              <a:rPr lang="en-US" sz="2400" dirty="0"/>
              <a:t> </a:t>
            </a:r>
          </a:p>
          <a:p>
            <a:pPr marL="0" indent="0">
              <a:buNone/>
            </a:pPr>
            <a:endParaRPr lang="en-US" sz="1800" dirty="0"/>
          </a:p>
        </p:txBody>
      </p:sp>
    </p:spTree>
    <p:extLst>
      <p:ext uri="{BB962C8B-B14F-4D97-AF65-F5344CB8AC3E}">
        <p14:creationId xmlns:p14="http://schemas.microsoft.com/office/powerpoint/2010/main" val="38073196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3554" name="Picture 2">
            <a:extLst>
              <a:ext uri="{FF2B5EF4-FFF2-40B4-BE49-F238E27FC236}">
                <a16:creationId xmlns:a16="http://schemas.microsoft.com/office/drawing/2014/main" id="{5C419A0E-0404-CE1F-75BE-75EB4A6525E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4906" b="10988"/>
          <a:stretch/>
        </p:blipFill>
        <p:spPr bwMode="auto">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87D82AF1-3C46-52D9-CADB-4982327C8ADD}"/>
              </a:ext>
            </a:extLst>
          </p:cNvPr>
          <p:cNvSpPr>
            <a:spLocks noGrp="1"/>
          </p:cNvSpPr>
          <p:nvPr>
            <p:ph idx="1"/>
          </p:nvPr>
        </p:nvSpPr>
        <p:spPr>
          <a:xfrm>
            <a:off x="914400" y="3752850"/>
            <a:ext cx="10794995" cy="3105140"/>
          </a:xfrm>
        </p:spPr>
        <p:txBody>
          <a:bodyPr anchor="ctr">
            <a:normAutofit fontScale="62500" lnSpcReduction="20000"/>
          </a:bodyPr>
          <a:lstStyle/>
          <a:p>
            <a:pPr marL="342900" marR="0" lvl="0" indent="-342900">
              <a:lnSpc>
                <a:spcPct val="120000"/>
              </a:lnSpc>
              <a:spcBef>
                <a:spcPts val="0"/>
              </a:spcBef>
              <a:spcAft>
                <a:spcPts val="0"/>
              </a:spcAft>
              <a:buSzPts val="1000"/>
              <a:buFont typeface="Symbol" pitchFamily="2" charset="2"/>
              <a:buChar char=""/>
              <a:tabLst>
                <a:tab pos="457200" algn="l"/>
              </a:tabLst>
            </a:pPr>
            <a:r>
              <a:rPr lang="en-US" sz="3400" u="sng" dirty="0">
                <a:effectLst/>
                <a:ea typeface="Times New Roman" panose="02020603050405020304" pitchFamily="18" charset="0"/>
                <a:hlinkClick r:id="rId4" tooltip="https://www.google.com/maps/d/u/0/edit?mid=17PW7OTUn5xLVVBzDzA_AswC4e_c&amp;usp=sharing"/>
              </a:rPr>
              <a:t>Denver Metro Area Google map</a:t>
            </a:r>
            <a:r>
              <a:rPr lang="en-US" sz="3400" dirty="0">
                <a:effectLst/>
                <a:ea typeface="Times New Roman" panose="02020603050405020304" pitchFamily="18" charset="0"/>
              </a:rPr>
              <a:t> </a:t>
            </a:r>
            <a:r>
              <a:rPr lang="en-US" sz="3400" dirty="0">
                <a:ea typeface="Times New Roman" panose="02020603050405020304" pitchFamily="18" charset="0"/>
              </a:rPr>
              <a:t>, </a:t>
            </a:r>
            <a:r>
              <a:rPr lang="en-US" sz="3400" dirty="0">
                <a:effectLst/>
                <a:ea typeface="Times New Roman" panose="02020603050405020304" pitchFamily="18" charset="0"/>
              </a:rPr>
              <a:t>includes the clinical sites, major university affiliated hospitals, Denver metro neighborhoods as well as some favorite recreational spots</a:t>
            </a:r>
            <a:endParaRPr lang="en-US" sz="3400" dirty="0">
              <a:effectLst/>
              <a:ea typeface="Calibri" panose="020F0502020204030204" pitchFamily="34" charset="0"/>
            </a:endParaRPr>
          </a:p>
          <a:p>
            <a:pPr marL="342900" marR="0" lvl="0" indent="-342900">
              <a:lnSpc>
                <a:spcPct val="120000"/>
              </a:lnSpc>
              <a:spcBef>
                <a:spcPts val="0"/>
              </a:spcBef>
              <a:spcAft>
                <a:spcPts val="0"/>
              </a:spcAft>
              <a:buSzPts val="1000"/>
              <a:buFont typeface="Symbol" pitchFamily="2" charset="2"/>
              <a:buChar char=""/>
              <a:tabLst>
                <a:tab pos="457200" algn="l"/>
              </a:tabLst>
            </a:pPr>
            <a:endParaRPr lang="en-US" sz="3400" b="1" u="sng" dirty="0">
              <a:effectLst/>
              <a:ea typeface="Times New Roman" panose="02020603050405020304" pitchFamily="18" charset="0"/>
              <a:hlinkClick r:id="rId5" tooltip="%0dThe%2025%20Best%20Neighborhoods%20in%20Denver:%202021%20-%205280%20Magazine%0dhttps:/www.5280.com%C2%A0%E2%80%BA%20neighborhoods%0d"/>
            </a:endParaRPr>
          </a:p>
          <a:p>
            <a:pPr marL="342900" marR="0" lvl="0" indent="-342900">
              <a:lnSpc>
                <a:spcPct val="120000"/>
              </a:lnSpc>
              <a:spcBef>
                <a:spcPts val="0"/>
              </a:spcBef>
              <a:spcAft>
                <a:spcPts val="0"/>
              </a:spcAft>
              <a:buSzPts val="1000"/>
              <a:buFont typeface="Symbol" pitchFamily="2" charset="2"/>
              <a:buChar char=""/>
              <a:tabLst>
                <a:tab pos="457200" algn="l"/>
              </a:tabLst>
            </a:pPr>
            <a:r>
              <a:rPr lang="en-US" sz="3400" dirty="0">
                <a:effectLst/>
                <a:ea typeface="Times New Roman" panose="02020603050405020304" pitchFamily="18" charset="0"/>
              </a:rPr>
              <a:t>5280 Magazine Best Neighborhoods in Denver </a:t>
            </a:r>
            <a:r>
              <a:rPr lang="en-US" sz="3400" dirty="0">
                <a:effectLst/>
                <a:ea typeface="Times New Roman" panose="02020603050405020304" pitchFamily="18" charset="0"/>
                <a:hlinkClick r:id="rId6"/>
              </a:rPr>
              <a:t>https://www.5280.com/neighborhoods/</a:t>
            </a:r>
            <a:r>
              <a:rPr lang="en-US" sz="3400" dirty="0">
                <a:effectLst/>
                <a:ea typeface="Times New Roman" panose="02020603050405020304" pitchFamily="18" charset="0"/>
              </a:rPr>
              <a:t> </a:t>
            </a:r>
          </a:p>
          <a:p>
            <a:pPr marL="342900" marR="0" lvl="0" indent="-342900">
              <a:lnSpc>
                <a:spcPct val="120000"/>
              </a:lnSpc>
              <a:spcBef>
                <a:spcPts val="0"/>
              </a:spcBef>
              <a:spcAft>
                <a:spcPts val="0"/>
              </a:spcAft>
              <a:buSzPts val="1000"/>
              <a:buFont typeface="Symbol" pitchFamily="2" charset="2"/>
              <a:buChar char=""/>
              <a:tabLst>
                <a:tab pos="457200" algn="l"/>
              </a:tabLst>
            </a:pPr>
            <a:r>
              <a:rPr lang="en-US" sz="3400">
                <a:effectLst/>
                <a:ea typeface="Times New Roman" panose="02020603050405020304" pitchFamily="18" charset="0"/>
              </a:rPr>
              <a:t>5280 </a:t>
            </a:r>
            <a:r>
              <a:rPr lang="en-US" sz="3400" dirty="0">
                <a:effectLst/>
                <a:ea typeface="Times New Roman" panose="02020603050405020304" pitchFamily="18" charset="0"/>
              </a:rPr>
              <a:t>Magazine Top of the Town: </a:t>
            </a:r>
            <a:r>
              <a:rPr lang="en-US" sz="3400" dirty="0">
                <a:effectLst/>
                <a:ea typeface="Times New Roman" panose="02020603050405020304" pitchFamily="18" charset="0"/>
                <a:hlinkClick r:id="rId7"/>
              </a:rPr>
              <a:t>https://www.5280.com/package/top-of-the-town-2023/</a:t>
            </a:r>
            <a:endParaRPr lang="en-US" sz="3400" dirty="0">
              <a:ea typeface="Times New Roman" panose="02020603050405020304" pitchFamily="18" charset="0"/>
            </a:endParaRPr>
          </a:p>
          <a:p>
            <a:pPr marL="342900" marR="0" lvl="0" indent="-342900">
              <a:lnSpc>
                <a:spcPct val="120000"/>
              </a:lnSpc>
              <a:spcBef>
                <a:spcPts val="0"/>
              </a:spcBef>
              <a:spcAft>
                <a:spcPts val="0"/>
              </a:spcAft>
              <a:buSzPts val="1000"/>
              <a:buFont typeface="Symbol" pitchFamily="2" charset="2"/>
              <a:buChar char=""/>
              <a:tabLst>
                <a:tab pos="457200" algn="l"/>
              </a:tabLst>
            </a:pPr>
            <a:r>
              <a:rPr lang="en-US" sz="3400" dirty="0" err="1">
                <a:effectLst/>
                <a:ea typeface="Times New Roman" panose="02020603050405020304" pitchFamily="18" charset="0"/>
              </a:rPr>
              <a:t>Westword</a:t>
            </a:r>
            <a:r>
              <a:rPr lang="en-US" sz="3400" dirty="0">
                <a:effectLst/>
                <a:ea typeface="Times New Roman" panose="02020603050405020304" pitchFamily="18" charset="0"/>
              </a:rPr>
              <a:t>: </a:t>
            </a:r>
            <a:r>
              <a:rPr lang="en-US" sz="3400" u="sng" dirty="0">
                <a:effectLst/>
                <a:ea typeface="Times New Roman" panose="02020603050405020304" pitchFamily="18" charset="0"/>
                <a:hlinkClick r:id="rId8"/>
              </a:rPr>
              <a:t>Things to Do In Denver </a:t>
            </a:r>
            <a:endParaRPr lang="en-US" sz="3400" dirty="0">
              <a:effectLst/>
              <a:ea typeface="Calibri" panose="020F0502020204030204" pitchFamily="34" charset="0"/>
            </a:endParaRPr>
          </a:p>
          <a:p>
            <a:endParaRPr lang="en-US" sz="1800" dirty="0"/>
          </a:p>
        </p:txBody>
      </p:sp>
    </p:spTree>
    <p:extLst>
      <p:ext uri="{BB962C8B-B14F-4D97-AF65-F5344CB8AC3E}">
        <p14:creationId xmlns:p14="http://schemas.microsoft.com/office/powerpoint/2010/main" val="3868599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520ACB5-2BAC-F840-A945-ED08CDF4C9BB}"/>
              </a:ext>
            </a:extLst>
          </p:cNvPr>
          <p:cNvSpPr>
            <a:spLocks noGrp="1"/>
          </p:cNvSpPr>
          <p:nvPr>
            <p:ph type="body" sz="quarter" idx="4294967295"/>
          </p:nvPr>
        </p:nvSpPr>
        <p:spPr>
          <a:xfrm>
            <a:off x="7585461" y="3417048"/>
            <a:ext cx="3373191" cy="466083"/>
          </a:xfrm>
          <a:prstGeom prst="rect">
            <a:avLst/>
          </a:prstGeom>
        </p:spPr>
        <p:txBody>
          <a:bodyPr>
            <a:noAutofit/>
          </a:bodyPr>
          <a:lstStyle/>
          <a:p>
            <a:pPr marL="0" indent="0">
              <a:buNone/>
            </a:pPr>
            <a:r>
              <a:rPr lang="en-US" dirty="0"/>
              <a:t>Alexis </a:t>
            </a:r>
            <a:r>
              <a:rPr lang="en-US" dirty="0" err="1"/>
              <a:t>Ritvo</a:t>
            </a:r>
            <a:r>
              <a:rPr lang="en-US" dirty="0"/>
              <a:t>, MD MPH</a:t>
            </a:r>
          </a:p>
          <a:p>
            <a:pPr marL="0" indent="0">
              <a:buNone/>
            </a:pPr>
            <a:r>
              <a:rPr lang="en-US" sz="1800" dirty="0">
                <a:hlinkClick r:id="rId3"/>
              </a:rPr>
              <a:t>Alexis.Ritvo@cuanschutz.edu</a:t>
            </a:r>
            <a:r>
              <a:rPr lang="en-US" sz="1800" dirty="0"/>
              <a:t> </a:t>
            </a:r>
          </a:p>
        </p:txBody>
      </p:sp>
      <p:sp>
        <p:nvSpPr>
          <p:cNvPr id="6" name="TextBox 5">
            <a:extLst>
              <a:ext uri="{FF2B5EF4-FFF2-40B4-BE49-F238E27FC236}">
                <a16:creationId xmlns:a16="http://schemas.microsoft.com/office/drawing/2014/main" id="{A25EC0E0-9344-F521-21FD-B3CB2217A0B9}"/>
              </a:ext>
            </a:extLst>
          </p:cNvPr>
          <p:cNvSpPr txBox="1"/>
          <p:nvPr/>
        </p:nvSpPr>
        <p:spPr>
          <a:xfrm>
            <a:off x="6750424" y="4543533"/>
            <a:ext cx="5390030" cy="2059025"/>
          </a:xfrm>
          <a:prstGeom prst="rect">
            <a:avLst/>
          </a:prstGeom>
          <a:noFill/>
        </p:spPr>
        <p:txBody>
          <a:bodyPr wrap="square">
            <a:spAutoFit/>
          </a:bodyPr>
          <a:lstStyle/>
          <a:p>
            <a:pPr marL="285750" indent="-285750" hangingPunct="1">
              <a:lnSpc>
                <a:spcPct val="90000"/>
              </a:lnSpc>
              <a:spcBef>
                <a:spcPts val="0"/>
              </a:spcBef>
              <a:buSzPts val="1200"/>
            </a:pPr>
            <a:r>
              <a:rPr lang="en-US" sz="1800" b="1" dirty="0">
                <a:solidFill>
                  <a:schemeClr val="tx1"/>
                </a:solidFill>
                <a:latin typeface="Arial" panose="020B0604020202020204" pitchFamily="34" charset="0"/>
                <a:ea typeface="Open Sans Light"/>
                <a:cs typeface="Arial" panose="020B0604020202020204" pitchFamily="34" charset="0"/>
                <a:sym typeface="Open Sans Light"/>
              </a:rPr>
              <a:t>University of Colorado School of Medicine</a:t>
            </a:r>
            <a:r>
              <a:rPr lang="en-US" sz="1800" dirty="0">
                <a:solidFill>
                  <a:schemeClr val="tx1"/>
                </a:solidFill>
                <a:latin typeface="Arial" panose="020B0604020202020204" pitchFamily="34" charset="0"/>
                <a:ea typeface="Open Sans Light"/>
                <a:cs typeface="Arial" panose="020B0604020202020204" pitchFamily="34" charset="0"/>
                <a:sym typeface="Open Sans Light"/>
              </a:rPr>
              <a:t>, </a:t>
            </a:r>
          </a:p>
          <a:p>
            <a:pPr marL="285750" indent="-285750" hangingPunct="1">
              <a:lnSpc>
                <a:spcPct val="90000"/>
              </a:lnSpc>
              <a:spcBef>
                <a:spcPts val="0"/>
              </a:spcBef>
              <a:buSzPts val="1200"/>
            </a:pPr>
            <a:r>
              <a:rPr lang="en-US" dirty="0">
                <a:latin typeface="Arial" panose="020B0604020202020204" pitchFamily="34" charset="0"/>
                <a:ea typeface="Open Sans Light"/>
                <a:cs typeface="Arial" panose="020B0604020202020204" pitchFamily="34" charset="0"/>
                <a:sym typeface="Open Sans Light"/>
              </a:rPr>
              <a:t> </a:t>
            </a:r>
            <a:r>
              <a:rPr lang="en-US" sz="1800" dirty="0">
                <a:solidFill>
                  <a:schemeClr val="tx1">
                    <a:lumMod val="65000"/>
                    <a:lumOff val="35000"/>
                  </a:schemeClr>
                </a:solidFill>
                <a:latin typeface="Arial" panose="020B0604020202020204" pitchFamily="34" charset="0"/>
                <a:ea typeface="Open Sans Light"/>
                <a:cs typeface="Arial" panose="020B0604020202020204" pitchFamily="34" charset="0"/>
                <a:sym typeface="Open Sans Light"/>
              </a:rPr>
              <a:t>Addiction Psychiatry Fellowship Program Director </a:t>
            </a:r>
          </a:p>
          <a:p>
            <a:pPr marL="285750" indent="-285750" hangingPunct="1">
              <a:lnSpc>
                <a:spcPct val="90000"/>
              </a:lnSpc>
              <a:spcBef>
                <a:spcPts val="0"/>
              </a:spcBef>
              <a:buSzPts val="1200"/>
            </a:pPr>
            <a:r>
              <a:rPr lang="en-US" dirty="0">
                <a:solidFill>
                  <a:schemeClr val="tx1">
                    <a:lumMod val="65000"/>
                    <a:lumOff val="35000"/>
                  </a:schemeClr>
                </a:solidFill>
                <a:latin typeface="Arial" panose="020B0604020202020204" pitchFamily="34" charset="0"/>
                <a:ea typeface="Open Sans Light"/>
                <a:cs typeface="Arial" panose="020B0604020202020204" pitchFamily="34" charset="0"/>
                <a:sym typeface="Open Sans Light"/>
              </a:rPr>
              <a:t> </a:t>
            </a:r>
            <a:r>
              <a:rPr lang="en-US" sz="1800" dirty="0">
                <a:solidFill>
                  <a:schemeClr val="tx1">
                    <a:lumMod val="65000"/>
                    <a:lumOff val="35000"/>
                  </a:schemeClr>
                </a:solidFill>
                <a:latin typeface="Arial" panose="020B0604020202020204" pitchFamily="34" charset="0"/>
                <a:ea typeface="Open Sans Light"/>
                <a:cs typeface="Arial" panose="020B0604020202020204" pitchFamily="34" charset="0"/>
                <a:sym typeface="Open Sans Light"/>
              </a:rPr>
              <a:t>Assistant Professor of Psychiatry</a:t>
            </a:r>
          </a:p>
          <a:p>
            <a:pPr marL="285750" indent="-285750" hangingPunct="1">
              <a:lnSpc>
                <a:spcPct val="90000"/>
              </a:lnSpc>
              <a:spcBef>
                <a:spcPts val="0"/>
              </a:spcBef>
              <a:buSzPts val="1200"/>
            </a:pPr>
            <a:endParaRPr lang="en-US" sz="1800" dirty="0">
              <a:solidFill>
                <a:schemeClr val="tx1">
                  <a:lumMod val="65000"/>
                  <a:lumOff val="35000"/>
                </a:schemeClr>
              </a:solidFill>
              <a:latin typeface="Arial" panose="020B0604020202020204" pitchFamily="34" charset="0"/>
              <a:cs typeface="Arial" panose="020B0604020202020204" pitchFamily="34" charset="0"/>
            </a:endParaRPr>
          </a:p>
          <a:p>
            <a:pPr marL="285750" indent="-285750" hangingPunct="1">
              <a:lnSpc>
                <a:spcPct val="90000"/>
              </a:lnSpc>
              <a:buSzPts val="1200"/>
            </a:pPr>
            <a:r>
              <a:rPr lang="en-US" sz="1400" b="1" dirty="0">
                <a:solidFill>
                  <a:schemeClr val="tx1"/>
                </a:solidFill>
                <a:latin typeface="Arial" panose="020B0604020202020204" pitchFamily="34" charset="0"/>
                <a:ea typeface="Open Sans Light"/>
                <a:cs typeface="Arial" panose="020B0604020202020204" pitchFamily="34" charset="0"/>
                <a:sym typeface="Open Sans Light"/>
              </a:rPr>
              <a:t>The Alliance for Benzodiazepine Best Practices</a:t>
            </a:r>
            <a:endParaRPr lang="en-US" sz="1400" b="1" dirty="0">
              <a:latin typeface="Arial" panose="020B0604020202020204" pitchFamily="34" charset="0"/>
              <a:ea typeface="Open Sans Light"/>
              <a:cs typeface="Arial" panose="020B0604020202020204" pitchFamily="34" charset="0"/>
              <a:sym typeface="Open Sans Light"/>
            </a:endParaRPr>
          </a:p>
          <a:p>
            <a:pPr marL="285750" indent="-285750" hangingPunct="1">
              <a:lnSpc>
                <a:spcPct val="90000"/>
              </a:lnSpc>
              <a:buSzPts val="1200"/>
            </a:pPr>
            <a:r>
              <a:rPr lang="en-US" sz="1400" dirty="0">
                <a:solidFill>
                  <a:schemeClr val="tx1">
                    <a:lumMod val="65000"/>
                    <a:lumOff val="35000"/>
                  </a:schemeClr>
                </a:solidFill>
                <a:latin typeface="Arial" panose="020B0604020202020204" pitchFamily="34" charset="0"/>
                <a:ea typeface="Open Sans Light"/>
                <a:cs typeface="Arial" panose="020B0604020202020204" pitchFamily="34" charset="0"/>
                <a:sym typeface="Open Sans Light"/>
              </a:rPr>
              <a:t>Medical Director (</a:t>
            </a:r>
            <a:r>
              <a:rPr lang="en-US" sz="1400" dirty="0">
                <a:solidFill>
                  <a:schemeClr val="tx1">
                    <a:lumMod val="65000"/>
                    <a:lumOff val="35000"/>
                  </a:schemeClr>
                </a:solidFill>
                <a:latin typeface="Arial" panose="020B0604020202020204" pitchFamily="34" charset="0"/>
                <a:ea typeface="Open Sans Light"/>
                <a:cs typeface="Arial" panose="020B0604020202020204" pitchFamily="34" charset="0"/>
                <a:sym typeface="Open Sans Light"/>
                <a:hlinkClick r:id="rId4"/>
              </a:rPr>
              <a:t>www.benzoreform.org</a:t>
            </a:r>
            <a:r>
              <a:rPr lang="en-US" sz="1400" dirty="0">
                <a:solidFill>
                  <a:schemeClr val="tx1">
                    <a:lumMod val="65000"/>
                    <a:lumOff val="35000"/>
                  </a:schemeClr>
                </a:solidFill>
                <a:latin typeface="Arial" panose="020B0604020202020204" pitchFamily="34" charset="0"/>
                <a:ea typeface="Open Sans Light"/>
                <a:cs typeface="Arial" panose="020B0604020202020204" pitchFamily="34" charset="0"/>
                <a:sym typeface="Open Sans Light"/>
              </a:rPr>
              <a:t>)</a:t>
            </a:r>
          </a:p>
          <a:p>
            <a:pPr marL="285750" indent="-285750" hangingPunct="1">
              <a:lnSpc>
                <a:spcPct val="90000"/>
              </a:lnSpc>
              <a:buSzPts val="1200"/>
            </a:pPr>
            <a:endParaRPr lang="en-US" sz="1400" dirty="0">
              <a:solidFill>
                <a:schemeClr val="tx1">
                  <a:lumMod val="65000"/>
                  <a:lumOff val="35000"/>
                </a:schemeClr>
              </a:solidFill>
              <a:latin typeface="Arial" panose="020B0604020202020204" pitchFamily="34" charset="0"/>
              <a:cs typeface="Arial" panose="020B0604020202020204" pitchFamily="34" charset="0"/>
            </a:endParaRPr>
          </a:p>
          <a:p>
            <a:pPr marL="285750" indent="-285750" hangingPunct="1">
              <a:lnSpc>
                <a:spcPct val="90000"/>
              </a:lnSpc>
              <a:buSzPts val="1200"/>
            </a:pPr>
            <a:r>
              <a:rPr lang="en-US" sz="1400" b="1" dirty="0">
                <a:solidFill>
                  <a:schemeClr val="tx1"/>
                </a:solidFill>
                <a:latin typeface="Arial" panose="020B0604020202020204" pitchFamily="34" charset="0"/>
                <a:ea typeface="Open Sans Light"/>
                <a:cs typeface="Arial" panose="020B0604020202020204" pitchFamily="34" charset="0"/>
                <a:sym typeface="Open Sans Light"/>
              </a:rPr>
              <a:t>Benzodiazepine Action Work Group</a:t>
            </a:r>
            <a:endParaRPr lang="en-US" sz="1400" b="1" dirty="0">
              <a:latin typeface="Arial" panose="020B0604020202020204" pitchFamily="34" charset="0"/>
              <a:ea typeface="Open Sans Light"/>
              <a:cs typeface="Arial" panose="020B0604020202020204" pitchFamily="34" charset="0"/>
              <a:sym typeface="Open Sans Light"/>
            </a:endParaRPr>
          </a:p>
          <a:p>
            <a:pPr marL="285750" indent="-285750" hangingPunct="1">
              <a:lnSpc>
                <a:spcPct val="90000"/>
              </a:lnSpc>
              <a:buSzPts val="1200"/>
            </a:pPr>
            <a:r>
              <a:rPr lang="en-US" sz="1400" dirty="0">
                <a:solidFill>
                  <a:schemeClr val="tx1">
                    <a:lumMod val="65000"/>
                    <a:lumOff val="35000"/>
                  </a:schemeClr>
                </a:solidFill>
                <a:latin typeface="Arial" panose="020B0604020202020204" pitchFamily="34" charset="0"/>
                <a:ea typeface="Open Sans Light"/>
                <a:cs typeface="Arial" panose="020B0604020202020204" pitchFamily="34" charset="0"/>
                <a:sym typeface="Open Sans Light"/>
              </a:rPr>
              <a:t>Co-Chair (</a:t>
            </a:r>
            <a:r>
              <a:rPr lang="en-US" sz="1400" dirty="0">
                <a:solidFill>
                  <a:schemeClr val="tx1">
                    <a:lumMod val="65000"/>
                    <a:lumOff val="35000"/>
                  </a:schemeClr>
                </a:solidFill>
                <a:latin typeface="Arial" panose="020B0604020202020204" pitchFamily="34" charset="0"/>
                <a:ea typeface="Open Sans Light"/>
                <a:cs typeface="Arial" panose="020B0604020202020204" pitchFamily="34" charset="0"/>
                <a:sym typeface="Open Sans Light"/>
                <a:hlinkClick r:id="rId5"/>
              </a:rPr>
              <a:t>www.benzoaction.org</a:t>
            </a:r>
            <a:r>
              <a:rPr lang="en-US" sz="1400" dirty="0">
                <a:solidFill>
                  <a:schemeClr val="tx1">
                    <a:lumMod val="65000"/>
                    <a:lumOff val="35000"/>
                  </a:schemeClr>
                </a:solidFill>
                <a:latin typeface="Arial" panose="020B0604020202020204" pitchFamily="34" charset="0"/>
                <a:ea typeface="Open Sans Light"/>
                <a:cs typeface="Arial" panose="020B0604020202020204" pitchFamily="34" charset="0"/>
                <a:sym typeface="Open Sans Light"/>
              </a:rPr>
              <a:t>)</a:t>
            </a:r>
            <a:endParaRPr lang="en-US" sz="1400" b="1" dirty="0">
              <a:solidFill>
                <a:schemeClr val="tx1">
                  <a:lumMod val="65000"/>
                  <a:lumOff val="35000"/>
                </a:schemeClr>
              </a:solidFill>
              <a:latin typeface="Arial" panose="020B0604020202020204" pitchFamily="34" charset="0"/>
              <a:ea typeface="Open Sans Light"/>
              <a:cs typeface="Arial" panose="020B0604020202020204" pitchFamily="34" charset="0"/>
              <a:sym typeface="Open Sans Light"/>
            </a:endParaRPr>
          </a:p>
        </p:txBody>
      </p:sp>
      <p:pic>
        <p:nvPicPr>
          <p:cNvPr id="7" name="Google Shape;306;p3">
            <a:extLst>
              <a:ext uri="{FF2B5EF4-FFF2-40B4-BE49-F238E27FC236}">
                <a16:creationId xmlns:a16="http://schemas.microsoft.com/office/drawing/2014/main" id="{AB98BE20-1823-F8F7-75C4-D3F51D023822}"/>
              </a:ext>
            </a:extLst>
          </p:cNvPr>
          <p:cNvPicPr preferRelativeResize="0">
            <a:picLocks/>
          </p:cNvPicPr>
          <p:nvPr/>
        </p:nvPicPr>
        <p:blipFill rotWithShape="1">
          <a:blip r:embed="rId6" cstate="print">
            <a:extLst>
              <a:ext uri="{28A0092B-C50C-407E-A947-70E740481C1C}">
                <a14:useLocalDpi xmlns:a14="http://schemas.microsoft.com/office/drawing/2010/main" val="0"/>
              </a:ext>
            </a:extLst>
          </a:blip>
          <a:srcRect l="9858" t="1530" r="13870" b="48942"/>
          <a:stretch/>
        </p:blipFill>
        <p:spPr>
          <a:xfrm>
            <a:off x="8087687" y="628539"/>
            <a:ext cx="2191871" cy="2128107"/>
          </a:xfrm>
          <a:prstGeom prst="ellipse">
            <a:avLst/>
          </a:prstGeom>
          <a:noFill/>
          <a:ln w="190500" cap="rnd" cmpd="sng">
            <a:solidFill>
              <a:srgbClr val="C8C6BD"/>
            </a:solidFill>
            <a:prstDash val="solid"/>
            <a:round/>
            <a:headEnd type="none" w="sm" len="sm"/>
            <a:tailEnd type="none" w="sm" len="sm"/>
          </a:ln>
          <a:effectLst>
            <a:outerShdw blurRad="127000" algn="bl" rotWithShape="0">
              <a:srgbClr val="000000"/>
            </a:outerShdw>
          </a:effectLst>
        </p:spPr>
      </p:pic>
      <p:pic>
        <p:nvPicPr>
          <p:cNvPr id="5" name="Picture 4">
            <a:extLst>
              <a:ext uri="{FF2B5EF4-FFF2-40B4-BE49-F238E27FC236}">
                <a16:creationId xmlns:a16="http://schemas.microsoft.com/office/drawing/2014/main" id="{F26BA58D-5804-AD7D-56FA-4C329DFE8E35}"/>
              </a:ext>
            </a:extLst>
          </p:cNvPr>
          <p:cNvPicPr>
            <a:picLocks noChangeAspect="1"/>
          </p:cNvPicPr>
          <p:nvPr/>
        </p:nvPicPr>
        <p:blipFill>
          <a:blip r:embed="rId7"/>
          <a:stretch>
            <a:fillRect/>
          </a:stretch>
        </p:blipFill>
        <p:spPr>
          <a:xfrm>
            <a:off x="716005" y="140364"/>
            <a:ext cx="5075055" cy="6577271"/>
          </a:xfrm>
          <a:prstGeom prst="rect">
            <a:avLst/>
          </a:prstGeom>
        </p:spPr>
      </p:pic>
    </p:spTree>
    <p:extLst>
      <p:ext uri="{BB962C8B-B14F-4D97-AF65-F5344CB8AC3E}">
        <p14:creationId xmlns:p14="http://schemas.microsoft.com/office/powerpoint/2010/main" val="21191479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381" name="Rectangle 15380">
            <a:extLst>
              <a:ext uri="{FF2B5EF4-FFF2-40B4-BE49-F238E27FC236}">
                <a16:creationId xmlns:a16="http://schemas.microsoft.com/office/drawing/2014/main" id="{FC3D2873-2194-4FB0-BFBA-7E7EEB9848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362" name="Picture 2" descr="A building with trees and a blue sky&#10;&#10;Description automatically generated">
            <a:extLst>
              <a:ext uri="{FF2B5EF4-FFF2-40B4-BE49-F238E27FC236}">
                <a16:creationId xmlns:a16="http://schemas.microsoft.com/office/drawing/2014/main" id="{60F57A0F-28C6-6471-9C46-4B68E19A9DD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9882" r="9236" b="1"/>
          <a:stretch/>
        </p:blipFill>
        <p:spPr bwMode="auto">
          <a:xfrm>
            <a:off x="8529321" y="10"/>
            <a:ext cx="3662680" cy="3401558"/>
          </a:xfrm>
          <a:custGeom>
            <a:avLst/>
            <a:gdLst/>
            <a:ahLst/>
            <a:cxnLst/>
            <a:rect l="l" t="t" r="r" b="b"/>
            <a:pathLst>
              <a:path w="3662680" h="3401568">
                <a:moveTo>
                  <a:pt x="0" y="0"/>
                </a:moveTo>
                <a:lnTo>
                  <a:pt x="3662680" y="0"/>
                </a:lnTo>
                <a:lnTo>
                  <a:pt x="3662680" y="3401568"/>
                </a:lnTo>
                <a:lnTo>
                  <a:pt x="774527" y="3401568"/>
                </a:lnTo>
                <a:lnTo>
                  <a:pt x="769892" y="3133175"/>
                </a:lnTo>
                <a:cubicBezTo>
                  <a:pt x="732577" y="2055441"/>
                  <a:pt x="492520" y="1056020"/>
                  <a:pt x="104445" y="215033"/>
                </a:cubicBezTo>
                <a:close/>
              </a:path>
            </a:pathLst>
          </a:custGeom>
          <a:noFill/>
          <a:extLst>
            <a:ext uri="{909E8E84-426E-40DD-AFC4-6F175D3DCCD1}">
              <a14:hiddenFill xmlns:a14="http://schemas.microsoft.com/office/drawing/2010/main">
                <a:solidFill>
                  <a:srgbClr val="FFFFFF"/>
                </a:solidFill>
              </a14:hiddenFill>
            </a:ext>
          </a:extLst>
        </p:spPr>
      </p:pic>
      <p:pic>
        <p:nvPicPr>
          <p:cNvPr id="15364" name="Picture 4" descr="CeDAR | Center For Dependency, Addiction and Rehabilitation | LinkedIn">
            <a:extLst>
              <a:ext uri="{FF2B5EF4-FFF2-40B4-BE49-F238E27FC236}">
                <a16:creationId xmlns:a16="http://schemas.microsoft.com/office/drawing/2014/main" id="{2E19AF93-E1AD-3D92-94D5-A26D93665E4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9468" r="-2" b="-2"/>
          <a:stretch/>
        </p:blipFill>
        <p:spPr bwMode="auto">
          <a:xfrm>
            <a:off x="5115314" y="10"/>
            <a:ext cx="4118110" cy="3401558"/>
          </a:xfrm>
          <a:custGeom>
            <a:avLst/>
            <a:gdLst/>
            <a:ahLst/>
            <a:cxnLst/>
            <a:rect l="l" t="t" r="r" b="b"/>
            <a:pathLst>
              <a:path w="4118110" h="3401568">
                <a:moveTo>
                  <a:pt x="0" y="0"/>
                </a:moveTo>
                <a:lnTo>
                  <a:pt x="3343575" y="0"/>
                </a:lnTo>
                <a:lnTo>
                  <a:pt x="3448028" y="215050"/>
                </a:lnTo>
                <a:cubicBezTo>
                  <a:pt x="3836103" y="1056037"/>
                  <a:pt x="4076161" y="2055458"/>
                  <a:pt x="4113475" y="3133192"/>
                </a:cubicBezTo>
                <a:lnTo>
                  <a:pt x="4118110" y="3401568"/>
                </a:lnTo>
                <a:lnTo>
                  <a:pt x="801224" y="3401568"/>
                </a:lnTo>
                <a:lnTo>
                  <a:pt x="797493" y="3185579"/>
                </a:lnTo>
                <a:cubicBezTo>
                  <a:pt x="756786" y="2009870"/>
                  <a:pt x="474799" y="927359"/>
                  <a:pt x="22579" y="42066"/>
                </a:cubicBezTo>
                <a:close/>
              </a:path>
            </a:pathLst>
          </a:custGeom>
          <a:noFill/>
          <a:extLst>
            <a:ext uri="{909E8E84-426E-40DD-AFC4-6F175D3DCCD1}">
              <a14:hiddenFill xmlns:a14="http://schemas.microsoft.com/office/drawing/2010/main">
                <a:solidFill>
                  <a:srgbClr val="FFFFFF"/>
                </a:solidFill>
              </a14:hiddenFill>
            </a:ext>
          </a:extLst>
        </p:spPr>
      </p:pic>
      <p:pic>
        <p:nvPicPr>
          <p:cNvPr id="15366" name="Picture 6" descr="CeDAR: Pricing, Specializations, Info | RehabPath">
            <a:extLst>
              <a:ext uri="{FF2B5EF4-FFF2-40B4-BE49-F238E27FC236}">
                <a16:creationId xmlns:a16="http://schemas.microsoft.com/office/drawing/2014/main" id="{F08F1C23-E99E-2E72-58E8-2FA1A694267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6561" r="2" b="10663"/>
          <a:stretch/>
        </p:blipFill>
        <p:spPr bwMode="auto">
          <a:xfrm>
            <a:off x="5168353" y="3456432"/>
            <a:ext cx="7023646" cy="3401568"/>
          </a:xfrm>
          <a:custGeom>
            <a:avLst/>
            <a:gdLst/>
            <a:ahLst/>
            <a:cxnLst/>
            <a:rect l="l" t="t" r="r" b="b"/>
            <a:pathLst>
              <a:path w="7023646" h="3401568">
                <a:moveTo>
                  <a:pt x="749132" y="0"/>
                </a:moveTo>
                <a:lnTo>
                  <a:pt x="7023646" y="0"/>
                </a:lnTo>
                <a:lnTo>
                  <a:pt x="7023646" y="3401568"/>
                </a:lnTo>
                <a:lnTo>
                  <a:pt x="0" y="3401568"/>
                </a:lnTo>
                <a:lnTo>
                  <a:pt x="79008" y="3238906"/>
                </a:lnTo>
                <a:cubicBezTo>
                  <a:pt x="502362" y="2321466"/>
                  <a:pt x="749563" y="1215476"/>
                  <a:pt x="749563" y="24956"/>
                </a:cubicBezTo>
                <a:close/>
              </a:path>
            </a:pathLst>
          </a:custGeom>
          <a:noFill/>
          <a:extLst>
            <a:ext uri="{909E8E84-426E-40DD-AFC4-6F175D3DCCD1}">
              <a14:hiddenFill xmlns:a14="http://schemas.microsoft.com/office/drawing/2010/main">
                <a:solidFill>
                  <a:srgbClr val="FFFFFF"/>
                </a:solidFill>
              </a14:hiddenFill>
            </a:ext>
          </a:extLst>
        </p:spPr>
      </p:pic>
      <p:sp useBgFill="1">
        <p:nvSpPr>
          <p:cNvPr id="15383" name="Freeform: Shape 15382">
            <a:extLst>
              <a:ext uri="{FF2B5EF4-FFF2-40B4-BE49-F238E27FC236}">
                <a16:creationId xmlns:a16="http://schemas.microsoft.com/office/drawing/2014/main" id="{B228652A-FD81-4A3C-B164-2012BF4EE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927943" cy="6858000"/>
          </a:xfrm>
          <a:custGeom>
            <a:avLst/>
            <a:gdLst>
              <a:gd name="connsiteX0" fmla="*/ 0 w 5927943"/>
              <a:gd name="connsiteY0" fmla="*/ 0 h 6858000"/>
              <a:gd name="connsiteX1" fmla="*/ 5129522 w 5927943"/>
              <a:gd name="connsiteY1" fmla="*/ 0 h 6858000"/>
              <a:gd name="connsiteX2" fmla="*/ 5289639 w 5927943"/>
              <a:gd name="connsiteY2" fmla="*/ 323150 h 6858000"/>
              <a:gd name="connsiteX3" fmla="*/ 5927943 w 5927943"/>
              <a:gd name="connsiteY3" fmla="*/ 3476847 h 6858000"/>
              <a:gd name="connsiteX4" fmla="*/ 5289639 w 5927943"/>
              <a:gd name="connsiteY4" fmla="*/ 6630545 h 6858000"/>
              <a:gd name="connsiteX5" fmla="*/ 5176937 w 5927943"/>
              <a:gd name="connsiteY5" fmla="*/ 6858000 h 6858000"/>
              <a:gd name="connsiteX6" fmla="*/ 0 w 5927943"/>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27943" h="6858000">
                <a:moveTo>
                  <a:pt x="0" y="0"/>
                </a:moveTo>
                <a:lnTo>
                  <a:pt x="5129522" y="0"/>
                </a:lnTo>
                <a:lnTo>
                  <a:pt x="5289639" y="323150"/>
                </a:lnTo>
                <a:cubicBezTo>
                  <a:pt x="5692631" y="1223391"/>
                  <a:pt x="5927943" y="2308646"/>
                  <a:pt x="5927943" y="3476847"/>
                </a:cubicBezTo>
                <a:cubicBezTo>
                  <a:pt x="5927943" y="4645048"/>
                  <a:pt x="5692631" y="5730304"/>
                  <a:pt x="5289639" y="6630545"/>
                </a:cubicBezTo>
                <a:lnTo>
                  <a:pt x="5176937"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5385" name="Freeform: Shape 15384">
            <a:extLst>
              <a:ext uri="{FF2B5EF4-FFF2-40B4-BE49-F238E27FC236}">
                <a16:creationId xmlns:a16="http://schemas.microsoft.com/office/drawing/2014/main" id="{FE8F25D8-4980-4C67-9E0C-7BE94C9CBF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917310" cy="6858000"/>
          </a:xfrm>
          <a:custGeom>
            <a:avLst/>
            <a:gdLst>
              <a:gd name="connsiteX0" fmla="*/ 0 w 5917310"/>
              <a:gd name="connsiteY0" fmla="*/ 0 h 6858000"/>
              <a:gd name="connsiteX1" fmla="*/ 5118889 w 5917310"/>
              <a:gd name="connsiteY1" fmla="*/ 0 h 6858000"/>
              <a:gd name="connsiteX2" fmla="*/ 5279006 w 5917310"/>
              <a:gd name="connsiteY2" fmla="*/ 323150 h 6858000"/>
              <a:gd name="connsiteX3" fmla="*/ 5917310 w 5917310"/>
              <a:gd name="connsiteY3" fmla="*/ 3476847 h 6858000"/>
              <a:gd name="connsiteX4" fmla="*/ 5279006 w 5917310"/>
              <a:gd name="connsiteY4" fmla="*/ 6630545 h 6858000"/>
              <a:gd name="connsiteX5" fmla="*/ 5166304 w 5917310"/>
              <a:gd name="connsiteY5" fmla="*/ 6858000 h 6858000"/>
              <a:gd name="connsiteX6" fmla="*/ 0 w 591731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17310" h="6858000">
                <a:moveTo>
                  <a:pt x="0" y="0"/>
                </a:moveTo>
                <a:lnTo>
                  <a:pt x="5118889" y="0"/>
                </a:lnTo>
                <a:lnTo>
                  <a:pt x="5279006" y="323150"/>
                </a:lnTo>
                <a:cubicBezTo>
                  <a:pt x="5681998" y="1223391"/>
                  <a:pt x="5917310" y="2308646"/>
                  <a:pt x="5917310" y="3476847"/>
                </a:cubicBezTo>
                <a:cubicBezTo>
                  <a:pt x="5917310" y="4645048"/>
                  <a:pt x="5681998" y="5730304"/>
                  <a:pt x="5279006" y="6630545"/>
                </a:cubicBezTo>
                <a:lnTo>
                  <a:pt x="5166304"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B5AF9AF1-B534-F7C7-9C58-7851B701AAD9}"/>
              </a:ext>
            </a:extLst>
          </p:cNvPr>
          <p:cNvSpPr>
            <a:spLocks noGrp="1"/>
          </p:cNvSpPr>
          <p:nvPr>
            <p:ph type="title"/>
          </p:nvPr>
        </p:nvSpPr>
        <p:spPr>
          <a:xfrm>
            <a:off x="460057" y="626146"/>
            <a:ext cx="5020056" cy="2770632"/>
          </a:xfrm>
        </p:spPr>
        <p:txBody>
          <a:bodyPr vert="horz" lIns="91440" tIns="45720" rIns="91440" bIns="45720" rtlCol="0" anchor="b">
            <a:normAutofit/>
          </a:bodyPr>
          <a:lstStyle/>
          <a:p>
            <a:r>
              <a:rPr lang="en-US" sz="3800" kern="1200" dirty="0">
                <a:solidFill>
                  <a:schemeClr val="tx1"/>
                </a:solidFill>
                <a:latin typeface="+mj-lt"/>
                <a:ea typeface="+mj-ea"/>
                <a:cs typeface="+mj-cs"/>
              </a:rPr>
              <a:t>Center for Dependency Addiction and Rehabilitation (</a:t>
            </a:r>
            <a:r>
              <a:rPr lang="en-US" sz="3800" kern="1200" dirty="0" err="1">
                <a:solidFill>
                  <a:schemeClr val="tx1"/>
                </a:solidFill>
                <a:latin typeface="+mj-lt"/>
                <a:ea typeface="+mj-ea"/>
                <a:cs typeface="+mj-cs"/>
              </a:rPr>
              <a:t>CeDAR</a:t>
            </a:r>
            <a:r>
              <a:rPr lang="en-US" sz="3800" kern="1200" dirty="0">
                <a:solidFill>
                  <a:schemeClr val="tx1"/>
                </a:solidFill>
                <a:latin typeface="+mj-lt"/>
                <a:ea typeface="+mj-ea"/>
                <a:cs typeface="+mj-cs"/>
              </a:rPr>
              <a:t>)</a:t>
            </a:r>
            <a:br>
              <a:rPr lang="en-US" sz="3800" kern="1200" dirty="0">
                <a:solidFill>
                  <a:schemeClr val="tx1"/>
                </a:solidFill>
                <a:latin typeface="+mj-lt"/>
                <a:ea typeface="+mj-ea"/>
                <a:cs typeface="+mj-cs"/>
              </a:rPr>
            </a:br>
            <a:r>
              <a:rPr lang="en-US" sz="2200" dirty="0">
                <a:hlinkClick r:id="rId6"/>
              </a:rPr>
              <a:t>https://www.cedarcolorado.org</a:t>
            </a:r>
            <a:r>
              <a:rPr lang="en-US" sz="2200" dirty="0"/>
              <a:t> </a:t>
            </a:r>
            <a:br>
              <a:rPr lang="en-US" sz="4000" dirty="0"/>
            </a:br>
            <a:endParaRPr lang="en-US" sz="3800" kern="1200" dirty="0">
              <a:solidFill>
                <a:schemeClr val="tx1"/>
              </a:solidFill>
              <a:latin typeface="+mj-lt"/>
              <a:ea typeface="+mj-ea"/>
              <a:cs typeface="+mj-cs"/>
            </a:endParaRPr>
          </a:p>
        </p:txBody>
      </p:sp>
      <p:sp>
        <p:nvSpPr>
          <p:cNvPr id="15387" name="Rectangle 15386">
            <a:extLst>
              <a:ext uri="{FF2B5EF4-FFF2-40B4-BE49-F238E27FC236}">
                <a16:creationId xmlns:a16="http://schemas.microsoft.com/office/drawing/2014/main" id="{1A214C69-1234-4E5D-91CD-BEA0020425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67989"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389" name="Rectangle 15388">
            <a:extLst>
              <a:ext uri="{FF2B5EF4-FFF2-40B4-BE49-F238E27FC236}">
                <a16:creationId xmlns:a16="http://schemas.microsoft.com/office/drawing/2014/main" id="{F86E49C8-40C0-4E80-BAC0-9A66298F1D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098" y="4461119"/>
            <a:ext cx="5019074"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5370" name="Picture 10" descr="Jonathan Ritvo Phone Number, Address, Age, Contact Info, Public Records ᐈ  Radaris">
            <a:extLst>
              <a:ext uri="{FF2B5EF4-FFF2-40B4-BE49-F238E27FC236}">
                <a16:creationId xmlns:a16="http://schemas.microsoft.com/office/drawing/2014/main" id="{205E2DD7-EE0A-E45D-3970-D6034A41A7E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79177" y="3557343"/>
            <a:ext cx="3810000" cy="21463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F749CAFB-2A17-0EF0-FB56-506F7C5382C5}"/>
              </a:ext>
            </a:extLst>
          </p:cNvPr>
          <p:cNvSpPr txBox="1"/>
          <p:nvPr/>
        </p:nvSpPr>
        <p:spPr>
          <a:xfrm>
            <a:off x="1193185" y="5864208"/>
            <a:ext cx="2019720" cy="646331"/>
          </a:xfrm>
          <a:prstGeom prst="rect">
            <a:avLst/>
          </a:prstGeom>
          <a:noFill/>
        </p:spPr>
        <p:txBody>
          <a:bodyPr wrap="none" rtlCol="0">
            <a:spAutoFit/>
          </a:bodyPr>
          <a:lstStyle/>
          <a:p>
            <a:r>
              <a:rPr lang="en-US" dirty="0"/>
              <a:t>Jonathan </a:t>
            </a:r>
            <a:r>
              <a:rPr lang="en-US" dirty="0" err="1"/>
              <a:t>Ritvo</a:t>
            </a:r>
            <a:r>
              <a:rPr lang="en-US" dirty="0"/>
              <a:t>, MD</a:t>
            </a:r>
          </a:p>
          <a:p>
            <a:r>
              <a:rPr lang="en-US" dirty="0"/>
              <a:t>Site supervisor</a:t>
            </a:r>
          </a:p>
        </p:txBody>
      </p:sp>
    </p:spTree>
    <p:extLst>
      <p:ext uri="{BB962C8B-B14F-4D97-AF65-F5344CB8AC3E}">
        <p14:creationId xmlns:p14="http://schemas.microsoft.com/office/powerpoint/2010/main" val="3632218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2658F6D-2B55-32C3-128B-84745BB4C09E}"/>
              </a:ext>
            </a:extLst>
          </p:cNvPr>
          <p:cNvSpPr txBox="1"/>
          <p:nvPr/>
        </p:nvSpPr>
        <p:spPr>
          <a:xfrm>
            <a:off x="1712885" y="4832904"/>
            <a:ext cx="9122228" cy="2163282"/>
          </a:xfrm>
          <a:prstGeom prst="rect">
            <a:avLst/>
          </a:prstGeom>
        </p:spPr>
        <p:txBody>
          <a:bodyPr vert="horz" lIns="91440" tIns="45720" rIns="91440" bIns="45720" rtlCol="0" anchor="t">
            <a:normAutofit/>
          </a:bodyPr>
          <a:lstStyle/>
          <a:p>
            <a:pPr marL="0" marR="0" lvl="0" indent="-228600" fontAlgn="base">
              <a:lnSpc>
                <a:spcPct val="90000"/>
              </a:lnSpc>
              <a:spcBef>
                <a:spcPct val="0"/>
              </a:spcBef>
              <a:spcAft>
                <a:spcPts val="600"/>
              </a:spcAft>
              <a:buClrTx/>
              <a:buSzTx/>
              <a:buFont typeface="Arial" panose="020B0604020202020204" pitchFamily="34" charset="0"/>
              <a:buChar char="•"/>
              <a:tabLst/>
            </a:pPr>
            <a:r>
              <a:rPr kumimoji="0" lang="en-US" altLang="en-US" sz="2000" b="0" i="0" u="none" strike="noStrike" cap="none" normalizeH="0" baseline="0" dirty="0">
                <a:ln>
                  <a:noFill/>
                </a:ln>
                <a:effectLst/>
              </a:rPr>
              <a:t>Can follow patients from IRT to OP on a half day TBD supervised by Dr. Lucas </a:t>
            </a:r>
            <a:r>
              <a:rPr kumimoji="0" lang="en-US" altLang="en-US" sz="2000" b="0" i="0" u="none" strike="noStrike" cap="none" normalizeH="0" baseline="0" dirty="0" err="1">
                <a:ln>
                  <a:noFill/>
                </a:ln>
                <a:effectLst/>
              </a:rPr>
              <a:t>Coppes</a:t>
            </a:r>
            <a:r>
              <a:rPr kumimoji="0" lang="en-US" altLang="en-US" sz="2000" b="0" i="0" u="none" strike="noStrike" cap="none" normalizeH="0" baseline="0" dirty="0">
                <a:ln>
                  <a:noFill/>
                </a:ln>
                <a:effectLst/>
              </a:rPr>
              <a:t> </a:t>
            </a:r>
          </a:p>
          <a:p>
            <a:pPr marL="0" marR="0" lvl="0" indent="-228600" fontAlgn="base">
              <a:lnSpc>
                <a:spcPct val="90000"/>
              </a:lnSpc>
              <a:spcBef>
                <a:spcPct val="0"/>
              </a:spcBef>
              <a:spcAft>
                <a:spcPts val="600"/>
              </a:spcAft>
              <a:buClrTx/>
              <a:buSzTx/>
              <a:buFont typeface="Arial" panose="020B0604020202020204" pitchFamily="34" charset="0"/>
              <a:buChar char="•"/>
              <a:tabLst/>
            </a:pPr>
            <a:r>
              <a:rPr kumimoji="0" lang="en-US" altLang="en-US" sz="2000" b="0" i="0" u="none" strike="noStrike" cap="none" normalizeH="0" baseline="0" dirty="0">
                <a:ln>
                  <a:noFill/>
                </a:ln>
                <a:effectLst/>
              </a:rPr>
              <a:t>~1 weekend per month call requirement (no holidays)= 4 calls during the 4 months</a:t>
            </a:r>
          </a:p>
        </p:txBody>
      </p:sp>
      <p:grpSp>
        <p:nvGrpSpPr>
          <p:cNvPr id="31" name="Group 30">
            <a:extLst>
              <a:ext uri="{FF2B5EF4-FFF2-40B4-BE49-F238E27FC236}">
                <a16:creationId xmlns:a16="http://schemas.microsoft.com/office/drawing/2014/main" id="{31C49F18-8757-4E87-5C2E-9D6D7B82BA3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025" y="6737718"/>
            <a:ext cx="12207200" cy="123363"/>
            <a:chOff x="-5025" y="6737718"/>
            <a:chExt cx="12207200" cy="123363"/>
          </a:xfrm>
        </p:grpSpPr>
        <p:sp>
          <p:nvSpPr>
            <p:cNvPr id="32" name="Rectangle 31">
              <a:extLst>
                <a:ext uri="{FF2B5EF4-FFF2-40B4-BE49-F238E27FC236}">
                  <a16:creationId xmlns:a16="http://schemas.microsoft.com/office/drawing/2014/main" id="{25C84D91-E5BF-B919-ACEF-4A25262CEE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DD889E38-27CA-E23F-B646-8D7B4BB17D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4" name="Content Placeholder 3">
            <a:extLst>
              <a:ext uri="{FF2B5EF4-FFF2-40B4-BE49-F238E27FC236}">
                <a16:creationId xmlns:a16="http://schemas.microsoft.com/office/drawing/2014/main" id="{A21D8632-1C0A-C2FB-CBCF-B55B417F24A1}"/>
              </a:ext>
            </a:extLst>
          </p:cNvPr>
          <p:cNvGraphicFramePr>
            <a:graphicFrameLocks noGrp="1"/>
          </p:cNvGraphicFramePr>
          <p:nvPr>
            <p:ph idx="1"/>
            <p:extLst>
              <p:ext uri="{D42A27DB-BD31-4B8C-83A1-F6EECF244321}">
                <p14:modId xmlns:p14="http://schemas.microsoft.com/office/powerpoint/2010/main" val="1656433683"/>
              </p:ext>
            </p:extLst>
          </p:nvPr>
        </p:nvGraphicFramePr>
        <p:xfrm>
          <a:off x="1712885" y="1686076"/>
          <a:ext cx="9122228" cy="2511197"/>
        </p:xfrm>
        <a:graphic>
          <a:graphicData uri="http://schemas.openxmlformats.org/drawingml/2006/table">
            <a:tbl>
              <a:tblPr firstRow="1" firstCol="1" bandRow="1">
                <a:tableStyleId>{69012ECD-51FC-41F1-AA8D-1B2483CD663E}</a:tableStyleId>
              </a:tblPr>
              <a:tblGrid>
                <a:gridCol w="877024">
                  <a:extLst>
                    <a:ext uri="{9D8B030D-6E8A-4147-A177-3AD203B41FA5}">
                      <a16:colId xmlns:a16="http://schemas.microsoft.com/office/drawing/2014/main" val="3347360951"/>
                    </a:ext>
                  </a:extLst>
                </a:gridCol>
                <a:gridCol w="1457394">
                  <a:extLst>
                    <a:ext uri="{9D8B030D-6E8A-4147-A177-3AD203B41FA5}">
                      <a16:colId xmlns:a16="http://schemas.microsoft.com/office/drawing/2014/main" val="2861176235"/>
                    </a:ext>
                  </a:extLst>
                </a:gridCol>
                <a:gridCol w="1900353">
                  <a:extLst>
                    <a:ext uri="{9D8B030D-6E8A-4147-A177-3AD203B41FA5}">
                      <a16:colId xmlns:a16="http://schemas.microsoft.com/office/drawing/2014/main" val="1404093087"/>
                    </a:ext>
                  </a:extLst>
                </a:gridCol>
                <a:gridCol w="1972671">
                  <a:extLst>
                    <a:ext uri="{9D8B030D-6E8A-4147-A177-3AD203B41FA5}">
                      <a16:colId xmlns:a16="http://schemas.microsoft.com/office/drawing/2014/main" val="3463234358"/>
                    </a:ext>
                  </a:extLst>
                </a:gridCol>
                <a:gridCol w="1667121">
                  <a:extLst>
                    <a:ext uri="{9D8B030D-6E8A-4147-A177-3AD203B41FA5}">
                      <a16:colId xmlns:a16="http://schemas.microsoft.com/office/drawing/2014/main" val="2065762023"/>
                    </a:ext>
                  </a:extLst>
                </a:gridCol>
                <a:gridCol w="1247665">
                  <a:extLst>
                    <a:ext uri="{9D8B030D-6E8A-4147-A177-3AD203B41FA5}">
                      <a16:colId xmlns:a16="http://schemas.microsoft.com/office/drawing/2014/main" val="1491425423"/>
                    </a:ext>
                  </a:extLst>
                </a:gridCol>
              </a:tblGrid>
              <a:tr h="681573">
                <a:tc>
                  <a:txBody>
                    <a:bodyPr/>
                    <a:lstStyle/>
                    <a:p>
                      <a:pPr marL="0" marR="0" algn="l">
                        <a:spcBef>
                          <a:spcPts val="0"/>
                        </a:spcBef>
                        <a:spcAft>
                          <a:spcPts val="0"/>
                        </a:spcAft>
                      </a:pPr>
                      <a:r>
                        <a:rPr lang="en-US" sz="1600" dirty="0">
                          <a:effectLst/>
                        </a:rPr>
                        <a:t> </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77898" marR="77898" marT="10819" marB="10819" anchor="b"/>
                </a:tc>
                <a:tc>
                  <a:txBody>
                    <a:bodyPr/>
                    <a:lstStyle/>
                    <a:p>
                      <a:pPr marL="0" marR="0" algn="l">
                        <a:spcBef>
                          <a:spcPts val="0"/>
                        </a:spcBef>
                        <a:spcAft>
                          <a:spcPts val="0"/>
                        </a:spcAft>
                      </a:pPr>
                      <a:r>
                        <a:rPr lang="en-US" sz="1600" b="1">
                          <a:effectLst/>
                        </a:rPr>
                        <a:t>Monday</a:t>
                      </a:r>
                      <a:endParaRPr lang="en-US" sz="1600" b="1">
                        <a:effectLst/>
                        <a:latin typeface="Calibri" panose="020F0502020204030204" pitchFamily="34" charset="0"/>
                        <a:ea typeface="Times New Roman" panose="02020603050405020304" pitchFamily="18" charset="0"/>
                        <a:cs typeface="Times New Roman" panose="02020603050405020304" pitchFamily="18" charset="0"/>
                      </a:endParaRPr>
                    </a:p>
                  </a:txBody>
                  <a:tcPr marL="77898" marR="77898" marT="10819" marB="10819" anchor="b"/>
                </a:tc>
                <a:tc>
                  <a:txBody>
                    <a:bodyPr/>
                    <a:lstStyle/>
                    <a:p>
                      <a:pPr marL="0" marR="0" algn="l">
                        <a:spcBef>
                          <a:spcPts val="0"/>
                        </a:spcBef>
                        <a:spcAft>
                          <a:spcPts val="0"/>
                        </a:spcAft>
                      </a:pPr>
                      <a:r>
                        <a:rPr lang="en-US" sz="1600" b="1">
                          <a:effectLst/>
                        </a:rPr>
                        <a:t>Tuesday</a:t>
                      </a:r>
                      <a:endParaRPr lang="en-US" sz="1600" b="1">
                        <a:effectLst/>
                        <a:latin typeface="Calibri" panose="020F0502020204030204" pitchFamily="34" charset="0"/>
                        <a:ea typeface="Times New Roman" panose="02020603050405020304" pitchFamily="18" charset="0"/>
                        <a:cs typeface="Times New Roman" panose="02020603050405020304" pitchFamily="18" charset="0"/>
                      </a:endParaRPr>
                    </a:p>
                  </a:txBody>
                  <a:tcPr marL="77898" marR="77898" marT="10819" marB="10819" anchor="b"/>
                </a:tc>
                <a:tc>
                  <a:txBody>
                    <a:bodyPr/>
                    <a:lstStyle/>
                    <a:p>
                      <a:pPr marL="0" marR="0" algn="l">
                        <a:spcBef>
                          <a:spcPts val="0"/>
                        </a:spcBef>
                        <a:spcAft>
                          <a:spcPts val="0"/>
                        </a:spcAft>
                      </a:pPr>
                      <a:r>
                        <a:rPr lang="en-US" sz="1600" b="1">
                          <a:effectLst/>
                        </a:rPr>
                        <a:t>Wednesday</a:t>
                      </a:r>
                      <a:endParaRPr lang="en-US" sz="1600" b="1">
                        <a:effectLst/>
                        <a:latin typeface="Calibri" panose="020F0502020204030204" pitchFamily="34" charset="0"/>
                        <a:ea typeface="Times New Roman" panose="02020603050405020304" pitchFamily="18" charset="0"/>
                        <a:cs typeface="Times New Roman" panose="02020603050405020304" pitchFamily="18" charset="0"/>
                      </a:endParaRPr>
                    </a:p>
                  </a:txBody>
                  <a:tcPr marL="77898" marR="77898" marT="10819" marB="10819" anchor="b"/>
                </a:tc>
                <a:tc>
                  <a:txBody>
                    <a:bodyPr/>
                    <a:lstStyle/>
                    <a:p>
                      <a:pPr marL="0" marR="0" algn="l">
                        <a:spcBef>
                          <a:spcPts val="0"/>
                        </a:spcBef>
                        <a:spcAft>
                          <a:spcPts val="0"/>
                        </a:spcAft>
                      </a:pPr>
                      <a:r>
                        <a:rPr lang="en-US" sz="1600" b="1">
                          <a:effectLst/>
                        </a:rPr>
                        <a:t>Thursday</a:t>
                      </a:r>
                      <a:endParaRPr lang="en-US" sz="1600" b="1">
                        <a:effectLst/>
                        <a:latin typeface="Calibri" panose="020F0502020204030204" pitchFamily="34" charset="0"/>
                        <a:ea typeface="Times New Roman" panose="02020603050405020304" pitchFamily="18" charset="0"/>
                        <a:cs typeface="Times New Roman" panose="02020603050405020304" pitchFamily="18" charset="0"/>
                      </a:endParaRPr>
                    </a:p>
                  </a:txBody>
                  <a:tcPr marL="77898" marR="77898" marT="10819" marB="10819" anchor="b"/>
                </a:tc>
                <a:tc>
                  <a:txBody>
                    <a:bodyPr/>
                    <a:lstStyle/>
                    <a:p>
                      <a:pPr marL="0" marR="0" algn="l">
                        <a:spcBef>
                          <a:spcPts val="0"/>
                        </a:spcBef>
                        <a:spcAft>
                          <a:spcPts val="0"/>
                        </a:spcAft>
                      </a:pPr>
                      <a:r>
                        <a:rPr lang="en-US" sz="1600" b="1" dirty="0">
                          <a:effectLst/>
                        </a:rPr>
                        <a:t>Friday</a:t>
                      </a:r>
                      <a:endParaRPr lang="en-US" sz="16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77898" marR="77898" marT="10819" marB="10819" anchor="b"/>
                </a:tc>
                <a:extLst>
                  <a:ext uri="{0D108BD9-81ED-4DB2-BD59-A6C34878D82A}">
                    <a16:rowId xmlns:a16="http://schemas.microsoft.com/office/drawing/2014/main" val="1833666319"/>
                  </a:ext>
                </a:extLst>
              </a:tr>
              <a:tr h="914812">
                <a:tc>
                  <a:txBody>
                    <a:bodyPr/>
                    <a:lstStyle/>
                    <a:p>
                      <a:pPr marL="0" marR="0" algn="l">
                        <a:spcBef>
                          <a:spcPts val="0"/>
                        </a:spcBef>
                        <a:spcAft>
                          <a:spcPts val="0"/>
                        </a:spcAft>
                      </a:pPr>
                      <a:r>
                        <a:rPr lang="en-US" sz="1600">
                          <a:effectLst/>
                        </a:rPr>
                        <a:t>AM </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77898" marR="77898" marT="10819" marB="10819" anchor="b"/>
                </a:tc>
                <a:tc>
                  <a:txBody>
                    <a:bodyPr/>
                    <a:lstStyle/>
                    <a:p>
                      <a:pPr marL="0" marR="0" algn="l">
                        <a:spcBef>
                          <a:spcPts val="0"/>
                        </a:spcBef>
                        <a:spcAft>
                          <a:spcPts val="0"/>
                        </a:spcAft>
                      </a:pPr>
                      <a:r>
                        <a:rPr lang="en-US" sz="1600">
                          <a:effectLst/>
                        </a:rPr>
                        <a:t>IRT</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77898" marR="77898" marT="10819" marB="10819" anchor="ctr"/>
                </a:tc>
                <a:tc>
                  <a:txBody>
                    <a:bodyPr/>
                    <a:lstStyle/>
                    <a:p>
                      <a:pPr marL="0" marR="0" algn="l">
                        <a:spcBef>
                          <a:spcPts val="0"/>
                        </a:spcBef>
                        <a:spcAft>
                          <a:spcPts val="0"/>
                        </a:spcAft>
                      </a:pPr>
                      <a:r>
                        <a:rPr lang="en-US" sz="1600">
                          <a:effectLst/>
                        </a:rPr>
                        <a:t>IRT w/ J.Ritvo</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77898" marR="77898" marT="10819" marB="10819" anchor="ctr"/>
                </a:tc>
                <a:tc>
                  <a:txBody>
                    <a:bodyPr/>
                    <a:lstStyle/>
                    <a:p>
                      <a:pPr marL="0" marR="0" algn="l">
                        <a:spcBef>
                          <a:spcPts val="0"/>
                        </a:spcBef>
                        <a:spcAft>
                          <a:spcPts val="0"/>
                        </a:spcAft>
                      </a:pPr>
                      <a:r>
                        <a:rPr lang="en-US" sz="1600">
                          <a:effectLst/>
                        </a:rPr>
                        <a:t>IRT</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77898" marR="77898" marT="10819" marB="10819" anchor="ctr"/>
                </a:tc>
                <a:tc>
                  <a:txBody>
                    <a:bodyPr/>
                    <a:lstStyle/>
                    <a:p>
                      <a:pPr marL="0" marR="0" algn="l">
                        <a:spcBef>
                          <a:spcPts val="0"/>
                        </a:spcBef>
                        <a:spcAft>
                          <a:spcPts val="0"/>
                        </a:spcAft>
                      </a:pPr>
                      <a:r>
                        <a:rPr lang="en-US" sz="1600">
                          <a:effectLst/>
                        </a:rPr>
                        <a:t>IRT w/ J.Ritvo</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77898" marR="77898" marT="10819" marB="10819" anchor="ctr"/>
                </a:tc>
                <a:tc>
                  <a:txBody>
                    <a:bodyPr/>
                    <a:lstStyle/>
                    <a:p>
                      <a:pPr marL="0" marR="0" algn="l">
                        <a:spcBef>
                          <a:spcPts val="0"/>
                        </a:spcBef>
                        <a:spcAft>
                          <a:spcPts val="0"/>
                        </a:spcAft>
                      </a:pPr>
                      <a:r>
                        <a:rPr lang="en-US" sz="1600" dirty="0">
                          <a:effectLst/>
                        </a:rPr>
                        <a:t>IRT w/ </a:t>
                      </a:r>
                      <a:r>
                        <a:rPr lang="en-US" sz="1600" dirty="0" err="1">
                          <a:effectLst/>
                        </a:rPr>
                        <a:t>J.Ritvo</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77898" marR="77898" marT="10819" marB="10819" anchor="ctr"/>
                </a:tc>
                <a:extLst>
                  <a:ext uri="{0D108BD9-81ED-4DB2-BD59-A6C34878D82A}">
                    <a16:rowId xmlns:a16="http://schemas.microsoft.com/office/drawing/2014/main" val="2708716154"/>
                  </a:ext>
                </a:extLst>
              </a:tr>
              <a:tr h="914812">
                <a:tc>
                  <a:txBody>
                    <a:bodyPr/>
                    <a:lstStyle/>
                    <a:p>
                      <a:pPr marL="0" marR="0" algn="l">
                        <a:spcBef>
                          <a:spcPts val="0"/>
                        </a:spcBef>
                        <a:spcAft>
                          <a:spcPts val="0"/>
                        </a:spcAft>
                      </a:pPr>
                      <a:r>
                        <a:rPr lang="en-US" sz="1600">
                          <a:effectLst/>
                        </a:rPr>
                        <a:t>PM</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77898" marR="77898" marT="10819" marB="10819" anchor="b"/>
                </a:tc>
                <a:tc>
                  <a:txBody>
                    <a:bodyPr/>
                    <a:lstStyle/>
                    <a:p>
                      <a:pPr marL="0" marR="0" algn="l">
                        <a:spcBef>
                          <a:spcPts val="0"/>
                        </a:spcBef>
                        <a:spcAft>
                          <a:spcPts val="0"/>
                        </a:spcAft>
                      </a:pPr>
                      <a:r>
                        <a:rPr lang="en-US" sz="1600" dirty="0">
                          <a:effectLst/>
                        </a:rPr>
                        <a:t>IRT</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77898" marR="77898" marT="10819" marB="10819" anchor="ctr"/>
                </a:tc>
                <a:tc>
                  <a:txBody>
                    <a:bodyPr/>
                    <a:lstStyle/>
                    <a:p>
                      <a:pPr marL="0" marR="0" algn="l">
                        <a:spcBef>
                          <a:spcPts val="0"/>
                        </a:spcBef>
                        <a:spcAft>
                          <a:spcPts val="0"/>
                        </a:spcAft>
                      </a:pPr>
                      <a:r>
                        <a:rPr lang="en-US" sz="1600">
                          <a:effectLst/>
                        </a:rPr>
                        <a:t>Scholarly Project        </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77898" marR="77898" marT="10819" marB="10819" anchor="ctr"/>
                </a:tc>
                <a:tc>
                  <a:txBody>
                    <a:bodyPr/>
                    <a:lstStyle/>
                    <a:p>
                      <a:pPr marL="0" marR="0" algn="l">
                        <a:spcBef>
                          <a:spcPts val="0"/>
                        </a:spcBef>
                        <a:spcAft>
                          <a:spcPts val="0"/>
                        </a:spcAft>
                      </a:pPr>
                      <a:r>
                        <a:rPr lang="en-US" sz="1600">
                          <a:effectLst/>
                        </a:rPr>
                        <a:t>Didactics</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77898" marR="77898" marT="10819" marB="10819" anchor="ctr"/>
                </a:tc>
                <a:tc>
                  <a:txBody>
                    <a:bodyPr/>
                    <a:lstStyle/>
                    <a:p>
                      <a:pPr marL="0" marR="0" algn="l">
                        <a:spcBef>
                          <a:spcPts val="0"/>
                        </a:spcBef>
                        <a:spcAft>
                          <a:spcPts val="0"/>
                        </a:spcAft>
                      </a:pPr>
                      <a:r>
                        <a:rPr lang="en-US" sz="1600">
                          <a:effectLst/>
                        </a:rPr>
                        <a:t>IRT w/ J.Ritvo</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77898" marR="77898" marT="10819" marB="10819" anchor="ctr"/>
                </a:tc>
                <a:tc>
                  <a:txBody>
                    <a:bodyPr/>
                    <a:lstStyle/>
                    <a:p>
                      <a:pPr marL="0" marR="0" algn="l">
                        <a:spcBef>
                          <a:spcPts val="0"/>
                        </a:spcBef>
                        <a:spcAft>
                          <a:spcPts val="0"/>
                        </a:spcAft>
                      </a:pPr>
                      <a:r>
                        <a:rPr lang="en-US" sz="1600" dirty="0">
                          <a:effectLst/>
                        </a:rPr>
                        <a:t>IRT</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77898" marR="77898" marT="10819" marB="10819" anchor="ctr"/>
                </a:tc>
                <a:extLst>
                  <a:ext uri="{0D108BD9-81ED-4DB2-BD59-A6C34878D82A}">
                    <a16:rowId xmlns:a16="http://schemas.microsoft.com/office/drawing/2014/main" val="3668764387"/>
                  </a:ext>
                </a:extLst>
              </a:tr>
            </a:tbl>
          </a:graphicData>
        </a:graphic>
      </p:graphicFrame>
      <p:sp>
        <p:nvSpPr>
          <p:cNvPr id="9" name="TextBox 8">
            <a:extLst>
              <a:ext uri="{FF2B5EF4-FFF2-40B4-BE49-F238E27FC236}">
                <a16:creationId xmlns:a16="http://schemas.microsoft.com/office/drawing/2014/main" id="{D3278F9D-FFAA-F3D3-12E0-096FBB5F46D3}"/>
              </a:ext>
            </a:extLst>
          </p:cNvPr>
          <p:cNvSpPr txBox="1"/>
          <p:nvPr/>
        </p:nvSpPr>
        <p:spPr>
          <a:xfrm>
            <a:off x="1712885" y="662335"/>
            <a:ext cx="9122228" cy="461665"/>
          </a:xfrm>
          <a:prstGeom prst="rect">
            <a:avLst/>
          </a:prstGeom>
          <a:noFill/>
        </p:spPr>
        <p:txBody>
          <a:bodyPr wrap="square">
            <a:spAutoFit/>
          </a:bodyPr>
          <a:lstStyle/>
          <a:p>
            <a:pPr marL="0" marR="0" algn="l">
              <a:spcBef>
                <a:spcPts val="0"/>
              </a:spcBef>
              <a:spcAft>
                <a:spcPts val="0"/>
              </a:spcAft>
            </a:pPr>
            <a:r>
              <a:rPr lang="en-US" sz="2400" b="1" dirty="0" err="1">
                <a:effectLst/>
              </a:rPr>
              <a:t>UCHealth</a:t>
            </a:r>
            <a:r>
              <a:rPr lang="en-US" sz="2400" b="1" dirty="0">
                <a:effectLst/>
              </a:rPr>
              <a:t> </a:t>
            </a:r>
            <a:r>
              <a:rPr lang="en-US" sz="2400" b="1" dirty="0" err="1">
                <a:effectLst/>
              </a:rPr>
              <a:t>CeDAR</a:t>
            </a:r>
            <a:r>
              <a:rPr lang="en-US" sz="2400" b="1" dirty="0">
                <a:effectLst/>
              </a:rPr>
              <a:t> Inpatient Residential Treatment (IRT) Schedule</a:t>
            </a:r>
            <a:endParaRPr lang="en-US" sz="24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926454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8" name="Picture 4">
            <a:extLst>
              <a:ext uri="{FF2B5EF4-FFF2-40B4-BE49-F238E27FC236}">
                <a16:creationId xmlns:a16="http://schemas.microsoft.com/office/drawing/2014/main" id="{A53C9A4E-8B95-D007-33F4-83BFE6584C7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674" b="14056"/>
          <a:stretch/>
        </p:blipFill>
        <p:spPr bwMode="auto">
          <a:xfrm>
            <a:off x="-28576" y="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1047" name="Rectangle 1046">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6E83050-DDAD-C7D8-8A57-795401F37544}"/>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r>
              <a:rPr lang="en-US" sz="3600" dirty="0">
                <a:solidFill>
                  <a:schemeClr val="tx1">
                    <a:lumMod val="85000"/>
                    <a:lumOff val="15000"/>
                  </a:schemeClr>
                </a:solidFill>
              </a:rPr>
              <a:t>Inpatient Hospital Addiction Consult Service</a:t>
            </a:r>
          </a:p>
        </p:txBody>
      </p:sp>
      <p:cxnSp>
        <p:nvCxnSpPr>
          <p:cNvPr id="1049" name="Straight Connector 1048">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051" name="Straight Connector 1050">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pic>
        <p:nvPicPr>
          <p:cNvPr id="1030" name="Picture 6" descr="Dale Terasaki">
            <a:extLst>
              <a:ext uri="{FF2B5EF4-FFF2-40B4-BE49-F238E27FC236}">
                <a16:creationId xmlns:a16="http://schemas.microsoft.com/office/drawing/2014/main" id="{EBA3CD7B-7812-022B-6AEE-B6A2328B0A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3874" y="304740"/>
            <a:ext cx="1607857" cy="2009821"/>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Julie Taub, MD, Internal Medicine, Denver, CO, Denver Health">
            <a:extLst>
              <a:ext uri="{FF2B5EF4-FFF2-40B4-BE49-F238E27FC236}">
                <a16:creationId xmlns:a16="http://schemas.microsoft.com/office/drawing/2014/main" id="{DB4E948B-01B7-30A9-7285-7F1685A75A3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558284" y="290453"/>
            <a:ext cx="2171759" cy="217175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B6093521-5288-337F-75CD-2AE814711637}"/>
              </a:ext>
            </a:extLst>
          </p:cNvPr>
          <p:cNvSpPr txBox="1"/>
          <p:nvPr/>
        </p:nvSpPr>
        <p:spPr>
          <a:xfrm>
            <a:off x="9867540" y="2436331"/>
            <a:ext cx="1553246" cy="369332"/>
          </a:xfrm>
          <a:prstGeom prst="rect">
            <a:avLst/>
          </a:prstGeom>
          <a:solidFill>
            <a:schemeClr val="tx1"/>
          </a:solidFill>
        </p:spPr>
        <p:txBody>
          <a:bodyPr wrap="none" rtlCol="0">
            <a:spAutoFit/>
          </a:bodyPr>
          <a:lstStyle/>
          <a:p>
            <a:r>
              <a:rPr lang="en-US" dirty="0">
                <a:solidFill>
                  <a:schemeClr val="bg1"/>
                </a:solidFill>
              </a:rPr>
              <a:t>Julie Taub, MD</a:t>
            </a:r>
          </a:p>
        </p:txBody>
      </p:sp>
      <p:sp>
        <p:nvSpPr>
          <p:cNvPr id="7" name="TextBox 6">
            <a:extLst>
              <a:ext uri="{FF2B5EF4-FFF2-40B4-BE49-F238E27FC236}">
                <a16:creationId xmlns:a16="http://schemas.microsoft.com/office/drawing/2014/main" id="{7E621EEC-55C5-96B4-E818-D64B8320D252}"/>
              </a:ext>
            </a:extLst>
          </p:cNvPr>
          <p:cNvSpPr txBox="1"/>
          <p:nvPr/>
        </p:nvSpPr>
        <p:spPr>
          <a:xfrm>
            <a:off x="332182" y="2322778"/>
            <a:ext cx="1939531" cy="369332"/>
          </a:xfrm>
          <a:prstGeom prst="rect">
            <a:avLst/>
          </a:prstGeom>
          <a:solidFill>
            <a:schemeClr val="tx1"/>
          </a:solidFill>
        </p:spPr>
        <p:txBody>
          <a:bodyPr wrap="square">
            <a:spAutoFit/>
          </a:bodyPr>
          <a:lstStyle/>
          <a:p>
            <a:r>
              <a:rPr lang="en-US" dirty="0">
                <a:solidFill>
                  <a:schemeClr val="bg1"/>
                </a:solidFill>
              </a:rPr>
              <a:t>Dale </a:t>
            </a:r>
            <a:r>
              <a:rPr lang="en-US" dirty="0" err="1">
                <a:solidFill>
                  <a:schemeClr val="bg1"/>
                </a:solidFill>
              </a:rPr>
              <a:t>Terasaki</a:t>
            </a:r>
            <a:r>
              <a:rPr lang="en-US" dirty="0">
                <a:solidFill>
                  <a:schemeClr val="bg1"/>
                </a:solidFill>
              </a:rPr>
              <a:t>, MD</a:t>
            </a:r>
          </a:p>
        </p:txBody>
      </p:sp>
    </p:spTree>
    <p:extLst>
      <p:ext uri="{BB962C8B-B14F-4D97-AF65-F5344CB8AC3E}">
        <p14:creationId xmlns:p14="http://schemas.microsoft.com/office/powerpoint/2010/main" val="3967625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206" name="Rectangle 8205">
            <a:extLst>
              <a:ext uri="{FF2B5EF4-FFF2-40B4-BE49-F238E27FC236}">
                <a16:creationId xmlns:a16="http://schemas.microsoft.com/office/drawing/2014/main" id="{6D731904-7733-45B0-902C-289497204C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208" name="Rectangle 8207">
            <a:extLst>
              <a:ext uri="{FF2B5EF4-FFF2-40B4-BE49-F238E27FC236}">
                <a16:creationId xmlns:a16="http://schemas.microsoft.com/office/drawing/2014/main" id="{504E6397-35D7-4AEC-9DA9-B7F6B12B8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4416" y="4218905"/>
            <a:ext cx="11167447" cy="2089317"/>
          </a:xfrm>
          <a:prstGeom prst="rect">
            <a:avLst/>
          </a:prstGeom>
          <a:ln w="12700">
            <a:solidFill>
              <a:srgbClr val="DEDEDE"/>
            </a:solidFill>
          </a:ln>
          <a:effectLst>
            <a:outerShdw blurRad="50800" dist="38100" dir="2700000" algn="tl" rotWithShape="0">
              <a:schemeClr val="bg2">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6E83050-DDAD-C7D8-8A57-795401F37544}"/>
              </a:ext>
            </a:extLst>
          </p:cNvPr>
          <p:cNvSpPr>
            <a:spLocks noGrp="1"/>
          </p:cNvSpPr>
          <p:nvPr>
            <p:ph type="title"/>
          </p:nvPr>
        </p:nvSpPr>
        <p:spPr>
          <a:xfrm>
            <a:off x="835152" y="4440602"/>
            <a:ext cx="3755136" cy="1645920"/>
          </a:xfrm>
        </p:spPr>
        <p:txBody>
          <a:bodyPr vert="horz" lIns="91440" tIns="45720" rIns="91440" bIns="45720" rtlCol="0" anchor="ctr">
            <a:normAutofit fontScale="90000"/>
          </a:bodyPr>
          <a:lstStyle/>
          <a:p>
            <a:r>
              <a:rPr lang="en-US" sz="2700" kern="1200" dirty="0">
                <a:solidFill>
                  <a:schemeClr val="tx1"/>
                </a:solidFill>
                <a:latin typeface="+mj-lt"/>
                <a:ea typeface="+mj-ea"/>
                <a:cs typeface="+mj-cs"/>
              </a:rPr>
              <a:t>Opioid Treatment Program &amp; Addiction Recovery Center - Pavilion K</a:t>
            </a:r>
            <a:br>
              <a:rPr lang="en-US" sz="2700" kern="1200" dirty="0">
                <a:solidFill>
                  <a:schemeClr val="tx1"/>
                </a:solidFill>
                <a:latin typeface="+mj-lt"/>
                <a:ea typeface="+mj-ea"/>
                <a:cs typeface="+mj-cs"/>
              </a:rPr>
            </a:br>
            <a:r>
              <a:rPr lang="en-US" sz="2200" kern="1200" dirty="0">
                <a:solidFill>
                  <a:schemeClr val="tx1"/>
                </a:solidFill>
                <a:latin typeface="+mj-lt"/>
                <a:ea typeface="+mj-ea"/>
                <a:cs typeface="+mj-cs"/>
              </a:rPr>
              <a:t>Dr. Joshua Blum, Medical Director</a:t>
            </a:r>
          </a:p>
        </p:txBody>
      </p:sp>
      <p:pic>
        <p:nvPicPr>
          <p:cNvPr id="8194" name="Picture 2">
            <a:extLst>
              <a:ext uri="{FF2B5EF4-FFF2-40B4-BE49-F238E27FC236}">
                <a16:creationId xmlns:a16="http://schemas.microsoft.com/office/drawing/2014/main" id="{E3E13624-A377-66FF-BD86-D94FA87090D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4554"/>
          <a:stretch/>
        </p:blipFill>
        <p:spPr bwMode="auto">
          <a:xfrm>
            <a:off x="5074877" y="10"/>
            <a:ext cx="7117118" cy="3995918"/>
          </a:xfrm>
          <a:prstGeom prst="rect">
            <a:avLst/>
          </a:prstGeom>
          <a:noFill/>
          <a:extLst>
            <a:ext uri="{909E8E84-426E-40DD-AFC4-6F175D3DCCD1}">
              <a14:hiddenFill xmlns:a14="http://schemas.microsoft.com/office/drawing/2010/main">
                <a:solidFill>
                  <a:srgbClr val="FFFFFF"/>
                </a:solidFill>
              </a14:hiddenFill>
            </a:ext>
          </a:extLst>
        </p:spPr>
      </p:pic>
      <p:sp>
        <p:nvSpPr>
          <p:cNvPr id="8210" name="Rectangle 8209">
            <a:extLst>
              <a:ext uri="{FF2B5EF4-FFF2-40B4-BE49-F238E27FC236}">
                <a16:creationId xmlns:a16="http://schemas.microsoft.com/office/drawing/2014/main" id="{62C5A04F-2AEB-4631-8314-A8B812E1EC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408" y="4911519"/>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8212" name="Rectangle 8211">
            <a:extLst>
              <a:ext uri="{FF2B5EF4-FFF2-40B4-BE49-F238E27FC236}">
                <a16:creationId xmlns:a16="http://schemas.microsoft.com/office/drawing/2014/main" id="{4B2B1C70-BF3F-41BD-871B-63D8F911F7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243541" y="5254418"/>
            <a:ext cx="14630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970ACFE1-9E24-5B64-FBAB-740DBF45720D}"/>
              </a:ext>
            </a:extLst>
          </p:cNvPr>
          <p:cNvSpPr txBox="1"/>
          <p:nvPr/>
        </p:nvSpPr>
        <p:spPr>
          <a:xfrm>
            <a:off x="5349240" y="4440602"/>
            <a:ext cx="6007608" cy="1645920"/>
          </a:xfrm>
          <a:prstGeom prst="rect">
            <a:avLst/>
          </a:prstGeom>
        </p:spPr>
        <p:txBody>
          <a:bodyPr vert="horz" lIns="91440" tIns="45720" rIns="91440" bIns="45720" rtlCol="0" anchor="ctr">
            <a:normAutofit/>
          </a:bodyPr>
          <a:lstStyle/>
          <a:p>
            <a:pPr indent="-228600" fontAlgn="base">
              <a:lnSpc>
                <a:spcPct val="90000"/>
              </a:lnSpc>
              <a:spcAft>
                <a:spcPts val="600"/>
              </a:spcAft>
              <a:buFont typeface="Arial" panose="020B0604020202020204" pitchFamily="34" charset="0"/>
              <a:buChar char="•"/>
            </a:pPr>
            <a:r>
              <a:rPr lang="en-US" sz="1300" b="1" i="0" u="none" strike="noStrike" dirty="0">
                <a:effectLst/>
              </a:rPr>
              <a:t>OTP Hours of Operation </a:t>
            </a:r>
            <a:r>
              <a:rPr lang="en-US" sz="1300" i="0" u="none" strike="noStrike" dirty="0">
                <a:effectLst/>
              </a:rPr>
              <a:t>(not clinical hours)</a:t>
            </a:r>
            <a:endParaRPr lang="en-US" sz="1300" b="1" i="0" u="none" strike="noStrike" dirty="0">
              <a:effectLst/>
            </a:endParaRPr>
          </a:p>
          <a:p>
            <a:pPr indent="-228600" fontAlgn="base">
              <a:lnSpc>
                <a:spcPct val="90000"/>
              </a:lnSpc>
              <a:spcAft>
                <a:spcPts val="600"/>
              </a:spcAft>
              <a:buFont typeface="Arial" panose="020B0604020202020204" pitchFamily="34" charset="0"/>
              <a:buChar char="•"/>
            </a:pPr>
            <a:r>
              <a:rPr lang="en-US" sz="1300" b="0" i="0" u="none" strike="noStrike" dirty="0">
                <a:effectLst/>
              </a:rPr>
              <a:t>Walk-in intakes for Methadone and Suboxone Opioid Treatment: M-F, present before 5:45 a.m.</a:t>
            </a:r>
          </a:p>
          <a:p>
            <a:pPr indent="-228600" fontAlgn="base">
              <a:lnSpc>
                <a:spcPct val="90000"/>
              </a:lnSpc>
              <a:spcAft>
                <a:spcPts val="600"/>
              </a:spcAft>
              <a:buFont typeface="Arial" panose="020B0604020202020204" pitchFamily="34" charset="0"/>
              <a:buChar char="•"/>
            </a:pPr>
            <a:r>
              <a:rPr lang="en-US" sz="1300" b="0" i="0" u="none" strike="noStrike" dirty="0">
                <a:effectLst/>
              </a:rPr>
              <a:t>Specialty therapy and clinical services: M-F, 6 a.m. - 4 p.m.</a:t>
            </a:r>
          </a:p>
          <a:p>
            <a:pPr indent="-228600" fontAlgn="base">
              <a:lnSpc>
                <a:spcPct val="90000"/>
              </a:lnSpc>
              <a:spcAft>
                <a:spcPts val="600"/>
              </a:spcAft>
              <a:buFont typeface="Arial" panose="020B0604020202020204" pitchFamily="34" charset="0"/>
              <a:buChar char="•"/>
            </a:pPr>
            <a:r>
              <a:rPr lang="en-US" sz="1300" b="0" i="0" u="none" strike="noStrike" dirty="0">
                <a:effectLst/>
              </a:rPr>
              <a:t>Specialty medication dosing: M-F, 5:45 a.m. - 1:15 p.m., Sat-Sun, 6 - 9 a.m.</a:t>
            </a:r>
          </a:p>
        </p:txBody>
      </p:sp>
      <p:sp>
        <p:nvSpPr>
          <p:cNvPr id="6" name="TextBox 5">
            <a:extLst>
              <a:ext uri="{FF2B5EF4-FFF2-40B4-BE49-F238E27FC236}">
                <a16:creationId xmlns:a16="http://schemas.microsoft.com/office/drawing/2014/main" id="{1645FBB1-6A3D-D9D2-7106-3D14829C9C0C}"/>
              </a:ext>
            </a:extLst>
          </p:cNvPr>
          <p:cNvSpPr txBox="1"/>
          <p:nvPr/>
        </p:nvSpPr>
        <p:spPr>
          <a:xfrm>
            <a:off x="4263051" y="6345253"/>
            <a:ext cx="7649356" cy="369332"/>
          </a:xfrm>
          <a:prstGeom prst="rect">
            <a:avLst/>
          </a:prstGeom>
          <a:noFill/>
        </p:spPr>
        <p:txBody>
          <a:bodyPr wrap="square">
            <a:spAutoFit/>
          </a:bodyPr>
          <a:lstStyle/>
          <a:p>
            <a:pPr>
              <a:spcAft>
                <a:spcPts val="600"/>
              </a:spcAft>
            </a:pPr>
            <a:r>
              <a:rPr lang="en-US" dirty="0">
                <a:hlinkClick r:id="rId4"/>
              </a:rPr>
              <a:t>https://www.denverhealth.org/services/behavioral-health/addiction-services</a:t>
            </a:r>
            <a:r>
              <a:rPr lang="en-US" dirty="0"/>
              <a:t> </a:t>
            </a:r>
          </a:p>
        </p:txBody>
      </p:sp>
      <p:sp>
        <p:nvSpPr>
          <p:cNvPr id="8" name="TextBox 7">
            <a:extLst>
              <a:ext uri="{FF2B5EF4-FFF2-40B4-BE49-F238E27FC236}">
                <a16:creationId xmlns:a16="http://schemas.microsoft.com/office/drawing/2014/main" id="{50B1E172-B0A3-8DF4-D083-8F43BD9475C8}"/>
              </a:ext>
            </a:extLst>
          </p:cNvPr>
          <p:cNvSpPr txBox="1"/>
          <p:nvPr/>
        </p:nvSpPr>
        <p:spPr>
          <a:xfrm>
            <a:off x="1051560" y="3429000"/>
            <a:ext cx="2039983" cy="646331"/>
          </a:xfrm>
          <a:prstGeom prst="rect">
            <a:avLst/>
          </a:prstGeom>
          <a:noFill/>
        </p:spPr>
        <p:txBody>
          <a:bodyPr wrap="square" rtlCol="0">
            <a:spAutoFit/>
          </a:bodyPr>
          <a:lstStyle/>
          <a:p>
            <a:r>
              <a:rPr lang="en-US" dirty="0">
                <a:solidFill>
                  <a:schemeClr val="bg1"/>
                </a:solidFill>
              </a:rPr>
              <a:t>Josh Blum, MD</a:t>
            </a:r>
          </a:p>
          <a:p>
            <a:r>
              <a:rPr lang="en-US" dirty="0">
                <a:solidFill>
                  <a:schemeClr val="bg1"/>
                </a:solidFill>
              </a:rPr>
              <a:t>Director of the </a:t>
            </a:r>
          </a:p>
        </p:txBody>
      </p:sp>
      <p:pic>
        <p:nvPicPr>
          <p:cNvPr id="8198" name="Picture 6">
            <a:extLst>
              <a:ext uri="{FF2B5EF4-FFF2-40B4-BE49-F238E27FC236}">
                <a16:creationId xmlns:a16="http://schemas.microsoft.com/office/drawing/2014/main" id="{4B636F1F-77CD-3CE1-8A1B-860E56FF14C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97249" y="120957"/>
            <a:ext cx="2680379" cy="40261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08430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280" name="Rectangle 11279">
            <a:extLst>
              <a:ext uri="{FF2B5EF4-FFF2-40B4-BE49-F238E27FC236}">
                <a16:creationId xmlns:a16="http://schemas.microsoft.com/office/drawing/2014/main" id="{D75A5B51-0925-4835-8511-A0DD17EAA9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CE3C54E-1194-B5F0-62AC-8A403798A8C8}"/>
              </a:ext>
            </a:extLst>
          </p:cNvPr>
          <p:cNvSpPr>
            <a:spLocks noGrp="1"/>
          </p:cNvSpPr>
          <p:nvPr>
            <p:ph type="title"/>
          </p:nvPr>
        </p:nvSpPr>
        <p:spPr>
          <a:xfrm>
            <a:off x="612648" y="365125"/>
            <a:ext cx="5295015" cy="2063808"/>
          </a:xfrm>
        </p:spPr>
        <p:txBody>
          <a:bodyPr vert="horz" lIns="91440" tIns="45720" rIns="91440" bIns="45720" rtlCol="0" anchor="b">
            <a:normAutofit/>
          </a:bodyPr>
          <a:lstStyle/>
          <a:p>
            <a:r>
              <a:rPr lang="en-US" sz="2600" kern="1200" dirty="0">
                <a:latin typeface="+mj-lt"/>
                <a:ea typeface="+mj-ea"/>
                <a:cs typeface="+mj-cs"/>
              </a:rPr>
              <a:t>Substance Abuse Treatment, Education and Prevention</a:t>
            </a:r>
            <a:r>
              <a:rPr lang="en-US" sz="2600" dirty="0"/>
              <a:t> (STEP) Clinic </a:t>
            </a:r>
            <a:br>
              <a:rPr lang="en-US" sz="2600" dirty="0"/>
            </a:br>
            <a:endParaRPr lang="en-US" sz="2600" kern="1200" dirty="0">
              <a:latin typeface="+mj-lt"/>
              <a:ea typeface="+mj-ea"/>
              <a:cs typeface="+mj-cs"/>
            </a:endParaRPr>
          </a:p>
        </p:txBody>
      </p:sp>
      <p:sp>
        <p:nvSpPr>
          <p:cNvPr id="11282" name="Sketch line">
            <a:extLst>
              <a:ext uri="{FF2B5EF4-FFF2-40B4-BE49-F238E27FC236}">
                <a16:creationId xmlns:a16="http://schemas.microsoft.com/office/drawing/2014/main" id="{5CDFD20D-8E4F-4E3A-AF87-93F23E0D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2650181"/>
            <a:ext cx="4343400" cy="18288"/>
          </a:xfrm>
          <a:custGeom>
            <a:avLst/>
            <a:gdLst>
              <a:gd name="connsiteX0" fmla="*/ 0 w 4343400"/>
              <a:gd name="connsiteY0" fmla="*/ 0 h 18288"/>
              <a:gd name="connsiteX1" fmla="*/ 577052 w 4343400"/>
              <a:gd name="connsiteY1" fmla="*/ 0 h 18288"/>
              <a:gd name="connsiteX2" fmla="*/ 1067235 w 4343400"/>
              <a:gd name="connsiteY2" fmla="*/ 0 h 18288"/>
              <a:gd name="connsiteX3" fmla="*/ 1600853 w 4343400"/>
              <a:gd name="connsiteY3" fmla="*/ 0 h 18288"/>
              <a:gd name="connsiteX4" fmla="*/ 2264773 w 4343400"/>
              <a:gd name="connsiteY4" fmla="*/ 0 h 18288"/>
              <a:gd name="connsiteX5" fmla="*/ 2841825 w 4343400"/>
              <a:gd name="connsiteY5" fmla="*/ 0 h 18288"/>
              <a:gd name="connsiteX6" fmla="*/ 3375442 w 4343400"/>
              <a:gd name="connsiteY6" fmla="*/ 0 h 18288"/>
              <a:gd name="connsiteX7" fmla="*/ 4343400 w 4343400"/>
              <a:gd name="connsiteY7" fmla="*/ 0 h 18288"/>
              <a:gd name="connsiteX8" fmla="*/ 4343400 w 4343400"/>
              <a:gd name="connsiteY8" fmla="*/ 18288 h 18288"/>
              <a:gd name="connsiteX9" fmla="*/ 3722914 w 4343400"/>
              <a:gd name="connsiteY9" fmla="*/ 18288 h 18288"/>
              <a:gd name="connsiteX10" fmla="*/ 3189297 w 4343400"/>
              <a:gd name="connsiteY10" fmla="*/ 18288 h 18288"/>
              <a:gd name="connsiteX11" fmla="*/ 2481943 w 4343400"/>
              <a:gd name="connsiteY11" fmla="*/ 18288 h 18288"/>
              <a:gd name="connsiteX12" fmla="*/ 1904891 w 4343400"/>
              <a:gd name="connsiteY12" fmla="*/ 18288 h 18288"/>
              <a:gd name="connsiteX13" fmla="*/ 1414707 w 4343400"/>
              <a:gd name="connsiteY13" fmla="*/ 18288 h 18288"/>
              <a:gd name="connsiteX14" fmla="*/ 750788 w 4343400"/>
              <a:gd name="connsiteY14" fmla="*/ 18288 h 18288"/>
              <a:gd name="connsiteX15" fmla="*/ 0 w 4343400"/>
              <a:gd name="connsiteY15" fmla="*/ 18288 h 18288"/>
              <a:gd name="connsiteX16" fmla="*/ 0 w 434340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343400" h="18288" fill="none" extrusionOk="0">
                <a:moveTo>
                  <a:pt x="0" y="0"/>
                </a:moveTo>
                <a:cubicBezTo>
                  <a:pt x="233209" y="-19550"/>
                  <a:pt x="330816" y="19068"/>
                  <a:pt x="577052" y="0"/>
                </a:cubicBezTo>
                <a:cubicBezTo>
                  <a:pt x="823288" y="-19068"/>
                  <a:pt x="875077" y="10360"/>
                  <a:pt x="1067235" y="0"/>
                </a:cubicBezTo>
                <a:cubicBezTo>
                  <a:pt x="1259393" y="-10360"/>
                  <a:pt x="1410699" y="2939"/>
                  <a:pt x="1600853" y="0"/>
                </a:cubicBezTo>
                <a:cubicBezTo>
                  <a:pt x="1791007" y="-2939"/>
                  <a:pt x="2101644" y="-26225"/>
                  <a:pt x="2264773" y="0"/>
                </a:cubicBezTo>
                <a:cubicBezTo>
                  <a:pt x="2427902" y="26225"/>
                  <a:pt x="2690426" y="-27726"/>
                  <a:pt x="2841825" y="0"/>
                </a:cubicBezTo>
                <a:cubicBezTo>
                  <a:pt x="2993224" y="27726"/>
                  <a:pt x="3172320" y="-18569"/>
                  <a:pt x="3375442" y="0"/>
                </a:cubicBezTo>
                <a:cubicBezTo>
                  <a:pt x="3578564" y="18569"/>
                  <a:pt x="4003119" y="21909"/>
                  <a:pt x="4343400" y="0"/>
                </a:cubicBezTo>
                <a:cubicBezTo>
                  <a:pt x="4343798" y="7429"/>
                  <a:pt x="4343380" y="10822"/>
                  <a:pt x="4343400" y="18288"/>
                </a:cubicBezTo>
                <a:cubicBezTo>
                  <a:pt x="4109047" y="14709"/>
                  <a:pt x="3996986" y="7919"/>
                  <a:pt x="3722914" y="18288"/>
                </a:cubicBezTo>
                <a:cubicBezTo>
                  <a:pt x="3448842" y="28657"/>
                  <a:pt x="3340973" y="29252"/>
                  <a:pt x="3189297" y="18288"/>
                </a:cubicBezTo>
                <a:cubicBezTo>
                  <a:pt x="3037621" y="7324"/>
                  <a:pt x="2636891" y="-9539"/>
                  <a:pt x="2481943" y="18288"/>
                </a:cubicBezTo>
                <a:cubicBezTo>
                  <a:pt x="2326995" y="46115"/>
                  <a:pt x="2131632" y="740"/>
                  <a:pt x="1904891" y="18288"/>
                </a:cubicBezTo>
                <a:cubicBezTo>
                  <a:pt x="1678150" y="35836"/>
                  <a:pt x="1575362" y="-3381"/>
                  <a:pt x="1414707" y="18288"/>
                </a:cubicBezTo>
                <a:cubicBezTo>
                  <a:pt x="1254052" y="39957"/>
                  <a:pt x="1051093" y="-335"/>
                  <a:pt x="750788" y="18288"/>
                </a:cubicBezTo>
                <a:cubicBezTo>
                  <a:pt x="450483" y="36911"/>
                  <a:pt x="293781" y="22900"/>
                  <a:pt x="0" y="18288"/>
                </a:cubicBezTo>
                <a:cubicBezTo>
                  <a:pt x="-591" y="13205"/>
                  <a:pt x="-663" y="6329"/>
                  <a:pt x="0" y="0"/>
                </a:cubicBezTo>
                <a:close/>
              </a:path>
              <a:path w="4343400" h="18288" stroke="0" extrusionOk="0">
                <a:moveTo>
                  <a:pt x="0" y="0"/>
                </a:moveTo>
                <a:cubicBezTo>
                  <a:pt x="212719" y="-28531"/>
                  <a:pt x="340561" y="-1164"/>
                  <a:pt x="577052" y="0"/>
                </a:cubicBezTo>
                <a:cubicBezTo>
                  <a:pt x="813543" y="1164"/>
                  <a:pt x="866967" y="-9376"/>
                  <a:pt x="1067235" y="0"/>
                </a:cubicBezTo>
                <a:cubicBezTo>
                  <a:pt x="1267503" y="9376"/>
                  <a:pt x="1485778" y="-20470"/>
                  <a:pt x="1774589" y="0"/>
                </a:cubicBezTo>
                <a:cubicBezTo>
                  <a:pt x="2063400" y="20470"/>
                  <a:pt x="2090152" y="-14502"/>
                  <a:pt x="2351641" y="0"/>
                </a:cubicBezTo>
                <a:cubicBezTo>
                  <a:pt x="2613130" y="14502"/>
                  <a:pt x="2802864" y="19125"/>
                  <a:pt x="2928693" y="0"/>
                </a:cubicBezTo>
                <a:cubicBezTo>
                  <a:pt x="3054522" y="-19125"/>
                  <a:pt x="3482611" y="-2038"/>
                  <a:pt x="3636046" y="0"/>
                </a:cubicBezTo>
                <a:cubicBezTo>
                  <a:pt x="3789481" y="2038"/>
                  <a:pt x="4012363" y="973"/>
                  <a:pt x="4343400" y="0"/>
                </a:cubicBezTo>
                <a:cubicBezTo>
                  <a:pt x="4342514" y="5429"/>
                  <a:pt x="4344221" y="14046"/>
                  <a:pt x="4343400" y="18288"/>
                </a:cubicBezTo>
                <a:cubicBezTo>
                  <a:pt x="4078870" y="-6138"/>
                  <a:pt x="4015967" y="29658"/>
                  <a:pt x="3809782" y="18288"/>
                </a:cubicBezTo>
                <a:cubicBezTo>
                  <a:pt x="3603597" y="6918"/>
                  <a:pt x="3495552" y="24439"/>
                  <a:pt x="3189297" y="18288"/>
                </a:cubicBezTo>
                <a:cubicBezTo>
                  <a:pt x="2883042" y="12137"/>
                  <a:pt x="2850610" y="32583"/>
                  <a:pt x="2568811" y="18288"/>
                </a:cubicBezTo>
                <a:cubicBezTo>
                  <a:pt x="2287012" y="3993"/>
                  <a:pt x="2279820" y="23580"/>
                  <a:pt x="1991759" y="18288"/>
                </a:cubicBezTo>
                <a:cubicBezTo>
                  <a:pt x="1703698" y="12996"/>
                  <a:pt x="1616455" y="23157"/>
                  <a:pt x="1284405" y="18288"/>
                </a:cubicBezTo>
                <a:cubicBezTo>
                  <a:pt x="952355" y="13419"/>
                  <a:pt x="783530" y="16053"/>
                  <a:pt x="577052" y="18288"/>
                </a:cubicBezTo>
                <a:cubicBezTo>
                  <a:pt x="370574" y="20523"/>
                  <a:pt x="173929" y="5195"/>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77" name="Content Placeholder 11276">
            <a:extLst>
              <a:ext uri="{FF2B5EF4-FFF2-40B4-BE49-F238E27FC236}">
                <a16:creationId xmlns:a16="http://schemas.microsoft.com/office/drawing/2014/main" id="{FA3A7279-BC7F-4FFA-63F1-A8192372C48A}"/>
              </a:ext>
            </a:extLst>
          </p:cNvPr>
          <p:cNvSpPr>
            <a:spLocks noGrp="1"/>
          </p:cNvSpPr>
          <p:nvPr>
            <p:ph idx="1"/>
          </p:nvPr>
        </p:nvSpPr>
        <p:spPr>
          <a:xfrm>
            <a:off x="612648" y="2908005"/>
            <a:ext cx="5295015" cy="3268957"/>
          </a:xfrm>
        </p:spPr>
        <p:txBody>
          <a:bodyPr>
            <a:normAutofit/>
          </a:bodyPr>
          <a:lstStyle/>
          <a:p>
            <a:r>
              <a:rPr lang="en-US" sz="2400" kern="1200" dirty="0">
                <a:latin typeface="+mj-lt"/>
                <a:ea typeface="+mj-ea"/>
                <a:cs typeface="+mj-cs"/>
              </a:rPr>
              <a:t>for adolescents (&lt;21yo) @ DH Outpatient Medical Center, Pavilion L</a:t>
            </a:r>
          </a:p>
          <a:p>
            <a:r>
              <a:rPr lang="en-US" sz="2400" dirty="0">
                <a:latin typeface="+mj-lt"/>
                <a:ea typeface="+mj-ea"/>
                <a:cs typeface="+mj-cs"/>
              </a:rPr>
              <a:t>Christian Thurstone, MD; site supervisor and medical director</a:t>
            </a:r>
          </a:p>
          <a:p>
            <a:pPr marL="0" indent="0">
              <a:buNone/>
            </a:pPr>
            <a:endParaRPr lang="en-US" sz="2400" kern="1200" dirty="0">
              <a:latin typeface="+mj-lt"/>
              <a:ea typeface="+mj-ea"/>
              <a:cs typeface="+mj-cs"/>
            </a:endParaRPr>
          </a:p>
          <a:p>
            <a:endParaRPr lang="en-US" sz="2200" dirty="0"/>
          </a:p>
        </p:txBody>
      </p:sp>
      <p:pic>
        <p:nvPicPr>
          <p:cNvPr id="11268" name="Picture 4" descr="impACT manual cover">
            <a:extLst>
              <a:ext uri="{FF2B5EF4-FFF2-40B4-BE49-F238E27FC236}">
                <a16:creationId xmlns:a16="http://schemas.microsoft.com/office/drawing/2014/main" id="{4F4BF162-5128-A8F1-F5C0-5BA453EE7D58}"/>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584066" y="362384"/>
            <a:ext cx="2228266" cy="2884488"/>
          </a:xfrm>
          <a:prstGeom prst="rect">
            <a:avLst/>
          </a:prstGeom>
          <a:extLst>
            <a:ext uri="{909E8E84-426E-40DD-AFC4-6F175D3DCCD1}">
              <a14:hiddenFill xmlns:a14="http://schemas.microsoft.com/office/drawing/2010/main">
                <a:solidFill>
                  <a:srgbClr val="FFFFFF"/>
                </a:solidFill>
              </a14:hiddenFill>
            </a:ext>
          </a:extLst>
        </p:spPr>
      </p:pic>
      <p:pic>
        <p:nvPicPr>
          <p:cNvPr id="4" name="Picture 4" descr="Christian Thurstone">
            <a:extLst>
              <a:ext uri="{FF2B5EF4-FFF2-40B4-BE49-F238E27FC236}">
                <a16:creationId xmlns:a16="http://schemas.microsoft.com/office/drawing/2014/main" id="{E64468F5-2951-332C-B93B-81DE616F2498}"/>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9372335" y="362383"/>
            <a:ext cx="2307591" cy="2884489"/>
          </a:xfrm>
          <a:prstGeom prst="rect">
            <a:avLst/>
          </a:prstGeom>
          <a:noFill/>
          <a:extLst>
            <a:ext uri="{909E8E84-426E-40DD-AFC4-6F175D3DCCD1}">
              <a14:hiddenFill xmlns:a14="http://schemas.microsoft.com/office/drawing/2010/main">
                <a:solidFill>
                  <a:srgbClr val="FFFFFF"/>
                </a:solidFill>
              </a14:hiddenFill>
            </a:ext>
          </a:extLst>
        </p:spPr>
      </p:pic>
      <p:pic>
        <p:nvPicPr>
          <p:cNvPr id="11266" name="Picture 2" descr="A building with many windows&#10;&#10;Description automatically generated">
            <a:extLst>
              <a:ext uri="{FF2B5EF4-FFF2-40B4-BE49-F238E27FC236}">
                <a16:creationId xmlns:a16="http://schemas.microsoft.com/office/drawing/2014/main" id="{700D4B62-9121-4881-B38D-A19E115C5ABD}"/>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7051712" y="3426258"/>
            <a:ext cx="4120906" cy="2750705"/>
          </a:xfrm>
          <a:prstGeom prst="rect">
            <a:avLst/>
          </a:prstGeom>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55718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256" name="Slide Background">
            <a:extLst>
              <a:ext uri="{FF2B5EF4-FFF2-40B4-BE49-F238E27FC236}">
                <a16:creationId xmlns:a16="http://schemas.microsoft.com/office/drawing/2014/main" id="{699EBD07-7968-467C-82EE-7283E46512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0242" name="Picture 2" descr="2.6 ⭐ Denver CARES Reviews by Real Customers 2023">
            <a:extLst>
              <a:ext uri="{FF2B5EF4-FFF2-40B4-BE49-F238E27FC236}">
                <a16:creationId xmlns:a16="http://schemas.microsoft.com/office/drawing/2014/main" id="{14F23A02-890F-7DDD-F939-787A0CC92E7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33630"/>
          <a:stretch/>
        </p:blipFill>
        <p:spPr bwMode="auto">
          <a:xfrm>
            <a:off x="20" y="10"/>
            <a:ext cx="6095979" cy="5143487"/>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Denver Health Community Detox and Behavioral Health - Denver, CO | Rehab.com">
            <a:extLst>
              <a:ext uri="{FF2B5EF4-FFF2-40B4-BE49-F238E27FC236}">
                <a16:creationId xmlns:a16="http://schemas.microsoft.com/office/drawing/2014/main" id="{7375B26A-9DB6-865E-A175-A347E32A89D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6704" r="16704"/>
          <a:stretch/>
        </p:blipFill>
        <p:spPr bwMode="auto">
          <a:xfrm>
            <a:off x="6096000" y="10"/>
            <a:ext cx="6095999" cy="5143487"/>
          </a:xfrm>
          <a:prstGeom prst="rect">
            <a:avLst/>
          </a:prstGeom>
          <a:noFill/>
          <a:extLst>
            <a:ext uri="{909E8E84-426E-40DD-AFC4-6F175D3DCCD1}">
              <a14:hiddenFill xmlns:a14="http://schemas.microsoft.com/office/drawing/2010/main">
                <a:solidFill>
                  <a:srgbClr val="FFFFFF"/>
                </a:solidFill>
              </a14:hiddenFill>
            </a:ext>
          </a:extLst>
        </p:spPr>
      </p:pic>
      <p:sp useBgFill="1">
        <p:nvSpPr>
          <p:cNvPr id="10258" name="Rectangle 10257">
            <a:extLst>
              <a:ext uri="{FF2B5EF4-FFF2-40B4-BE49-F238E27FC236}">
                <a16:creationId xmlns:a16="http://schemas.microsoft.com/office/drawing/2014/main" id="{F489C2E0-4895-4B72-85EA-7EE9FAFFDC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5143498"/>
            <a:ext cx="12192000" cy="1714502"/>
          </a:xfrm>
          <a:prstGeom prst="rect">
            <a:avLst/>
          </a:prstGeom>
          <a:ln>
            <a:noFill/>
          </a:ln>
          <a:effectLst>
            <a:outerShdw blurRad="596900" dist="330200" dir="10800000" sx="87000" sy="87000" algn="t" rotWithShape="0">
              <a:srgbClr val="000000">
                <a:alpha val="2666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6E83050-DDAD-C7D8-8A57-795401F37544}"/>
              </a:ext>
            </a:extLst>
          </p:cNvPr>
          <p:cNvSpPr>
            <a:spLocks noGrp="1"/>
          </p:cNvSpPr>
          <p:nvPr>
            <p:ph type="title"/>
          </p:nvPr>
        </p:nvSpPr>
        <p:spPr>
          <a:xfrm>
            <a:off x="589555" y="5405955"/>
            <a:ext cx="11097620" cy="1171499"/>
          </a:xfrm>
        </p:spPr>
        <p:txBody>
          <a:bodyPr vert="horz" lIns="91440" tIns="45720" rIns="91440" bIns="45720" rtlCol="0" anchor="ctr">
            <a:normAutofit/>
          </a:bodyPr>
          <a:lstStyle/>
          <a:p>
            <a:pPr algn="ctr"/>
            <a:r>
              <a:rPr lang="en-US" sz="1900" b="0" i="0" u="none" strike="noStrike" kern="1200" dirty="0">
                <a:solidFill>
                  <a:schemeClr val="tx1"/>
                </a:solidFill>
                <a:effectLst/>
                <a:latin typeface="+mj-lt"/>
                <a:ea typeface="+mj-ea"/>
                <a:cs typeface="+mj-cs"/>
              </a:rPr>
              <a:t>Denver Community Addiction Rehabilitation and Evaluation Services (CARES)</a:t>
            </a:r>
            <a:br>
              <a:rPr lang="en-US" sz="1900" b="0" i="0" u="none" strike="noStrike" kern="1200" dirty="0">
                <a:solidFill>
                  <a:schemeClr val="tx1"/>
                </a:solidFill>
                <a:effectLst/>
                <a:latin typeface="+mj-lt"/>
                <a:ea typeface="+mj-ea"/>
                <a:cs typeface="+mj-cs"/>
              </a:rPr>
            </a:br>
            <a:r>
              <a:rPr lang="en-US" sz="1900" b="0" i="0" u="none" strike="noStrike" kern="1200" dirty="0">
                <a:solidFill>
                  <a:schemeClr val="tx1"/>
                </a:solidFill>
                <a:effectLst/>
                <a:latin typeface="+mj-lt"/>
                <a:ea typeface="+mj-ea"/>
                <a:cs typeface="+mj-cs"/>
              </a:rPr>
              <a:t> for  Involuntary Commitment (IC) Evaluations</a:t>
            </a:r>
            <a:endParaRPr lang="en-US" sz="1900" kern="1200" dirty="0">
              <a:solidFill>
                <a:schemeClr val="tx1"/>
              </a:solidFill>
              <a:latin typeface="+mj-lt"/>
              <a:ea typeface="+mj-ea"/>
              <a:cs typeface="+mj-cs"/>
            </a:endParaRPr>
          </a:p>
        </p:txBody>
      </p:sp>
    </p:spTree>
    <p:extLst>
      <p:ext uri="{BB962C8B-B14F-4D97-AF65-F5344CB8AC3E}">
        <p14:creationId xmlns:p14="http://schemas.microsoft.com/office/powerpoint/2010/main" val="33707964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A95671B-3CC6-4792-9114-B74FAEA224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1">
            <a:extLst>
              <a:ext uri="{FF2B5EF4-FFF2-40B4-BE49-F238E27FC236}">
                <a16:creationId xmlns:a16="http://schemas.microsoft.com/office/drawing/2014/main" id="{2B7BDED5-4881-851F-CED4-A85846763D23}"/>
              </a:ext>
            </a:extLst>
          </p:cNvPr>
          <p:cNvSpPr>
            <a:spLocks noChangeArrowheads="1"/>
          </p:cNvSpPr>
          <p:nvPr/>
        </p:nvSpPr>
        <p:spPr bwMode="auto">
          <a:xfrm>
            <a:off x="325047" y="5910665"/>
            <a:ext cx="11538858" cy="94733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 anchorCtr="0" compatLnSpc="1">
            <a:prstTxWarp prst="textNoShape">
              <a:avLst/>
            </a:prstTxWarp>
            <a:noAutofit/>
          </a:bodyPr>
          <a:lstStyle/>
          <a:p>
            <a:pPr marL="0" marR="0" lvl="0" indent="-228600" fontAlgn="base">
              <a:lnSpc>
                <a:spcPct val="90000"/>
              </a:lnSpc>
              <a:spcBef>
                <a:spcPct val="0"/>
              </a:spcBef>
              <a:spcAft>
                <a:spcPts val="600"/>
              </a:spcAft>
              <a:buClrTx/>
              <a:buSzTx/>
              <a:buFont typeface="Arial" panose="020B0604020202020204" pitchFamily="34" charset="0"/>
              <a:buChar char="•"/>
              <a:tabLst/>
            </a:pPr>
            <a:r>
              <a:rPr kumimoji="0" lang="en-US" altLang="en-US" sz="2000" b="0" i="0" u="none" strike="noStrike" cap="none" normalizeH="0" baseline="0" dirty="0">
                <a:ln>
                  <a:noFill/>
                </a:ln>
                <a:effectLst/>
              </a:rPr>
              <a:t>*Addiction CL full-time 2 week experience at either beginning or end of 4 month block</a:t>
            </a:r>
          </a:p>
          <a:p>
            <a:pPr marL="0" marR="0" lvl="0" indent="-228600" fontAlgn="base">
              <a:lnSpc>
                <a:spcPct val="90000"/>
              </a:lnSpc>
              <a:spcBef>
                <a:spcPct val="0"/>
              </a:spcBef>
              <a:spcAft>
                <a:spcPts val="600"/>
              </a:spcAft>
              <a:buClrTx/>
              <a:buSzTx/>
              <a:buFont typeface="Arial" panose="020B0604020202020204" pitchFamily="34" charset="0"/>
              <a:buChar char="•"/>
              <a:tabLst/>
            </a:pPr>
            <a:r>
              <a:rPr kumimoji="0" lang="en-US" altLang="en-US" sz="2000" b="0" i="0" u="none" strike="noStrike" cap="none" normalizeH="0" baseline="0" dirty="0">
                <a:ln>
                  <a:noFill/>
                </a:ln>
                <a:effectLst/>
              </a:rPr>
              <a:t>^ May do a few weeks observation of Perinatal Addiction Dr. Kaylin </a:t>
            </a:r>
            <a:r>
              <a:rPr kumimoji="0" lang="en-US" altLang="en-US" sz="2000" b="0" i="0" u="none" strike="noStrike" cap="none" normalizeH="0" baseline="0" dirty="0" err="1">
                <a:ln>
                  <a:noFill/>
                </a:ln>
                <a:effectLst/>
              </a:rPr>
              <a:t>Klie</a:t>
            </a:r>
            <a:r>
              <a:rPr kumimoji="0" lang="en-US" altLang="en-US" sz="2000" b="0" i="0" u="none" strike="noStrike" cap="none" normalizeH="0" baseline="0" dirty="0">
                <a:ln>
                  <a:noFill/>
                </a:ln>
                <a:effectLst/>
              </a:rPr>
              <a:t> in Women's Care Clinic</a:t>
            </a:r>
          </a:p>
        </p:txBody>
      </p:sp>
      <p:graphicFrame>
        <p:nvGraphicFramePr>
          <p:cNvPr id="4" name="Content Placeholder 3">
            <a:extLst>
              <a:ext uri="{FF2B5EF4-FFF2-40B4-BE49-F238E27FC236}">
                <a16:creationId xmlns:a16="http://schemas.microsoft.com/office/drawing/2014/main" id="{D9A4150A-BCD2-EBFA-162F-9186A460B300}"/>
              </a:ext>
            </a:extLst>
          </p:cNvPr>
          <p:cNvGraphicFramePr>
            <a:graphicFrameLocks noGrp="1"/>
          </p:cNvGraphicFramePr>
          <p:nvPr>
            <p:ph idx="1"/>
            <p:extLst>
              <p:ext uri="{D42A27DB-BD31-4B8C-83A1-F6EECF244321}">
                <p14:modId xmlns:p14="http://schemas.microsoft.com/office/powerpoint/2010/main" val="605045795"/>
              </p:ext>
            </p:extLst>
          </p:nvPr>
        </p:nvGraphicFramePr>
        <p:xfrm>
          <a:off x="325046" y="1271186"/>
          <a:ext cx="11538196" cy="3970271"/>
        </p:xfrm>
        <a:graphic>
          <a:graphicData uri="http://schemas.openxmlformats.org/drawingml/2006/table">
            <a:tbl>
              <a:tblPr firstRow="1" firstCol="1" bandRow="1">
                <a:tableStyleId>{5C22544A-7EE6-4342-B048-85BDC9FD1C3A}</a:tableStyleId>
              </a:tblPr>
              <a:tblGrid>
                <a:gridCol w="566056">
                  <a:extLst>
                    <a:ext uri="{9D8B030D-6E8A-4147-A177-3AD203B41FA5}">
                      <a16:colId xmlns:a16="http://schemas.microsoft.com/office/drawing/2014/main" val="2412744209"/>
                    </a:ext>
                  </a:extLst>
                </a:gridCol>
                <a:gridCol w="2696307">
                  <a:extLst>
                    <a:ext uri="{9D8B030D-6E8A-4147-A177-3AD203B41FA5}">
                      <a16:colId xmlns:a16="http://schemas.microsoft.com/office/drawing/2014/main" val="4012962971"/>
                    </a:ext>
                  </a:extLst>
                </a:gridCol>
                <a:gridCol w="1556018">
                  <a:extLst>
                    <a:ext uri="{9D8B030D-6E8A-4147-A177-3AD203B41FA5}">
                      <a16:colId xmlns:a16="http://schemas.microsoft.com/office/drawing/2014/main" val="3398633918"/>
                    </a:ext>
                  </a:extLst>
                </a:gridCol>
                <a:gridCol w="2024625">
                  <a:extLst>
                    <a:ext uri="{9D8B030D-6E8A-4147-A177-3AD203B41FA5}">
                      <a16:colId xmlns:a16="http://schemas.microsoft.com/office/drawing/2014/main" val="2162222329"/>
                    </a:ext>
                  </a:extLst>
                </a:gridCol>
                <a:gridCol w="2347595">
                  <a:extLst>
                    <a:ext uri="{9D8B030D-6E8A-4147-A177-3AD203B41FA5}">
                      <a16:colId xmlns:a16="http://schemas.microsoft.com/office/drawing/2014/main" val="1145708189"/>
                    </a:ext>
                  </a:extLst>
                </a:gridCol>
                <a:gridCol w="2347595">
                  <a:extLst>
                    <a:ext uri="{9D8B030D-6E8A-4147-A177-3AD203B41FA5}">
                      <a16:colId xmlns:a16="http://schemas.microsoft.com/office/drawing/2014/main" val="3208847227"/>
                    </a:ext>
                  </a:extLst>
                </a:gridCol>
              </a:tblGrid>
              <a:tr h="465072">
                <a:tc>
                  <a:txBody>
                    <a:bodyPr/>
                    <a:lstStyle/>
                    <a:p>
                      <a:endParaRPr lang="en-US" sz="1800">
                        <a:effectLst/>
                        <a:latin typeface="Calibri" panose="020F0502020204030204" pitchFamily="34" charset="0"/>
                        <a:cs typeface="Calibri" panose="020F0502020204030204" pitchFamily="34" charset="0"/>
                      </a:endParaRPr>
                    </a:p>
                  </a:txBody>
                  <a:tcPr marL="58325" marR="58325" marT="8101" marB="8101" anchor="b"/>
                </a:tc>
                <a:tc>
                  <a:txBody>
                    <a:bodyPr/>
                    <a:lstStyle/>
                    <a:p>
                      <a:pPr marL="0" marR="0" algn="ctr">
                        <a:spcBef>
                          <a:spcPts val="0"/>
                        </a:spcBef>
                        <a:spcAft>
                          <a:spcPts val="0"/>
                        </a:spcAft>
                      </a:pPr>
                      <a:r>
                        <a:rPr lang="en-US" sz="1800" dirty="0">
                          <a:effectLst/>
                          <a:latin typeface="Calibri" panose="020F0502020204030204" pitchFamily="34" charset="0"/>
                          <a:cs typeface="Calibri" panose="020F0502020204030204" pitchFamily="34" charset="0"/>
                        </a:rPr>
                        <a:t>Monday</a:t>
                      </a:r>
                      <a:endParaRPr lang="en-US" sz="1800" dirty="0">
                        <a:effectLst/>
                        <a:latin typeface="Calibri" panose="020F0502020204030204" pitchFamily="34" charset="0"/>
                        <a:ea typeface="Times New Roman" panose="02020603050405020304" pitchFamily="18" charset="0"/>
                        <a:cs typeface="Calibri" panose="020F0502020204030204" pitchFamily="34" charset="0"/>
                      </a:endParaRPr>
                    </a:p>
                  </a:txBody>
                  <a:tcPr marL="58325" marR="58325" marT="8101" marB="8101" anchor="b"/>
                </a:tc>
                <a:tc>
                  <a:txBody>
                    <a:bodyPr/>
                    <a:lstStyle/>
                    <a:p>
                      <a:pPr marL="0" marR="0" algn="ctr">
                        <a:spcBef>
                          <a:spcPts val="0"/>
                        </a:spcBef>
                        <a:spcAft>
                          <a:spcPts val="0"/>
                        </a:spcAft>
                      </a:pPr>
                      <a:r>
                        <a:rPr lang="en-US" sz="1800" dirty="0">
                          <a:effectLst/>
                          <a:latin typeface="Calibri"/>
                          <a:cs typeface="Calibri"/>
                        </a:rPr>
                        <a:t>Tuesday</a:t>
                      </a:r>
                      <a:endParaRPr lang="en-US" sz="1800" dirty="0">
                        <a:effectLst/>
                        <a:latin typeface="Calibri"/>
                        <a:ea typeface="Times New Roman" panose="02020603050405020304" pitchFamily="18" charset="0"/>
                        <a:cs typeface="Calibri"/>
                      </a:endParaRPr>
                    </a:p>
                  </a:txBody>
                  <a:tcPr marL="58325" marR="58325" marT="8101" marB="8101" anchor="b"/>
                </a:tc>
                <a:tc>
                  <a:txBody>
                    <a:bodyPr/>
                    <a:lstStyle/>
                    <a:p>
                      <a:pPr marL="0" marR="0" algn="ctr">
                        <a:spcBef>
                          <a:spcPts val="0"/>
                        </a:spcBef>
                        <a:spcAft>
                          <a:spcPts val="0"/>
                        </a:spcAft>
                      </a:pPr>
                      <a:r>
                        <a:rPr lang="en-US" sz="1800" dirty="0">
                          <a:effectLst/>
                          <a:latin typeface="Calibri"/>
                          <a:cs typeface="Calibri"/>
                        </a:rPr>
                        <a:t>Wednesday</a:t>
                      </a:r>
                      <a:endParaRPr lang="en-US" sz="1800" dirty="0">
                        <a:effectLst/>
                        <a:latin typeface="Calibri"/>
                        <a:ea typeface="Times New Roman" panose="02020603050405020304" pitchFamily="18" charset="0"/>
                        <a:cs typeface="Calibri"/>
                      </a:endParaRPr>
                    </a:p>
                  </a:txBody>
                  <a:tcPr marL="58325" marR="58325" marT="8101" marB="8101" anchor="b"/>
                </a:tc>
                <a:tc>
                  <a:txBody>
                    <a:bodyPr/>
                    <a:lstStyle/>
                    <a:p>
                      <a:pPr marL="0" marR="0" algn="ctr">
                        <a:spcBef>
                          <a:spcPts val="0"/>
                        </a:spcBef>
                        <a:spcAft>
                          <a:spcPts val="0"/>
                        </a:spcAft>
                      </a:pPr>
                      <a:r>
                        <a:rPr lang="en-US" sz="1800" dirty="0">
                          <a:effectLst/>
                          <a:latin typeface="Calibri"/>
                          <a:cs typeface="Calibri"/>
                        </a:rPr>
                        <a:t>Thursday</a:t>
                      </a:r>
                      <a:endParaRPr lang="en-US" sz="1800" dirty="0">
                        <a:effectLst/>
                        <a:latin typeface="Calibri"/>
                        <a:ea typeface="Times New Roman" panose="02020603050405020304" pitchFamily="18" charset="0"/>
                        <a:cs typeface="Calibri"/>
                      </a:endParaRPr>
                    </a:p>
                  </a:txBody>
                  <a:tcPr marL="58325" marR="58325" marT="8101" marB="8101" anchor="b"/>
                </a:tc>
                <a:tc>
                  <a:txBody>
                    <a:bodyPr/>
                    <a:lstStyle/>
                    <a:p>
                      <a:pPr marL="0" marR="0" algn="ctr">
                        <a:spcBef>
                          <a:spcPts val="0"/>
                        </a:spcBef>
                        <a:spcAft>
                          <a:spcPts val="0"/>
                        </a:spcAft>
                      </a:pPr>
                      <a:r>
                        <a:rPr lang="en-US" sz="1800" dirty="0">
                          <a:effectLst/>
                          <a:latin typeface="Calibri" panose="020F0502020204030204" pitchFamily="34" charset="0"/>
                          <a:cs typeface="Calibri" panose="020F0502020204030204" pitchFamily="34" charset="0"/>
                        </a:rPr>
                        <a:t>Friday</a:t>
                      </a:r>
                      <a:endParaRPr lang="en-US" sz="1800" dirty="0">
                        <a:effectLst/>
                        <a:latin typeface="Calibri" panose="020F0502020204030204" pitchFamily="34" charset="0"/>
                        <a:ea typeface="Times New Roman" panose="02020603050405020304" pitchFamily="18" charset="0"/>
                        <a:cs typeface="Calibri" panose="020F0502020204030204" pitchFamily="34" charset="0"/>
                      </a:endParaRPr>
                    </a:p>
                  </a:txBody>
                  <a:tcPr marL="58325" marR="58325" marT="8101" marB="8101" anchor="b"/>
                </a:tc>
                <a:extLst>
                  <a:ext uri="{0D108BD9-81ED-4DB2-BD59-A6C34878D82A}">
                    <a16:rowId xmlns:a16="http://schemas.microsoft.com/office/drawing/2014/main" val="3100177833"/>
                  </a:ext>
                </a:extLst>
              </a:tr>
              <a:tr h="1559169">
                <a:tc>
                  <a:txBody>
                    <a:bodyPr/>
                    <a:lstStyle/>
                    <a:p>
                      <a:pPr marL="0" marR="0" algn="ctr">
                        <a:spcBef>
                          <a:spcPts val="0"/>
                        </a:spcBef>
                        <a:spcAft>
                          <a:spcPts val="0"/>
                        </a:spcAft>
                      </a:pPr>
                      <a:r>
                        <a:rPr lang="en-US" sz="1800" dirty="0">
                          <a:effectLst/>
                          <a:latin typeface="Calibri"/>
                          <a:cs typeface="Calibri"/>
                        </a:rPr>
                        <a:t>AM</a:t>
                      </a:r>
                      <a:endParaRPr lang="en-US" sz="1800" dirty="0">
                        <a:effectLst/>
                        <a:latin typeface="Calibri"/>
                        <a:ea typeface="Times New Roman" panose="02020603050405020304" pitchFamily="18" charset="0"/>
                        <a:cs typeface="Calibri"/>
                      </a:endParaRPr>
                    </a:p>
                  </a:txBody>
                  <a:tcPr marL="58325" marR="58325" marT="8101" marB="8101" anchor="ctr"/>
                </a:tc>
                <a:tc>
                  <a:txBody>
                    <a:bodyPr/>
                    <a:lstStyle/>
                    <a:p>
                      <a:pPr marL="0" marR="0" algn="ctr">
                        <a:spcBef>
                          <a:spcPts val="0"/>
                        </a:spcBef>
                        <a:spcAft>
                          <a:spcPts val="0"/>
                        </a:spcAft>
                      </a:pPr>
                      <a:r>
                        <a:rPr lang="en-US" sz="1600" dirty="0">
                          <a:effectLst/>
                          <a:latin typeface="Calibri"/>
                          <a:cs typeface="Calibri"/>
                        </a:rPr>
                        <a:t>SUD OP   </a:t>
                      </a:r>
                    </a:p>
                    <a:p>
                      <a:pPr marL="0" marR="0" lvl="0" algn="ctr">
                        <a:spcBef>
                          <a:spcPts val="0"/>
                        </a:spcBef>
                        <a:spcAft>
                          <a:spcPts val="0"/>
                        </a:spcAft>
                        <a:buNone/>
                      </a:pPr>
                      <a:r>
                        <a:rPr lang="en-US" sz="1600" dirty="0">
                          <a:effectLst/>
                          <a:latin typeface="Calibri"/>
                          <a:cs typeface="Calibri"/>
                        </a:rPr>
                        <a:t>Dr. Josh Blum          </a:t>
                      </a:r>
                    </a:p>
                    <a:p>
                      <a:pPr marL="0" marR="0" lvl="0" algn="ctr">
                        <a:spcBef>
                          <a:spcPts val="0"/>
                        </a:spcBef>
                        <a:spcAft>
                          <a:spcPts val="0"/>
                        </a:spcAft>
                        <a:buNone/>
                      </a:pPr>
                      <a:r>
                        <a:rPr lang="en-US" sz="1600" dirty="0">
                          <a:effectLst/>
                          <a:latin typeface="Calibri"/>
                          <a:cs typeface="Calibri"/>
                        </a:rPr>
                        <a:t>OBHS (Pav K)</a:t>
                      </a:r>
                      <a:endParaRPr lang="en-US" sz="1600">
                        <a:effectLst/>
                        <a:latin typeface="Calibri"/>
                        <a:ea typeface="Times New Roman" panose="02020603050405020304" pitchFamily="18" charset="0"/>
                        <a:cs typeface="Calibri"/>
                      </a:endParaRPr>
                    </a:p>
                  </a:txBody>
                  <a:tcPr marL="58325" marR="58325" marT="8101" marB="8101" anchor="ctr"/>
                </a:tc>
                <a:tc>
                  <a:txBody>
                    <a:bodyPr/>
                    <a:lstStyle/>
                    <a:p>
                      <a:pPr marL="0" marR="0" algn="ctr">
                        <a:spcBef>
                          <a:spcPts val="0"/>
                        </a:spcBef>
                        <a:spcAft>
                          <a:spcPts val="0"/>
                        </a:spcAft>
                      </a:pPr>
                      <a:r>
                        <a:rPr lang="en-US" sz="1600" dirty="0">
                          <a:effectLst/>
                          <a:latin typeface="Calibri"/>
                          <a:cs typeface="Calibri"/>
                        </a:rPr>
                        <a:t>Methadone OP     Dr. Josh Blum            OBHS (Pav K)</a:t>
                      </a:r>
                      <a:endParaRPr lang="en-US" sz="1600">
                        <a:effectLst/>
                        <a:latin typeface="Calibri"/>
                        <a:ea typeface="Times New Roman" panose="02020603050405020304" pitchFamily="18" charset="0"/>
                        <a:cs typeface="Calibri"/>
                      </a:endParaRPr>
                    </a:p>
                  </a:txBody>
                  <a:tcPr marL="58325" marR="58325" marT="8101" marB="8101" anchor="ctr"/>
                </a:tc>
                <a:tc>
                  <a:txBody>
                    <a:bodyPr/>
                    <a:lstStyle/>
                    <a:p>
                      <a:pPr marL="0" marR="0" algn="ctr">
                        <a:spcBef>
                          <a:spcPts val="0"/>
                        </a:spcBef>
                        <a:spcAft>
                          <a:spcPts val="0"/>
                        </a:spcAft>
                      </a:pPr>
                      <a:r>
                        <a:rPr lang="en-US" sz="1600" dirty="0">
                          <a:effectLst/>
                          <a:latin typeface="Calibri"/>
                          <a:cs typeface="Calibri"/>
                        </a:rPr>
                        <a:t>SUDS  OP                   </a:t>
                      </a:r>
                    </a:p>
                    <a:p>
                      <a:pPr marL="0" marR="0" lvl="0" algn="ctr">
                        <a:spcBef>
                          <a:spcPts val="0"/>
                        </a:spcBef>
                        <a:spcAft>
                          <a:spcPts val="0"/>
                        </a:spcAft>
                        <a:buNone/>
                      </a:pPr>
                      <a:r>
                        <a:rPr lang="en-US" sz="1600" dirty="0">
                          <a:effectLst/>
                          <a:latin typeface="Calibri"/>
                          <a:cs typeface="Calibri"/>
                        </a:rPr>
                        <a:t>Dr. Josh Blum          </a:t>
                      </a:r>
                    </a:p>
                    <a:p>
                      <a:pPr marL="0" marR="0" lvl="0" algn="ctr">
                        <a:spcBef>
                          <a:spcPts val="0"/>
                        </a:spcBef>
                        <a:spcAft>
                          <a:spcPts val="0"/>
                        </a:spcAft>
                        <a:buNone/>
                      </a:pPr>
                      <a:r>
                        <a:rPr lang="en-US" sz="1600" dirty="0">
                          <a:effectLst/>
                          <a:latin typeface="Calibri"/>
                          <a:cs typeface="Calibri"/>
                        </a:rPr>
                        <a:t>OBHS (Pav K)</a:t>
                      </a:r>
                      <a:endParaRPr lang="en-US" sz="1600">
                        <a:effectLst/>
                        <a:latin typeface="Calibri"/>
                        <a:ea typeface="Times New Roman" panose="02020603050405020304" pitchFamily="18" charset="0"/>
                        <a:cs typeface="Calibri"/>
                      </a:endParaRPr>
                    </a:p>
                  </a:txBody>
                  <a:tcPr marL="58325" marR="58325" marT="8101" marB="8101" anchor="ctr"/>
                </a:tc>
                <a:tc>
                  <a:txBody>
                    <a:bodyPr/>
                    <a:lstStyle/>
                    <a:p>
                      <a:pPr marL="0" marR="0" algn="ctr">
                        <a:spcBef>
                          <a:spcPts val="0"/>
                        </a:spcBef>
                        <a:spcAft>
                          <a:spcPts val="0"/>
                        </a:spcAft>
                      </a:pPr>
                      <a:r>
                        <a:rPr lang="en-US" sz="1600" dirty="0">
                          <a:effectLst/>
                          <a:latin typeface="Calibri"/>
                          <a:cs typeface="Calibri"/>
                        </a:rPr>
                        <a:t>Methadone OP                             Dr. Josh Blum              OBHS (Pav K)</a:t>
                      </a:r>
                      <a:endParaRPr lang="en-US" sz="1600">
                        <a:effectLst/>
                        <a:latin typeface="Calibri"/>
                        <a:ea typeface="Times New Roman" panose="02020603050405020304" pitchFamily="18" charset="0"/>
                        <a:cs typeface="Calibri"/>
                      </a:endParaRPr>
                    </a:p>
                  </a:txBody>
                  <a:tcPr marL="58325" marR="58325" marT="8101" marB="8101" anchor="ctr"/>
                </a:tc>
                <a:tc>
                  <a:txBody>
                    <a:bodyPr/>
                    <a:lstStyle/>
                    <a:p>
                      <a:pPr marL="0" marR="0" algn="ctr">
                        <a:spcBef>
                          <a:spcPts val="0"/>
                        </a:spcBef>
                        <a:spcAft>
                          <a:spcPts val="0"/>
                        </a:spcAft>
                      </a:pPr>
                      <a:r>
                        <a:rPr lang="en-US" sz="1600" dirty="0">
                          <a:effectLst/>
                          <a:latin typeface="Calibri"/>
                          <a:cs typeface="Calibri"/>
                        </a:rPr>
                        <a:t>Methadone OP                        Dr. Josh Blum              OBHS (Pav K)</a:t>
                      </a:r>
                      <a:endParaRPr lang="en-US" sz="1600">
                        <a:effectLst/>
                        <a:latin typeface="Calibri"/>
                        <a:ea typeface="Times New Roman" panose="02020603050405020304" pitchFamily="18" charset="0"/>
                        <a:cs typeface="Calibri"/>
                      </a:endParaRPr>
                    </a:p>
                  </a:txBody>
                  <a:tcPr marL="58325" marR="58325" marT="8101" marB="8101" anchor="ctr"/>
                </a:tc>
                <a:extLst>
                  <a:ext uri="{0D108BD9-81ED-4DB2-BD59-A6C34878D82A}">
                    <a16:rowId xmlns:a16="http://schemas.microsoft.com/office/drawing/2014/main" val="1708234899"/>
                  </a:ext>
                </a:extLst>
              </a:tr>
              <a:tr h="1946030">
                <a:tc>
                  <a:txBody>
                    <a:bodyPr/>
                    <a:lstStyle/>
                    <a:p>
                      <a:pPr marL="0" marR="0" algn="ctr">
                        <a:spcBef>
                          <a:spcPts val="0"/>
                        </a:spcBef>
                        <a:spcAft>
                          <a:spcPts val="0"/>
                        </a:spcAft>
                      </a:pPr>
                      <a:r>
                        <a:rPr lang="en-US" sz="1800" dirty="0">
                          <a:effectLst/>
                          <a:latin typeface="Calibri"/>
                          <a:cs typeface="Calibri"/>
                        </a:rPr>
                        <a:t>PM</a:t>
                      </a:r>
                      <a:endParaRPr lang="en-US" sz="1800" dirty="0">
                        <a:effectLst/>
                        <a:latin typeface="Calibri"/>
                        <a:ea typeface="Times New Roman" panose="02020603050405020304" pitchFamily="18" charset="0"/>
                        <a:cs typeface="Calibri"/>
                      </a:endParaRPr>
                    </a:p>
                  </a:txBody>
                  <a:tcPr marL="58325" marR="58325" marT="8101" marB="8101" anchor="ctr"/>
                </a:tc>
                <a:tc>
                  <a:txBody>
                    <a:bodyPr/>
                    <a:lstStyle/>
                    <a:p>
                      <a:pPr marL="0" marR="0" algn="ctr">
                        <a:spcBef>
                          <a:spcPts val="0"/>
                        </a:spcBef>
                        <a:spcAft>
                          <a:spcPts val="0"/>
                        </a:spcAft>
                      </a:pPr>
                      <a:r>
                        <a:rPr lang="en-US" sz="1600">
                          <a:effectLst/>
                          <a:latin typeface="Calibri"/>
                          <a:cs typeface="Calibri"/>
                        </a:rPr>
                        <a:t>Denver Cares</a:t>
                      </a:r>
                    </a:p>
                    <a:p>
                      <a:pPr marL="0" marR="0" lvl="0" algn="ctr">
                        <a:spcBef>
                          <a:spcPts val="0"/>
                        </a:spcBef>
                        <a:spcAft>
                          <a:spcPts val="0"/>
                        </a:spcAft>
                        <a:buNone/>
                      </a:pPr>
                      <a:r>
                        <a:rPr lang="en-US" sz="1600" dirty="0">
                          <a:effectLst/>
                          <a:latin typeface="Calibri"/>
                          <a:cs typeface="Calibri"/>
                        </a:rPr>
                        <a:t>(Involuntary Commitment Eval)                                  </a:t>
                      </a:r>
                    </a:p>
                    <a:p>
                      <a:pPr marL="0" marR="0" lvl="0" algn="ctr">
                        <a:spcBef>
                          <a:spcPts val="0"/>
                        </a:spcBef>
                        <a:spcAft>
                          <a:spcPts val="0"/>
                        </a:spcAft>
                        <a:buNone/>
                      </a:pPr>
                      <a:r>
                        <a:rPr lang="en-US" sz="1600" dirty="0">
                          <a:effectLst/>
                          <a:latin typeface="Calibri"/>
                          <a:cs typeface="Calibri"/>
                        </a:rPr>
                        <a:t>Dr. Josh Blum       </a:t>
                      </a:r>
                      <a:endParaRPr lang="en-US" sz="1600">
                        <a:effectLst/>
                        <a:latin typeface="Calibri"/>
                        <a:cs typeface="Calibri"/>
                      </a:endParaRPr>
                    </a:p>
                    <a:p>
                      <a:pPr marL="0" marR="0" lvl="0" algn="ctr">
                        <a:spcBef>
                          <a:spcPts val="0"/>
                        </a:spcBef>
                        <a:spcAft>
                          <a:spcPts val="0"/>
                        </a:spcAft>
                        <a:buNone/>
                      </a:pPr>
                      <a:r>
                        <a:rPr lang="en-US" sz="1600" dirty="0">
                          <a:effectLst/>
                          <a:latin typeface="Calibri"/>
                          <a:cs typeface="Calibri"/>
                        </a:rPr>
                        <a:t>1155 Cherokee St, </a:t>
                      </a:r>
                      <a:endParaRPr lang="en-US" sz="1600">
                        <a:effectLst/>
                        <a:latin typeface="Calibri"/>
                        <a:cs typeface="Calibri"/>
                      </a:endParaRPr>
                    </a:p>
                    <a:p>
                      <a:pPr marL="0" marR="0" lvl="0" algn="ctr">
                        <a:spcBef>
                          <a:spcPts val="0"/>
                        </a:spcBef>
                        <a:spcAft>
                          <a:spcPts val="0"/>
                        </a:spcAft>
                        <a:buNone/>
                      </a:pPr>
                      <a:r>
                        <a:rPr lang="en-US" sz="1600" dirty="0">
                          <a:effectLst/>
                          <a:latin typeface="Calibri"/>
                          <a:cs typeface="Calibri"/>
                        </a:rPr>
                        <a:t>Denver, CO 80204</a:t>
                      </a:r>
                      <a:endParaRPr lang="en-US" sz="1600">
                        <a:effectLst/>
                        <a:latin typeface="Calibri"/>
                        <a:ea typeface="Times New Roman" panose="02020603050405020304" pitchFamily="18" charset="0"/>
                        <a:cs typeface="Calibri"/>
                      </a:endParaRPr>
                    </a:p>
                  </a:txBody>
                  <a:tcPr marL="58325" marR="58325" marT="8101" marB="8101" anchor="ctr"/>
                </a:tc>
                <a:tc>
                  <a:txBody>
                    <a:bodyPr/>
                    <a:lstStyle/>
                    <a:p>
                      <a:pPr marL="0" marR="0" algn="ctr">
                        <a:spcBef>
                          <a:spcPts val="0"/>
                        </a:spcBef>
                        <a:spcAft>
                          <a:spcPts val="0"/>
                        </a:spcAft>
                      </a:pPr>
                      <a:br>
                        <a:rPr lang="en-US" sz="1600" dirty="0">
                          <a:effectLst/>
                          <a:latin typeface="Calibri"/>
                          <a:cs typeface="Calibri"/>
                        </a:rPr>
                      </a:br>
                      <a:r>
                        <a:rPr lang="en-US" sz="1600" dirty="0">
                          <a:effectLst/>
                          <a:latin typeface="Calibri"/>
                          <a:cs typeface="Calibri"/>
                        </a:rPr>
                        <a:t>STEP-Adolescent</a:t>
                      </a:r>
                    </a:p>
                    <a:p>
                      <a:pPr marL="0" marR="0" algn="ctr">
                        <a:spcBef>
                          <a:spcPts val="0"/>
                        </a:spcBef>
                        <a:spcAft>
                          <a:spcPts val="0"/>
                        </a:spcAft>
                      </a:pPr>
                      <a:r>
                        <a:rPr lang="en-US" sz="1600" dirty="0">
                          <a:effectLst/>
                          <a:latin typeface="Calibri"/>
                          <a:cs typeface="Calibri"/>
                        </a:rPr>
                        <a:t>(ACT-MET-CM)</a:t>
                      </a:r>
                    </a:p>
                    <a:p>
                      <a:pPr marL="0" marR="0" algn="ctr">
                        <a:spcBef>
                          <a:spcPts val="0"/>
                        </a:spcBef>
                        <a:spcAft>
                          <a:spcPts val="0"/>
                        </a:spcAft>
                      </a:pPr>
                      <a:r>
                        <a:rPr lang="en-US" sz="1600" dirty="0">
                          <a:effectLst/>
                          <a:latin typeface="Calibri"/>
                          <a:cs typeface="Calibri"/>
                        </a:rPr>
                        <a:t>Dr. Christian Thurstone^</a:t>
                      </a:r>
                      <a:br>
                        <a:rPr lang="en-US" sz="1600" dirty="0">
                          <a:effectLst/>
                          <a:latin typeface="Calibri"/>
                          <a:cs typeface="Calibri"/>
                        </a:rPr>
                      </a:br>
                      <a:endParaRPr lang="en-US" sz="1600">
                        <a:effectLst/>
                        <a:latin typeface="Calibri"/>
                        <a:ea typeface="Times New Roman" panose="02020603050405020304" pitchFamily="18" charset="0"/>
                        <a:cs typeface="Calibri"/>
                      </a:endParaRPr>
                    </a:p>
                  </a:txBody>
                  <a:tcPr marL="58325" marR="58325" marT="8101" marB="8101" anchor="ctr"/>
                </a:tc>
                <a:tc>
                  <a:txBody>
                    <a:bodyPr/>
                    <a:lstStyle/>
                    <a:p>
                      <a:pPr marL="0" marR="0" algn="ctr">
                        <a:spcBef>
                          <a:spcPts val="0"/>
                        </a:spcBef>
                        <a:spcAft>
                          <a:spcPts val="0"/>
                        </a:spcAft>
                      </a:pPr>
                      <a:r>
                        <a:rPr lang="en-US" sz="1600" dirty="0">
                          <a:effectLst/>
                          <a:latin typeface="Calibri"/>
                          <a:cs typeface="Calibri"/>
                        </a:rPr>
                        <a:t>Didactics</a:t>
                      </a:r>
                      <a:endParaRPr lang="en-US" sz="1600">
                        <a:effectLst/>
                        <a:latin typeface="Calibri"/>
                        <a:ea typeface="Times New Roman" panose="02020603050405020304" pitchFamily="18" charset="0"/>
                        <a:cs typeface="Calibri"/>
                      </a:endParaRPr>
                    </a:p>
                  </a:txBody>
                  <a:tcPr marL="58325" marR="58325" marT="8101" marB="8101" anchor="ctr"/>
                </a:tc>
                <a:tc>
                  <a:txBody>
                    <a:bodyPr/>
                    <a:lstStyle/>
                    <a:p>
                      <a:pPr marL="0" marR="0" algn="ctr">
                        <a:spcBef>
                          <a:spcPts val="0"/>
                        </a:spcBef>
                        <a:spcAft>
                          <a:spcPts val="0"/>
                        </a:spcAft>
                      </a:pPr>
                      <a:r>
                        <a:rPr lang="en-US" sz="1600" dirty="0">
                          <a:effectLst/>
                          <a:latin typeface="Calibri"/>
                          <a:cs typeface="Calibri"/>
                        </a:rPr>
                        <a:t>SUDS OP                               Dr. </a:t>
                      </a:r>
                      <a:r>
                        <a:rPr lang="en-US" sz="1600">
                          <a:effectLst/>
                          <a:latin typeface="Calibri"/>
                          <a:cs typeface="Calibri"/>
                        </a:rPr>
                        <a:t>Josh Blum             </a:t>
                      </a:r>
                    </a:p>
                    <a:p>
                      <a:pPr marL="0" marR="0" lvl="0" algn="ctr">
                        <a:spcBef>
                          <a:spcPts val="0"/>
                        </a:spcBef>
                        <a:spcAft>
                          <a:spcPts val="0"/>
                        </a:spcAft>
                        <a:buNone/>
                      </a:pPr>
                      <a:r>
                        <a:rPr lang="en-US" sz="1600">
                          <a:effectLst/>
                          <a:latin typeface="Calibri"/>
                          <a:cs typeface="Calibri"/>
                        </a:rPr>
                        <a:t>OBHS </a:t>
                      </a:r>
                      <a:r>
                        <a:rPr lang="en-US" sz="1600" dirty="0">
                          <a:effectLst/>
                          <a:latin typeface="Calibri"/>
                          <a:cs typeface="Calibri"/>
                        </a:rPr>
                        <a:t>(Pav K)</a:t>
                      </a:r>
                      <a:endParaRPr lang="en-US" sz="1600">
                        <a:effectLst/>
                        <a:latin typeface="Calibri"/>
                        <a:ea typeface="Times New Roman" panose="02020603050405020304" pitchFamily="18" charset="0"/>
                        <a:cs typeface="Calibri"/>
                      </a:endParaRPr>
                    </a:p>
                  </a:txBody>
                  <a:tcPr marL="58325" marR="58325" marT="8101" marB="8101" anchor="ctr"/>
                </a:tc>
                <a:tc>
                  <a:txBody>
                    <a:bodyPr/>
                    <a:lstStyle/>
                    <a:p>
                      <a:pPr marL="0" marR="0" algn="ctr">
                        <a:spcBef>
                          <a:spcPts val="0"/>
                        </a:spcBef>
                        <a:spcAft>
                          <a:spcPts val="0"/>
                        </a:spcAft>
                      </a:pPr>
                      <a:r>
                        <a:rPr lang="en-US" sz="1600" dirty="0">
                          <a:effectLst/>
                          <a:latin typeface="Calibri"/>
                          <a:cs typeface="Calibri"/>
                        </a:rPr>
                        <a:t>Scholarly Project</a:t>
                      </a:r>
                      <a:endParaRPr lang="en-US" sz="1600">
                        <a:effectLst/>
                        <a:latin typeface="Calibri"/>
                        <a:ea typeface="Times New Roman" panose="02020603050405020304" pitchFamily="18" charset="0"/>
                        <a:cs typeface="Calibri"/>
                      </a:endParaRPr>
                    </a:p>
                  </a:txBody>
                  <a:tcPr marL="58325" marR="58325" marT="8101" marB="8101" anchor="ctr"/>
                </a:tc>
                <a:extLst>
                  <a:ext uri="{0D108BD9-81ED-4DB2-BD59-A6C34878D82A}">
                    <a16:rowId xmlns:a16="http://schemas.microsoft.com/office/drawing/2014/main" val="1659796697"/>
                  </a:ext>
                </a:extLst>
              </a:tr>
            </a:tbl>
          </a:graphicData>
        </a:graphic>
      </p:graphicFrame>
      <p:sp>
        <p:nvSpPr>
          <p:cNvPr id="7" name="TextBox 6">
            <a:extLst>
              <a:ext uri="{FF2B5EF4-FFF2-40B4-BE49-F238E27FC236}">
                <a16:creationId xmlns:a16="http://schemas.microsoft.com/office/drawing/2014/main" id="{DF0B464E-BEC1-A8CC-7A30-6507FEA151D7}"/>
              </a:ext>
            </a:extLst>
          </p:cNvPr>
          <p:cNvSpPr txBox="1"/>
          <p:nvPr/>
        </p:nvSpPr>
        <p:spPr>
          <a:xfrm>
            <a:off x="631372" y="391886"/>
            <a:ext cx="7532914" cy="523220"/>
          </a:xfrm>
          <a:prstGeom prst="rect">
            <a:avLst/>
          </a:prstGeom>
          <a:noFill/>
        </p:spPr>
        <p:txBody>
          <a:bodyPr wrap="square">
            <a:spAutoFit/>
          </a:bodyPr>
          <a:lstStyle/>
          <a:p>
            <a:pPr marL="0" marR="0">
              <a:spcBef>
                <a:spcPts val="0"/>
              </a:spcBef>
              <a:spcAft>
                <a:spcPts val="0"/>
              </a:spcAft>
            </a:pPr>
            <a:r>
              <a:rPr lang="en-US" sz="2800" b="1" dirty="0">
                <a:effectLst/>
                <a:latin typeface="Calibri" panose="020F0502020204030204" pitchFamily="34" charset="0"/>
                <a:cs typeface="Calibri" panose="020F0502020204030204" pitchFamily="34" charset="0"/>
              </a:rPr>
              <a:t>Denver Health (DH) Schedule*</a:t>
            </a:r>
            <a:endParaRPr lang="en-US" sz="2800" b="1" dirty="0">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20345896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166</TotalTime>
  <Words>1685</Words>
  <Application>Microsoft Macintosh PowerPoint</Application>
  <PresentationFormat>Widescreen</PresentationFormat>
  <Paragraphs>237</Paragraphs>
  <Slides>23</Slides>
  <Notes>21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23</vt:i4>
      </vt:variant>
    </vt:vector>
  </HeadingPairs>
  <TitlesOfParts>
    <vt:vector size="33" baseType="lpstr">
      <vt:lpstr>Arial</vt:lpstr>
      <vt:lpstr>Bitter</vt:lpstr>
      <vt:lpstr>Calibri</vt:lpstr>
      <vt:lpstr>Calibri Light</vt:lpstr>
      <vt:lpstr>Helvetica</vt:lpstr>
      <vt:lpstr>Lato</vt:lpstr>
      <vt:lpstr>Symbol</vt:lpstr>
      <vt:lpstr>Times New Roman</vt:lpstr>
      <vt:lpstr>Verdana</vt:lpstr>
      <vt:lpstr>Office Theme</vt:lpstr>
      <vt:lpstr>PowerPoint Presentation</vt:lpstr>
      <vt:lpstr>PowerPoint Presentation</vt:lpstr>
      <vt:lpstr>Center for Dependency Addiction and Rehabilitation (CeDAR) https://www.cedarcolorado.org  </vt:lpstr>
      <vt:lpstr>PowerPoint Presentation</vt:lpstr>
      <vt:lpstr>Inpatient Hospital Addiction Consult Service</vt:lpstr>
      <vt:lpstr>Opioid Treatment Program &amp; Addiction Recovery Center - Pavilion K Dr. Joshua Blum, Medical Director</vt:lpstr>
      <vt:lpstr>Substance Abuse Treatment, Education and Prevention (STEP) Clinic  </vt:lpstr>
      <vt:lpstr>Denver Community Addiction Rehabilitation and Evaluation Services (CARES)  for  Involuntary Commitment (IC) Evaluations</vt:lpstr>
      <vt:lpstr>PowerPoint Presentation</vt:lpstr>
      <vt:lpstr>https://www.artstreatment.com/our-services/ </vt:lpstr>
      <vt:lpstr>ARTs Parkside Opioid Treatment Program </vt:lpstr>
      <vt:lpstr>ARTs Men’s Inspiration Residential </vt:lpstr>
      <vt:lpstr>ARTs Synergy</vt:lpstr>
      <vt:lpstr>VA Eastern Colorado Health Care System </vt:lpstr>
      <vt:lpstr>Rocky Mountain Regional VA Medical Center</vt:lpstr>
      <vt:lpstr>VA Community Resources and Referral Center- Homeless Clinic</vt:lpstr>
      <vt:lpstr>VA Golden CBOC</vt:lpstr>
      <vt:lpstr>ARTS (Addiction Research Treatment Services) &amp; VA SATP (Substance Abuse Treatment Program)</vt:lpstr>
      <vt:lpstr>Didactics Highlights</vt:lpstr>
      <vt:lpstr>Scholarly Project</vt:lpstr>
      <vt:lpstr>CU GME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Ritvo, Alexis</dc:creator>
  <cp:lastModifiedBy>Ritvo, Alexis</cp:lastModifiedBy>
  <cp:revision>46</cp:revision>
  <dcterms:created xsi:type="dcterms:W3CDTF">2023-10-04T19:56:27Z</dcterms:created>
  <dcterms:modified xsi:type="dcterms:W3CDTF">2024-09-11T15:19:26Z</dcterms:modified>
</cp:coreProperties>
</file>