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2" r:id="rId4"/>
  </p:sldMasterIdLst>
  <p:notesMasterIdLst>
    <p:notesMasterId r:id="rId24"/>
  </p:notesMasterIdLst>
  <p:handoutMasterIdLst>
    <p:handoutMasterId r:id="rId25"/>
  </p:handoutMasterIdLst>
  <p:sldIdLst>
    <p:sldId id="256" r:id="rId5"/>
    <p:sldId id="285" r:id="rId6"/>
    <p:sldId id="268" r:id="rId7"/>
    <p:sldId id="269"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67" r:id="rId23"/>
  </p:sldIdLst>
  <p:sldSz cx="9144000" cy="51482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2C2"/>
    <a:srgbClr val="0070C0"/>
    <a:srgbClr val="2F8DCF"/>
    <a:srgbClr val="03B0F0"/>
    <a:srgbClr val="002D72"/>
    <a:srgbClr val="2F8DCE"/>
    <a:srgbClr val="D657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13" autoAdjust="0"/>
    <p:restoredTop sz="88310"/>
  </p:normalViewPr>
  <p:slideViewPr>
    <p:cSldViewPr snapToGrid="0" snapToObjects="1">
      <p:cViewPr>
        <p:scale>
          <a:sx n="122" d="100"/>
          <a:sy n="122" d="100"/>
        </p:scale>
        <p:origin x="1536" y="544"/>
      </p:cViewPr>
      <p:guideLst>
        <p:guide orient="horz" pos="1622"/>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07DC64-CF5C-5841-8744-FCD558D4BF8C}" type="doc">
      <dgm:prSet loTypeId="urn:microsoft.com/office/officeart/2005/8/layout/orgChart1" loCatId="" qsTypeId="urn:microsoft.com/office/officeart/2005/8/quickstyle/3d1" qsCatId="3D" csTypeId="urn:microsoft.com/office/officeart/2005/8/colors/accent0_3" csCatId="mainScheme" phldr="1"/>
      <dgm:spPr/>
      <dgm:t>
        <a:bodyPr/>
        <a:lstStyle/>
        <a:p>
          <a:endParaRPr lang="en-US"/>
        </a:p>
      </dgm:t>
    </dgm:pt>
    <dgm:pt modelId="{7432BA04-ECBD-334A-8646-203EE092F3FF}">
      <dgm:prSet phldrT="[Text]"/>
      <dgm:spPr>
        <a:solidFill>
          <a:srgbClr val="7030A0"/>
        </a:solidFill>
        <a:ln>
          <a:solidFill>
            <a:srgbClr val="7030A0"/>
          </a:solidFill>
        </a:ln>
      </dgm:spPr>
      <dgm:t>
        <a:bodyPr/>
        <a:lstStyle/>
        <a:p>
          <a:r>
            <a:rPr lang="en-US" dirty="0"/>
            <a:t>Patients diagnosed with ADHD</a:t>
          </a:r>
        </a:p>
        <a:p>
          <a:r>
            <a:rPr lang="en-US" dirty="0"/>
            <a:t>N=438</a:t>
          </a:r>
        </a:p>
      </dgm:t>
    </dgm:pt>
    <dgm:pt modelId="{C9916709-DFB4-C64A-8B0F-E573EEA07DEA}" type="parTrans" cxnId="{8D373567-ABAB-AD43-A80E-96F0BD844FBB}">
      <dgm:prSet/>
      <dgm:spPr/>
      <dgm:t>
        <a:bodyPr/>
        <a:lstStyle/>
        <a:p>
          <a:endParaRPr lang="en-US"/>
        </a:p>
      </dgm:t>
    </dgm:pt>
    <dgm:pt modelId="{AB41DEA6-11EF-9749-9B1F-41ECDB143A03}" type="sibTrans" cxnId="{8D373567-ABAB-AD43-A80E-96F0BD844FBB}">
      <dgm:prSet/>
      <dgm:spPr/>
      <dgm:t>
        <a:bodyPr/>
        <a:lstStyle/>
        <a:p>
          <a:endParaRPr lang="en-US"/>
        </a:p>
      </dgm:t>
    </dgm:pt>
    <dgm:pt modelId="{6BEE6DA4-21B5-3444-AEB3-E476783F9C94}">
      <dgm:prSet phldrT="[Text]"/>
      <dgm:spPr>
        <a:solidFill>
          <a:schemeClr val="tx1"/>
        </a:solidFill>
      </dgm:spPr>
      <dgm:t>
        <a:bodyPr/>
        <a:lstStyle/>
        <a:p>
          <a:r>
            <a:rPr lang="en-US" dirty="0"/>
            <a:t>English Speakers </a:t>
          </a:r>
        </a:p>
        <a:p>
          <a:r>
            <a:rPr lang="en-US" dirty="0"/>
            <a:t>374 (85.39%)</a:t>
          </a:r>
        </a:p>
      </dgm:t>
    </dgm:pt>
    <dgm:pt modelId="{08BADD56-0255-2642-9FA9-15C5B8FF9CFD}" type="parTrans" cxnId="{C52883D8-B83A-ED4E-97C8-21D3BA7FDEE0}">
      <dgm:prSet/>
      <dgm:spPr/>
      <dgm:t>
        <a:bodyPr/>
        <a:lstStyle/>
        <a:p>
          <a:endParaRPr lang="en-US"/>
        </a:p>
      </dgm:t>
    </dgm:pt>
    <dgm:pt modelId="{AD272920-E952-6C43-9437-15557E3884A7}" type="sibTrans" cxnId="{C52883D8-B83A-ED4E-97C8-21D3BA7FDEE0}">
      <dgm:prSet/>
      <dgm:spPr/>
      <dgm:t>
        <a:bodyPr/>
        <a:lstStyle/>
        <a:p>
          <a:endParaRPr lang="en-US"/>
        </a:p>
      </dgm:t>
    </dgm:pt>
    <dgm:pt modelId="{8218B831-01A3-2043-A717-CB15C159B2CA}">
      <dgm:prSet phldrT="[Text]"/>
      <dgm:spPr>
        <a:solidFill>
          <a:srgbClr val="0372C2"/>
        </a:solidFill>
      </dgm:spPr>
      <dgm:t>
        <a:bodyPr/>
        <a:lstStyle/>
        <a:p>
          <a:r>
            <a:rPr lang="en-US" dirty="0"/>
            <a:t>Spanish Speakers </a:t>
          </a:r>
        </a:p>
        <a:p>
          <a:r>
            <a:rPr lang="en-US" dirty="0"/>
            <a:t>57 (13.01%)</a:t>
          </a:r>
        </a:p>
      </dgm:t>
    </dgm:pt>
    <dgm:pt modelId="{D6DE07DD-DC74-2041-B9E2-FEAAF368E83A}" type="parTrans" cxnId="{1BE94BF5-E185-8B41-AD77-7E5F1B4F6139}">
      <dgm:prSet/>
      <dgm:spPr/>
      <dgm:t>
        <a:bodyPr/>
        <a:lstStyle/>
        <a:p>
          <a:endParaRPr lang="en-US"/>
        </a:p>
      </dgm:t>
    </dgm:pt>
    <dgm:pt modelId="{8563679D-C326-4342-A36A-379D8C88F189}" type="sibTrans" cxnId="{1BE94BF5-E185-8B41-AD77-7E5F1B4F6139}">
      <dgm:prSet/>
      <dgm:spPr/>
      <dgm:t>
        <a:bodyPr/>
        <a:lstStyle/>
        <a:p>
          <a:endParaRPr lang="en-US"/>
        </a:p>
      </dgm:t>
    </dgm:pt>
    <dgm:pt modelId="{31A93792-2971-E84B-8A95-9080E09924E5}">
      <dgm:prSet phldrT="[Text]"/>
      <dgm:spPr>
        <a:solidFill>
          <a:srgbClr val="6E6E6E"/>
        </a:solidFill>
      </dgm:spPr>
      <dgm:t>
        <a:bodyPr/>
        <a:lstStyle/>
        <a:p>
          <a:r>
            <a:rPr lang="en-US" dirty="0"/>
            <a:t>Other Languages </a:t>
          </a:r>
        </a:p>
        <a:p>
          <a:r>
            <a:rPr lang="en-US" dirty="0"/>
            <a:t>6 (1.37%)</a:t>
          </a:r>
        </a:p>
      </dgm:t>
    </dgm:pt>
    <dgm:pt modelId="{BABAC2FD-B0ED-3849-8810-70F4F2280804}" type="parTrans" cxnId="{837DEB9E-D4D6-5A4C-B251-71352BE482E4}">
      <dgm:prSet/>
      <dgm:spPr/>
      <dgm:t>
        <a:bodyPr/>
        <a:lstStyle/>
        <a:p>
          <a:endParaRPr lang="en-US"/>
        </a:p>
      </dgm:t>
    </dgm:pt>
    <dgm:pt modelId="{A0A6FA27-399A-0F4E-973C-3E1ED04EE9AF}" type="sibTrans" cxnId="{837DEB9E-D4D6-5A4C-B251-71352BE482E4}">
      <dgm:prSet/>
      <dgm:spPr/>
      <dgm:t>
        <a:bodyPr/>
        <a:lstStyle/>
        <a:p>
          <a:endParaRPr lang="en-US"/>
        </a:p>
      </dgm:t>
    </dgm:pt>
    <dgm:pt modelId="{2DCF8C64-9502-D84F-B3E7-D77ED09BF0EB}" type="pres">
      <dgm:prSet presAssocID="{E107DC64-CF5C-5841-8744-FCD558D4BF8C}" presName="hierChild1" presStyleCnt="0">
        <dgm:presLayoutVars>
          <dgm:orgChart val="1"/>
          <dgm:chPref val="1"/>
          <dgm:dir/>
          <dgm:animOne val="branch"/>
          <dgm:animLvl val="lvl"/>
          <dgm:resizeHandles/>
        </dgm:presLayoutVars>
      </dgm:prSet>
      <dgm:spPr/>
    </dgm:pt>
    <dgm:pt modelId="{A0AE7561-E391-7D40-BC70-15B7A2DE1E10}" type="pres">
      <dgm:prSet presAssocID="{7432BA04-ECBD-334A-8646-203EE092F3FF}" presName="hierRoot1" presStyleCnt="0">
        <dgm:presLayoutVars>
          <dgm:hierBranch val="init"/>
        </dgm:presLayoutVars>
      </dgm:prSet>
      <dgm:spPr/>
    </dgm:pt>
    <dgm:pt modelId="{AAAEE94E-75BD-1D45-B4C8-2D2F8CD45C20}" type="pres">
      <dgm:prSet presAssocID="{7432BA04-ECBD-334A-8646-203EE092F3FF}" presName="rootComposite1" presStyleCnt="0"/>
      <dgm:spPr/>
    </dgm:pt>
    <dgm:pt modelId="{73FF0B05-D4D7-274D-8798-A7043EFFF58F}" type="pres">
      <dgm:prSet presAssocID="{7432BA04-ECBD-334A-8646-203EE092F3FF}" presName="rootText1" presStyleLbl="node0" presStyleIdx="0" presStyleCnt="1">
        <dgm:presLayoutVars>
          <dgm:chPref val="3"/>
        </dgm:presLayoutVars>
      </dgm:prSet>
      <dgm:spPr/>
    </dgm:pt>
    <dgm:pt modelId="{63EFE186-B8D1-8240-8F0F-61E04124BB10}" type="pres">
      <dgm:prSet presAssocID="{7432BA04-ECBD-334A-8646-203EE092F3FF}" presName="rootConnector1" presStyleLbl="node1" presStyleIdx="0" presStyleCnt="0"/>
      <dgm:spPr/>
    </dgm:pt>
    <dgm:pt modelId="{1759F128-5146-C942-A18F-DF3037CF26EB}" type="pres">
      <dgm:prSet presAssocID="{7432BA04-ECBD-334A-8646-203EE092F3FF}" presName="hierChild2" presStyleCnt="0"/>
      <dgm:spPr/>
    </dgm:pt>
    <dgm:pt modelId="{98897B47-70F1-9049-9ECF-46894B081049}" type="pres">
      <dgm:prSet presAssocID="{08BADD56-0255-2642-9FA9-15C5B8FF9CFD}" presName="Name37" presStyleLbl="parChTrans1D2" presStyleIdx="0" presStyleCnt="3"/>
      <dgm:spPr/>
    </dgm:pt>
    <dgm:pt modelId="{A5F28DBC-2643-FF4A-ADF2-A5E950AFAF1D}" type="pres">
      <dgm:prSet presAssocID="{6BEE6DA4-21B5-3444-AEB3-E476783F9C94}" presName="hierRoot2" presStyleCnt="0">
        <dgm:presLayoutVars>
          <dgm:hierBranch val="init"/>
        </dgm:presLayoutVars>
      </dgm:prSet>
      <dgm:spPr/>
    </dgm:pt>
    <dgm:pt modelId="{0FDDEA8E-EF6C-8944-9538-B346517E7C62}" type="pres">
      <dgm:prSet presAssocID="{6BEE6DA4-21B5-3444-AEB3-E476783F9C94}" presName="rootComposite" presStyleCnt="0"/>
      <dgm:spPr/>
    </dgm:pt>
    <dgm:pt modelId="{B80746B1-DD5B-4F4B-9BAB-FE09716453CE}" type="pres">
      <dgm:prSet presAssocID="{6BEE6DA4-21B5-3444-AEB3-E476783F9C94}" presName="rootText" presStyleLbl="node2" presStyleIdx="0" presStyleCnt="3">
        <dgm:presLayoutVars>
          <dgm:chPref val="3"/>
        </dgm:presLayoutVars>
      </dgm:prSet>
      <dgm:spPr/>
    </dgm:pt>
    <dgm:pt modelId="{190D2547-2895-5A4A-9218-39A7099E7133}" type="pres">
      <dgm:prSet presAssocID="{6BEE6DA4-21B5-3444-AEB3-E476783F9C94}" presName="rootConnector" presStyleLbl="node2" presStyleIdx="0" presStyleCnt="3"/>
      <dgm:spPr/>
    </dgm:pt>
    <dgm:pt modelId="{9BE52BD8-E546-D14B-BB9D-1C0B348B30E9}" type="pres">
      <dgm:prSet presAssocID="{6BEE6DA4-21B5-3444-AEB3-E476783F9C94}" presName="hierChild4" presStyleCnt="0"/>
      <dgm:spPr/>
    </dgm:pt>
    <dgm:pt modelId="{0B68B5C4-B01F-4347-BAE1-2843D923EFBB}" type="pres">
      <dgm:prSet presAssocID="{6BEE6DA4-21B5-3444-AEB3-E476783F9C94}" presName="hierChild5" presStyleCnt="0"/>
      <dgm:spPr/>
    </dgm:pt>
    <dgm:pt modelId="{9CEB9FD6-AE70-8844-9482-A444DEE996DB}" type="pres">
      <dgm:prSet presAssocID="{D6DE07DD-DC74-2041-B9E2-FEAAF368E83A}" presName="Name37" presStyleLbl="parChTrans1D2" presStyleIdx="1" presStyleCnt="3"/>
      <dgm:spPr/>
    </dgm:pt>
    <dgm:pt modelId="{4E28BC2F-84E7-4545-A73A-7389B29FC822}" type="pres">
      <dgm:prSet presAssocID="{8218B831-01A3-2043-A717-CB15C159B2CA}" presName="hierRoot2" presStyleCnt="0">
        <dgm:presLayoutVars>
          <dgm:hierBranch val="init"/>
        </dgm:presLayoutVars>
      </dgm:prSet>
      <dgm:spPr/>
    </dgm:pt>
    <dgm:pt modelId="{CF0E7BA3-4EBD-9640-BC51-579E6273D9E4}" type="pres">
      <dgm:prSet presAssocID="{8218B831-01A3-2043-A717-CB15C159B2CA}" presName="rootComposite" presStyleCnt="0"/>
      <dgm:spPr/>
    </dgm:pt>
    <dgm:pt modelId="{777EB2C0-42DC-BE4C-B4D6-CF806A111C26}" type="pres">
      <dgm:prSet presAssocID="{8218B831-01A3-2043-A717-CB15C159B2CA}" presName="rootText" presStyleLbl="node2" presStyleIdx="1" presStyleCnt="3">
        <dgm:presLayoutVars>
          <dgm:chPref val="3"/>
        </dgm:presLayoutVars>
      </dgm:prSet>
      <dgm:spPr/>
    </dgm:pt>
    <dgm:pt modelId="{E171301E-2ED5-5D4E-A7F4-64BECD8292F6}" type="pres">
      <dgm:prSet presAssocID="{8218B831-01A3-2043-A717-CB15C159B2CA}" presName="rootConnector" presStyleLbl="node2" presStyleIdx="1" presStyleCnt="3"/>
      <dgm:spPr/>
    </dgm:pt>
    <dgm:pt modelId="{982E0638-9BEA-D445-89B9-E653F088DA1B}" type="pres">
      <dgm:prSet presAssocID="{8218B831-01A3-2043-A717-CB15C159B2CA}" presName="hierChild4" presStyleCnt="0"/>
      <dgm:spPr/>
    </dgm:pt>
    <dgm:pt modelId="{759920C5-F76A-104E-AAB0-C4961B00E0E5}" type="pres">
      <dgm:prSet presAssocID="{8218B831-01A3-2043-A717-CB15C159B2CA}" presName="hierChild5" presStyleCnt="0"/>
      <dgm:spPr/>
    </dgm:pt>
    <dgm:pt modelId="{C281AE87-5678-D14B-97EE-C7618748D95F}" type="pres">
      <dgm:prSet presAssocID="{BABAC2FD-B0ED-3849-8810-70F4F2280804}" presName="Name37" presStyleLbl="parChTrans1D2" presStyleIdx="2" presStyleCnt="3"/>
      <dgm:spPr/>
    </dgm:pt>
    <dgm:pt modelId="{1AD1160F-A333-CD43-9D1C-9BF295AF6A90}" type="pres">
      <dgm:prSet presAssocID="{31A93792-2971-E84B-8A95-9080E09924E5}" presName="hierRoot2" presStyleCnt="0">
        <dgm:presLayoutVars>
          <dgm:hierBranch val="init"/>
        </dgm:presLayoutVars>
      </dgm:prSet>
      <dgm:spPr/>
    </dgm:pt>
    <dgm:pt modelId="{2D366A5E-BC67-0D41-9F71-749A27335500}" type="pres">
      <dgm:prSet presAssocID="{31A93792-2971-E84B-8A95-9080E09924E5}" presName="rootComposite" presStyleCnt="0"/>
      <dgm:spPr/>
    </dgm:pt>
    <dgm:pt modelId="{EC1B5A45-7346-5B40-800C-EAB970C69F7F}" type="pres">
      <dgm:prSet presAssocID="{31A93792-2971-E84B-8A95-9080E09924E5}" presName="rootText" presStyleLbl="node2" presStyleIdx="2" presStyleCnt="3">
        <dgm:presLayoutVars>
          <dgm:chPref val="3"/>
        </dgm:presLayoutVars>
      </dgm:prSet>
      <dgm:spPr/>
    </dgm:pt>
    <dgm:pt modelId="{489D8131-DB3F-4C45-9BDE-7D87C04521EF}" type="pres">
      <dgm:prSet presAssocID="{31A93792-2971-E84B-8A95-9080E09924E5}" presName="rootConnector" presStyleLbl="node2" presStyleIdx="2" presStyleCnt="3"/>
      <dgm:spPr/>
    </dgm:pt>
    <dgm:pt modelId="{4476732C-6A49-C848-BF1D-CC02D2279726}" type="pres">
      <dgm:prSet presAssocID="{31A93792-2971-E84B-8A95-9080E09924E5}" presName="hierChild4" presStyleCnt="0"/>
      <dgm:spPr/>
    </dgm:pt>
    <dgm:pt modelId="{855F269C-A379-CB4A-B60E-1B1343CE65A9}" type="pres">
      <dgm:prSet presAssocID="{31A93792-2971-E84B-8A95-9080E09924E5}" presName="hierChild5" presStyleCnt="0"/>
      <dgm:spPr/>
    </dgm:pt>
    <dgm:pt modelId="{48EE54D2-085B-7C44-8363-3A4A5BA909A3}" type="pres">
      <dgm:prSet presAssocID="{7432BA04-ECBD-334A-8646-203EE092F3FF}" presName="hierChild3" presStyleCnt="0"/>
      <dgm:spPr/>
    </dgm:pt>
  </dgm:ptLst>
  <dgm:cxnLst>
    <dgm:cxn modelId="{205E1363-B2D4-5F45-AF2D-2A92876A7A6C}" type="presOf" srcId="{08BADD56-0255-2642-9FA9-15C5B8FF9CFD}" destId="{98897B47-70F1-9049-9ECF-46894B081049}" srcOrd="0" destOrd="0" presId="urn:microsoft.com/office/officeart/2005/8/layout/orgChart1"/>
    <dgm:cxn modelId="{8D373567-ABAB-AD43-A80E-96F0BD844FBB}" srcId="{E107DC64-CF5C-5841-8744-FCD558D4BF8C}" destId="{7432BA04-ECBD-334A-8646-203EE092F3FF}" srcOrd="0" destOrd="0" parTransId="{C9916709-DFB4-C64A-8B0F-E573EEA07DEA}" sibTransId="{AB41DEA6-11EF-9749-9B1F-41ECDB143A03}"/>
    <dgm:cxn modelId="{780FDC6A-E040-2B45-A83C-4356E517AE5A}" type="presOf" srcId="{7432BA04-ECBD-334A-8646-203EE092F3FF}" destId="{63EFE186-B8D1-8240-8F0F-61E04124BB10}" srcOrd="1" destOrd="0" presId="urn:microsoft.com/office/officeart/2005/8/layout/orgChart1"/>
    <dgm:cxn modelId="{77086E7F-5402-CC4F-B846-65E3713B0F7D}" type="presOf" srcId="{8218B831-01A3-2043-A717-CB15C159B2CA}" destId="{777EB2C0-42DC-BE4C-B4D6-CF806A111C26}" srcOrd="0" destOrd="0" presId="urn:microsoft.com/office/officeart/2005/8/layout/orgChart1"/>
    <dgm:cxn modelId="{494C6793-1FD5-214C-9967-60532505AA40}" type="presOf" srcId="{8218B831-01A3-2043-A717-CB15C159B2CA}" destId="{E171301E-2ED5-5D4E-A7F4-64BECD8292F6}" srcOrd="1" destOrd="0" presId="urn:microsoft.com/office/officeart/2005/8/layout/orgChart1"/>
    <dgm:cxn modelId="{3F14BC9C-41A9-8A4C-8C6B-3A0BEFA5FFE9}" type="presOf" srcId="{D6DE07DD-DC74-2041-B9E2-FEAAF368E83A}" destId="{9CEB9FD6-AE70-8844-9482-A444DEE996DB}" srcOrd="0" destOrd="0" presId="urn:microsoft.com/office/officeart/2005/8/layout/orgChart1"/>
    <dgm:cxn modelId="{837DEB9E-D4D6-5A4C-B251-71352BE482E4}" srcId="{7432BA04-ECBD-334A-8646-203EE092F3FF}" destId="{31A93792-2971-E84B-8A95-9080E09924E5}" srcOrd="2" destOrd="0" parTransId="{BABAC2FD-B0ED-3849-8810-70F4F2280804}" sibTransId="{A0A6FA27-399A-0F4E-973C-3E1ED04EE9AF}"/>
    <dgm:cxn modelId="{19A4D8C1-F17C-3046-B0B6-3134436C8247}" type="presOf" srcId="{31A93792-2971-E84B-8A95-9080E09924E5}" destId="{EC1B5A45-7346-5B40-800C-EAB970C69F7F}" srcOrd="0" destOrd="0" presId="urn:microsoft.com/office/officeart/2005/8/layout/orgChart1"/>
    <dgm:cxn modelId="{5BBF1DCB-C6E5-5146-AD90-45CADB29E44C}" type="presOf" srcId="{BABAC2FD-B0ED-3849-8810-70F4F2280804}" destId="{C281AE87-5678-D14B-97EE-C7618748D95F}" srcOrd="0" destOrd="0" presId="urn:microsoft.com/office/officeart/2005/8/layout/orgChart1"/>
    <dgm:cxn modelId="{3B22ABD0-8D73-474B-B49E-F4383238E3BF}" type="presOf" srcId="{31A93792-2971-E84B-8A95-9080E09924E5}" destId="{489D8131-DB3F-4C45-9BDE-7D87C04521EF}" srcOrd="1" destOrd="0" presId="urn:microsoft.com/office/officeart/2005/8/layout/orgChart1"/>
    <dgm:cxn modelId="{E59293D4-4F0C-484B-B6B1-C879AF8E8895}" type="presOf" srcId="{6BEE6DA4-21B5-3444-AEB3-E476783F9C94}" destId="{B80746B1-DD5B-4F4B-9BAB-FE09716453CE}" srcOrd="0" destOrd="0" presId="urn:microsoft.com/office/officeart/2005/8/layout/orgChart1"/>
    <dgm:cxn modelId="{C52883D8-B83A-ED4E-97C8-21D3BA7FDEE0}" srcId="{7432BA04-ECBD-334A-8646-203EE092F3FF}" destId="{6BEE6DA4-21B5-3444-AEB3-E476783F9C94}" srcOrd="0" destOrd="0" parTransId="{08BADD56-0255-2642-9FA9-15C5B8FF9CFD}" sibTransId="{AD272920-E952-6C43-9437-15557E3884A7}"/>
    <dgm:cxn modelId="{8C1F18E0-1ECE-DE42-8560-E112B6D0DD3D}" type="presOf" srcId="{E107DC64-CF5C-5841-8744-FCD558D4BF8C}" destId="{2DCF8C64-9502-D84F-B3E7-D77ED09BF0EB}" srcOrd="0" destOrd="0" presId="urn:microsoft.com/office/officeart/2005/8/layout/orgChart1"/>
    <dgm:cxn modelId="{271704EB-07DA-4349-90A9-01D3D6430D18}" type="presOf" srcId="{7432BA04-ECBD-334A-8646-203EE092F3FF}" destId="{73FF0B05-D4D7-274D-8798-A7043EFFF58F}" srcOrd="0" destOrd="0" presId="urn:microsoft.com/office/officeart/2005/8/layout/orgChart1"/>
    <dgm:cxn modelId="{BB81C7EB-5E39-7645-A8BE-A08898AF681E}" type="presOf" srcId="{6BEE6DA4-21B5-3444-AEB3-E476783F9C94}" destId="{190D2547-2895-5A4A-9218-39A7099E7133}" srcOrd="1" destOrd="0" presId="urn:microsoft.com/office/officeart/2005/8/layout/orgChart1"/>
    <dgm:cxn modelId="{1BE94BF5-E185-8B41-AD77-7E5F1B4F6139}" srcId="{7432BA04-ECBD-334A-8646-203EE092F3FF}" destId="{8218B831-01A3-2043-A717-CB15C159B2CA}" srcOrd="1" destOrd="0" parTransId="{D6DE07DD-DC74-2041-B9E2-FEAAF368E83A}" sibTransId="{8563679D-C326-4342-A36A-379D8C88F189}"/>
    <dgm:cxn modelId="{017BE050-6097-734D-A4CA-E21E84555A4F}" type="presParOf" srcId="{2DCF8C64-9502-D84F-B3E7-D77ED09BF0EB}" destId="{A0AE7561-E391-7D40-BC70-15B7A2DE1E10}" srcOrd="0" destOrd="0" presId="urn:microsoft.com/office/officeart/2005/8/layout/orgChart1"/>
    <dgm:cxn modelId="{B1DB35FC-39C7-B843-BF96-2C3065045A80}" type="presParOf" srcId="{A0AE7561-E391-7D40-BC70-15B7A2DE1E10}" destId="{AAAEE94E-75BD-1D45-B4C8-2D2F8CD45C20}" srcOrd="0" destOrd="0" presId="urn:microsoft.com/office/officeart/2005/8/layout/orgChart1"/>
    <dgm:cxn modelId="{B0180FBB-6E73-5241-85F1-17B5414DFBE8}" type="presParOf" srcId="{AAAEE94E-75BD-1D45-B4C8-2D2F8CD45C20}" destId="{73FF0B05-D4D7-274D-8798-A7043EFFF58F}" srcOrd="0" destOrd="0" presId="urn:microsoft.com/office/officeart/2005/8/layout/orgChart1"/>
    <dgm:cxn modelId="{16664E84-E96E-154B-8633-36074F460088}" type="presParOf" srcId="{AAAEE94E-75BD-1D45-B4C8-2D2F8CD45C20}" destId="{63EFE186-B8D1-8240-8F0F-61E04124BB10}" srcOrd="1" destOrd="0" presId="urn:microsoft.com/office/officeart/2005/8/layout/orgChart1"/>
    <dgm:cxn modelId="{25187B03-CDD7-D24F-AEF5-7BE6F1975585}" type="presParOf" srcId="{A0AE7561-E391-7D40-BC70-15B7A2DE1E10}" destId="{1759F128-5146-C942-A18F-DF3037CF26EB}" srcOrd="1" destOrd="0" presId="urn:microsoft.com/office/officeart/2005/8/layout/orgChart1"/>
    <dgm:cxn modelId="{5C4F785D-6539-624E-A0F9-EF5827FD4E99}" type="presParOf" srcId="{1759F128-5146-C942-A18F-DF3037CF26EB}" destId="{98897B47-70F1-9049-9ECF-46894B081049}" srcOrd="0" destOrd="0" presId="urn:microsoft.com/office/officeart/2005/8/layout/orgChart1"/>
    <dgm:cxn modelId="{7251CC39-01CC-174E-B3AE-53A0980666D0}" type="presParOf" srcId="{1759F128-5146-C942-A18F-DF3037CF26EB}" destId="{A5F28DBC-2643-FF4A-ADF2-A5E950AFAF1D}" srcOrd="1" destOrd="0" presId="urn:microsoft.com/office/officeart/2005/8/layout/orgChart1"/>
    <dgm:cxn modelId="{71453D5B-197D-C942-84CF-9588034B47C3}" type="presParOf" srcId="{A5F28DBC-2643-FF4A-ADF2-A5E950AFAF1D}" destId="{0FDDEA8E-EF6C-8944-9538-B346517E7C62}" srcOrd="0" destOrd="0" presId="urn:microsoft.com/office/officeart/2005/8/layout/orgChart1"/>
    <dgm:cxn modelId="{C70CBED7-3775-6342-A151-A4A1EE3F1F67}" type="presParOf" srcId="{0FDDEA8E-EF6C-8944-9538-B346517E7C62}" destId="{B80746B1-DD5B-4F4B-9BAB-FE09716453CE}" srcOrd="0" destOrd="0" presId="urn:microsoft.com/office/officeart/2005/8/layout/orgChart1"/>
    <dgm:cxn modelId="{2481B170-9156-AE4A-8DB8-784CFFC33D0A}" type="presParOf" srcId="{0FDDEA8E-EF6C-8944-9538-B346517E7C62}" destId="{190D2547-2895-5A4A-9218-39A7099E7133}" srcOrd="1" destOrd="0" presId="urn:microsoft.com/office/officeart/2005/8/layout/orgChart1"/>
    <dgm:cxn modelId="{2D6DBD05-5820-F04C-8FFA-6720BBB6D61E}" type="presParOf" srcId="{A5F28DBC-2643-FF4A-ADF2-A5E950AFAF1D}" destId="{9BE52BD8-E546-D14B-BB9D-1C0B348B30E9}" srcOrd="1" destOrd="0" presId="urn:microsoft.com/office/officeart/2005/8/layout/orgChart1"/>
    <dgm:cxn modelId="{B2382FF6-37B3-8144-AD70-1065B2685A80}" type="presParOf" srcId="{A5F28DBC-2643-FF4A-ADF2-A5E950AFAF1D}" destId="{0B68B5C4-B01F-4347-BAE1-2843D923EFBB}" srcOrd="2" destOrd="0" presId="urn:microsoft.com/office/officeart/2005/8/layout/orgChart1"/>
    <dgm:cxn modelId="{D1516FE4-8406-6644-A345-795E3455575E}" type="presParOf" srcId="{1759F128-5146-C942-A18F-DF3037CF26EB}" destId="{9CEB9FD6-AE70-8844-9482-A444DEE996DB}" srcOrd="2" destOrd="0" presId="urn:microsoft.com/office/officeart/2005/8/layout/orgChart1"/>
    <dgm:cxn modelId="{DA28D9C7-A53D-5843-8C92-5EEFBF277883}" type="presParOf" srcId="{1759F128-5146-C942-A18F-DF3037CF26EB}" destId="{4E28BC2F-84E7-4545-A73A-7389B29FC822}" srcOrd="3" destOrd="0" presId="urn:microsoft.com/office/officeart/2005/8/layout/orgChart1"/>
    <dgm:cxn modelId="{BEF668FB-B22A-6949-8AD1-9085988CD137}" type="presParOf" srcId="{4E28BC2F-84E7-4545-A73A-7389B29FC822}" destId="{CF0E7BA3-4EBD-9640-BC51-579E6273D9E4}" srcOrd="0" destOrd="0" presId="urn:microsoft.com/office/officeart/2005/8/layout/orgChart1"/>
    <dgm:cxn modelId="{864DD803-06C9-4843-9F8E-2E9955C86F8A}" type="presParOf" srcId="{CF0E7BA3-4EBD-9640-BC51-579E6273D9E4}" destId="{777EB2C0-42DC-BE4C-B4D6-CF806A111C26}" srcOrd="0" destOrd="0" presId="urn:microsoft.com/office/officeart/2005/8/layout/orgChart1"/>
    <dgm:cxn modelId="{0F1E9D12-AD43-A94A-9022-BF51261D700C}" type="presParOf" srcId="{CF0E7BA3-4EBD-9640-BC51-579E6273D9E4}" destId="{E171301E-2ED5-5D4E-A7F4-64BECD8292F6}" srcOrd="1" destOrd="0" presId="urn:microsoft.com/office/officeart/2005/8/layout/orgChart1"/>
    <dgm:cxn modelId="{BEAEBB8A-43C0-0145-BDC1-D3E1C96068A5}" type="presParOf" srcId="{4E28BC2F-84E7-4545-A73A-7389B29FC822}" destId="{982E0638-9BEA-D445-89B9-E653F088DA1B}" srcOrd="1" destOrd="0" presId="urn:microsoft.com/office/officeart/2005/8/layout/orgChart1"/>
    <dgm:cxn modelId="{F4B323CF-76BB-5544-AAD7-A42B33C2AB9D}" type="presParOf" srcId="{4E28BC2F-84E7-4545-A73A-7389B29FC822}" destId="{759920C5-F76A-104E-AAB0-C4961B00E0E5}" srcOrd="2" destOrd="0" presId="urn:microsoft.com/office/officeart/2005/8/layout/orgChart1"/>
    <dgm:cxn modelId="{82337F71-6C36-9343-97AE-82749C3B4DCE}" type="presParOf" srcId="{1759F128-5146-C942-A18F-DF3037CF26EB}" destId="{C281AE87-5678-D14B-97EE-C7618748D95F}" srcOrd="4" destOrd="0" presId="urn:microsoft.com/office/officeart/2005/8/layout/orgChart1"/>
    <dgm:cxn modelId="{9610A31B-F1CD-2042-832C-851303359162}" type="presParOf" srcId="{1759F128-5146-C942-A18F-DF3037CF26EB}" destId="{1AD1160F-A333-CD43-9D1C-9BF295AF6A90}" srcOrd="5" destOrd="0" presId="urn:microsoft.com/office/officeart/2005/8/layout/orgChart1"/>
    <dgm:cxn modelId="{86E4D630-E9EE-E940-B39A-C884F33C45E1}" type="presParOf" srcId="{1AD1160F-A333-CD43-9D1C-9BF295AF6A90}" destId="{2D366A5E-BC67-0D41-9F71-749A27335500}" srcOrd="0" destOrd="0" presId="urn:microsoft.com/office/officeart/2005/8/layout/orgChart1"/>
    <dgm:cxn modelId="{F051CE3A-E996-6E47-A71D-91759F605711}" type="presParOf" srcId="{2D366A5E-BC67-0D41-9F71-749A27335500}" destId="{EC1B5A45-7346-5B40-800C-EAB970C69F7F}" srcOrd="0" destOrd="0" presId="urn:microsoft.com/office/officeart/2005/8/layout/orgChart1"/>
    <dgm:cxn modelId="{A138A5A5-07F8-7D46-BBD8-3FDF8CC985AE}" type="presParOf" srcId="{2D366A5E-BC67-0D41-9F71-749A27335500}" destId="{489D8131-DB3F-4C45-9BDE-7D87C04521EF}" srcOrd="1" destOrd="0" presId="urn:microsoft.com/office/officeart/2005/8/layout/orgChart1"/>
    <dgm:cxn modelId="{D5F6EE08-29F6-8B45-B865-347D36B7E6FC}" type="presParOf" srcId="{1AD1160F-A333-CD43-9D1C-9BF295AF6A90}" destId="{4476732C-6A49-C848-BF1D-CC02D2279726}" srcOrd="1" destOrd="0" presId="urn:microsoft.com/office/officeart/2005/8/layout/orgChart1"/>
    <dgm:cxn modelId="{91FD29CB-E35B-224C-BE7F-D1067C97D1FC}" type="presParOf" srcId="{1AD1160F-A333-CD43-9D1C-9BF295AF6A90}" destId="{855F269C-A379-CB4A-B60E-1B1343CE65A9}" srcOrd="2" destOrd="0" presId="urn:microsoft.com/office/officeart/2005/8/layout/orgChart1"/>
    <dgm:cxn modelId="{8BED1ECB-5DC9-AF46-85AA-B4131A2C8BEE}" type="presParOf" srcId="{A0AE7561-E391-7D40-BC70-15B7A2DE1E10}" destId="{48EE54D2-085B-7C44-8363-3A4A5BA909A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07DC64-CF5C-5841-8744-FCD558D4BF8C}" type="doc">
      <dgm:prSet loTypeId="urn:microsoft.com/office/officeart/2005/8/layout/orgChart1" loCatId="" qsTypeId="urn:microsoft.com/office/officeart/2005/8/quickstyle/3d1" qsCatId="3D" csTypeId="urn:microsoft.com/office/officeart/2005/8/colors/accent0_3" csCatId="mainScheme" phldr="1"/>
      <dgm:spPr/>
      <dgm:t>
        <a:bodyPr/>
        <a:lstStyle/>
        <a:p>
          <a:endParaRPr lang="en-US"/>
        </a:p>
      </dgm:t>
    </dgm:pt>
    <dgm:pt modelId="{7432BA04-ECBD-334A-8646-203EE092F3FF}">
      <dgm:prSet phldrT="[Text]"/>
      <dgm:spPr>
        <a:solidFill>
          <a:srgbClr val="7030A0"/>
        </a:solidFill>
      </dgm:spPr>
      <dgm:t>
        <a:bodyPr/>
        <a:lstStyle/>
        <a:p>
          <a:r>
            <a:rPr lang="en-US" dirty="0"/>
            <a:t>Patients prescribed ADHD medication </a:t>
          </a:r>
        </a:p>
        <a:p>
          <a:r>
            <a:rPr lang="en-US" dirty="0"/>
            <a:t>N=302 (68.95%)</a:t>
          </a:r>
        </a:p>
      </dgm:t>
    </dgm:pt>
    <dgm:pt modelId="{C9916709-DFB4-C64A-8B0F-E573EEA07DEA}" type="parTrans" cxnId="{8D373567-ABAB-AD43-A80E-96F0BD844FBB}">
      <dgm:prSet/>
      <dgm:spPr/>
      <dgm:t>
        <a:bodyPr/>
        <a:lstStyle/>
        <a:p>
          <a:endParaRPr lang="en-US"/>
        </a:p>
      </dgm:t>
    </dgm:pt>
    <dgm:pt modelId="{AB41DEA6-11EF-9749-9B1F-41ECDB143A03}" type="sibTrans" cxnId="{8D373567-ABAB-AD43-A80E-96F0BD844FBB}">
      <dgm:prSet/>
      <dgm:spPr/>
      <dgm:t>
        <a:bodyPr/>
        <a:lstStyle/>
        <a:p>
          <a:endParaRPr lang="en-US"/>
        </a:p>
      </dgm:t>
    </dgm:pt>
    <dgm:pt modelId="{6BEE6DA4-21B5-3444-AEB3-E476783F9C94}">
      <dgm:prSet phldrT="[Text]"/>
      <dgm:spPr>
        <a:solidFill>
          <a:srgbClr val="002060"/>
        </a:solidFill>
      </dgm:spPr>
      <dgm:t>
        <a:bodyPr/>
        <a:lstStyle/>
        <a:p>
          <a:r>
            <a:rPr lang="en-US" dirty="0"/>
            <a:t>English Speakers </a:t>
          </a:r>
        </a:p>
        <a:p>
          <a:r>
            <a:rPr lang="en-US" dirty="0"/>
            <a:t>264 (87.42%)</a:t>
          </a:r>
        </a:p>
      </dgm:t>
    </dgm:pt>
    <dgm:pt modelId="{08BADD56-0255-2642-9FA9-15C5B8FF9CFD}" type="parTrans" cxnId="{C52883D8-B83A-ED4E-97C8-21D3BA7FDEE0}">
      <dgm:prSet/>
      <dgm:spPr/>
      <dgm:t>
        <a:bodyPr/>
        <a:lstStyle/>
        <a:p>
          <a:endParaRPr lang="en-US"/>
        </a:p>
      </dgm:t>
    </dgm:pt>
    <dgm:pt modelId="{AD272920-E952-6C43-9437-15557E3884A7}" type="sibTrans" cxnId="{C52883D8-B83A-ED4E-97C8-21D3BA7FDEE0}">
      <dgm:prSet/>
      <dgm:spPr/>
      <dgm:t>
        <a:bodyPr/>
        <a:lstStyle/>
        <a:p>
          <a:endParaRPr lang="en-US"/>
        </a:p>
      </dgm:t>
    </dgm:pt>
    <dgm:pt modelId="{8218B831-01A3-2043-A717-CB15C159B2CA}">
      <dgm:prSet phldrT="[Text]"/>
      <dgm:spPr>
        <a:solidFill>
          <a:srgbClr val="0070C0"/>
        </a:solidFill>
      </dgm:spPr>
      <dgm:t>
        <a:bodyPr/>
        <a:lstStyle/>
        <a:p>
          <a:r>
            <a:rPr lang="en-US" dirty="0"/>
            <a:t>Spanish Speakers </a:t>
          </a:r>
        </a:p>
        <a:p>
          <a:r>
            <a:rPr lang="en-US" dirty="0"/>
            <a:t>35 (11.59%)</a:t>
          </a:r>
        </a:p>
      </dgm:t>
    </dgm:pt>
    <dgm:pt modelId="{D6DE07DD-DC74-2041-B9E2-FEAAF368E83A}" type="parTrans" cxnId="{1BE94BF5-E185-8B41-AD77-7E5F1B4F6139}">
      <dgm:prSet/>
      <dgm:spPr/>
      <dgm:t>
        <a:bodyPr/>
        <a:lstStyle/>
        <a:p>
          <a:endParaRPr lang="en-US"/>
        </a:p>
      </dgm:t>
    </dgm:pt>
    <dgm:pt modelId="{8563679D-C326-4342-A36A-379D8C88F189}" type="sibTrans" cxnId="{1BE94BF5-E185-8B41-AD77-7E5F1B4F6139}">
      <dgm:prSet/>
      <dgm:spPr/>
      <dgm:t>
        <a:bodyPr/>
        <a:lstStyle/>
        <a:p>
          <a:endParaRPr lang="en-US"/>
        </a:p>
      </dgm:t>
    </dgm:pt>
    <dgm:pt modelId="{31A93792-2971-E84B-8A95-9080E09924E5}">
      <dgm:prSet phldrT="[Text]"/>
      <dgm:spPr>
        <a:solidFill>
          <a:srgbClr val="6E6E6E"/>
        </a:solidFill>
      </dgm:spPr>
      <dgm:t>
        <a:bodyPr/>
        <a:lstStyle/>
        <a:p>
          <a:r>
            <a:rPr lang="en-US" dirty="0"/>
            <a:t>Other Languages </a:t>
          </a:r>
        </a:p>
        <a:p>
          <a:r>
            <a:rPr lang="en-US" dirty="0"/>
            <a:t>3 (0.99%)</a:t>
          </a:r>
        </a:p>
      </dgm:t>
    </dgm:pt>
    <dgm:pt modelId="{BABAC2FD-B0ED-3849-8810-70F4F2280804}" type="parTrans" cxnId="{837DEB9E-D4D6-5A4C-B251-71352BE482E4}">
      <dgm:prSet/>
      <dgm:spPr/>
      <dgm:t>
        <a:bodyPr/>
        <a:lstStyle/>
        <a:p>
          <a:endParaRPr lang="en-US"/>
        </a:p>
      </dgm:t>
    </dgm:pt>
    <dgm:pt modelId="{A0A6FA27-399A-0F4E-973C-3E1ED04EE9AF}" type="sibTrans" cxnId="{837DEB9E-D4D6-5A4C-B251-71352BE482E4}">
      <dgm:prSet/>
      <dgm:spPr/>
      <dgm:t>
        <a:bodyPr/>
        <a:lstStyle/>
        <a:p>
          <a:endParaRPr lang="en-US"/>
        </a:p>
      </dgm:t>
    </dgm:pt>
    <dgm:pt modelId="{2DCF8C64-9502-D84F-B3E7-D77ED09BF0EB}" type="pres">
      <dgm:prSet presAssocID="{E107DC64-CF5C-5841-8744-FCD558D4BF8C}" presName="hierChild1" presStyleCnt="0">
        <dgm:presLayoutVars>
          <dgm:orgChart val="1"/>
          <dgm:chPref val="1"/>
          <dgm:dir/>
          <dgm:animOne val="branch"/>
          <dgm:animLvl val="lvl"/>
          <dgm:resizeHandles/>
        </dgm:presLayoutVars>
      </dgm:prSet>
      <dgm:spPr/>
    </dgm:pt>
    <dgm:pt modelId="{A0AE7561-E391-7D40-BC70-15B7A2DE1E10}" type="pres">
      <dgm:prSet presAssocID="{7432BA04-ECBD-334A-8646-203EE092F3FF}" presName="hierRoot1" presStyleCnt="0">
        <dgm:presLayoutVars>
          <dgm:hierBranch val="init"/>
        </dgm:presLayoutVars>
      </dgm:prSet>
      <dgm:spPr/>
    </dgm:pt>
    <dgm:pt modelId="{AAAEE94E-75BD-1D45-B4C8-2D2F8CD45C20}" type="pres">
      <dgm:prSet presAssocID="{7432BA04-ECBD-334A-8646-203EE092F3FF}" presName="rootComposite1" presStyleCnt="0"/>
      <dgm:spPr/>
    </dgm:pt>
    <dgm:pt modelId="{73FF0B05-D4D7-274D-8798-A7043EFFF58F}" type="pres">
      <dgm:prSet presAssocID="{7432BA04-ECBD-334A-8646-203EE092F3FF}" presName="rootText1" presStyleLbl="node0" presStyleIdx="0" presStyleCnt="1">
        <dgm:presLayoutVars>
          <dgm:chPref val="3"/>
        </dgm:presLayoutVars>
      </dgm:prSet>
      <dgm:spPr/>
    </dgm:pt>
    <dgm:pt modelId="{63EFE186-B8D1-8240-8F0F-61E04124BB10}" type="pres">
      <dgm:prSet presAssocID="{7432BA04-ECBD-334A-8646-203EE092F3FF}" presName="rootConnector1" presStyleLbl="node1" presStyleIdx="0" presStyleCnt="0"/>
      <dgm:spPr/>
    </dgm:pt>
    <dgm:pt modelId="{1759F128-5146-C942-A18F-DF3037CF26EB}" type="pres">
      <dgm:prSet presAssocID="{7432BA04-ECBD-334A-8646-203EE092F3FF}" presName="hierChild2" presStyleCnt="0"/>
      <dgm:spPr/>
    </dgm:pt>
    <dgm:pt modelId="{98897B47-70F1-9049-9ECF-46894B081049}" type="pres">
      <dgm:prSet presAssocID="{08BADD56-0255-2642-9FA9-15C5B8FF9CFD}" presName="Name37" presStyleLbl="parChTrans1D2" presStyleIdx="0" presStyleCnt="3"/>
      <dgm:spPr/>
    </dgm:pt>
    <dgm:pt modelId="{A5F28DBC-2643-FF4A-ADF2-A5E950AFAF1D}" type="pres">
      <dgm:prSet presAssocID="{6BEE6DA4-21B5-3444-AEB3-E476783F9C94}" presName="hierRoot2" presStyleCnt="0">
        <dgm:presLayoutVars>
          <dgm:hierBranch val="init"/>
        </dgm:presLayoutVars>
      </dgm:prSet>
      <dgm:spPr/>
    </dgm:pt>
    <dgm:pt modelId="{0FDDEA8E-EF6C-8944-9538-B346517E7C62}" type="pres">
      <dgm:prSet presAssocID="{6BEE6DA4-21B5-3444-AEB3-E476783F9C94}" presName="rootComposite" presStyleCnt="0"/>
      <dgm:spPr/>
    </dgm:pt>
    <dgm:pt modelId="{B80746B1-DD5B-4F4B-9BAB-FE09716453CE}" type="pres">
      <dgm:prSet presAssocID="{6BEE6DA4-21B5-3444-AEB3-E476783F9C94}" presName="rootText" presStyleLbl="node2" presStyleIdx="0" presStyleCnt="3">
        <dgm:presLayoutVars>
          <dgm:chPref val="3"/>
        </dgm:presLayoutVars>
      </dgm:prSet>
      <dgm:spPr/>
    </dgm:pt>
    <dgm:pt modelId="{190D2547-2895-5A4A-9218-39A7099E7133}" type="pres">
      <dgm:prSet presAssocID="{6BEE6DA4-21B5-3444-AEB3-E476783F9C94}" presName="rootConnector" presStyleLbl="node2" presStyleIdx="0" presStyleCnt="3"/>
      <dgm:spPr/>
    </dgm:pt>
    <dgm:pt modelId="{9BE52BD8-E546-D14B-BB9D-1C0B348B30E9}" type="pres">
      <dgm:prSet presAssocID="{6BEE6DA4-21B5-3444-AEB3-E476783F9C94}" presName="hierChild4" presStyleCnt="0"/>
      <dgm:spPr/>
    </dgm:pt>
    <dgm:pt modelId="{0B68B5C4-B01F-4347-BAE1-2843D923EFBB}" type="pres">
      <dgm:prSet presAssocID="{6BEE6DA4-21B5-3444-AEB3-E476783F9C94}" presName="hierChild5" presStyleCnt="0"/>
      <dgm:spPr/>
    </dgm:pt>
    <dgm:pt modelId="{9CEB9FD6-AE70-8844-9482-A444DEE996DB}" type="pres">
      <dgm:prSet presAssocID="{D6DE07DD-DC74-2041-B9E2-FEAAF368E83A}" presName="Name37" presStyleLbl="parChTrans1D2" presStyleIdx="1" presStyleCnt="3"/>
      <dgm:spPr/>
    </dgm:pt>
    <dgm:pt modelId="{4E28BC2F-84E7-4545-A73A-7389B29FC822}" type="pres">
      <dgm:prSet presAssocID="{8218B831-01A3-2043-A717-CB15C159B2CA}" presName="hierRoot2" presStyleCnt="0">
        <dgm:presLayoutVars>
          <dgm:hierBranch val="init"/>
        </dgm:presLayoutVars>
      </dgm:prSet>
      <dgm:spPr/>
    </dgm:pt>
    <dgm:pt modelId="{CF0E7BA3-4EBD-9640-BC51-579E6273D9E4}" type="pres">
      <dgm:prSet presAssocID="{8218B831-01A3-2043-A717-CB15C159B2CA}" presName="rootComposite" presStyleCnt="0"/>
      <dgm:spPr/>
    </dgm:pt>
    <dgm:pt modelId="{777EB2C0-42DC-BE4C-B4D6-CF806A111C26}" type="pres">
      <dgm:prSet presAssocID="{8218B831-01A3-2043-A717-CB15C159B2CA}" presName="rootText" presStyleLbl="node2" presStyleIdx="1" presStyleCnt="3">
        <dgm:presLayoutVars>
          <dgm:chPref val="3"/>
        </dgm:presLayoutVars>
      </dgm:prSet>
      <dgm:spPr/>
    </dgm:pt>
    <dgm:pt modelId="{E171301E-2ED5-5D4E-A7F4-64BECD8292F6}" type="pres">
      <dgm:prSet presAssocID="{8218B831-01A3-2043-A717-CB15C159B2CA}" presName="rootConnector" presStyleLbl="node2" presStyleIdx="1" presStyleCnt="3"/>
      <dgm:spPr/>
    </dgm:pt>
    <dgm:pt modelId="{982E0638-9BEA-D445-89B9-E653F088DA1B}" type="pres">
      <dgm:prSet presAssocID="{8218B831-01A3-2043-A717-CB15C159B2CA}" presName="hierChild4" presStyleCnt="0"/>
      <dgm:spPr/>
    </dgm:pt>
    <dgm:pt modelId="{759920C5-F76A-104E-AAB0-C4961B00E0E5}" type="pres">
      <dgm:prSet presAssocID="{8218B831-01A3-2043-A717-CB15C159B2CA}" presName="hierChild5" presStyleCnt="0"/>
      <dgm:spPr/>
    </dgm:pt>
    <dgm:pt modelId="{C281AE87-5678-D14B-97EE-C7618748D95F}" type="pres">
      <dgm:prSet presAssocID="{BABAC2FD-B0ED-3849-8810-70F4F2280804}" presName="Name37" presStyleLbl="parChTrans1D2" presStyleIdx="2" presStyleCnt="3"/>
      <dgm:spPr/>
    </dgm:pt>
    <dgm:pt modelId="{1AD1160F-A333-CD43-9D1C-9BF295AF6A90}" type="pres">
      <dgm:prSet presAssocID="{31A93792-2971-E84B-8A95-9080E09924E5}" presName="hierRoot2" presStyleCnt="0">
        <dgm:presLayoutVars>
          <dgm:hierBranch val="init"/>
        </dgm:presLayoutVars>
      </dgm:prSet>
      <dgm:spPr/>
    </dgm:pt>
    <dgm:pt modelId="{2D366A5E-BC67-0D41-9F71-749A27335500}" type="pres">
      <dgm:prSet presAssocID="{31A93792-2971-E84B-8A95-9080E09924E5}" presName="rootComposite" presStyleCnt="0"/>
      <dgm:spPr/>
    </dgm:pt>
    <dgm:pt modelId="{EC1B5A45-7346-5B40-800C-EAB970C69F7F}" type="pres">
      <dgm:prSet presAssocID="{31A93792-2971-E84B-8A95-9080E09924E5}" presName="rootText" presStyleLbl="node2" presStyleIdx="2" presStyleCnt="3">
        <dgm:presLayoutVars>
          <dgm:chPref val="3"/>
        </dgm:presLayoutVars>
      </dgm:prSet>
      <dgm:spPr/>
    </dgm:pt>
    <dgm:pt modelId="{489D8131-DB3F-4C45-9BDE-7D87C04521EF}" type="pres">
      <dgm:prSet presAssocID="{31A93792-2971-E84B-8A95-9080E09924E5}" presName="rootConnector" presStyleLbl="node2" presStyleIdx="2" presStyleCnt="3"/>
      <dgm:spPr/>
    </dgm:pt>
    <dgm:pt modelId="{4476732C-6A49-C848-BF1D-CC02D2279726}" type="pres">
      <dgm:prSet presAssocID="{31A93792-2971-E84B-8A95-9080E09924E5}" presName="hierChild4" presStyleCnt="0"/>
      <dgm:spPr/>
    </dgm:pt>
    <dgm:pt modelId="{855F269C-A379-CB4A-B60E-1B1343CE65A9}" type="pres">
      <dgm:prSet presAssocID="{31A93792-2971-E84B-8A95-9080E09924E5}" presName="hierChild5" presStyleCnt="0"/>
      <dgm:spPr/>
    </dgm:pt>
    <dgm:pt modelId="{48EE54D2-085B-7C44-8363-3A4A5BA909A3}" type="pres">
      <dgm:prSet presAssocID="{7432BA04-ECBD-334A-8646-203EE092F3FF}" presName="hierChild3" presStyleCnt="0"/>
      <dgm:spPr/>
    </dgm:pt>
  </dgm:ptLst>
  <dgm:cxnLst>
    <dgm:cxn modelId="{205E1363-B2D4-5F45-AF2D-2A92876A7A6C}" type="presOf" srcId="{08BADD56-0255-2642-9FA9-15C5B8FF9CFD}" destId="{98897B47-70F1-9049-9ECF-46894B081049}" srcOrd="0" destOrd="0" presId="urn:microsoft.com/office/officeart/2005/8/layout/orgChart1"/>
    <dgm:cxn modelId="{8D373567-ABAB-AD43-A80E-96F0BD844FBB}" srcId="{E107DC64-CF5C-5841-8744-FCD558D4BF8C}" destId="{7432BA04-ECBD-334A-8646-203EE092F3FF}" srcOrd="0" destOrd="0" parTransId="{C9916709-DFB4-C64A-8B0F-E573EEA07DEA}" sibTransId="{AB41DEA6-11EF-9749-9B1F-41ECDB143A03}"/>
    <dgm:cxn modelId="{780FDC6A-E040-2B45-A83C-4356E517AE5A}" type="presOf" srcId="{7432BA04-ECBD-334A-8646-203EE092F3FF}" destId="{63EFE186-B8D1-8240-8F0F-61E04124BB10}" srcOrd="1" destOrd="0" presId="urn:microsoft.com/office/officeart/2005/8/layout/orgChart1"/>
    <dgm:cxn modelId="{77086E7F-5402-CC4F-B846-65E3713B0F7D}" type="presOf" srcId="{8218B831-01A3-2043-A717-CB15C159B2CA}" destId="{777EB2C0-42DC-BE4C-B4D6-CF806A111C26}" srcOrd="0" destOrd="0" presId="urn:microsoft.com/office/officeart/2005/8/layout/orgChart1"/>
    <dgm:cxn modelId="{494C6793-1FD5-214C-9967-60532505AA40}" type="presOf" srcId="{8218B831-01A3-2043-A717-CB15C159B2CA}" destId="{E171301E-2ED5-5D4E-A7F4-64BECD8292F6}" srcOrd="1" destOrd="0" presId="urn:microsoft.com/office/officeart/2005/8/layout/orgChart1"/>
    <dgm:cxn modelId="{3F14BC9C-41A9-8A4C-8C6B-3A0BEFA5FFE9}" type="presOf" srcId="{D6DE07DD-DC74-2041-B9E2-FEAAF368E83A}" destId="{9CEB9FD6-AE70-8844-9482-A444DEE996DB}" srcOrd="0" destOrd="0" presId="urn:microsoft.com/office/officeart/2005/8/layout/orgChart1"/>
    <dgm:cxn modelId="{837DEB9E-D4D6-5A4C-B251-71352BE482E4}" srcId="{7432BA04-ECBD-334A-8646-203EE092F3FF}" destId="{31A93792-2971-E84B-8A95-9080E09924E5}" srcOrd="2" destOrd="0" parTransId="{BABAC2FD-B0ED-3849-8810-70F4F2280804}" sibTransId="{A0A6FA27-399A-0F4E-973C-3E1ED04EE9AF}"/>
    <dgm:cxn modelId="{19A4D8C1-F17C-3046-B0B6-3134436C8247}" type="presOf" srcId="{31A93792-2971-E84B-8A95-9080E09924E5}" destId="{EC1B5A45-7346-5B40-800C-EAB970C69F7F}" srcOrd="0" destOrd="0" presId="urn:microsoft.com/office/officeart/2005/8/layout/orgChart1"/>
    <dgm:cxn modelId="{5BBF1DCB-C6E5-5146-AD90-45CADB29E44C}" type="presOf" srcId="{BABAC2FD-B0ED-3849-8810-70F4F2280804}" destId="{C281AE87-5678-D14B-97EE-C7618748D95F}" srcOrd="0" destOrd="0" presId="urn:microsoft.com/office/officeart/2005/8/layout/orgChart1"/>
    <dgm:cxn modelId="{3B22ABD0-8D73-474B-B49E-F4383238E3BF}" type="presOf" srcId="{31A93792-2971-E84B-8A95-9080E09924E5}" destId="{489D8131-DB3F-4C45-9BDE-7D87C04521EF}" srcOrd="1" destOrd="0" presId="urn:microsoft.com/office/officeart/2005/8/layout/orgChart1"/>
    <dgm:cxn modelId="{E59293D4-4F0C-484B-B6B1-C879AF8E8895}" type="presOf" srcId="{6BEE6DA4-21B5-3444-AEB3-E476783F9C94}" destId="{B80746B1-DD5B-4F4B-9BAB-FE09716453CE}" srcOrd="0" destOrd="0" presId="urn:microsoft.com/office/officeart/2005/8/layout/orgChart1"/>
    <dgm:cxn modelId="{C52883D8-B83A-ED4E-97C8-21D3BA7FDEE0}" srcId="{7432BA04-ECBD-334A-8646-203EE092F3FF}" destId="{6BEE6DA4-21B5-3444-AEB3-E476783F9C94}" srcOrd="0" destOrd="0" parTransId="{08BADD56-0255-2642-9FA9-15C5B8FF9CFD}" sibTransId="{AD272920-E952-6C43-9437-15557E3884A7}"/>
    <dgm:cxn modelId="{8C1F18E0-1ECE-DE42-8560-E112B6D0DD3D}" type="presOf" srcId="{E107DC64-CF5C-5841-8744-FCD558D4BF8C}" destId="{2DCF8C64-9502-D84F-B3E7-D77ED09BF0EB}" srcOrd="0" destOrd="0" presId="urn:microsoft.com/office/officeart/2005/8/layout/orgChart1"/>
    <dgm:cxn modelId="{271704EB-07DA-4349-90A9-01D3D6430D18}" type="presOf" srcId="{7432BA04-ECBD-334A-8646-203EE092F3FF}" destId="{73FF0B05-D4D7-274D-8798-A7043EFFF58F}" srcOrd="0" destOrd="0" presId="urn:microsoft.com/office/officeart/2005/8/layout/orgChart1"/>
    <dgm:cxn modelId="{BB81C7EB-5E39-7645-A8BE-A08898AF681E}" type="presOf" srcId="{6BEE6DA4-21B5-3444-AEB3-E476783F9C94}" destId="{190D2547-2895-5A4A-9218-39A7099E7133}" srcOrd="1" destOrd="0" presId="urn:microsoft.com/office/officeart/2005/8/layout/orgChart1"/>
    <dgm:cxn modelId="{1BE94BF5-E185-8B41-AD77-7E5F1B4F6139}" srcId="{7432BA04-ECBD-334A-8646-203EE092F3FF}" destId="{8218B831-01A3-2043-A717-CB15C159B2CA}" srcOrd="1" destOrd="0" parTransId="{D6DE07DD-DC74-2041-B9E2-FEAAF368E83A}" sibTransId="{8563679D-C326-4342-A36A-379D8C88F189}"/>
    <dgm:cxn modelId="{017BE050-6097-734D-A4CA-E21E84555A4F}" type="presParOf" srcId="{2DCF8C64-9502-D84F-B3E7-D77ED09BF0EB}" destId="{A0AE7561-E391-7D40-BC70-15B7A2DE1E10}" srcOrd="0" destOrd="0" presId="urn:microsoft.com/office/officeart/2005/8/layout/orgChart1"/>
    <dgm:cxn modelId="{B1DB35FC-39C7-B843-BF96-2C3065045A80}" type="presParOf" srcId="{A0AE7561-E391-7D40-BC70-15B7A2DE1E10}" destId="{AAAEE94E-75BD-1D45-B4C8-2D2F8CD45C20}" srcOrd="0" destOrd="0" presId="urn:microsoft.com/office/officeart/2005/8/layout/orgChart1"/>
    <dgm:cxn modelId="{B0180FBB-6E73-5241-85F1-17B5414DFBE8}" type="presParOf" srcId="{AAAEE94E-75BD-1D45-B4C8-2D2F8CD45C20}" destId="{73FF0B05-D4D7-274D-8798-A7043EFFF58F}" srcOrd="0" destOrd="0" presId="urn:microsoft.com/office/officeart/2005/8/layout/orgChart1"/>
    <dgm:cxn modelId="{16664E84-E96E-154B-8633-36074F460088}" type="presParOf" srcId="{AAAEE94E-75BD-1D45-B4C8-2D2F8CD45C20}" destId="{63EFE186-B8D1-8240-8F0F-61E04124BB10}" srcOrd="1" destOrd="0" presId="urn:microsoft.com/office/officeart/2005/8/layout/orgChart1"/>
    <dgm:cxn modelId="{25187B03-CDD7-D24F-AEF5-7BE6F1975585}" type="presParOf" srcId="{A0AE7561-E391-7D40-BC70-15B7A2DE1E10}" destId="{1759F128-5146-C942-A18F-DF3037CF26EB}" srcOrd="1" destOrd="0" presId="urn:microsoft.com/office/officeart/2005/8/layout/orgChart1"/>
    <dgm:cxn modelId="{5C4F785D-6539-624E-A0F9-EF5827FD4E99}" type="presParOf" srcId="{1759F128-5146-C942-A18F-DF3037CF26EB}" destId="{98897B47-70F1-9049-9ECF-46894B081049}" srcOrd="0" destOrd="0" presId="urn:microsoft.com/office/officeart/2005/8/layout/orgChart1"/>
    <dgm:cxn modelId="{7251CC39-01CC-174E-B3AE-53A0980666D0}" type="presParOf" srcId="{1759F128-5146-C942-A18F-DF3037CF26EB}" destId="{A5F28DBC-2643-FF4A-ADF2-A5E950AFAF1D}" srcOrd="1" destOrd="0" presId="urn:microsoft.com/office/officeart/2005/8/layout/orgChart1"/>
    <dgm:cxn modelId="{71453D5B-197D-C942-84CF-9588034B47C3}" type="presParOf" srcId="{A5F28DBC-2643-FF4A-ADF2-A5E950AFAF1D}" destId="{0FDDEA8E-EF6C-8944-9538-B346517E7C62}" srcOrd="0" destOrd="0" presId="urn:microsoft.com/office/officeart/2005/8/layout/orgChart1"/>
    <dgm:cxn modelId="{C70CBED7-3775-6342-A151-A4A1EE3F1F67}" type="presParOf" srcId="{0FDDEA8E-EF6C-8944-9538-B346517E7C62}" destId="{B80746B1-DD5B-4F4B-9BAB-FE09716453CE}" srcOrd="0" destOrd="0" presId="urn:microsoft.com/office/officeart/2005/8/layout/orgChart1"/>
    <dgm:cxn modelId="{2481B170-9156-AE4A-8DB8-784CFFC33D0A}" type="presParOf" srcId="{0FDDEA8E-EF6C-8944-9538-B346517E7C62}" destId="{190D2547-2895-5A4A-9218-39A7099E7133}" srcOrd="1" destOrd="0" presId="urn:microsoft.com/office/officeart/2005/8/layout/orgChart1"/>
    <dgm:cxn modelId="{2D6DBD05-5820-F04C-8FFA-6720BBB6D61E}" type="presParOf" srcId="{A5F28DBC-2643-FF4A-ADF2-A5E950AFAF1D}" destId="{9BE52BD8-E546-D14B-BB9D-1C0B348B30E9}" srcOrd="1" destOrd="0" presId="urn:microsoft.com/office/officeart/2005/8/layout/orgChart1"/>
    <dgm:cxn modelId="{B2382FF6-37B3-8144-AD70-1065B2685A80}" type="presParOf" srcId="{A5F28DBC-2643-FF4A-ADF2-A5E950AFAF1D}" destId="{0B68B5C4-B01F-4347-BAE1-2843D923EFBB}" srcOrd="2" destOrd="0" presId="urn:microsoft.com/office/officeart/2005/8/layout/orgChart1"/>
    <dgm:cxn modelId="{D1516FE4-8406-6644-A345-795E3455575E}" type="presParOf" srcId="{1759F128-5146-C942-A18F-DF3037CF26EB}" destId="{9CEB9FD6-AE70-8844-9482-A444DEE996DB}" srcOrd="2" destOrd="0" presId="urn:microsoft.com/office/officeart/2005/8/layout/orgChart1"/>
    <dgm:cxn modelId="{DA28D9C7-A53D-5843-8C92-5EEFBF277883}" type="presParOf" srcId="{1759F128-5146-C942-A18F-DF3037CF26EB}" destId="{4E28BC2F-84E7-4545-A73A-7389B29FC822}" srcOrd="3" destOrd="0" presId="urn:microsoft.com/office/officeart/2005/8/layout/orgChart1"/>
    <dgm:cxn modelId="{BEF668FB-B22A-6949-8AD1-9085988CD137}" type="presParOf" srcId="{4E28BC2F-84E7-4545-A73A-7389B29FC822}" destId="{CF0E7BA3-4EBD-9640-BC51-579E6273D9E4}" srcOrd="0" destOrd="0" presId="urn:microsoft.com/office/officeart/2005/8/layout/orgChart1"/>
    <dgm:cxn modelId="{864DD803-06C9-4843-9F8E-2E9955C86F8A}" type="presParOf" srcId="{CF0E7BA3-4EBD-9640-BC51-579E6273D9E4}" destId="{777EB2C0-42DC-BE4C-B4D6-CF806A111C26}" srcOrd="0" destOrd="0" presId="urn:microsoft.com/office/officeart/2005/8/layout/orgChart1"/>
    <dgm:cxn modelId="{0F1E9D12-AD43-A94A-9022-BF51261D700C}" type="presParOf" srcId="{CF0E7BA3-4EBD-9640-BC51-579E6273D9E4}" destId="{E171301E-2ED5-5D4E-A7F4-64BECD8292F6}" srcOrd="1" destOrd="0" presId="urn:microsoft.com/office/officeart/2005/8/layout/orgChart1"/>
    <dgm:cxn modelId="{BEAEBB8A-43C0-0145-BDC1-D3E1C96068A5}" type="presParOf" srcId="{4E28BC2F-84E7-4545-A73A-7389B29FC822}" destId="{982E0638-9BEA-D445-89B9-E653F088DA1B}" srcOrd="1" destOrd="0" presId="urn:microsoft.com/office/officeart/2005/8/layout/orgChart1"/>
    <dgm:cxn modelId="{F4B323CF-76BB-5544-AAD7-A42B33C2AB9D}" type="presParOf" srcId="{4E28BC2F-84E7-4545-A73A-7389B29FC822}" destId="{759920C5-F76A-104E-AAB0-C4961B00E0E5}" srcOrd="2" destOrd="0" presId="urn:microsoft.com/office/officeart/2005/8/layout/orgChart1"/>
    <dgm:cxn modelId="{82337F71-6C36-9343-97AE-82749C3B4DCE}" type="presParOf" srcId="{1759F128-5146-C942-A18F-DF3037CF26EB}" destId="{C281AE87-5678-D14B-97EE-C7618748D95F}" srcOrd="4" destOrd="0" presId="urn:microsoft.com/office/officeart/2005/8/layout/orgChart1"/>
    <dgm:cxn modelId="{9610A31B-F1CD-2042-832C-851303359162}" type="presParOf" srcId="{1759F128-5146-C942-A18F-DF3037CF26EB}" destId="{1AD1160F-A333-CD43-9D1C-9BF295AF6A90}" srcOrd="5" destOrd="0" presId="urn:microsoft.com/office/officeart/2005/8/layout/orgChart1"/>
    <dgm:cxn modelId="{86E4D630-E9EE-E940-B39A-C884F33C45E1}" type="presParOf" srcId="{1AD1160F-A333-CD43-9D1C-9BF295AF6A90}" destId="{2D366A5E-BC67-0D41-9F71-749A27335500}" srcOrd="0" destOrd="0" presId="urn:microsoft.com/office/officeart/2005/8/layout/orgChart1"/>
    <dgm:cxn modelId="{F051CE3A-E996-6E47-A71D-91759F605711}" type="presParOf" srcId="{2D366A5E-BC67-0D41-9F71-749A27335500}" destId="{EC1B5A45-7346-5B40-800C-EAB970C69F7F}" srcOrd="0" destOrd="0" presId="urn:microsoft.com/office/officeart/2005/8/layout/orgChart1"/>
    <dgm:cxn modelId="{A138A5A5-07F8-7D46-BBD8-3FDF8CC985AE}" type="presParOf" srcId="{2D366A5E-BC67-0D41-9F71-749A27335500}" destId="{489D8131-DB3F-4C45-9BDE-7D87C04521EF}" srcOrd="1" destOrd="0" presId="urn:microsoft.com/office/officeart/2005/8/layout/orgChart1"/>
    <dgm:cxn modelId="{D5F6EE08-29F6-8B45-B865-347D36B7E6FC}" type="presParOf" srcId="{1AD1160F-A333-CD43-9D1C-9BF295AF6A90}" destId="{4476732C-6A49-C848-BF1D-CC02D2279726}" srcOrd="1" destOrd="0" presId="urn:microsoft.com/office/officeart/2005/8/layout/orgChart1"/>
    <dgm:cxn modelId="{91FD29CB-E35B-224C-BE7F-D1067C97D1FC}" type="presParOf" srcId="{1AD1160F-A333-CD43-9D1C-9BF295AF6A90}" destId="{855F269C-A379-CB4A-B60E-1B1343CE65A9}" srcOrd="2" destOrd="0" presId="urn:microsoft.com/office/officeart/2005/8/layout/orgChart1"/>
    <dgm:cxn modelId="{8BED1ECB-5DC9-AF46-85AA-B4131A2C8BEE}" type="presParOf" srcId="{A0AE7561-E391-7D40-BC70-15B7A2DE1E10}" destId="{48EE54D2-085B-7C44-8363-3A4A5BA909A3}"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1AE87-5678-D14B-97EE-C7618748D95F}">
      <dsp:nvSpPr>
        <dsp:cNvPr id="0" name=""/>
        <dsp:cNvSpPr/>
      </dsp:nvSpPr>
      <dsp:spPr>
        <a:xfrm>
          <a:off x="1933955" y="1746640"/>
          <a:ext cx="1368288" cy="237471"/>
        </a:xfrm>
        <a:custGeom>
          <a:avLst/>
          <a:gdLst/>
          <a:ahLst/>
          <a:cxnLst/>
          <a:rect l="0" t="0" r="0" b="0"/>
          <a:pathLst>
            <a:path>
              <a:moveTo>
                <a:pt x="0" y="0"/>
              </a:moveTo>
              <a:lnTo>
                <a:pt x="0" y="118735"/>
              </a:lnTo>
              <a:lnTo>
                <a:pt x="1368288" y="118735"/>
              </a:lnTo>
              <a:lnTo>
                <a:pt x="1368288" y="237471"/>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CEB9FD6-AE70-8844-9482-A444DEE996DB}">
      <dsp:nvSpPr>
        <dsp:cNvPr id="0" name=""/>
        <dsp:cNvSpPr/>
      </dsp:nvSpPr>
      <dsp:spPr>
        <a:xfrm>
          <a:off x="1888235" y="1746640"/>
          <a:ext cx="91440" cy="237471"/>
        </a:xfrm>
        <a:custGeom>
          <a:avLst/>
          <a:gdLst/>
          <a:ahLst/>
          <a:cxnLst/>
          <a:rect l="0" t="0" r="0" b="0"/>
          <a:pathLst>
            <a:path>
              <a:moveTo>
                <a:pt x="45720" y="0"/>
              </a:moveTo>
              <a:lnTo>
                <a:pt x="45720" y="237471"/>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8897B47-70F1-9049-9ECF-46894B081049}">
      <dsp:nvSpPr>
        <dsp:cNvPr id="0" name=""/>
        <dsp:cNvSpPr/>
      </dsp:nvSpPr>
      <dsp:spPr>
        <a:xfrm>
          <a:off x="565667" y="1746640"/>
          <a:ext cx="1368288" cy="237471"/>
        </a:xfrm>
        <a:custGeom>
          <a:avLst/>
          <a:gdLst/>
          <a:ahLst/>
          <a:cxnLst/>
          <a:rect l="0" t="0" r="0" b="0"/>
          <a:pathLst>
            <a:path>
              <a:moveTo>
                <a:pt x="1368288" y="0"/>
              </a:moveTo>
              <a:lnTo>
                <a:pt x="1368288" y="118735"/>
              </a:lnTo>
              <a:lnTo>
                <a:pt x="0" y="118735"/>
              </a:lnTo>
              <a:lnTo>
                <a:pt x="0" y="237471"/>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3FF0B05-D4D7-274D-8798-A7043EFFF58F}">
      <dsp:nvSpPr>
        <dsp:cNvPr id="0" name=""/>
        <dsp:cNvSpPr/>
      </dsp:nvSpPr>
      <dsp:spPr>
        <a:xfrm>
          <a:off x="1368547" y="1181231"/>
          <a:ext cx="1130816" cy="565408"/>
        </a:xfrm>
        <a:prstGeom prst="rect">
          <a:avLst/>
        </a:prstGeom>
        <a:solidFill>
          <a:srgbClr val="7030A0"/>
        </a:solidFill>
        <a:ln>
          <a:solidFill>
            <a:srgbClr val="7030A0"/>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Patients diagnosed with ADHD</a:t>
          </a:r>
        </a:p>
        <a:p>
          <a:pPr marL="0" lvl="0" indent="0" algn="ctr" defTabSz="444500">
            <a:lnSpc>
              <a:spcPct val="90000"/>
            </a:lnSpc>
            <a:spcBef>
              <a:spcPct val="0"/>
            </a:spcBef>
            <a:spcAft>
              <a:spcPct val="35000"/>
            </a:spcAft>
            <a:buNone/>
          </a:pPr>
          <a:r>
            <a:rPr lang="en-US" sz="1000" kern="1200" dirty="0"/>
            <a:t>N=438</a:t>
          </a:r>
        </a:p>
      </dsp:txBody>
      <dsp:txXfrm>
        <a:off x="1368547" y="1181231"/>
        <a:ext cx="1130816" cy="565408"/>
      </dsp:txXfrm>
    </dsp:sp>
    <dsp:sp modelId="{B80746B1-DD5B-4F4B-9BAB-FE09716453CE}">
      <dsp:nvSpPr>
        <dsp:cNvPr id="0" name=""/>
        <dsp:cNvSpPr/>
      </dsp:nvSpPr>
      <dsp:spPr>
        <a:xfrm>
          <a:off x="259" y="1984111"/>
          <a:ext cx="1130816" cy="565408"/>
        </a:xfrm>
        <a:prstGeom prst="rect">
          <a:avLst/>
        </a:prstGeom>
        <a:solidFill>
          <a:schemeClr val="tx1"/>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English Speakers </a:t>
          </a:r>
        </a:p>
        <a:p>
          <a:pPr marL="0" lvl="0" indent="0" algn="ctr" defTabSz="444500">
            <a:lnSpc>
              <a:spcPct val="90000"/>
            </a:lnSpc>
            <a:spcBef>
              <a:spcPct val="0"/>
            </a:spcBef>
            <a:spcAft>
              <a:spcPct val="35000"/>
            </a:spcAft>
            <a:buNone/>
          </a:pPr>
          <a:r>
            <a:rPr lang="en-US" sz="1000" kern="1200" dirty="0"/>
            <a:t>374 (85.39%)</a:t>
          </a:r>
        </a:p>
      </dsp:txBody>
      <dsp:txXfrm>
        <a:off x="259" y="1984111"/>
        <a:ext cx="1130816" cy="565408"/>
      </dsp:txXfrm>
    </dsp:sp>
    <dsp:sp modelId="{777EB2C0-42DC-BE4C-B4D6-CF806A111C26}">
      <dsp:nvSpPr>
        <dsp:cNvPr id="0" name=""/>
        <dsp:cNvSpPr/>
      </dsp:nvSpPr>
      <dsp:spPr>
        <a:xfrm>
          <a:off x="1368547" y="1984111"/>
          <a:ext cx="1130816" cy="565408"/>
        </a:xfrm>
        <a:prstGeom prst="rect">
          <a:avLst/>
        </a:prstGeom>
        <a:solidFill>
          <a:srgbClr val="0372C2"/>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Spanish Speakers </a:t>
          </a:r>
        </a:p>
        <a:p>
          <a:pPr marL="0" lvl="0" indent="0" algn="ctr" defTabSz="444500">
            <a:lnSpc>
              <a:spcPct val="90000"/>
            </a:lnSpc>
            <a:spcBef>
              <a:spcPct val="0"/>
            </a:spcBef>
            <a:spcAft>
              <a:spcPct val="35000"/>
            </a:spcAft>
            <a:buNone/>
          </a:pPr>
          <a:r>
            <a:rPr lang="en-US" sz="1000" kern="1200" dirty="0"/>
            <a:t>57 (13.01%)</a:t>
          </a:r>
        </a:p>
      </dsp:txBody>
      <dsp:txXfrm>
        <a:off x="1368547" y="1984111"/>
        <a:ext cx="1130816" cy="565408"/>
      </dsp:txXfrm>
    </dsp:sp>
    <dsp:sp modelId="{EC1B5A45-7346-5B40-800C-EAB970C69F7F}">
      <dsp:nvSpPr>
        <dsp:cNvPr id="0" name=""/>
        <dsp:cNvSpPr/>
      </dsp:nvSpPr>
      <dsp:spPr>
        <a:xfrm>
          <a:off x="2736835" y="1984111"/>
          <a:ext cx="1130816" cy="565408"/>
        </a:xfrm>
        <a:prstGeom prst="rect">
          <a:avLst/>
        </a:prstGeom>
        <a:solidFill>
          <a:srgbClr val="6E6E6E"/>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Other Languages </a:t>
          </a:r>
        </a:p>
        <a:p>
          <a:pPr marL="0" lvl="0" indent="0" algn="ctr" defTabSz="444500">
            <a:lnSpc>
              <a:spcPct val="90000"/>
            </a:lnSpc>
            <a:spcBef>
              <a:spcPct val="0"/>
            </a:spcBef>
            <a:spcAft>
              <a:spcPct val="35000"/>
            </a:spcAft>
            <a:buNone/>
          </a:pPr>
          <a:r>
            <a:rPr lang="en-US" sz="1000" kern="1200" dirty="0"/>
            <a:t>6 (1.37%)</a:t>
          </a:r>
        </a:p>
      </dsp:txBody>
      <dsp:txXfrm>
        <a:off x="2736835" y="1984111"/>
        <a:ext cx="1130816" cy="5654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1AE87-5678-D14B-97EE-C7618748D95F}">
      <dsp:nvSpPr>
        <dsp:cNvPr id="0" name=""/>
        <dsp:cNvSpPr/>
      </dsp:nvSpPr>
      <dsp:spPr>
        <a:xfrm>
          <a:off x="1931493" y="1748823"/>
          <a:ext cx="1366545" cy="237169"/>
        </a:xfrm>
        <a:custGeom>
          <a:avLst/>
          <a:gdLst/>
          <a:ahLst/>
          <a:cxnLst/>
          <a:rect l="0" t="0" r="0" b="0"/>
          <a:pathLst>
            <a:path>
              <a:moveTo>
                <a:pt x="0" y="0"/>
              </a:moveTo>
              <a:lnTo>
                <a:pt x="0" y="118584"/>
              </a:lnTo>
              <a:lnTo>
                <a:pt x="1366545" y="118584"/>
              </a:lnTo>
              <a:lnTo>
                <a:pt x="1366545" y="237169"/>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CEB9FD6-AE70-8844-9482-A444DEE996DB}">
      <dsp:nvSpPr>
        <dsp:cNvPr id="0" name=""/>
        <dsp:cNvSpPr/>
      </dsp:nvSpPr>
      <dsp:spPr>
        <a:xfrm>
          <a:off x="1885773" y="1748823"/>
          <a:ext cx="91440" cy="237169"/>
        </a:xfrm>
        <a:custGeom>
          <a:avLst/>
          <a:gdLst/>
          <a:ahLst/>
          <a:cxnLst/>
          <a:rect l="0" t="0" r="0" b="0"/>
          <a:pathLst>
            <a:path>
              <a:moveTo>
                <a:pt x="45720" y="0"/>
              </a:moveTo>
              <a:lnTo>
                <a:pt x="45720" y="237169"/>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8897B47-70F1-9049-9ECF-46894B081049}">
      <dsp:nvSpPr>
        <dsp:cNvPr id="0" name=""/>
        <dsp:cNvSpPr/>
      </dsp:nvSpPr>
      <dsp:spPr>
        <a:xfrm>
          <a:off x="564947" y="1748823"/>
          <a:ext cx="1366545" cy="237169"/>
        </a:xfrm>
        <a:custGeom>
          <a:avLst/>
          <a:gdLst/>
          <a:ahLst/>
          <a:cxnLst/>
          <a:rect l="0" t="0" r="0" b="0"/>
          <a:pathLst>
            <a:path>
              <a:moveTo>
                <a:pt x="1366545" y="0"/>
              </a:moveTo>
              <a:lnTo>
                <a:pt x="1366545" y="118584"/>
              </a:lnTo>
              <a:lnTo>
                <a:pt x="0" y="118584"/>
              </a:lnTo>
              <a:lnTo>
                <a:pt x="0" y="237169"/>
              </a:lnTo>
            </a:path>
          </a:pathLst>
        </a:custGeom>
        <a:noFill/>
        <a:ln w="254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3FF0B05-D4D7-274D-8798-A7043EFFF58F}">
      <dsp:nvSpPr>
        <dsp:cNvPr id="0" name=""/>
        <dsp:cNvSpPr/>
      </dsp:nvSpPr>
      <dsp:spPr>
        <a:xfrm>
          <a:off x="1366804" y="1184135"/>
          <a:ext cx="1129376" cy="564688"/>
        </a:xfrm>
        <a:prstGeom prst="rect">
          <a:avLst/>
        </a:prstGeom>
        <a:solidFill>
          <a:srgbClr val="7030A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Patients prescribed ADHD medication </a:t>
          </a:r>
        </a:p>
        <a:p>
          <a:pPr marL="0" lvl="0" indent="0" algn="ctr" defTabSz="444500">
            <a:lnSpc>
              <a:spcPct val="90000"/>
            </a:lnSpc>
            <a:spcBef>
              <a:spcPct val="0"/>
            </a:spcBef>
            <a:spcAft>
              <a:spcPct val="35000"/>
            </a:spcAft>
            <a:buNone/>
          </a:pPr>
          <a:r>
            <a:rPr lang="en-US" sz="1000" kern="1200" dirty="0"/>
            <a:t>N=302 (68.95%)</a:t>
          </a:r>
        </a:p>
      </dsp:txBody>
      <dsp:txXfrm>
        <a:off x="1366804" y="1184135"/>
        <a:ext cx="1129376" cy="564688"/>
      </dsp:txXfrm>
    </dsp:sp>
    <dsp:sp modelId="{B80746B1-DD5B-4F4B-9BAB-FE09716453CE}">
      <dsp:nvSpPr>
        <dsp:cNvPr id="0" name=""/>
        <dsp:cNvSpPr/>
      </dsp:nvSpPr>
      <dsp:spPr>
        <a:xfrm>
          <a:off x="259" y="1985992"/>
          <a:ext cx="1129376" cy="564688"/>
        </a:xfrm>
        <a:prstGeom prst="rect">
          <a:avLst/>
        </a:prstGeom>
        <a:solidFill>
          <a:srgbClr val="002060"/>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English Speakers </a:t>
          </a:r>
        </a:p>
        <a:p>
          <a:pPr marL="0" lvl="0" indent="0" algn="ctr" defTabSz="444500">
            <a:lnSpc>
              <a:spcPct val="90000"/>
            </a:lnSpc>
            <a:spcBef>
              <a:spcPct val="0"/>
            </a:spcBef>
            <a:spcAft>
              <a:spcPct val="35000"/>
            </a:spcAft>
            <a:buNone/>
          </a:pPr>
          <a:r>
            <a:rPr lang="en-US" sz="1000" kern="1200" dirty="0"/>
            <a:t>264 (87.42%)</a:t>
          </a:r>
        </a:p>
      </dsp:txBody>
      <dsp:txXfrm>
        <a:off x="259" y="1985992"/>
        <a:ext cx="1129376" cy="564688"/>
      </dsp:txXfrm>
    </dsp:sp>
    <dsp:sp modelId="{777EB2C0-42DC-BE4C-B4D6-CF806A111C26}">
      <dsp:nvSpPr>
        <dsp:cNvPr id="0" name=""/>
        <dsp:cNvSpPr/>
      </dsp:nvSpPr>
      <dsp:spPr>
        <a:xfrm>
          <a:off x="1366804" y="1985992"/>
          <a:ext cx="1129376" cy="564688"/>
        </a:xfrm>
        <a:prstGeom prst="rect">
          <a:avLst/>
        </a:prstGeom>
        <a:solidFill>
          <a:srgbClr val="0070C0"/>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Spanish Speakers </a:t>
          </a:r>
        </a:p>
        <a:p>
          <a:pPr marL="0" lvl="0" indent="0" algn="ctr" defTabSz="444500">
            <a:lnSpc>
              <a:spcPct val="90000"/>
            </a:lnSpc>
            <a:spcBef>
              <a:spcPct val="0"/>
            </a:spcBef>
            <a:spcAft>
              <a:spcPct val="35000"/>
            </a:spcAft>
            <a:buNone/>
          </a:pPr>
          <a:r>
            <a:rPr lang="en-US" sz="1000" kern="1200" dirty="0"/>
            <a:t>35 (11.59%)</a:t>
          </a:r>
        </a:p>
      </dsp:txBody>
      <dsp:txXfrm>
        <a:off x="1366804" y="1985992"/>
        <a:ext cx="1129376" cy="564688"/>
      </dsp:txXfrm>
    </dsp:sp>
    <dsp:sp modelId="{EC1B5A45-7346-5B40-800C-EAB970C69F7F}">
      <dsp:nvSpPr>
        <dsp:cNvPr id="0" name=""/>
        <dsp:cNvSpPr/>
      </dsp:nvSpPr>
      <dsp:spPr>
        <a:xfrm>
          <a:off x="2733350" y="1985992"/>
          <a:ext cx="1129376" cy="564688"/>
        </a:xfrm>
        <a:prstGeom prst="rect">
          <a:avLst/>
        </a:prstGeom>
        <a:solidFill>
          <a:srgbClr val="6E6E6E"/>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t>Other Languages </a:t>
          </a:r>
        </a:p>
        <a:p>
          <a:pPr marL="0" lvl="0" indent="0" algn="ctr" defTabSz="444500">
            <a:lnSpc>
              <a:spcPct val="90000"/>
            </a:lnSpc>
            <a:spcBef>
              <a:spcPct val="0"/>
            </a:spcBef>
            <a:spcAft>
              <a:spcPct val="35000"/>
            </a:spcAft>
            <a:buNone/>
          </a:pPr>
          <a:r>
            <a:rPr lang="en-US" sz="1000" kern="1200" dirty="0"/>
            <a:t>3 (0.99%)</a:t>
          </a:r>
        </a:p>
      </dsp:txBody>
      <dsp:txXfrm>
        <a:off x="2733350" y="1985992"/>
        <a:ext cx="1129376" cy="56468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FA1D66-1E45-1440-9F2C-D84934460FAB}" type="datetimeFigureOut">
              <a:rPr lang="en-US" smtClean="0"/>
              <a:t>8/12/24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5C1B3F-486B-4449-8479-208358DDB770}" type="slidenum">
              <a:rPr lang="en-US" smtClean="0"/>
              <a:t>‹#›</a:t>
            </a:fld>
            <a:endParaRPr lang="en-US"/>
          </a:p>
        </p:txBody>
      </p:sp>
    </p:spTree>
    <p:extLst>
      <p:ext uri="{BB962C8B-B14F-4D97-AF65-F5344CB8AC3E}">
        <p14:creationId xmlns:p14="http://schemas.microsoft.com/office/powerpoint/2010/main" val="130790755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B7443D-FA90-074A-8CBB-4E32CD55F3E8}" type="datetimeFigureOut">
              <a:rPr lang="en-US" smtClean="0"/>
              <a:t>8/12/24</a:t>
            </a:fld>
            <a:endParaRPr lang="en-US"/>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BA4417-E5D7-C241-967C-76263AB4303D}" type="slidenum">
              <a:rPr lang="en-US" smtClean="0"/>
              <a:t>‹#›</a:t>
            </a:fld>
            <a:endParaRPr lang="en-US"/>
          </a:p>
        </p:txBody>
      </p:sp>
    </p:spTree>
    <p:extLst>
      <p:ext uri="{BB962C8B-B14F-4D97-AF65-F5344CB8AC3E}">
        <p14:creationId xmlns:p14="http://schemas.microsoft.com/office/powerpoint/2010/main" val="18275601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the National Institute of Mental Health, ____</a:t>
            </a:r>
          </a:p>
          <a:p>
            <a:pPr marL="171450" indent="-171450">
              <a:buFont typeface="Arial" panose="020B0604020202020204" pitchFamily="34" charset="0"/>
              <a:buChar char="•"/>
            </a:pPr>
            <a:r>
              <a:rPr lang="en-US" dirty="0"/>
              <a:t>Some people with ADHD show just one of these symptoms, while others can show all 3</a:t>
            </a:r>
          </a:p>
          <a:p>
            <a:pPr marL="171450" indent="-171450">
              <a:buFont typeface="Arial" panose="020B0604020202020204" pitchFamily="34" charset="0"/>
              <a:buChar char="•"/>
            </a:pP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2</a:t>
            </a:fld>
            <a:endParaRPr lang="en-US"/>
          </a:p>
        </p:txBody>
      </p:sp>
    </p:spTree>
    <p:extLst>
      <p:ext uri="{BB962C8B-B14F-4D97-AF65-F5344CB8AC3E}">
        <p14:creationId xmlns:p14="http://schemas.microsoft.com/office/powerpoint/2010/main" val="484770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ja-JP" sz="1200" dirty="0">
                <a:solidFill>
                  <a:srgbClr val="000000"/>
                </a:solidFill>
              </a:rPr>
              <a:t>Medication use was analyzed using </a:t>
            </a:r>
            <a:r>
              <a:rPr lang="en-US" altLang="ja-JP" sz="1200" u="sng" dirty="0">
                <a:solidFill>
                  <a:srgbClr val="000000"/>
                </a:solidFill>
              </a:rPr>
              <a:t>Independent T tests</a:t>
            </a:r>
            <a:endParaRPr lang="en-US" sz="1200" dirty="0">
              <a:solidFill>
                <a:srgbClr val="000000"/>
              </a:solidFill>
            </a:endParaRPr>
          </a:p>
          <a:p>
            <a:pPr marL="171450" indent="-171450">
              <a:buFont typeface="Arial" panose="020B0604020202020204" pitchFamily="34" charset="0"/>
              <a:buChar char="•"/>
            </a:pPr>
            <a:r>
              <a:rPr lang="en-US" sz="1200" dirty="0">
                <a:solidFill>
                  <a:srgbClr val="000000"/>
                </a:solidFill>
              </a:rPr>
              <a:t>N=90, Samples include 55 randomly selected English-speaking patients and all 35 Spanish-speaking patients who received ADHD medication</a:t>
            </a:r>
          </a:p>
          <a:p>
            <a:pPr marL="171450" indent="-171450">
              <a:buFont typeface="Arial" panose="020B0604020202020204" pitchFamily="34" charset="0"/>
              <a:buChar char="•"/>
            </a:pPr>
            <a:r>
              <a:rPr lang="en-US" sz="1200" dirty="0">
                <a:solidFill>
                  <a:srgbClr val="000000"/>
                </a:solidFill>
              </a:rPr>
              <a:t>Errors bars represent 95% confidence interval</a:t>
            </a:r>
          </a:p>
          <a:p>
            <a:pPr marL="171450" indent="-171450">
              <a:buFont typeface="Arial" panose="020B0604020202020204" pitchFamily="34" charset="0"/>
              <a:buChar char="•"/>
            </a:pPr>
            <a:r>
              <a:rPr lang="en-US" sz="1200" dirty="0">
                <a:solidFill>
                  <a:srgbClr val="000000"/>
                </a:solidFill>
              </a:rPr>
              <a:t>Both graphs have statistical significance, p(0.001)&lt;0.01</a:t>
            </a:r>
          </a:p>
          <a:p>
            <a:pPr marL="171450" indent="-171450">
              <a:buFont typeface="Arial" panose="020B0604020202020204" pitchFamily="34" charset="0"/>
              <a:buChar char="•"/>
            </a:pPr>
            <a:r>
              <a:rPr lang="en-US" sz="1200" dirty="0">
                <a:solidFill>
                  <a:srgbClr val="000000"/>
                </a:solidFill>
              </a:rPr>
              <a:t>Disclaimer: Total length of prescription time was measured from first to last prescription date, not accounting for informal pauses from medication</a:t>
            </a:r>
          </a:p>
          <a:p>
            <a:pPr marL="171450" indent="-171450">
              <a:buFont typeface="Arial" panose="020B0604020202020204" pitchFamily="34" charset="0"/>
              <a:buChar char="•"/>
            </a:pPr>
            <a:endParaRPr lang="en-US" sz="1200" dirty="0">
              <a:solidFill>
                <a:srgbClr val="00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rPr>
              <a:t>Despite similar diagnosis and prescription rates, Spanish-speaking patients take medication for an average of </a:t>
            </a:r>
            <a:r>
              <a:rPr lang="en-US" sz="1200" dirty="0">
                <a:solidFill>
                  <a:srgbClr val="C00000"/>
                </a:solidFill>
              </a:rPr>
              <a:t>2.24 years</a:t>
            </a:r>
            <a:r>
              <a:rPr lang="en-US" sz="1200" dirty="0">
                <a:solidFill>
                  <a:srgbClr val="000000"/>
                </a:solidFill>
              </a:rPr>
              <a:t>, compared to </a:t>
            </a:r>
            <a:r>
              <a:rPr lang="en-US" sz="1200" dirty="0">
                <a:solidFill>
                  <a:srgbClr val="C00000"/>
                </a:solidFill>
              </a:rPr>
              <a:t>4.89 years </a:t>
            </a:r>
            <a:r>
              <a:rPr lang="en-US" sz="1200" dirty="0">
                <a:solidFill>
                  <a:srgbClr val="000000"/>
                </a:solidFill>
              </a:rPr>
              <a:t>for English-speaking patients. Additionally, Spanish-speaking patients try an average of </a:t>
            </a:r>
            <a:r>
              <a:rPr lang="en-US" sz="1200" dirty="0">
                <a:solidFill>
                  <a:srgbClr val="C00000"/>
                </a:solidFill>
              </a:rPr>
              <a:t>1.82 types </a:t>
            </a:r>
            <a:r>
              <a:rPr lang="en-US" sz="1200" dirty="0">
                <a:solidFill>
                  <a:srgbClr val="000000"/>
                </a:solidFill>
              </a:rPr>
              <a:t>of ADHD medications, while English-speaking patients try </a:t>
            </a:r>
            <a:r>
              <a:rPr lang="en-US" sz="1200" dirty="0">
                <a:solidFill>
                  <a:srgbClr val="C00000"/>
                </a:solidFill>
              </a:rPr>
              <a:t>2.80 types</a:t>
            </a:r>
            <a:endParaRPr lang="en-US" sz="1200" dirty="0">
              <a:solidFill>
                <a:srgbClr val="000000"/>
              </a:solidFill>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12</a:t>
            </a:fld>
            <a:endParaRPr lang="en-US"/>
          </a:p>
        </p:txBody>
      </p:sp>
    </p:spTree>
    <p:extLst>
      <p:ext uri="{BB962C8B-B14F-4D97-AF65-F5344CB8AC3E}">
        <p14:creationId xmlns:p14="http://schemas.microsoft.com/office/powerpoint/2010/main" val="1446415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chemeClr val="tx2"/>
              </a:buClr>
              <a:buFont typeface="Arial" panose="020B0604020202020204" pitchFamily="34" charset="0"/>
              <a:buChar char="•"/>
            </a:pPr>
            <a:r>
              <a:rPr lang="en-US" sz="2400" b="0" i="0" dirty="0">
                <a:solidFill>
                  <a:srgbClr val="242424"/>
                </a:solidFill>
                <a:effectLst/>
                <a:highlight>
                  <a:srgbClr val="FFFFFF"/>
                </a:highlight>
                <a:latin typeface="Arial" panose="020B0604020202020204" pitchFamily="34" charset="0"/>
                <a:cs typeface="Arial" panose="020B0604020202020204" pitchFamily="34" charset="0"/>
              </a:rPr>
              <a:t>This suggests that many </a:t>
            </a:r>
            <a:r>
              <a:rPr lang="en-US" sz="2400" b="1" i="0" dirty="0">
                <a:solidFill>
                  <a:srgbClr val="242424"/>
                </a:solidFill>
                <a:effectLst/>
                <a:highlight>
                  <a:srgbClr val="FFFFFF"/>
                </a:highlight>
                <a:latin typeface="Arial" panose="020B0604020202020204" pitchFamily="34" charset="0"/>
                <a:cs typeface="Arial" panose="020B0604020202020204" pitchFamily="34" charset="0"/>
              </a:rPr>
              <a:t>Spanish-speaking patients stop medication use</a:t>
            </a:r>
            <a:r>
              <a:rPr lang="en-US" sz="2400" b="0" i="0" dirty="0">
                <a:solidFill>
                  <a:srgbClr val="242424"/>
                </a:solidFill>
                <a:effectLst/>
                <a:highlight>
                  <a:srgbClr val="FFFFFF"/>
                </a:highlight>
                <a:latin typeface="Arial" panose="020B0604020202020204" pitchFamily="34" charset="0"/>
                <a:cs typeface="Arial" panose="020B0604020202020204" pitchFamily="34" charset="0"/>
              </a:rPr>
              <a:t> </a:t>
            </a:r>
            <a:r>
              <a:rPr lang="en-US" sz="2400" b="0" i="0" dirty="0">
                <a:solidFill>
                  <a:srgbClr val="000000"/>
                </a:solidFill>
                <a:effectLst/>
                <a:highlight>
                  <a:srgbClr val="FFFFFF"/>
                </a:highlight>
                <a:latin typeface="Arial" panose="020B0604020202020204" pitchFamily="34" charset="0"/>
                <a:cs typeface="Arial" panose="020B0604020202020204" pitchFamily="34" charset="0"/>
              </a:rPr>
              <a:t>when any barriers come up:</a:t>
            </a:r>
          </a:p>
          <a:p>
            <a:pPr lvl="2" indent="-285750">
              <a:buClr>
                <a:schemeClr val="tx2"/>
              </a:buClr>
              <a:buFont typeface="Arial" panose="020B0604020202020204" pitchFamily="34" charset="0"/>
              <a:buChar char="•"/>
            </a:pPr>
            <a:r>
              <a:rPr lang="en-US" sz="2400" b="0" i="0" dirty="0">
                <a:solidFill>
                  <a:srgbClr val="000000"/>
                </a:solidFill>
                <a:effectLst/>
                <a:highlight>
                  <a:srgbClr val="FFFFFF"/>
                </a:highlight>
                <a:latin typeface="Arial" panose="020B0604020202020204" pitchFamily="34" charset="0"/>
                <a:cs typeface="Arial" panose="020B0604020202020204" pitchFamily="34" charset="0"/>
              </a:rPr>
              <a:t>Possibly at the </a:t>
            </a:r>
            <a:r>
              <a:rPr lang="en-US" sz="2400" b="1" i="0" dirty="0">
                <a:solidFill>
                  <a:srgbClr val="000000"/>
                </a:solidFill>
                <a:effectLst/>
                <a:highlight>
                  <a:srgbClr val="FFFFFF"/>
                </a:highlight>
                <a:latin typeface="Arial" panose="020B0604020202020204" pitchFamily="34" charset="0"/>
                <a:cs typeface="Arial" panose="020B0604020202020204" pitchFamily="34" charset="0"/>
              </a:rPr>
              <a:t>first sign of side effects</a:t>
            </a:r>
            <a:r>
              <a:rPr lang="en-US" sz="2400" b="0" i="0" dirty="0">
                <a:solidFill>
                  <a:srgbClr val="000000"/>
                </a:solidFill>
                <a:effectLst/>
                <a:highlight>
                  <a:srgbClr val="FFFFFF"/>
                </a:highlight>
                <a:latin typeface="Arial" panose="020B0604020202020204" pitchFamily="34" charset="0"/>
                <a:cs typeface="Arial" panose="020B0604020202020204" pitchFamily="34" charset="0"/>
              </a:rPr>
              <a:t> without contacting clinic to try alternatives</a:t>
            </a:r>
          </a:p>
          <a:p>
            <a:pPr lvl="2" indent="-285750">
              <a:buClr>
                <a:schemeClr val="tx2"/>
              </a:buClr>
              <a:buFont typeface="Arial" panose="020B0604020202020204" pitchFamily="34" charset="0"/>
              <a:buChar char="•"/>
            </a:pPr>
            <a:r>
              <a:rPr lang="en-US" sz="2400" b="1" i="0" dirty="0">
                <a:solidFill>
                  <a:srgbClr val="000000"/>
                </a:solidFill>
                <a:effectLst/>
                <a:highlight>
                  <a:srgbClr val="FFFFFF"/>
                </a:highlight>
                <a:latin typeface="Arial" panose="020B0604020202020204" pitchFamily="34" charset="0"/>
                <a:cs typeface="Arial" panose="020B0604020202020204" pitchFamily="34" charset="0"/>
              </a:rPr>
              <a:t>National Stimulant shortage </a:t>
            </a:r>
            <a:r>
              <a:rPr lang="en-US" sz="2400" b="0" i="0" dirty="0">
                <a:solidFill>
                  <a:srgbClr val="000000"/>
                </a:solidFill>
                <a:effectLst/>
                <a:highlight>
                  <a:srgbClr val="FFFFFF"/>
                </a:highlight>
                <a:latin typeface="Arial" panose="020B0604020202020204" pitchFamily="34" charset="0"/>
                <a:cs typeface="Arial" panose="020B0604020202020204" pitchFamily="34" charset="0"/>
              </a:rPr>
              <a:t>may have had a disproportionate impact on Spanish-speaking patients</a:t>
            </a:r>
          </a:p>
          <a:p>
            <a:pPr lvl="1">
              <a:buClr>
                <a:schemeClr val="tx2"/>
              </a:buClr>
              <a:buFont typeface="Arial" panose="020B0604020202020204" pitchFamily="34" charset="0"/>
              <a:buChar char="•"/>
            </a:pPr>
            <a:r>
              <a:rPr lang="en-US" sz="2400" b="0" i="0" dirty="0">
                <a:solidFill>
                  <a:srgbClr val="000000"/>
                </a:solidFill>
                <a:effectLst/>
                <a:highlight>
                  <a:srgbClr val="FFFFFF"/>
                </a:highlight>
                <a:latin typeface="Arial" panose="020B0604020202020204" pitchFamily="34" charset="0"/>
                <a:cs typeface="Arial" panose="020B0604020202020204" pitchFamily="34" charset="0"/>
              </a:rPr>
              <a:t>This could be due to a lack of education on this topic, </a:t>
            </a:r>
            <a:r>
              <a:rPr lang="en-US" sz="2400" b="0" i="0" dirty="0">
                <a:solidFill>
                  <a:srgbClr val="242424"/>
                </a:solidFill>
                <a:effectLst/>
                <a:highlight>
                  <a:srgbClr val="FFFFFF"/>
                </a:highlight>
                <a:latin typeface="Arial" panose="020B0604020202020204" pitchFamily="34" charset="0"/>
                <a:cs typeface="Arial" panose="020B0604020202020204" pitchFamily="34" charset="0"/>
              </a:rPr>
              <a:t>resulting in </a:t>
            </a:r>
            <a:r>
              <a:rPr lang="en-US" sz="2400" b="1" i="0" dirty="0">
                <a:solidFill>
                  <a:srgbClr val="242424"/>
                </a:solidFill>
                <a:effectLst/>
                <a:highlight>
                  <a:srgbClr val="FFFFFF"/>
                </a:highlight>
                <a:latin typeface="Arial" panose="020B0604020202020204" pitchFamily="34" charset="0"/>
                <a:cs typeface="Arial" panose="020B0604020202020204" pitchFamily="34" charset="0"/>
              </a:rPr>
              <a:t>fear of medication addiction</a:t>
            </a:r>
            <a:endParaRPr lang="en-US" sz="2400" b="0" i="0" dirty="0">
              <a:solidFill>
                <a:srgbClr val="242424"/>
              </a:solidFill>
              <a:effectLst/>
              <a:highlight>
                <a:srgbClr val="FFFFFF"/>
              </a:highlight>
              <a:latin typeface="Arial" panose="020B0604020202020204" pitchFamily="34" charset="0"/>
              <a:cs typeface="Arial" panose="020B0604020202020204" pitchFamily="34" charset="0"/>
            </a:endParaRPr>
          </a:p>
          <a:p>
            <a:pPr lvl="1">
              <a:buClr>
                <a:schemeClr val="tx2"/>
              </a:buClr>
              <a:buFont typeface="Arial" panose="020B0604020202020204" pitchFamily="34" charset="0"/>
              <a:buChar char="•"/>
            </a:pPr>
            <a:r>
              <a:rPr lang="en-US" sz="2400" b="1" i="0" dirty="0">
                <a:solidFill>
                  <a:srgbClr val="242424"/>
                </a:solidFill>
                <a:effectLst/>
                <a:highlight>
                  <a:srgbClr val="FFFFFF"/>
                </a:highlight>
                <a:latin typeface="Arial" panose="020B0604020202020204" pitchFamily="34" charset="0"/>
                <a:cs typeface="Arial" panose="020B0604020202020204" pitchFamily="34" charset="0"/>
              </a:rPr>
              <a:t>Language barriers </a:t>
            </a:r>
            <a:r>
              <a:rPr lang="en-US" sz="2400" b="0" i="0" dirty="0">
                <a:solidFill>
                  <a:srgbClr val="242424"/>
                </a:solidFill>
                <a:effectLst/>
                <a:highlight>
                  <a:srgbClr val="FFFFFF"/>
                </a:highlight>
                <a:latin typeface="Arial" panose="020B0604020202020204" pitchFamily="34" charset="0"/>
                <a:cs typeface="Arial" panose="020B0604020202020204" pitchFamily="34" charset="0"/>
              </a:rPr>
              <a:t>also contribute to this issue, as patients hesitate to voice concerns</a:t>
            </a:r>
            <a:r>
              <a:rPr lang="en-US" sz="2400" b="0" i="0" baseline="30000" dirty="0">
                <a:solidFill>
                  <a:srgbClr val="242424"/>
                </a:solidFill>
                <a:effectLst/>
                <a:highlight>
                  <a:srgbClr val="FFFFFF"/>
                </a:highlight>
                <a:latin typeface="Arial" panose="020B0604020202020204" pitchFamily="34" charset="0"/>
                <a:cs typeface="Arial" panose="020B0604020202020204" pitchFamily="34" charset="0"/>
              </a:rPr>
              <a:t>6</a:t>
            </a:r>
            <a:endParaRPr lang="en-US" sz="2400" b="0" i="0" dirty="0">
              <a:solidFill>
                <a:srgbClr val="242424"/>
              </a:solidFill>
              <a:effectLst/>
              <a:highlight>
                <a:srgbClr val="FFFFFF"/>
              </a:highlight>
              <a:latin typeface="Arial" panose="020B0604020202020204" pitchFamily="34" charset="0"/>
              <a:cs typeface="Arial" panose="020B0604020202020204" pitchFamily="34" charset="0"/>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13</a:t>
            </a:fld>
            <a:endParaRPr lang="en-US"/>
          </a:p>
        </p:txBody>
      </p:sp>
    </p:spTree>
    <p:extLst>
      <p:ext uri="{BB962C8B-B14F-4D97-AF65-F5344CB8AC3E}">
        <p14:creationId xmlns:p14="http://schemas.microsoft.com/office/powerpoint/2010/main" val="3054638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15</a:t>
            </a:fld>
            <a:endParaRPr lang="en-US"/>
          </a:p>
        </p:txBody>
      </p:sp>
    </p:spTree>
    <p:extLst>
      <p:ext uri="{BB962C8B-B14F-4D97-AF65-F5344CB8AC3E}">
        <p14:creationId xmlns:p14="http://schemas.microsoft.com/office/powerpoint/2010/main" val="16053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19</a:t>
            </a:fld>
            <a:endParaRPr lang="en-US"/>
          </a:p>
        </p:txBody>
      </p:sp>
    </p:spTree>
    <p:extLst>
      <p:ext uri="{BB962C8B-B14F-4D97-AF65-F5344CB8AC3E}">
        <p14:creationId xmlns:p14="http://schemas.microsoft.com/office/powerpoint/2010/main" val="4097173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91866" indent="-391866">
              <a:spcAft>
                <a:spcPts val="1763"/>
              </a:spcAft>
              <a:buClr>
                <a:schemeClr val="tx2"/>
              </a:buClr>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Of the 7 million children diagnosed with Attention Deficit Hyperactivity Disorder (ADHD) non-Latinx children are </a:t>
            </a:r>
            <a:r>
              <a:rPr lang="en-US" sz="1200" b="1" dirty="0">
                <a:solidFill>
                  <a:srgbClr val="000000"/>
                </a:solidFill>
                <a:latin typeface="Arial" panose="020B0604020202020204" pitchFamily="34" charset="0"/>
                <a:cs typeface="Arial" panose="020B0604020202020204" pitchFamily="34" charset="0"/>
              </a:rPr>
              <a:t>more often diagnosed</a:t>
            </a:r>
            <a:r>
              <a:rPr lang="en-US" sz="1200" dirty="0">
                <a:solidFill>
                  <a:srgbClr val="000000"/>
                </a:solidFill>
                <a:latin typeface="Arial" panose="020B0604020202020204" pitchFamily="34" charset="0"/>
                <a:cs typeface="Arial" panose="020B0604020202020204" pitchFamily="34" charset="0"/>
              </a:rPr>
              <a:t> </a:t>
            </a:r>
            <a:r>
              <a:rPr lang="en-US" sz="1200" b="1" dirty="0">
                <a:solidFill>
                  <a:srgbClr val="000000"/>
                </a:solidFill>
                <a:latin typeface="Arial" panose="020B0604020202020204" pitchFamily="34" charset="0"/>
                <a:cs typeface="Arial" panose="020B0604020202020204" pitchFamily="34" charset="0"/>
              </a:rPr>
              <a:t>with ADHD </a:t>
            </a:r>
            <a:r>
              <a:rPr lang="en-US" sz="1200" dirty="0">
                <a:solidFill>
                  <a:srgbClr val="000000"/>
                </a:solidFill>
                <a:latin typeface="Arial" panose="020B0604020202020204" pitchFamily="34" charset="0"/>
                <a:cs typeface="Arial" panose="020B0604020202020204" pitchFamily="34" charset="0"/>
              </a:rPr>
              <a:t>compared to Latinx children</a:t>
            </a:r>
            <a:r>
              <a:rPr lang="en-US" sz="1200" baseline="30000" dirty="0">
                <a:solidFill>
                  <a:srgbClr val="000000"/>
                </a:solidFill>
                <a:latin typeface="Arial" panose="020B0604020202020204" pitchFamily="34" charset="0"/>
                <a:cs typeface="Arial" panose="020B0604020202020204" pitchFamily="34" charset="0"/>
              </a:rPr>
              <a:t>1</a:t>
            </a:r>
            <a:r>
              <a:rPr lang="en-US" sz="1200" dirty="0">
                <a:solidFill>
                  <a:srgbClr val="000000"/>
                </a:solidFill>
                <a:latin typeface="Arial" panose="020B0604020202020204" pitchFamily="34" charset="0"/>
                <a:cs typeface="Arial" panose="020B0604020202020204" pitchFamily="34" charset="0"/>
              </a:rPr>
              <a:t> </a:t>
            </a:r>
          </a:p>
          <a:p>
            <a:pPr marL="391866" indent="-391866">
              <a:spcAft>
                <a:spcPts val="1763"/>
              </a:spcAft>
              <a:buClr>
                <a:schemeClr val="tx2"/>
              </a:buClr>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However, Latinx children have </a:t>
            </a:r>
            <a:r>
              <a:rPr lang="en-US" sz="1200" b="1" dirty="0">
                <a:solidFill>
                  <a:srgbClr val="000000"/>
                </a:solidFill>
                <a:latin typeface="Arial" panose="020B0604020202020204" pitchFamily="34" charset="0"/>
                <a:cs typeface="Arial" panose="020B0604020202020204" pitchFamily="34" charset="0"/>
              </a:rPr>
              <a:t>similar rates of ADHD symptoms</a:t>
            </a:r>
            <a:r>
              <a:rPr lang="en-US" sz="1200" dirty="0">
                <a:solidFill>
                  <a:srgbClr val="000000"/>
                </a:solidFill>
                <a:latin typeface="Arial" panose="020B0604020202020204" pitchFamily="34" charset="0"/>
                <a:cs typeface="Arial" panose="020B0604020202020204" pitchFamily="34" charset="0"/>
              </a:rPr>
              <a:t> compared with non-Latinx children, suggesting that this population is being </a:t>
            </a:r>
            <a:r>
              <a:rPr lang="en-US" sz="1200" b="1" dirty="0">
                <a:solidFill>
                  <a:srgbClr val="000000"/>
                </a:solidFill>
                <a:latin typeface="Arial" panose="020B0604020202020204" pitchFamily="34" charset="0"/>
                <a:cs typeface="Arial" panose="020B0604020202020204" pitchFamily="34" charset="0"/>
              </a:rPr>
              <a:t>underdiagnosed</a:t>
            </a:r>
            <a:r>
              <a:rPr lang="en-US" sz="1200" baseline="30000" dirty="0">
                <a:solidFill>
                  <a:srgbClr val="000000"/>
                </a:solidFill>
                <a:latin typeface="Arial" panose="020B0604020202020204" pitchFamily="34" charset="0"/>
                <a:cs typeface="Arial" panose="020B0604020202020204" pitchFamily="34" charset="0"/>
              </a:rPr>
              <a:t>2</a:t>
            </a:r>
            <a:endParaRPr lang="en-US" sz="1200" dirty="0">
              <a:solidFill>
                <a:srgbClr val="000000"/>
              </a:solidFill>
              <a:latin typeface="Arial" panose="020B0604020202020204" pitchFamily="34" charset="0"/>
              <a:cs typeface="Arial" panose="020B0604020202020204" pitchFamily="34" charset="0"/>
            </a:endParaRPr>
          </a:p>
          <a:p>
            <a:pPr marL="391866" indent="-391866">
              <a:spcAft>
                <a:spcPts val="1763"/>
              </a:spcAft>
              <a:buClr>
                <a:schemeClr val="tx2"/>
              </a:buClr>
              <a:buFont typeface="Arial" panose="020B0604020202020204" pitchFamily="34" charset="0"/>
              <a:buChar char="•"/>
            </a:pPr>
            <a:r>
              <a:rPr lang="en-US" sz="1200" dirty="0">
                <a:solidFill>
                  <a:srgbClr val="000000"/>
                </a:solidFill>
                <a:latin typeface="Arial" panose="020B0604020202020204" pitchFamily="34" charset="0"/>
                <a:cs typeface="Arial" panose="020B0604020202020204" pitchFamily="34" charset="0"/>
              </a:rPr>
              <a:t>A small clinical study found that of those who are diagnosed, minoritized children are </a:t>
            </a:r>
            <a:r>
              <a:rPr lang="en-US" sz="1200" b="1" dirty="0">
                <a:solidFill>
                  <a:srgbClr val="000000"/>
                </a:solidFill>
                <a:latin typeface="Arial" panose="020B0604020202020204" pitchFamily="34" charset="0"/>
                <a:cs typeface="Arial" panose="020B0604020202020204" pitchFamily="34" charset="0"/>
              </a:rPr>
              <a:t>less likely to begin and more likely to cease ADHD treatment</a:t>
            </a:r>
            <a:r>
              <a:rPr lang="en-US" sz="1200" b="1" baseline="30000" dirty="0">
                <a:solidFill>
                  <a:srgbClr val="000000"/>
                </a:solidFill>
                <a:latin typeface="Arial" panose="020B0604020202020204" pitchFamily="34" charset="0"/>
                <a:cs typeface="Arial" panose="020B0604020202020204" pitchFamily="34" charset="0"/>
              </a:rPr>
              <a:t>3</a:t>
            </a:r>
            <a:endParaRPr lang="en-US" sz="1200" b="1" dirty="0">
              <a:solidFill>
                <a:srgbClr val="000000"/>
              </a:solidFill>
              <a:latin typeface="Arial" panose="020B0604020202020204" pitchFamily="34" charset="0"/>
              <a:cs typeface="Arial" panose="020B0604020202020204" pitchFamily="34" charset="0"/>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3</a:t>
            </a:fld>
            <a:endParaRPr lang="en-US"/>
          </a:p>
        </p:txBody>
      </p:sp>
    </p:spTree>
    <p:extLst>
      <p:ext uri="{BB962C8B-B14F-4D97-AF65-F5344CB8AC3E}">
        <p14:creationId xmlns:p14="http://schemas.microsoft.com/office/powerpoint/2010/main" val="1938873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4</a:t>
            </a:fld>
            <a:endParaRPr lang="en-US"/>
          </a:p>
        </p:txBody>
      </p:sp>
    </p:spTree>
    <p:extLst>
      <p:ext uri="{BB962C8B-B14F-4D97-AF65-F5344CB8AC3E}">
        <p14:creationId xmlns:p14="http://schemas.microsoft.com/office/powerpoint/2010/main" val="3107202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6</a:t>
            </a:fld>
            <a:endParaRPr lang="en-US"/>
          </a:p>
        </p:txBody>
      </p:sp>
    </p:spTree>
    <p:extLst>
      <p:ext uri="{BB962C8B-B14F-4D97-AF65-F5344CB8AC3E}">
        <p14:creationId xmlns:p14="http://schemas.microsoft.com/office/powerpoint/2010/main" val="315071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Chart reviews are from the EPIC electronic medical record system </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rPr>
              <a:t>Participants were youth (N=999) between the ages of 6-18 who received care at the </a:t>
            </a:r>
            <a:r>
              <a:rPr lang="en-US" sz="1200" b="1" dirty="0">
                <a:solidFill>
                  <a:srgbClr val="000000"/>
                </a:solidFill>
              </a:rPr>
              <a:t>Children’s Colorado Child Health Clinic </a:t>
            </a:r>
            <a:r>
              <a:rPr lang="en-US" sz="1200" dirty="0">
                <a:solidFill>
                  <a:srgbClr val="000000"/>
                </a:solidFill>
              </a:rPr>
              <a:t>and had </a:t>
            </a:r>
            <a:r>
              <a:rPr lang="en-US" sz="1200" b="1" dirty="0">
                <a:solidFill>
                  <a:srgbClr val="000000"/>
                </a:solidFill>
              </a:rPr>
              <a:t>any concerns about ADHD symptoms</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7</a:t>
            </a:fld>
            <a:endParaRPr lang="en-US"/>
          </a:p>
        </p:txBody>
      </p:sp>
    </p:spTree>
    <p:extLst>
      <p:ext uri="{BB962C8B-B14F-4D97-AF65-F5344CB8AC3E}">
        <p14:creationId xmlns:p14="http://schemas.microsoft.com/office/powerpoint/2010/main" val="2295772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8</a:t>
            </a:fld>
            <a:endParaRPr lang="en-US"/>
          </a:p>
        </p:txBody>
      </p:sp>
    </p:spTree>
    <p:extLst>
      <p:ext uri="{BB962C8B-B14F-4D97-AF65-F5344CB8AC3E}">
        <p14:creationId xmlns:p14="http://schemas.microsoft.com/office/powerpoint/2010/main" val="1680982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Chart reviews are from the EPIC electronic medical record system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rgbClr val="000000"/>
                </a:solidFill>
              </a:rPr>
              <a:t>ADHD diagnosis and prescription rates </a:t>
            </a:r>
            <a:r>
              <a:rPr lang="en-US" sz="1200" dirty="0">
                <a:solidFill>
                  <a:srgbClr val="000000"/>
                </a:solidFill>
              </a:rPr>
              <a:t>were based on flowsheets from </a:t>
            </a:r>
            <a:r>
              <a:rPr lang="en-US" sz="1200" b="1" dirty="0">
                <a:solidFill>
                  <a:srgbClr val="000000"/>
                </a:solidFill>
              </a:rPr>
              <a:t>Project CLIMB </a:t>
            </a:r>
            <a:endParaRPr lang="en-US" dirty="0"/>
          </a:p>
          <a:p>
            <a:pPr marL="0" indent="0">
              <a:buFont typeface="Arial" panose="020B0604020202020204" pitchFamily="34" charset="0"/>
              <a:buNone/>
            </a:pP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9</a:t>
            </a:fld>
            <a:endParaRPr lang="en-US"/>
          </a:p>
        </p:txBody>
      </p:sp>
    </p:spTree>
    <p:extLst>
      <p:ext uri="{BB962C8B-B14F-4D97-AF65-F5344CB8AC3E}">
        <p14:creationId xmlns:p14="http://schemas.microsoft.com/office/powerpoint/2010/main" val="2673790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ja-JP" sz="1200" dirty="0">
                <a:solidFill>
                  <a:srgbClr val="000000"/>
                </a:solidFill>
              </a:rPr>
              <a:t>ADHD diagnosis demographics was analyzed using </a:t>
            </a:r>
            <a:r>
              <a:rPr lang="en-US" altLang="ja-JP" sz="1200" u="sng" dirty="0">
                <a:solidFill>
                  <a:srgbClr val="000000"/>
                </a:solidFill>
              </a:rPr>
              <a:t>Chi-Square Tests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rgbClr val="000000"/>
                </a:solidFill>
              </a:rPr>
              <a:t>No differences </a:t>
            </a:r>
            <a:r>
              <a:rPr lang="en-US" sz="1200" dirty="0">
                <a:solidFill>
                  <a:srgbClr val="000000"/>
                </a:solidFill>
              </a:rPr>
              <a:t>in ADHD diagnosis and medication prescription rates through CLIMB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ja-JP" sz="1200" u="none" dirty="0">
                <a:solidFill>
                  <a:srgbClr val="000000"/>
                </a:solidFill>
              </a:rPr>
              <a:t>Signifies that CLIMB is doing a good job at initiating medication treatment for patients with ADHD regardless of language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u="sng" dirty="0">
              <a:solidFill>
                <a:srgbClr val="000000"/>
              </a:solidFill>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10</a:t>
            </a:fld>
            <a:endParaRPr lang="en-US"/>
          </a:p>
        </p:txBody>
      </p:sp>
    </p:spTree>
    <p:extLst>
      <p:ext uri="{BB962C8B-B14F-4D97-AF65-F5344CB8AC3E}">
        <p14:creationId xmlns:p14="http://schemas.microsoft.com/office/powerpoint/2010/main" val="1808519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ja-JP" sz="1200" dirty="0">
                <a:solidFill>
                  <a:srgbClr val="000000"/>
                </a:solidFill>
              </a:rPr>
              <a:t>Psychosocial screener was analyzed using </a:t>
            </a:r>
            <a:r>
              <a:rPr lang="en-US" altLang="ja-JP" sz="1200" u="sng" dirty="0">
                <a:solidFill>
                  <a:srgbClr val="000000"/>
                </a:solidFill>
              </a:rPr>
              <a:t>Chi-Square Tests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rPr>
              <a:t>Spanish-speaking patients with ADHD symptoms demonstrate a higher need for </a:t>
            </a:r>
            <a:r>
              <a:rPr lang="en-US" sz="1200" b="1" dirty="0">
                <a:solidFill>
                  <a:srgbClr val="000000"/>
                </a:solidFill>
              </a:rPr>
              <a:t>social work resources </a:t>
            </a:r>
            <a:r>
              <a:rPr lang="en-US" sz="1200" dirty="0">
                <a:solidFill>
                  <a:srgbClr val="000000"/>
                </a:solidFill>
              </a:rPr>
              <a:t>than English speakers, but still demonstrate the highest need for family navigation</a:t>
            </a:r>
            <a:endParaRPr lang="en-US" sz="1200" b="1"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u="sng"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u="sng" dirty="0">
              <a:solidFill>
                <a:srgbClr val="000000"/>
              </a:solidFill>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11</a:t>
            </a:fld>
            <a:endParaRPr lang="en-US"/>
          </a:p>
        </p:txBody>
      </p:sp>
    </p:spTree>
    <p:extLst>
      <p:ext uri="{BB962C8B-B14F-4D97-AF65-F5344CB8AC3E}">
        <p14:creationId xmlns:p14="http://schemas.microsoft.com/office/powerpoint/2010/main" val="913465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bg>
      <p:bgPr>
        <a:solidFill>
          <a:schemeClr val="bg1"/>
        </a:solidFill>
        <a:effectLst/>
      </p:bgPr>
    </p:bg>
    <p:spTree>
      <p:nvGrpSpPr>
        <p:cNvPr id="1" name=""/>
        <p:cNvGrpSpPr/>
        <p:nvPr/>
      </p:nvGrpSpPr>
      <p:grpSpPr>
        <a:xfrm>
          <a:off x="0" y="0"/>
          <a:ext cx="0" cy="0"/>
          <a:chOff x="0" y="0"/>
          <a:chExt cx="0" cy="0"/>
        </a:xfrm>
      </p:grpSpPr>
      <p:sp>
        <p:nvSpPr>
          <p:cNvPr id="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400" b="1" cap="all" baseline="0">
                <a:solidFill>
                  <a:schemeClr val="accent5">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8"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chemeClr val="tx2"/>
                </a:solidFill>
              </a:defRPr>
            </a:lvl1pPr>
          </a:lstStyle>
          <a:p>
            <a:r>
              <a:rPr lang="en-US" dirty="0"/>
              <a:t>Presentation Title Here</a:t>
            </a:r>
          </a:p>
        </p:txBody>
      </p:sp>
      <p:sp>
        <p:nvSpPr>
          <p:cNvPr id="9" name="Text Placeholder 2"/>
          <p:cNvSpPr>
            <a:spLocks noGrp="1"/>
          </p:cNvSpPr>
          <p:nvPr>
            <p:ph type="body" sz="quarter" idx="13" hasCustomPrompt="1"/>
          </p:nvPr>
        </p:nvSpPr>
        <p:spPr>
          <a:xfrm>
            <a:off x="572744" y="3372544"/>
            <a:ext cx="3868737" cy="830997"/>
          </a:xfrm>
          <a:prstGeom prst="rect">
            <a:avLst/>
          </a:prstGeom>
        </p:spPr>
        <p:txBody>
          <a:bodyPr vert="horz">
            <a:spAutoFit/>
          </a:bodyPr>
          <a:lstStyle>
            <a:lvl1pPr marL="0" indent="0">
              <a:buNone/>
              <a:defRPr sz="16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
        <p:nvSpPr>
          <p:cNvPr id="2" name="Footer Placeholder 1"/>
          <p:cNvSpPr>
            <a:spLocks noGrp="1"/>
          </p:cNvSpPr>
          <p:nvPr>
            <p:ph type="ftr" sz="quarter" idx="14"/>
          </p:nvPr>
        </p:nvSpPr>
        <p:spPr/>
        <p:txBody>
          <a:bodyPr/>
          <a:lstStyle/>
          <a:p>
            <a:endParaRPr lang="en-US"/>
          </a:p>
        </p:txBody>
      </p:sp>
      <p:sp>
        <p:nvSpPr>
          <p:cNvPr id="3" name="Slide Number Placeholder 2"/>
          <p:cNvSpPr>
            <a:spLocks noGrp="1"/>
          </p:cNvSpPr>
          <p:nvPr>
            <p:ph type="sldNum" sz="quarter" idx="15"/>
          </p:nvPr>
        </p:nvSpPr>
        <p:spPr/>
        <p:txBody>
          <a:bodyPr/>
          <a:lstStyle/>
          <a:p>
            <a:fld id="{D08F9049-500A-CA42-B20A-7B1A6A36069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Paragraphs">
    <p:spTree>
      <p:nvGrpSpPr>
        <p:cNvPr id="1" name=""/>
        <p:cNvGrpSpPr/>
        <p:nvPr/>
      </p:nvGrpSpPr>
      <p:grpSpPr>
        <a:xfrm>
          <a:off x="0" y="0"/>
          <a:ext cx="0" cy="0"/>
          <a:chOff x="0" y="0"/>
          <a:chExt cx="0" cy="0"/>
        </a:xfrm>
      </p:grpSpPr>
      <p:sp>
        <p:nvSpPr>
          <p:cNvPr id="10" name="Text Placeholder 8"/>
          <p:cNvSpPr>
            <a:spLocks noGrp="1"/>
          </p:cNvSpPr>
          <p:nvPr>
            <p:ph type="body" sz="quarter" idx="12" hasCustomPrompt="1"/>
          </p:nvPr>
        </p:nvSpPr>
        <p:spPr>
          <a:xfrm>
            <a:off x="801688" y="1310033"/>
            <a:ext cx="7548562" cy="2709003"/>
          </a:xfrm>
          <a:prstGeom prst="rect">
            <a:avLst/>
          </a:prstGeom>
        </p:spPr>
        <p:txBody>
          <a:bodyPr vert="horz" lIns="0" tIns="0" rIns="0" bIns="0" numCol="2" spcCol="365760">
            <a:noAutofit/>
          </a:bodyPr>
          <a:lstStyle>
            <a:lvl1pPr marL="0" indent="0" algn="l">
              <a:buNone/>
              <a:defRPr sz="1400" baseline="0">
                <a:solidFill>
                  <a:schemeClr val="accent5">
                    <a:lumMod val="50000"/>
                  </a:schemeClr>
                </a:solidFill>
                <a:latin typeface="Trebuchet MS"/>
                <a:cs typeface="Trebuchet MS"/>
              </a:defRPr>
            </a:lvl1pPr>
            <a:lvl2pPr marL="457200" indent="0" algn="l">
              <a:buNone/>
              <a:defRPr sz="1000">
                <a:solidFill>
                  <a:schemeClr val="accent6"/>
                </a:solidFill>
                <a:latin typeface="Trebuchet MS"/>
                <a:cs typeface="Trebuchet MS"/>
              </a:defRPr>
            </a:lvl2pPr>
            <a:lvl3pPr marL="914400" indent="0" algn="l">
              <a:buNone/>
              <a:defRPr sz="1000">
                <a:solidFill>
                  <a:schemeClr val="accent6"/>
                </a:solidFill>
                <a:latin typeface="Trebuchet MS"/>
                <a:cs typeface="Trebuchet MS"/>
              </a:defRPr>
            </a:lvl3pPr>
            <a:lvl4pPr marL="1371600" indent="0" algn="l">
              <a:buNone/>
              <a:defRPr sz="1000">
                <a:solidFill>
                  <a:schemeClr val="accent6"/>
                </a:solidFill>
                <a:latin typeface="Trebuchet MS"/>
                <a:cs typeface="Trebuchet MS"/>
              </a:defRPr>
            </a:lvl4pPr>
            <a:lvl5pPr marL="1828800" indent="0" algn="l">
              <a:buNone/>
              <a:defRPr sz="1000">
                <a:solidFill>
                  <a:schemeClr val="accent6"/>
                </a:solidFill>
                <a:latin typeface="Trebuchet MS"/>
                <a:cs typeface="Trebuchet MS"/>
              </a:defRPr>
            </a:lvl5pPr>
          </a:lstStyle>
          <a:p>
            <a:pPr lvl="0"/>
            <a:r>
              <a:rPr lang="en-US" dirty="0"/>
              <a:t>There will be 2 columns of text on this slide. </a:t>
            </a:r>
          </a:p>
          <a:p>
            <a:pPr lvl="0"/>
            <a:endParaRPr lang="en-US" dirty="0"/>
          </a:p>
          <a:p>
            <a:pPr lvl="0"/>
            <a:r>
              <a:rPr lang="en-US" dirty="0"/>
              <a:t>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Nunc viverra imperdiet enim. </a:t>
            </a:r>
          </a:p>
          <a:p>
            <a:pPr lvl="0"/>
            <a:r>
              <a:rPr lang="en-US" dirty="0"/>
              <a:t>Lorem ipsum dolor sit amet, consectetuer adipiscing elit. Maecenas porttitor congue massa. </a:t>
            </a:r>
          </a:p>
          <a:p>
            <a:pPr lvl="0"/>
            <a:r>
              <a:rPr lang="en-US" dirty="0"/>
              <a:t>Pellentesque habitant morbi tristique senectus et netus et malesuada fames ac turpis egestas. Proin pharetra nonummy pede. Mauris et </a:t>
            </a:r>
            <a:r>
              <a:rPr lang="en-US" dirty="0" err="1"/>
              <a:t>orci</a:t>
            </a:r>
            <a:r>
              <a:rPr lang="en-US" dirty="0"/>
              <a:t>. Lorem ipsum dolor sit amet, consectetuer adipiscing elit. Maecenas porttitor congue massa. Fusce posuere, magna sed pulvinar ultricies, purus lectus malesuada libero, sit amet commodo magna eros quis urna.</a:t>
            </a:r>
          </a:p>
          <a:p>
            <a:pPr lvl="0"/>
            <a:endParaRPr lang="en-US" dirty="0"/>
          </a:p>
        </p:txBody>
      </p:sp>
      <p:sp>
        <p:nvSpPr>
          <p:cNvPr id="6" name="Text Placeholder 6"/>
          <p:cNvSpPr>
            <a:spLocks noGrp="1"/>
          </p:cNvSpPr>
          <p:nvPr>
            <p:ph type="body" sz="quarter" idx="11" hasCustomPrompt="1"/>
          </p:nvPr>
        </p:nvSpPr>
        <p:spPr>
          <a:xfrm>
            <a:off x="801688" y="817590"/>
            <a:ext cx="7548561" cy="492443"/>
          </a:xfrm>
          <a:prstGeom prst="rect">
            <a:avLst/>
          </a:prstGeom>
        </p:spPr>
        <p:txBody>
          <a:bodyPr vert="horz" wrap="square" anchor="b" anchorCtr="0">
            <a:spAutoFit/>
          </a:bodyPr>
          <a:lstStyle>
            <a:lvl1pPr marL="0" indent="0">
              <a:buNone/>
              <a:defRPr sz="26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of Slide </a:t>
            </a:r>
          </a:p>
        </p:txBody>
      </p:sp>
      <p:sp>
        <p:nvSpPr>
          <p:cNvPr id="13"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14"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1 paragraph circle">
    <p:spTree>
      <p:nvGrpSpPr>
        <p:cNvPr id="1" name=""/>
        <p:cNvGrpSpPr/>
        <p:nvPr/>
      </p:nvGrpSpPr>
      <p:grpSpPr>
        <a:xfrm>
          <a:off x="0" y="0"/>
          <a:ext cx="0" cy="0"/>
          <a:chOff x="0" y="0"/>
          <a:chExt cx="0" cy="0"/>
        </a:xfrm>
      </p:grpSpPr>
      <p:sp>
        <p:nvSpPr>
          <p:cNvPr id="4" name="Picture Placeholder 3"/>
          <p:cNvSpPr>
            <a:spLocks noGrp="1"/>
          </p:cNvSpPr>
          <p:nvPr>
            <p:ph type="pic" sz="quarter" idx="13"/>
          </p:nvPr>
        </p:nvSpPr>
        <p:spPr>
          <a:xfrm>
            <a:off x="4656138" y="684213"/>
            <a:ext cx="3557587" cy="3556000"/>
          </a:xfrm>
          <a:prstGeom prst="ellipse">
            <a:avLst/>
          </a:prstGeom>
        </p:spPr>
        <p:txBody>
          <a:bodyPr vert="horz"/>
          <a:lstStyle/>
          <a:p>
            <a:r>
              <a:rPr lang="en-US"/>
              <a:t>Click icon to add picture</a:t>
            </a:r>
            <a:endParaRPr lang="en-US" dirty="0"/>
          </a:p>
        </p:txBody>
      </p:sp>
      <p:sp>
        <p:nvSpPr>
          <p:cNvPr id="12" name="Text Placeholder 6"/>
          <p:cNvSpPr>
            <a:spLocks noGrp="1"/>
          </p:cNvSpPr>
          <p:nvPr>
            <p:ph type="body" sz="quarter" idx="11" hasCustomPrompt="1"/>
          </p:nvPr>
        </p:nvSpPr>
        <p:spPr>
          <a:xfrm>
            <a:off x="801688" y="883651"/>
            <a:ext cx="3412949" cy="398876"/>
          </a:xfrm>
          <a:prstGeom prst="rect">
            <a:avLst/>
          </a:prstGeom>
        </p:spPr>
        <p:txBody>
          <a:bodyPr vert="horz" anchor="b" anchorCtr="0">
            <a:spAutoFit/>
          </a:bodyPr>
          <a:lstStyle>
            <a:lvl1pPr marL="0" indent="0">
              <a:buNone/>
              <a:defRPr sz="2000" b="1" baseline="0">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3" name="Text Placeholder 8"/>
          <p:cNvSpPr>
            <a:spLocks noGrp="1"/>
          </p:cNvSpPr>
          <p:nvPr>
            <p:ph type="body" sz="quarter" idx="12" hasCustomPrompt="1"/>
          </p:nvPr>
        </p:nvSpPr>
        <p:spPr>
          <a:xfrm>
            <a:off x="801688" y="12825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a:p>
            <a:pPr lvl="0"/>
            <a:endParaRPr lang="en-US" dirty="0"/>
          </a:p>
          <a:p>
            <a:pPr lvl="0"/>
            <a:endParaRPr lang="en-US" dirty="0"/>
          </a:p>
        </p:txBody>
      </p:sp>
      <p:sp>
        <p:nvSpPr>
          <p:cNvPr id="10"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11"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Bulleted List">
    <p:spTree>
      <p:nvGrpSpPr>
        <p:cNvPr id="1" name=""/>
        <p:cNvGrpSpPr/>
        <p:nvPr/>
      </p:nvGrpSpPr>
      <p:grpSpPr>
        <a:xfrm>
          <a:off x="0" y="0"/>
          <a:ext cx="0" cy="0"/>
          <a:chOff x="0" y="0"/>
          <a:chExt cx="0" cy="0"/>
        </a:xfrm>
      </p:grpSpPr>
      <p:sp>
        <p:nvSpPr>
          <p:cNvPr id="9" name="Text Placeholder 6"/>
          <p:cNvSpPr>
            <a:spLocks noGrp="1"/>
          </p:cNvSpPr>
          <p:nvPr>
            <p:ph type="body" sz="quarter" idx="11" hasCustomPrompt="1"/>
          </p:nvPr>
        </p:nvSpPr>
        <p:spPr>
          <a:xfrm>
            <a:off x="801688" y="1357769"/>
            <a:ext cx="1523349" cy="713616"/>
          </a:xfrm>
          <a:prstGeom prst="rect">
            <a:avLst/>
          </a:prstGeom>
        </p:spPr>
        <p:txBody>
          <a:bodyPr vert="horz" anchor="b" anchorCtr="0">
            <a:normAutofit/>
          </a:bodyPr>
          <a:lstStyle>
            <a:lvl1pPr marL="0" indent="0">
              <a:buNone/>
              <a:defRPr sz="1800" b="1" baseline="0">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a:t>
            </a:r>
          </a:p>
          <a:p>
            <a:pPr lvl="0"/>
            <a:r>
              <a:rPr lang="en-US" dirty="0"/>
              <a:t>Here</a:t>
            </a:r>
          </a:p>
        </p:txBody>
      </p:sp>
      <p:sp>
        <p:nvSpPr>
          <p:cNvPr id="2" name="TextBox 1"/>
          <p:cNvSpPr txBox="1"/>
          <p:nvPr userDrawn="1"/>
        </p:nvSpPr>
        <p:spPr>
          <a:xfrm>
            <a:off x="3107676" y="2770063"/>
            <a:ext cx="184666" cy="369332"/>
          </a:xfrm>
          <a:prstGeom prst="rect">
            <a:avLst/>
          </a:prstGeom>
          <a:noFill/>
        </p:spPr>
        <p:txBody>
          <a:bodyPr wrap="none" rtlCol="0">
            <a:spAutoFit/>
          </a:bodyPr>
          <a:lstStyle/>
          <a:p>
            <a:endParaRPr lang="en-US" dirty="0"/>
          </a:p>
        </p:txBody>
      </p:sp>
      <p:sp>
        <p:nvSpPr>
          <p:cNvPr id="5" name="Text Placeholder 4"/>
          <p:cNvSpPr>
            <a:spLocks noGrp="1"/>
          </p:cNvSpPr>
          <p:nvPr>
            <p:ph type="body" sz="quarter" idx="12" hasCustomPrompt="1"/>
          </p:nvPr>
        </p:nvSpPr>
        <p:spPr>
          <a:xfrm>
            <a:off x="2428875" y="1357313"/>
            <a:ext cx="2335213" cy="2641600"/>
          </a:xfrm>
          <a:prstGeom prst="rect">
            <a:avLst/>
          </a:prstGeom>
        </p:spPr>
        <p:txBody>
          <a:bodyPr vert="horz"/>
          <a:lstStyle>
            <a:lvl1pPr marL="68580" indent="-182880">
              <a:lnSpc>
                <a:spcPct val="150000"/>
              </a:lnSpc>
              <a:defRPr sz="1400" baseline="0">
                <a:solidFill>
                  <a:schemeClr val="accent5">
                    <a:lumMod val="50000"/>
                  </a:schemeClr>
                </a:solidFill>
                <a:latin typeface="Trebuchet MS"/>
                <a:cs typeface="Trebuchet MS"/>
              </a:defRPr>
            </a:lvl1pPr>
          </a:lstStyle>
          <a:p>
            <a:pPr lvl="0"/>
            <a:r>
              <a:rPr lang="en-US" dirty="0"/>
              <a:t>Bullet 1</a:t>
            </a:r>
          </a:p>
          <a:p>
            <a:pPr lvl="0"/>
            <a:r>
              <a:rPr lang="en-US" dirty="0"/>
              <a:t>Bullet 2</a:t>
            </a:r>
          </a:p>
          <a:p>
            <a:pPr lvl="0"/>
            <a:r>
              <a:rPr lang="en-US" dirty="0"/>
              <a:t>Bullet 3</a:t>
            </a:r>
          </a:p>
          <a:p>
            <a:pPr lvl="0"/>
            <a:r>
              <a:rPr lang="en-US" dirty="0"/>
              <a:t>Bullet 4</a:t>
            </a:r>
          </a:p>
          <a:p>
            <a:pPr lvl="0"/>
            <a:r>
              <a:rPr lang="en-US" dirty="0"/>
              <a:t>Bullet 5</a:t>
            </a:r>
          </a:p>
        </p:txBody>
      </p:sp>
      <p:sp>
        <p:nvSpPr>
          <p:cNvPr id="13" name="Text Placeholder 4"/>
          <p:cNvSpPr>
            <a:spLocks noGrp="1"/>
          </p:cNvSpPr>
          <p:nvPr>
            <p:ph type="body" sz="quarter" idx="13" hasCustomPrompt="1"/>
          </p:nvPr>
        </p:nvSpPr>
        <p:spPr>
          <a:xfrm>
            <a:off x="4916488" y="1361551"/>
            <a:ext cx="2335213" cy="2641600"/>
          </a:xfrm>
          <a:prstGeom prst="rect">
            <a:avLst/>
          </a:prstGeom>
        </p:spPr>
        <p:txBody>
          <a:bodyPr vert="horz"/>
          <a:lstStyle>
            <a:lvl1pPr marL="0" indent="-182880">
              <a:lnSpc>
                <a:spcPct val="150000"/>
              </a:lnSpc>
              <a:defRPr sz="1400" baseline="0">
                <a:solidFill>
                  <a:schemeClr val="accent5">
                    <a:lumMod val="50000"/>
                  </a:schemeClr>
                </a:solidFill>
                <a:latin typeface="Trebuchet MS"/>
                <a:cs typeface="Trebuchet MS"/>
              </a:defRPr>
            </a:lvl1pPr>
          </a:lstStyle>
          <a:p>
            <a:pPr lvl="0"/>
            <a:r>
              <a:rPr lang="en-US" dirty="0"/>
              <a:t>Bullet 6</a:t>
            </a:r>
          </a:p>
          <a:p>
            <a:pPr lvl="0"/>
            <a:r>
              <a:rPr lang="en-US" dirty="0"/>
              <a:t>Bullet 7</a:t>
            </a:r>
          </a:p>
          <a:p>
            <a:pPr lvl="0"/>
            <a:r>
              <a:rPr lang="en-US" dirty="0"/>
              <a:t>Bullet 8</a:t>
            </a:r>
          </a:p>
          <a:p>
            <a:pPr lvl="0"/>
            <a:r>
              <a:rPr lang="en-US" dirty="0"/>
              <a:t>Bullet 9</a:t>
            </a:r>
          </a:p>
          <a:p>
            <a:pPr lvl="0"/>
            <a:r>
              <a:rPr lang="en-US" dirty="0"/>
              <a:t>Bullet 10</a:t>
            </a:r>
          </a:p>
        </p:txBody>
      </p:sp>
      <p:sp>
        <p:nvSpPr>
          <p:cNvPr id="11"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12"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6" name="Text Placeholder 6"/>
          <p:cNvSpPr>
            <a:spLocks noGrp="1"/>
          </p:cNvSpPr>
          <p:nvPr>
            <p:ph type="body" sz="quarter" idx="11" hasCustomPrompt="1"/>
          </p:nvPr>
        </p:nvSpPr>
        <p:spPr>
          <a:xfrm>
            <a:off x="1146919" y="2007102"/>
            <a:ext cx="6855044" cy="1174337"/>
          </a:xfrm>
          <a:prstGeom prst="rect">
            <a:avLst/>
          </a:prstGeom>
        </p:spPr>
        <p:txBody>
          <a:bodyPr vert="horz" anchor="ctr">
            <a:normAutofit/>
          </a:bodyPr>
          <a:lstStyle>
            <a:lvl1pPr marL="0" indent="0" algn="ctr">
              <a:buNone/>
              <a:defRPr sz="48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A">
    <p:spTree>
      <p:nvGrpSpPr>
        <p:cNvPr id="1" name=""/>
        <p:cNvGrpSpPr/>
        <p:nvPr/>
      </p:nvGrpSpPr>
      <p:grpSpPr>
        <a:xfrm>
          <a:off x="0" y="0"/>
          <a:ext cx="0" cy="0"/>
          <a:chOff x="0" y="0"/>
          <a:chExt cx="0" cy="0"/>
        </a:xfrm>
      </p:grpSpPr>
      <p:sp>
        <p:nvSpPr>
          <p:cNvPr id="5" name="Oval 4"/>
          <p:cNvSpPr/>
          <p:nvPr userDrawn="1"/>
        </p:nvSpPr>
        <p:spPr>
          <a:xfrm>
            <a:off x="-2236161" y="-3228400"/>
            <a:ext cx="7745710" cy="7745710"/>
          </a:xfrm>
          <a:prstGeom prst="ellipse">
            <a:avLst/>
          </a:prstGeom>
          <a:solidFill>
            <a:schemeClr val="bg2">
              <a:alpha val="6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1" hasCustomPrompt="1"/>
          </p:nvPr>
        </p:nvSpPr>
        <p:spPr>
          <a:xfrm>
            <a:off x="1146919" y="2007102"/>
            <a:ext cx="6855044" cy="1174337"/>
          </a:xfrm>
          <a:prstGeom prst="rect">
            <a:avLst/>
          </a:prstGeom>
        </p:spPr>
        <p:txBody>
          <a:bodyPr vert="horz" anchor="ctr"/>
          <a:lstStyle>
            <a:lvl1pPr marL="0" indent="0" algn="ctr">
              <a:buNone/>
              <a:defRPr sz="3600" b="1" baseline="0">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 for a fun fact that could be two or 3 lines.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B">
    <p:spTree>
      <p:nvGrpSpPr>
        <p:cNvPr id="1" name=""/>
        <p:cNvGrpSpPr/>
        <p:nvPr/>
      </p:nvGrpSpPr>
      <p:grpSpPr>
        <a:xfrm>
          <a:off x="0" y="0"/>
          <a:ext cx="0" cy="0"/>
          <a:chOff x="0" y="0"/>
          <a:chExt cx="0" cy="0"/>
        </a:xfrm>
      </p:grpSpPr>
      <p:sp>
        <p:nvSpPr>
          <p:cNvPr id="8" name="Rectangle 7"/>
          <p:cNvSpPr/>
          <p:nvPr userDrawn="1"/>
        </p:nvSpPr>
        <p:spPr>
          <a:xfrm>
            <a:off x="1774648" y="922995"/>
            <a:ext cx="5598304" cy="3302271"/>
          </a:xfrm>
          <a:prstGeom prst="rect">
            <a:avLst/>
          </a:prstGeom>
          <a:solidFill>
            <a:schemeClr val="bg2">
              <a:alpha val="3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1" hasCustomPrompt="1"/>
          </p:nvPr>
        </p:nvSpPr>
        <p:spPr>
          <a:xfrm>
            <a:off x="1146919" y="2007102"/>
            <a:ext cx="6855044" cy="1174337"/>
          </a:xfrm>
          <a:prstGeom prst="rect">
            <a:avLst/>
          </a:prstGeom>
        </p:spPr>
        <p:txBody>
          <a:bodyPr vert="horz" anchor="ctr"/>
          <a:lstStyle>
            <a:lvl1pPr marL="0" indent="0" algn="ctr">
              <a:buNone/>
              <a:defRPr sz="3600" b="1" baseline="0">
                <a:solidFill>
                  <a:srgbClr val="0069B3"/>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 for a fun fact that could be two or 3 lines.</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5B350A71-B86D-2AAF-86B7-433F6CF2E47F}"/>
              </a:ext>
            </a:extLst>
          </p:cNvPr>
          <p:cNvPicPr>
            <a:picLocks noChangeAspect="1"/>
          </p:cNvPicPr>
          <p:nvPr userDrawn="1"/>
        </p:nvPicPr>
        <p:blipFill>
          <a:blip r:embed="rId2"/>
          <a:stretch>
            <a:fillRect/>
          </a:stretch>
        </p:blipFill>
        <p:spPr>
          <a:xfrm>
            <a:off x="2373663" y="4508693"/>
            <a:ext cx="1740364" cy="384750"/>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C">
    <p:spTree>
      <p:nvGrpSpPr>
        <p:cNvPr id="1" name=""/>
        <p:cNvGrpSpPr/>
        <p:nvPr/>
      </p:nvGrpSpPr>
      <p:grpSpPr>
        <a:xfrm>
          <a:off x="0" y="0"/>
          <a:ext cx="0" cy="0"/>
          <a:chOff x="0" y="0"/>
          <a:chExt cx="0" cy="0"/>
        </a:xfrm>
      </p:grpSpPr>
      <p:sp>
        <p:nvSpPr>
          <p:cNvPr id="7" name="Right Triangle 6"/>
          <p:cNvSpPr/>
          <p:nvPr userDrawn="1"/>
        </p:nvSpPr>
        <p:spPr>
          <a:xfrm>
            <a:off x="-9079" y="0"/>
            <a:ext cx="5209205" cy="5028248"/>
          </a:xfrm>
          <a:prstGeom prst="rtTriangle">
            <a:avLst/>
          </a:prstGeom>
          <a:solidFill>
            <a:schemeClr val="bg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6"/>
          <p:cNvSpPr>
            <a:spLocks noGrp="1"/>
          </p:cNvSpPr>
          <p:nvPr>
            <p:ph type="body" sz="quarter" idx="11" hasCustomPrompt="1"/>
          </p:nvPr>
        </p:nvSpPr>
        <p:spPr>
          <a:xfrm>
            <a:off x="1146919" y="2007102"/>
            <a:ext cx="6855044" cy="1174337"/>
          </a:xfrm>
          <a:prstGeom prst="rect">
            <a:avLst/>
          </a:prstGeom>
        </p:spPr>
        <p:txBody>
          <a:bodyPr vert="horz" anchor="ctr"/>
          <a:lstStyle>
            <a:lvl1pPr marL="0" indent="0" algn="ctr">
              <a:buNone/>
              <a:defRPr sz="3600" b="1" baseline="0">
                <a:solidFill>
                  <a:srgbClr val="0069B3"/>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 for a fun fact that could be two or 3 lines.</a:t>
            </a:r>
          </a:p>
        </p:txBody>
      </p:sp>
      <p:pic>
        <p:nvPicPr>
          <p:cNvPr id="2" name="Picture 1" descr="A black background with blue text&#10;&#10;Description automatically generated">
            <a:extLst>
              <a:ext uri="{FF2B5EF4-FFF2-40B4-BE49-F238E27FC236}">
                <a16:creationId xmlns:a16="http://schemas.microsoft.com/office/drawing/2014/main" id="{6B9234EC-7DAA-11EC-AB17-FED986D372B8}"/>
              </a:ext>
            </a:extLst>
          </p:cNvPr>
          <p:cNvPicPr>
            <a:picLocks noChangeAspect="1"/>
          </p:cNvPicPr>
          <p:nvPr userDrawn="1"/>
        </p:nvPicPr>
        <p:blipFill>
          <a:blip r:embed="rId2"/>
          <a:stretch>
            <a:fillRect/>
          </a:stretch>
        </p:blipFill>
        <p:spPr>
          <a:xfrm>
            <a:off x="148473" y="4386369"/>
            <a:ext cx="1948401" cy="532828"/>
          </a:xfrm>
          <a:prstGeom prst="rect">
            <a:avLst/>
          </a:prstGeom>
        </p:spPr>
      </p:pic>
      <p:pic>
        <p:nvPicPr>
          <p:cNvPr id="3" name="Picture 2" descr="A black background with a black square&#10;&#10;Description automatically generated with medium confidence">
            <a:extLst>
              <a:ext uri="{FF2B5EF4-FFF2-40B4-BE49-F238E27FC236}">
                <a16:creationId xmlns:a16="http://schemas.microsoft.com/office/drawing/2014/main" id="{8D88334E-EFA4-A657-BBEF-E26EAAF4B7E7}"/>
              </a:ext>
            </a:extLst>
          </p:cNvPr>
          <p:cNvPicPr>
            <a:picLocks noChangeAspect="1"/>
          </p:cNvPicPr>
          <p:nvPr userDrawn="1"/>
        </p:nvPicPr>
        <p:blipFill>
          <a:blip r:embed="rId3"/>
          <a:stretch>
            <a:fillRect/>
          </a:stretch>
        </p:blipFill>
        <p:spPr>
          <a:xfrm>
            <a:off x="2373663" y="4508693"/>
            <a:ext cx="1740364" cy="384750"/>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Text Placeholder 6"/>
          <p:cNvSpPr>
            <a:spLocks noGrp="1"/>
          </p:cNvSpPr>
          <p:nvPr>
            <p:ph type="body" sz="quarter" idx="39" hasCustomPrompt="1"/>
          </p:nvPr>
        </p:nvSpPr>
        <p:spPr>
          <a:xfrm>
            <a:off x="801842" y="943207"/>
            <a:ext cx="7464425" cy="400110"/>
          </a:xfrm>
          <a:prstGeom prst="rect">
            <a:avLst/>
          </a:prstGeom>
        </p:spPr>
        <p:txBody>
          <a:bodyPr vert="horz" wrap="square" anchor="b" anchorCtr="0">
            <a:spAutoFit/>
          </a:bodyPr>
          <a:lstStyle>
            <a:lvl1pPr marL="0" indent="0" algn="l">
              <a:buNone/>
              <a:defRPr sz="2000" b="1" baseline="0">
                <a:solidFill>
                  <a:srgbClr val="0069B3"/>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Name of Table</a:t>
            </a:r>
          </a:p>
        </p:txBody>
      </p:sp>
      <p:sp>
        <p:nvSpPr>
          <p:cNvPr id="8" name="Table Placeholder 7"/>
          <p:cNvSpPr>
            <a:spLocks noGrp="1"/>
          </p:cNvSpPr>
          <p:nvPr>
            <p:ph type="tbl" sz="quarter" idx="40"/>
          </p:nvPr>
        </p:nvSpPr>
        <p:spPr>
          <a:xfrm>
            <a:off x="801843" y="1343317"/>
            <a:ext cx="7464425" cy="2341958"/>
          </a:xfrm>
          <a:prstGeom prst="rect">
            <a:avLst/>
          </a:prstGeom>
        </p:spPr>
        <p:txBody>
          <a:bodyPr vert="horz"/>
          <a:lstStyle>
            <a:lvl1pPr>
              <a:defRPr sz="2400">
                <a:solidFill>
                  <a:schemeClr val="accent5"/>
                </a:solidFill>
              </a:defRPr>
            </a:lvl1pPr>
          </a:lstStyle>
          <a:p>
            <a:r>
              <a:rPr lang="en-US"/>
              <a:t>Click icon to add table</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6" name="Text Placeholder 6"/>
          <p:cNvSpPr>
            <a:spLocks noGrp="1"/>
          </p:cNvSpPr>
          <p:nvPr>
            <p:ph type="body" sz="quarter" idx="39" hasCustomPrompt="1"/>
          </p:nvPr>
        </p:nvSpPr>
        <p:spPr>
          <a:xfrm>
            <a:off x="771607" y="1282924"/>
            <a:ext cx="1465966" cy="771098"/>
          </a:xfrm>
          <a:prstGeom prst="rect">
            <a:avLst/>
          </a:prstGeom>
        </p:spPr>
        <p:txBody>
          <a:bodyPr vert="horz" anchor="t" anchorCtr="0">
            <a:spAutoFit/>
          </a:bodyPr>
          <a:lstStyle>
            <a:lvl1pPr marL="0" indent="0" algn="l">
              <a:buNone/>
              <a:defRPr sz="2000" b="1" baseline="0">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Bar Graph</a:t>
            </a:r>
          </a:p>
          <a:p>
            <a:pPr lvl="0"/>
            <a:r>
              <a:rPr lang="en-US" dirty="0"/>
              <a:t>Name</a:t>
            </a:r>
          </a:p>
        </p:txBody>
      </p:sp>
      <p:sp>
        <p:nvSpPr>
          <p:cNvPr id="4" name="Chart Placeholder 3"/>
          <p:cNvSpPr>
            <a:spLocks noGrp="1"/>
          </p:cNvSpPr>
          <p:nvPr>
            <p:ph type="chart" sz="quarter" idx="40"/>
          </p:nvPr>
        </p:nvSpPr>
        <p:spPr>
          <a:xfrm>
            <a:off x="2312988" y="1282924"/>
            <a:ext cx="6357937" cy="2905125"/>
          </a:xfrm>
          <a:prstGeom prst="rect">
            <a:avLst/>
          </a:prstGeom>
        </p:spPr>
        <p:txBody>
          <a:bodyPr vert="horz"/>
          <a:lstStyle>
            <a:lvl1pPr>
              <a:defRPr sz="2400">
                <a:solidFill>
                  <a:schemeClr val="accent5"/>
                </a:solidFill>
              </a:defRPr>
            </a:lvl1pPr>
          </a:lstStyle>
          <a:p>
            <a:r>
              <a:rPr lang="en-US"/>
              <a:t>Click icon to add chart</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8" name="Text Placeholder 6"/>
          <p:cNvSpPr>
            <a:spLocks noGrp="1"/>
          </p:cNvSpPr>
          <p:nvPr>
            <p:ph type="body" sz="quarter" idx="11" hasCustomPrompt="1"/>
          </p:nvPr>
        </p:nvSpPr>
        <p:spPr>
          <a:xfrm>
            <a:off x="1146919" y="2178772"/>
            <a:ext cx="6855044" cy="830997"/>
          </a:xfrm>
          <a:prstGeom prst="rect">
            <a:avLst/>
          </a:prstGeom>
        </p:spPr>
        <p:txBody>
          <a:bodyPr vert="horz" anchor="ctr">
            <a:spAutoFit/>
          </a:bodyPr>
          <a:lstStyle>
            <a:lvl1pPr marL="0" indent="0" algn="ctr">
              <a:buNone/>
              <a:defRPr sz="48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Thank you</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bg>
      <p:bgPr>
        <a:solidFill>
          <a:schemeClr val="bg1"/>
        </a:solidFill>
        <a:effectLst/>
      </p:bgPr>
    </p:bg>
    <p:spTree>
      <p:nvGrpSpPr>
        <p:cNvPr id="1" name=""/>
        <p:cNvGrpSpPr/>
        <p:nvPr/>
      </p:nvGrpSpPr>
      <p:grpSpPr>
        <a:xfrm>
          <a:off x="0" y="0"/>
          <a:ext cx="0" cy="0"/>
          <a:chOff x="0" y="0"/>
          <a:chExt cx="0" cy="0"/>
        </a:xfrm>
      </p:grpSpPr>
      <p:sp>
        <p:nvSpPr>
          <p:cNvPr id="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400" b="1" cap="all" baseline="0">
                <a:solidFill>
                  <a:schemeClr val="accent5">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8"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chemeClr val="tx2"/>
                </a:solidFill>
              </a:defRPr>
            </a:lvl1pPr>
          </a:lstStyle>
          <a:p>
            <a:r>
              <a:rPr lang="en-US" dirty="0"/>
              <a:t>Presentation Title Here</a:t>
            </a:r>
          </a:p>
        </p:txBody>
      </p:sp>
      <p:sp>
        <p:nvSpPr>
          <p:cNvPr id="9" name="Text Placeholder 2"/>
          <p:cNvSpPr>
            <a:spLocks noGrp="1"/>
          </p:cNvSpPr>
          <p:nvPr>
            <p:ph type="body" sz="quarter" idx="13" hasCustomPrompt="1"/>
          </p:nvPr>
        </p:nvSpPr>
        <p:spPr>
          <a:xfrm>
            <a:off x="572744" y="3372544"/>
            <a:ext cx="3868737" cy="830997"/>
          </a:xfrm>
          <a:prstGeom prst="rect">
            <a:avLst/>
          </a:prstGeom>
        </p:spPr>
        <p:txBody>
          <a:bodyPr vert="horz">
            <a:spAutoFit/>
          </a:bodyPr>
          <a:lstStyle>
            <a:lvl1pPr marL="0" indent="0">
              <a:buNone/>
              <a:defRPr sz="16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2189" t="-3304" r="28581" b="18829"/>
          <a:stretch/>
        </p:blipFill>
        <p:spPr>
          <a:xfrm>
            <a:off x="4986292" y="1665650"/>
            <a:ext cx="4166673" cy="336355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3" name="Slide Number Placeholder 2"/>
          <p:cNvSpPr>
            <a:spLocks noGrp="1"/>
          </p:cNvSpPr>
          <p:nvPr>
            <p:ph type="sldNum" sz="quarter" idx="10"/>
          </p:nvPr>
        </p:nvSpPr>
        <p:spPr>
          <a:xfrm>
            <a:off x="8254999" y="4578836"/>
            <a:ext cx="652379" cy="273050"/>
          </a:xfrm>
          <a:prstGeom prst="rect">
            <a:avLst/>
          </a:prstGeom>
        </p:spPr>
        <p:txBody>
          <a:bodyPr/>
          <a:lstStyle/>
          <a:p>
            <a:fld id="{B4912D95-9EAC-F54B-ACA4-A6FD5A6624C2}" type="slidenum">
              <a:rPr lang="en-US" smtClean="0"/>
              <a:pPr/>
              <a:t>‹#›</a:t>
            </a:fld>
            <a:endParaRPr lang="en-US" dirty="0"/>
          </a:p>
        </p:txBody>
      </p:sp>
      <p:sp>
        <p:nvSpPr>
          <p:cNvPr id="8" name="Rectangle 7"/>
          <p:cNvSpPr/>
          <p:nvPr userDrawn="1"/>
        </p:nvSpPr>
        <p:spPr>
          <a:xfrm>
            <a:off x="0" y="5031815"/>
            <a:ext cx="9144000" cy="12331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2"/>
              </a:solidFill>
            </a:endParaRPr>
          </a:p>
        </p:txBody>
      </p:sp>
      <p:sp>
        <p:nvSpPr>
          <p:cNvPr id="9" name="Text Placeholder 6"/>
          <p:cNvSpPr>
            <a:spLocks noGrp="1"/>
          </p:cNvSpPr>
          <p:nvPr>
            <p:ph type="body" sz="quarter" idx="11" hasCustomPrompt="1"/>
          </p:nvPr>
        </p:nvSpPr>
        <p:spPr>
          <a:xfrm>
            <a:off x="1146919" y="2178772"/>
            <a:ext cx="6855044" cy="830997"/>
          </a:xfrm>
          <a:prstGeom prst="rect">
            <a:avLst/>
          </a:prstGeom>
        </p:spPr>
        <p:txBody>
          <a:bodyPr vert="horz" anchor="ctr">
            <a:spAutoFit/>
          </a:bodyPr>
          <a:lstStyle>
            <a:lvl1pPr marL="0" indent="0" algn="ctr">
              <a:buNone/>
              <a:defRPr sz="48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Thank you</a:t>
            </a:r>
          </a:p>
        </p:txBody>
      </p:sp>
      <p:pic>
        <p:nvPicPr>
          <p:cNvPr id="2" name="Picture 1" descr="A black background with blue text&#10;&#10;Description automatically generated">
            <a:extLst>
              <a:ext uri="{FF2B5EF4-FFF2-40B4-BE49-F238E27FC236}">
                <a16:creationId xmlns:a16="http://schemas.microsoft.com/office/drawing/2014/main" id="{19EC64CD-4417-07C4-D3DB-A113907C6185}"/>
              </a:ext>
            </a:extLst>
          </p:cNvPr>
          <p:cNvPicPr>
            <a:picLocks noChangeAspect="1"/>
          </p:cNvPicPr>
          <p:nvPr userDrawn="1"/>
        </p:nvPicPr>
        <p:blipFill>
          <a:blip r:embed="rId3"/>
          <a:stretch>
            <a:fillRect/>
          </a:stretch>
        </p:blipFill>
        <p:spPr>
          <a:xfrm>
            <a:off x="148473" y="4386369"/>
            <a:ext cx="1948401" cy="532828"/>
          </a:xfrm>
          <a:prstGeom prst="rect">
            <a:avLst/>
          </a:prstGeom>
        </p:spPr>
      </p:pic>
      <p:pic>
        <p:nvPicPr>
          <p:cNvPr id="5" name="Picture 4" descr="A black background with a black square&#10;&#10;Description automatically generated with medium confidence">
            <a:extLst>
              <a:ext uri="{FF2B5EF4-FFF2-40B4-BE49-F238E27FC236}">
                <a16:creationId xmlns:a16="http://schemas.microsoft.com/office/drawing/2014/main" id="{E34917D9-6B9F-FC21-E7A9-53B24CA3C47C}"/>
              </a:ext>
            </a:extLst>
          </p:cNvPr>
          <p:cNvPicPr>
            <a:picLocks noChangeAspect="1"/>
          </p:cNvPicPr>
          <p:nvPr userDrawn="1"/>
        </p:nvPicPr>
        <p:blipFill>
          <a:blip r:embed="rId4"/>
          <a:stretch>
            <a:fillRect/>
          </a:stretch>
        </p:blipFill>
        <p:spPr>
          <a:xfrm>
            <a:off x="2373663" y="4508693"/>
            <a:ext cx="1740364" cy="38475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3 points)">
    <p:spTree>
      <p:nvGrpSpPr>
        <p:cNvPr id="1" name=""/>
        <p:cNvGrpSpPr/>
        <p:nvPr/>
      </p:nvGrpSpPr>
      <p:grpSpPr>
        <a:xfrm>
          <a:off x="0" y="0"/>
          <a:ext cx="0" cy="0"/>
          <a:chOff x="0" y="0"/>
          <a:chExt cx="0" cy="0"/>
        </a:xfrm>
      </p:grpSpPr>
      <p:sp>
        <p:nvSpPr>
          <p:cNvPr id="46" name="TextBox 45"/>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sp>
        <p:nvSpPr>
          <p:cNvPr id="20"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
        <p:nvSpPr>
          <p:cNvPr id="4" name="Footer Placeholder 3"/>
          <p:cNvSpPr>
            <a:spLocks noGrp="1"/>
          </p:cNvSpPr>
          <p:nvPr>
            <p:ph type="ftr" sz="quarter" idx="13"/>
          </p:nvPr>
        </p:nvSpPr>
        <p:spPr/>
        <p:txBody>
          <a:bodyPr/>
          <a:lstStyle/>
          <a:p>
            <a:endParaRPr lang="en-US"/>
          </a:p>
        </p:txBody>
      </p:sp>
      <p:sp>
        <p:nvSpPr>
          <p:cNvPr id="5" name="Slide Number Placeholder 4"/>
          <p:cNvSpPr>
            <a:spLocks noGrp="1"/>
          </p:cNvSpPr>
          <p:nvPr>
            <p:ph type="sldNum" sz="quarter" idx="14"/>
          </p:nvPr>
        </p:nvSpPr>
        <p:spPr/>
        <p:txBody>
          <a:bodyPr/>
          <a:lstStyle/>
          <a:p>
            <a:fld id="{D08F9049-500A-CA42-B20A-7B1A6A360698}" type="slidenum">
              <a:rPr lang="en-US" smtClean="0"/>
              <a:t>‹#›</a:t>
            </a:fld>
            <a:endParaRPr lang="en-US"/>
          </a:p>
        </p:txBody>
      </p:sp>
      <p:grpSp>
        <p:nvGrpSpPr>
          <p:cNvPr id="2" name="Group 1">
            <a:extLst>
              <a:ext uri="{FF2B5EF4-FFF2-40B4-BE49-F238E27FC236}">
                <a16:creationId xmlns:a16="http://schemas.microsoft.com/office/drawing/2014/main" id="{DCB4F677-EBE8-9C46-7251-DFCB873BB13E}"/>
              </a:ext>
            </a:extLst>
          </p:cNvPr>
          <p:cNvGrpSpPr/>
          <p:nvPr userDrawn="1"/>
        </p:nvGrpSpPr>
        <p:grpSpPr>
          <a:xfrm>
            <a:off x="1227328" y="1424287"/>
            <a:ext cx="337189" cy="307753"/>
            <a:chOff x="1227328" y="1424287"/>
            <a:chExt cx="337189" cy="307753"/>
          </a:xfrm>
        </p:grpSpPr>
        <p:sp>
          <p:nvSpPr>
            <p:cNvPr id="3" name="Oval 2">
              <a:extLst>
                <a:ext uri="{FF2B5EF4-FFF2-40B4-BE49-F238E27FC236}">
                  <a16:creationId xmlns:a16="http://schemas.microsoft.com/office/drawing/2014/main" id="{A8305DE5-46C9-503E-5C63-2C3D5CE0FB18}"/>
                </a:ext>
              </a:extLst>
            </p:cNvPr>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6" name="TextBox 5">
              <a:extLst>
                <a:ext uri="{FF2B5EF4-FFF2-40B4-BE49-F238E27FC236}">
                  <a16:creationId xmlns:a16="http://schemas.microsoft.com/office/drawing/2014/main" id="{541FB28E-15C0-1146-D0E9-CC41874F374C}"/>
                </a:ext>
              </a:extLst>
            </p:cNvPr>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grpSp>
        <p:nvGrpSpPr>
          <p:cNvPr id="8" name="Group 7">
            <a:extLst>
              <a:ext uri="{FF2B5EF4-FFF2-40B4-BE49-F238E27FC236}">
                <a16:creationId xmlns:a16="http://schemas.microsoft.com/office/drawing/2014/main" id="{94ED405D-83CD-30C3-C668-CC9036B0FBDF}"/>
              </a:ext>
            </a:extLst>
          </p:cNvPr>
          <p:cNvGrpSpPr/>
          <p:nvPr userDrawn="1"/>
        </p:nvGrpSpPr>
        <p:grpSpPr>
          <a:xfrm>
            <a:off x="1232972" y="2017404"/>
            <a:ext cx="312903" cy="298221"/>
            <a:chOff x="1232972" y="2017404"/>
            <a:chExt cx="312903" cy="298221"/>
          </a:xfrm>
        </p:grpSpPr>
        <p:sp>
          <p:nvSpPr>
            <p:cNvPr id="9" name="Oval 8">
              <a:extLst>
                <a:ext uri="{FF2B5EF4-FFF2-40B4-BE49-F238E27FC236}">
                  <a16:creationId xmlns:a16="http://schemas.microsoft.com/office/drawing/2014/main" id="{AB53135A-AF69-7202-5816-33869B344580}"/>
                </a:ext>
              </a:extLst>
            </p:cNvPr>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10" name="TextBox 9">
              <a:extLst>
                <a:ext uri="{FF2B5EF4-FFF2-40B4-BE49-F238E27FC236}">
                  <a16:creationId xmlns:a16="http://schemas.microsoft.com/office/drawing/2014/main" id="{2DA5A8A0-D0F8-388E-0A85-FCE73D39F26A}"/>
                </a:ext>
              </a:extLst>
            </p:cNvPr>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nvGrpSpPr>
          <p:cNvPr id="11" name="Group 10">
            <a:extLst>
              <a:ext uri="{FF2B5EF4-FFF2-40B4-BE49-F238E27FC236}">
                <a16:creationId xmlns:a16="http://schemas.microsoft.com/office/drawing/2014/main" id="{C366CB99-CD13-4D3E-A378-4A0172BF84B6}"/>
              </a:ext>
            </a:extLst>
          </p:cNvPr>
          <p:cNvGrpSpPr/>
          <p:nvPr userDrawn="1"/>
        </p:nvGrpSpPr>
        <p:grpSpPr>
          <a:xfrm>
            <a:off x="1233466" y="2600989"/>
            <a:ext cx="312903" cy="303033"/>
            <a:chOff x="1233466" y="2600989"/>
            <a:chExt cx="312903" cy="303033"/>
          </a:xfrm>
        </p:grpSpPr>
        <p:sp>
          <p:nvSpPr>
            <p:cNvPr id="12" name="Oval 11">
              <a:extLst>
                <a:ext uri="{FF2B5EF4-FFF2-40B4-BE49-F238E27FC236}">
                  <a16:creationId xmlns:a16="http://schemas.microsoft.com/office/drawing/2014/main" id="{377E34D0-8F1C-3A2E-F096-D27093D070D1}"/>
                </a:ext>
              </a:extLst>
            </p:cNvPr>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13" name="TextBox 12">
              <a:extLst>
                <a:ext uri="{FF2B5EF4-FFF2-40B4-BE49-F238E27FC236}">
                  <a16:creationId xmlns:a16="http://schemas.microsoft.com/office/drawing/2014/main" id="{0FF031A2-4DD8-B902-7CE0-9E48522F5173}"/>
                </a:ext>
              </a:extLst>
            </p:cNvPr>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sp>
        <p:nvSpPr>
          <p:cNvPr id="18" name="Text Placeholder 13">
            <a:extLst>
              <a:ext uri="{FF2B5EF4-FFF2-40B4-BE49-F238E27FC236}">
                <a16:creationId xmlns:a16="http://schemas.microsoft.com/office/drawing/2014/main" id="{A40B5557-65BF-9225-1204-20EB412AD914}"/>
              </a:ext>
            </a:extLst>
          </p:cNvPr>
          <p:cNvSpPr>
            <a:spLocks noGrp="1"/>
          </p:cNvSpPr>
          <p:nvPr>
            <p:ph type="body" sz="quarter" idx="10" hasCustomPrompt="1"/>
          </p:nvPr>
        </p:nvSpPr>
        <p:spPr>
          <a:xfrm>
            <a:off x="1691542" y="1140463"/>
            <a:ext cx="3373438" cy="1763559"/>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4 Points)">
    <p:spTree>
      <p:nvGrpSpPr>
        <p:cNvPr id="1" name=""/>
        <p:cNvGrpSpPr/>
        <p:nvPr/>
      </p:nvGrpSpPr>
      <p:grpSpPr>
        <a:xfrm>
          <a:off x="0" y="0"/>
          <a:ext cx="0" cy="0"/>
          <a:chOff x="0" y="0"/>
          <a:chExt cx="0" cy="0"/>
        </a:xfrm>
      </p:grpSpPr>
      <p:sp>
        <p:nvSpPr>
          <p:cNvPr id="26"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
        <p:nvSpPr>
          <p:cNvPr id="2" name="Footer Placeholder 1"/>
          <p:cNvSpPr>
            <a:spLocks noGrp="1"/>
          </p:cNvSpPr>
          <p:nvPr>
            <p:ph type="ftr" sz="quarter" idx="13"/>
          </p:nvPr>
        </p:nvSpPr>
        <p:spPr/>
        <p:txBody>
          <a:bodyPr/>
          <a:lstStyle/>
          <a:p>
            <a:endParaRPr lang="en-US"/>
          </a:p>
        </p:txBody>
      </p:sp>
      <p:sp>
        <p:nvSpPr>
          <p:cNvPr id="4" name="Slide Number Placeholder 3"/>
          <p:cNvSpPr>
            <a:spLocks noGrp="1"/>
          </p:cNvSpPr>
          <p:nvPr>
            <p:ph type="sldNum" sz="quarter" idx="14"/>
          </p:nvPr>
        </p:nvSpPr>
        <p:spPr/>
        <p:txBody>
          <a:bodyPr/>
          <a:lstStyle/>
          <a:p>
            <a:fld id="{D08F9049-500A-CA42-B20A-7B1A6A360698}" type="slidenum">
              <a:rPr lang="en-US" smtClean="0"/>
              <a:t>‹#›</a:t>
            </a:fld>
            <a:endParaRPr lang="en-US"/>
          </a:p>
        </p:txBody>
      </p:sp>
      <p:grpSp>
        <p:nvGrpSpPr>
          <p:cNvPr id="3" name="Group 2">
            <a:extLst>
              <a:ext uri="{FF2B5EF4-FFF2-40B4-BE49-F238E27FC236}">
                <a16:creationId xmlns:a16="http://schemas.microsoft.com/office/drawing/2014/main" id="{0C067F73-CEA1-3CD8-5BBD-BFD957CD22C1}"/>
              </a:ext>
            </a:extLst>
          </p:cNvPr>
          <p:cNvGrpSpPr/>
          <p:nvPr userDrawn="1"/>
        </p:nvGrpSpPr>
        <p:grpSpPr>
          <a:xfrm>
            <a:off x="1227328" y="1424287"/>
            <a:ext cx="337189" cy="307753"/>
            <a:chOff x="1227328" y="1424287"/>
            <a:chExt cx="337189" cy="307753"/>
          </a:xfrm>
        </p:grpSpPr>
        <p:sp>
          <p:nvSpPr>
            <p:cNvPr id="22" name="Oval 21">
              <a:extLst>
                <a:ext uri="{FF2B5EF4-FFF2-40B4-BE49-F238E27FC236}">
                  <a16:creationId xmlns:a16="http://schemas.microsoft.com/office/drawing/2014/main" id="{B32891BC-F005-8F12-87ED-C92F7A681E7F}"/>
                </a:ext>
              </a:extLst>
            </p:cNvPr>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27" name="TextBox 26">
              <a:extLst>
                <a:ext uri="{FF2B5EF4-FFF2-40B4-BE49-F238E27FC236}">
                  <a16:creationId xmlns:a16="http://schemas.microsoft.com/office/drawing/2014/main" id="{E1547F32-5291-0B09-BE05-E76BDC868C2A}"/>
                </a:ext>
              </a:extLst>
            </p:cNvPr>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grpSp>
        <p:nvGrpSpPr>
          <p:cNvPr id="29" name="Group 28">
            <a:extLst>
              <a:ext uri="{FF2B5EF4-FFF2-40B4-BE49-F238E27FC236}">
                <a16:creationId xmlns:a16="http://schemas.microsoft.com/office/drawing/2014/main" id="{E7B0E5AF-12F0-BCA8-7832-F922B7398E88}"/>
              </a:ext>
            </a:extLst>
          </p:cNvPr>
          <p:cNvGrpSpPr/>
          <p:nvPr userDrawn="1"/>
        </p:nvGrpSpPr>
        <p:grpSpPr>
          <a:xfrm>
            <a:off x="1232972" y="2017404"/>
            <a:ext cx="312903" cy="298221"/>
            <a:chOff x="1232972" y="2017404"/>
            <a:chExt cx="312903" cy="298221"/>
          </a:xfrm>
        </p:grpSpPr>
        <p:sp>
          <p:nvSpPr>
            <p:cNvPr id="30" name="Oval 29">
              <a:extLst>
                <a:ext uri="{FF2B5EF4-FFF2-40B4-BE49-F238E27FC236}">
                  <a16:creationId xmlns:a16="http://schemas.microsoft.com/office/drawing/2014/main" id="{0F76F825-E542-455B-4BC3-B0B4E98B36C4}"/>
                </a:ext>
              </a:extLst>
            </p:cNvPr>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1" name="TextBox 30">
              <a:extLst>
                <a:ext uri="{FF2B5EF4-FFF2-40B4-BE49-F238E27FC236}">
                  <a16:creationId xmlns:a16="http://schemas.microsoft.com/office/drawing/2014/main" id="{435DFB88-6049-1B7C-9E89-267A8215F383}"/>
                </a:ext>
              </a:extLst>
            </p:cNvPr>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nvGrpSpPr>
          <p:cNvPr id="32" name="Group 31">
            <a:extLst>
              <a:ext uri="{FF2B5EF4-FFF2-40B4-BE49-F238E27FC236}">
                <a16:creationId xmlns:a16="http://schemas.microsoft.com/office/drawing/2014/main" id="{1789AFDE-8CED-87C1-A1B3-DD0712533CBA}"/>
              </a:ext>
            </a:extLst>
          </p:cNvPr>
          <p:cNvGrpSpPr/>
          <p:nvPr userDrawn="1"/>
        </p:nvGrpSpPr>
        <p:grpSpPr>
          <a:xfrm>
            <a:off x="1233466" y="2600989"/>
            <a:ext cx="312903" cy="303033"/>
            <a:chOff x="1233466" y="2600989"/>
            <a:chExt cx="312903" cy="303033"/>
          </a:xfrm>
        </p:grpSpPr>
        <p:sp>
          <p:nvSpPr>
            <p:cNvPr id="33" name="Oval 32">
              <a:extLst>
                <a:ext uri="{FF2B5EF4-FFF2-40B4-BE49-F238E27FC236}">
                  <a16:creationId xmlns:a16="http://schemas.microsoft.com/office/drawing/2014/main" id="{BE251901-9DD5-3592-5228-6D10688AC5A7}"/>
                </a:ext>
              </a:extLst>
            </p:cNvPr>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4" name="TextBox 33">
              <a:extLst>
                <a:ext uri="{FF2B5EF4-FFF2-40B4-BE49-F238E27FC236}">
                  <a16:creationId xmlns:a16="http://schemas.microsoft.com/office/drawing/2014/main" id="{638B53C7-247F-F064-286A-80E854252BEF}"/>
                </a:ext>
              </a:extLst>
            </p:cNvPr>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grpSp>
        <p:nvGrpSpPr>
          <p:cNvPr id="35" name="Group 34">
            <a:extLst>
              <a:ext uri="{FF2B5EF4-FFF2-40B4-BE49-F238E27FC236}">
                <a16:creationId xmlns:a16="http://schemas.microsoft.com/office/drawing/2014/main" id="{8A4DE0B7-C7A0-CE7B-47A2-EFF8AF1CC236}"/>
              </a:ext>
            </a:extLst>
          </p:cNvPr>
          <p:cNvGrpSpPr/>
          <p:nvPr userDrawn="1"/>
        </p:nvGrpSpPr>
        <p:grpSpPr>
          <a:xfrm>
            <a:off x="1219769" y="3166166"/>
            <a:ext cx="312903" cy="307753"/>
            <a:chOff x="1219769" y="3166166"/>
            <a:chExt cx="312903" cy="307753"/>
          </a:xfrm>
        </p:grpSpPr>
        <p:sp>
          <p:nvSpPr>
            <p:cNvPr id="36" name="Oval 35">
              <a:extLst>
                <a:ext uri="{FF2B5EF4-FFF2-40B4-BE49-F238E27FC236}">
                  <a16:creationId xmlns:a16="http://schemas.microsoft.com/office/drawing/2014/main" id="{7C579C9C-DE5B-2214-33BE-B1C2D0C4D2A3}"/>
                </a:ext>
              </a:extLst>
            </p:cNvPr>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7" name="TextBox 36">
              <a:extLst>
                <a:ext uri="{FF2B5EF4-FFF2-40B4-BE49-F238E27FC236}">
                  <a16:creationId xmlns:a16="http://schemas.microsoft.com/office/drawing/2014/main" id="{E122CF1A-3FB6-3E8D-0893-1A20A7019C8F}"/>
                </a:ext>
              </a:extLst>
            </p:cNvPr>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sp>
        <p:nvSpPr>
          <p:cNvPr id="39" name="Text Placeholder 13">
            <a:extLst>
              <a:ext uri="{FF2B5EF4-FFF2-40B4-BE49-F238E27FC236}">
                <a16:creationId xmlns:a16="http://schemas.microsoft.com/office/drawing/2014/main" id="{2CB5A3CD-FFFF-62B0-5AEA-161741ABC91F}"/>
              </a:ext>
            </a:extLst>
          </p:cNvPr>
          <p:cNvSpPr>
            <a:spLocks noGrp="1"/>
          </p:cNvSpPr>
          <p:nvPr>
            <p:ph type="body" sz="quarter" idx="10" hasCustomPrompt="1"/>
          </p:nvPr>
        </p:nvSpPr>
        <p:spPr>
          <a:xfrm>
            <a:off x="1691542"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s (5 Points">
    <p:spTree>
      <p:nvGrpSpPr>
        <p:cNvPr id="1" name=""/>
        <p:cNvGrpSpPr/>
        <p:nvPr/>
      </p:nvGrpSpPr>
      <p:grpSpPr>
        <a:xfrm>
          <a:off x="0" y="0"/>
          <a:ext cx="0" cy="0"/>
          <a:chOff x="0" y="0"/>
          <a:chExt cx="0" cy="0"/>
        </a:xfrm>
      </p:grpSpPr>
      <p:sp>
        <p:nvSpPr>
          <p:cNvPr id="28"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
        <p:nvSpPr>
          <p:cNvPr id="4" name="Footer Placeholder 3"/>
          <p:cNvSpPr>
            <a:spLocks noGrp="1"/>
          </p:cNvSpPr>
          <p:nvPr>
            <p:ph type="ftr" sz="quarter" idx="13"/>
          </p:nvPr>
        </p:nvSpPr>
        <p:spPr/>
        <p:txBody>
          <a:bodyPr/>
          <a:lstStyle/>
          <a:p>
            <a:endParaRPr lang="en-US"/>
          </a:p>
        </p:txBody>
      </p:sp>
      <p:sp>
        <p:nvSpPr>
          <p:cNvPr id="5" name="Slide Number Placeholder 4"/>
          <p:cNvSpPr>
            <a:spLocks noGrp="1"/>
          </p:cNvSpPr>
          <p:nvPr>
            <p:ph type="sldNum" sz="quarter" idx="14"/>
          </p:nvPr>
        </p:nvSpPr>
        <p:spPr/>
        <p:txBody>
          <a:bodyPr/>
          <a:lstStyle/>
          <a:p>
            <a:fld id="{D08F9049-500A-CA42-B20A-7B1A6A360698}" type="slidenum">
              <a:rPr lang="en-US" smtClean="0"/>
              <a:t>‹#›</a:t>
            </a:fld>
            <a:endParaRPr lang="en-US"/>
          </a:p>
        </p:txBody>
      </p:sp>
      <p:grpSp>
        <p:nvGrpSpPr>
          <p:cNvPr id="7" name="Group 6">
            <a:extLst>
              <a:ext uri="{FF2B5EF4-FFF2-40B4-BE49-F238E27FC236}">
                <a16:creationId xmlns:a16="http://schemas.microsoft.com/office/drawing/2014/main" id="{5AE0230B-7655-1559-E92E-A0E75064632D}"/>
              </a:ext>
            </a:extLst>
          </p:cNvPr>
          <p:cNvGrpSpPr/>
          <p:nvPr userDrawn="1"/>
        </p:nvGrpSpPr>
        <p:grpSpPr>
          <a:xfrm>
            <a:off x="1227328" y="1424287"/>
            <a:ext cx="337189" cy="307753"/>
            <a:chOff x="1227328" y="1424287"/>
            <a:chExt cx="337189" cy="307753"/>
          </a:xfrm>
        </p:grpSpPr>
        <p:sp>
          <p:nvSpPr>
            <p:cNvPr id="11" name="Oval 10">
              <a:extLst>
                <a:ext uri="{FF2B5EF4-FFF2-40B4-BE49-F238E27FC236}">
                  <a16:creationId xmlns:a16="http://schemas.microsoft.com/office/drawing/2014/main" id="{FFD0DFD5-AD46-1C5F-1980-910AF3074A59}"/>
                </a:ext>
              </a:extLst>
            </p:cNvPr>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13" name="TextBox 12">
              <a:extLst>
                <a:ext uri="{FF2B5EF4-FFF2-40B4-BE49-F238E27FC236}">
                  <a16:creationId xmlns:a16="http://schemas.microsoft.com/office/drawing/2014/main" id="{E0A11CF9-6B5B-26F5-BCCF-F265B2FCD782}"/>
                </a:ext>
              </a:extLst>
            </p:cNvPr>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sp>
        <p:nvSpPr>
          <p:cNvPr id="15" name="Oval 14">
            <a:extLst>
              <a:ext uri="{FF2B5EF4-FFF2-40B4-BE49-F238E27FC236}">
                <a16:creationId xmlns:a16="http://schemas.microsoft.com/office/drawing/2014/main" id="{A2BE4266-1B3E-5536-23FB-B84EAB52E49D}"/>
              </a:ext>
            </a:extLst>
          </p:cNvPr>
          <p:cNvSpPr/>
          <p:nvPr userDrawn="1"/>
        </p:nvSpPr>
        <p:spPr>
          <a:xfrm>
            <a:off x="1227328" y="3768159"/>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18" name="Group 17">
            <a:extLst>
              <a:ext uri="{FF2B5EF4-FFF2-40B4-BE49-F238E27FC236}">
                <a16:creationId xmlns:a16="http://schemas.microsoft.com/office/drawing/2014/main" id="{442E6028-B1EF-C734-70CE-2E6350B46DE8}"/>
              </a:ext>
            </a:extLst>
          </p:cNvPr>
          <p:cNvGrpSpPr/>
          <p:nvPr userDrawn="1"/>
        </p:nvGrpSpPr>
        <p:grpSpPr>
          <a:xfrm>
            <a:off x="1232972" y="2017404"/>
            <a:ext cx="312903" cy="298221"/>
            <a:chOff x="1232972" y="2017404"/>
            <a:chExt cx="312903" cy="298221"/>
          </a:xfrm>
        </p:grpSpPr>
        <p:sp>
          <p:nvSpPr>
            <p:cNvPr id="21" name="Oval 20">
              <a:extLst>
                <a:ext uri="{FF2B5EF4-FFF2-40B4-BE49-F238E27FC236}">
                  <a16:creationId xmlns:a16="http://schemas.microsoft.com/office/drawing/2014/main" id="{BD18E8CE-1575-3DC5-BA1F-9352F5C02A93}"/>
                </a:ext>
              </a:extLst>
            </p:cNvPr>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4" name="TextBox 23">
              <a:extLst>
                <a:ext uri="{FF2B5EF4-FFF2-40B4-BE49-F238E27FC236}">
                  <a16:creationId xmlns:a16="http://schemas.microsoft.com/office/drawing/2014/main" id="{F57A0853-F64F-9246-1E6E-CBDA1F3A922A}"/>
                </a:ext>
              </a:extLst>
            </p:cNvPr>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nvGrpSpPr>
          <p:cNvPr id="33" name="Group 32">
            <a:extLst>
              <a:ext uri="{FF2B5EF4-FFF2-40B4-BE49-F238E27FC236}">
                <a16:creationId xmlns:a16="http://schemas.microsoft.com/office/drawing/2014/main" id="{42390C25-8B3C-440F-2AC4-510DE559CA40}"/>
              </a:ext>
            </a:extLst>
          </p:cNvPr>
          <p:cNvGrpSpPr/>
          <p:nvPr userDrawn="1"/>
        </p:nvGrpSpPr>
        <p:grpSpPr>
          <a:xfrm>
            <a:off x="1233466" y="2600989"/>
            <a:ext cx="312903" cy="303033"/>
            <a:chOff x="1233466" y="2600989"/>
            <a:chExt cx="312903" cy="303033"/>
          </a:xfrm>
        </p:grpSpPr>
        <p:sp>
          <p:nvSpPr>
            <p:cNvPr id="34" name="Oval 33">
              <a:extLst>
                <a:ext uri="{FF2B5EF4-FFF2-40B4-BE49-F238E27FC236}">
                  <a16:creationId xmlns:a16="http://schemas.microsoft.com/office/drawing/2014/main" id="{4EC2615A-75BC-ADF1-DAA5-65A6EF495C4C}"/>
                </a:ext>
              </a:extLst>
            </p:cNvPr>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6" name="TextBox 35">
              <a:extLst>
                <a:ext uri="{FF2B5EF4-FFF2-40B4-BE49-F238E27FC236}">
                  <a16:creationId xmlns:a16="http://schemas.microsoft.com/office/drawing/2014/main" id="{CFF3D33F-84D0-12CB-AEAA-1CD3635D0A5D}"/>
                </a:ext>
              </a:extLst>
            </p:cNvPr>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grpSp>
        <p:nvGrpSpPr>
          <p:cNvPr id="37" name="Group 36">
            <a:extLst>
              <a:ext uri="{FF2B5EF4-FFF2-40B4-BE49-F238E27FC236}">
                <a16:creationId xmlns:a16="http://schemas.microsoft.com/office/drawing/2014/main" id="{F289A139-F1B2-A0BB-C028-B61C5A73D844}"/>
              </a:ext>
            </a:extLst>
          </p:cNvPr>
          <p:cNvGrpSpPr/>
          <p:nvPr userDrawn="1"/>
        </p:nvGrpSpPr>
        <p:grpSpPr>
          <a:xfrm>
            <a:off x="1219769" y="3166166"/>
            <a:ext cx="312903" cy="307753"/>
            <a:chOff x="1219769" y="3166166"/>
            <a:chExt cx="312903" cy="307753"/>
          </a:xfrm>
        </p:grpSpPr>
        <p:sp>
          <p:nvSpPr>
            <p:cNvPr id="38" name="Oval 37">
              <a:extLst>
                <a:ext uri="{FF2B5EF4-FFF2-40B4-BE49-F238E27FC236}">
                  <a16:creationId xmlns:a16="http://schemas.microsoft.com/office/drawing/2014/main" id="{22A63F34-F22C-F5E9-9416-232B6AB1EAFF}"/>
                </a:ext>
              </a:extLst>
            </p:cNvPr>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9" name="TextBox 38">
              <a:extLst>
                <a:ext uri="{FF2B5EF4-FFF2-40B4-BE49-F238E27FC236}">
                  <a16:creationId xmlns:a16="http://schemas.microsoft.com/office/drawing/2014/main" id="{FDDC2B9F-1170-076E-1924-E828BCECDAC8}"/>
                </a:ext>
              </a:extLst>
            </p:cNvPr>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sp>
        <p:nvSpPr>
          <p:cNvPr id="40" name="TextBox 39">
            <a:extLst>
              <a:ext uri="{FF2B5EF4-FFF2-40B4-BE49-F238E27FC236}">
                <a16:creationId xmlns:a16="http://schemas.microsoft.com/office/drawing/2014/main" id="{834C2471-0404-5519-DE52-410CCFFA2FDF}"/>
              </a:ext>
            </a:extLst>
          </p:cNvPr>
          <p:cNvSpPr txBox="1"/>
          <p:nvPr userDrawn="1"/>
        </p:nvSpPr>
        <p:spPr>
          <a:xfrm>
            <a:off x="1224397" y="3780505"/>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5</a:t>
            </a:r>
          </a:p>
        </p:txBody>
      </p:sp>
      <p:sp>
        <p:nvSpPr>
          <p:cNvPr id="41" name="Text Placeholder 13">
            <a:extLst>
              <a:ext uri="{FF2B5EF4-FFF2-40B4-BE49-F238E27FC236}">
                <a16:creationId xmlns:a16="http://schemas.microsoft.com/office/drawing/2014/main" id="{B56BC3B4-664C-8D3D-6556-DAE1B82CAE91}"/>
              </a:ext>
            </a:extLst>
          </p:cNvPr>
          <p:cNvSpPr>
            <a:spLocks noGrp="1"/>
          </p:cNvSpPr>
          <p:nvPr>
            <p:ph type="body" sz="quarter" idx="10" hasCustomPrompt="1"/>
          </p:nvPr>
        </p:nvSpPr>
        <p:spPr>
          <a:xfrm>
            <a:off x="1691542"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a:p>
            <a:pPr lvl="0"/>
            <a:r>
              <a:rPr lang="en-US" dirty="0"/>
              <a:t>Fifth Topic</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Numbered Points">
    <p:spTree>
      <p:nvGrpSpPr>
        <p:cNvPr id="1" name=""/>
        <p:cNvGrpSpPr/>
        <p:nvPr/>
      </p:nvGrpSpPr>
      <p:grpSpPr>
        <a:xfrm>
          <a:off x="0" y="0"/>
          <a:ext cx="0" cy="0"/>
          <a:chOff x="0" y="0"/>
          <a:chExt cx="0" cy="0"/>
        </a:xfrm>
      </p:grpSpPr>
      <p:sp>
        <p:nvSpPr>
          <p:cNvPr id="4" name="Oval 3"/>
          <p:cNvSpPr/>
          <p:nvPr userDrawn="1"/>
        </p:nvSpPr>
        <p:spPr>
          <a:xfrm>
            <a:off x="294237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437018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579258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712141"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4098096"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5527846"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Footer Placeholder 1"/>
          <p:cNvSpPr>
            <a:spLocks noGrp="1"/>
          </p:cNvSpPr>
          <p:nvPr>
            <p:ph type="ftr" sz="quarter" idx="43"/>
          </p:nvPr>
        </p:nvSpPr>
        <p:spPr/>
        <p:txBody>
          <a:bodyPr/>
          <a:lstStyle/>
          <a:p>
            <a:endParaRPr lang="en-US"/>
          </a:p>
        </p:txBody>
      </p:sp>
      <p:sp>
        <p:nvSpPr>
          <p:cNvPr id="7" name="Slide Number Placeholder 6"/>
          <p:cNvSpPr>
            <a:spLocks noGrp="1"/>
          </p:cNvSpPr>
          <p:nvPr>
            <p:ph type="sldNum" sz="quarter" idx="44"/>
          </p:nvPr>
        </p:nvSpPr>
        <p:spPr/>
        <p:txBody>
          <a:bodyPr/>
          <a:lstStyle/>
          <a:p>
            <a:fld id="{D08F9049-500A-CA42-B20A-7B1A6A36069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Numbered Points">
    <p:spTree>
      <p:nvGrpSpPr>
        <p:cNvPr id="1" name=""/>
        <p:cNvGrpSpPr/>
        <p:nvPr/>
      </p:nvGrpSpPr>
      <p:grpSpPr>
        <a:xfrm>
          <a:off x="0" y="0"/>
          <a:ext cx="0" cy="0"/>
          <a:chOff x="0" y="0"/>
          <a:chExt cx="0" cy="0"/>
        </a:xfrm>
      </p:grpSpPr>
      <p:sp>
        <p:nvSpPr>
          <p:cNvPr id="4" name="Oval 3"/>
          <p:cNvSpPr/>
          <p:nvPr userDrawn="1"/>
        </p:nvSpPr>
        <p:spPr>
          <a:xfrm>
            <a:off x="223943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366724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508964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652474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009200"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3395155"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824905"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6248238"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Footer Placeholder 1"/>
          <p:cNvSpPr>
            <a:spLocks noGrp="1"/>
          </p:cNvSpPr>
          <p:nvPr>
            <p:ph type="ftr" sz="quarter" idx="44"/>
          </p:nvPr>
        </p:nvSpPr>
        <p:spPr/>
        <p:txBody>
          <a:bodyPr/>
          <a:lstStyle/>
          <a:p>
            <a:endParaRPr lang="en-US"/>
          </a:p>
        </p:txBody>
      </p:sp>
      <p:sp>
        <p:nvSpPr>
          <p:cNvPr id="8" name="Slide Number Placeholder 7"/>
          <p:cNvSpPr>
            <a:spLocks noGrp="1"/>
          </p:cNvSpPr>
          <p:nvPr>
            <p:ph type="sldNum" sz="quarter" idx="45"/>
          </p:nvPr>
        </p:nvSpPr>
        <p:spPr/>
        <p:txBody>
          <a:bodyPr/>
          <a:lstStyle/>
          <a:p>
            <a:fld id="{D08F9049-500A-CA42-B20A-7B1A6A36069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 Numbered Points">
    <p:spTree>
      <p:nvGrpSpPr>
        <p:cNvPr id="1" name=""/>
        <p:cNvGrpSpPr/>
        <p:nvPr/>
      </p:nvGrpSpPr>
      <p:grpSpPr>
        <a:xfrm>
          <a:off x="0" y="0"/>
          <a:ext cx="0" cy="0"/>
          <a:chOff x="0" y="0"/>
          <a:chExt cx="0" cy="0"/>
        </a:xfrm>
      </p:grpSpPr>
      <p:sp>
        <p:nvSpPr>
          <p:cNvPr id="4" name="Oval 3"/>
          <p:cNvSpPr/>
          <p:nvPr userDrawn="1"/>
        </p:nvSpPr>
        <p:spPr>
          <a:xfrm>
            <a:off x="142720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28550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427741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57125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8" name="Oval 7"/>
          <p:cNvSpPr/>
          <p:nvPr userDrawn="1"/>
        </p:nvSpPr>
        <p:spPr>
          <a:xfrm>
            <a:off x="714126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5</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1196975"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2582930"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012680"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5436013"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865763"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Footer Placeholder 1"/>
          <p:cNvSpPr>
            <a:spLocks noGrp="1"/>
          </p:cNvSpPr>
          <p:nvPr>
            <p:ph type="ftr" sz="quarter" idx="45"/>
          </p:nvPr>
        </p:nvSpPr>
        <p:spPr/>
        <p:txBody>
          <a:bodyPr/>
          <a:lstStyle/>
          <a:p>
            <a:endParaRPr lang="en-US"/>
          </a:p>
        </p:txBody>
      </p:sp>
      <p:sp>
        <p:nvSpPr>
          <p:cNvPr id="10" name="Slide Number Placeholder 9"/>
          <p:cNvSpPr>
            <a:spLocks noGrp="1"/>
          </p:cNvSpPr>
          <p:nvPr>
            <p:ph type="sldNum" sz="quarter" idx="46"/>
          </p:nvPr>
        </p:nvSpPr>
        <p:spPr/>
        <p:txBody>
          <a:bodyPr/>
          <a:lstStyle/>
          <a:p>
            <a:fld id="{D08F9049-500A-CA42-B20A-7B1A6A36069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Paragraph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801688" y="638781"/>
            <a:ext cx="7262906" cy="492443"/>
          </a:xfrm>
          <a:prstGeom prst="rect">
            <a:avLst/>
          </a:prstGeom>
        </p:spPr>
        <p:txBody>
          <a:bodyPr vert="horz" wrap="square" anchor="b" anchorCtr="0">
            <a:spAutoFit/>
          </a:bodyPr>
          <a:lstStyle>
            <a:lvl1pPr marL="0" indent="0">
              <a:buNone/>
              <a:defRPr sz="26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of Slide </a:t>
            </a:r>
          </a:p>
        </p:txBody>
      </p:sp>
      <p:sp>
        <p:nvSpPr>
          <p:cNvPr id="9" name="Text Placeholder 8"/>
          <p:cNvSpPr>
            <a:spLocks noGrp="1"/>
          </p:cNvSpPr>
          <p:nvPr>
            <p:ph type="body" sz="quarter" idx="12" hasCustomPrompt="1"/>
          </p:nvPr>
        </p:nvSpPr>
        <p:spPr>
          <a:xfrm>
            <a:off x="801687" y="1131224"/>
            <a:ext cx="7262907" cy="2907376"/>
          </a:xfrm>
          <a:prstGeom prst="rect">
            <a:avLst/>
          </a:prstGeom>
        </p:spPr>
        <p:txBody>
          <a:bodyPr vert="horz" anchor="t" anchorCtr="0">
            <a:no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Approx. 700 characters over 2 paragraphs will go in this section. 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a:t>
            </a:r>
            <a:r>
              <a:rPr lang="en-US" dirty="0" err="1"/>
              <a:t>tellus</a:t>
            </a:r>
            <a:r>
              <a:rPr lang="en-US" dirty="0"/>
              <a:t>. 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a:t>
            </a:r>
            <a:r>
              <a:rPr lang="en-US" dirty="0" err="1"/>
              <a:t>Nunc</a:t>
            </a:r>
            <a:r>
              <a:rPr lang="en-US" dirty="0"/>
              <a:t> viverra imperdiet enim. Fusce est. Vivamus a </a:t>
            </a:r>
            <a:r>
              <a:rPr lang="en-US" dirty="0" err="1"/>
              <a:t>tellus</a:t>
            </a:r>
            <a:r>
              <a:rPr lang="en-US" dirty="0"/>
              <a:t>. </a:t>
            </a:r>
            <a:r>
              <a:rPr lang="en-US" dirty="0" err="1"/>
              <a:t>Pellentesque</a:t>
            </a:r>
            <a:r>
              <a:rPr lang="en-US" dirty="0"/>
              <a:t> habitant morbi tristique senectus et netus et malesuada fames ac turpis egestas. Proin pharetra nonummy pede. Mauris et </a:t>
            </a:r>
            <a:r>
              <a:rPr lang="en-US" dirty="0" err="1"/>
              <a:t>orci</a:t>
            </a:r>
            <a:r>
              <a:rPr lang="en-US" dirty="0"/>
              <a:t>. Lorem ipsum dolor sit amet, consectetuer adipiscing elit. Maecenas porttitor congue massa. Fusce posuere, magna sed pulvinar ultricies, purus lectus malesuada libero, sit amet commodo magna eros quis urna.</a:t>
            </a:r>
          </a:p>
          <a:p>
            <a:pPr lvl="0"/>
            <a:endParaRPr lang="en-US" dirty="0"/>
          </a:p>
          <a:p>
            <a:pPr lvl="0"/>
            <a:endParaRPr lang="en-US" dirty="0"/>
          </a:p>
          <a:p>
            <a:pPr lvl="0"/>
            <a:endParaRPr lang="en-US" dirty="0"/>
          </a:p>
        </p:txBody>
      </p:sp>
      <p:sp>
        <p:nvSpPr>
          <p:cNvPr id="12"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13"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5031815"/>
            <a:ext cx="9144000" cy="12331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2"/>
              </a:solidFill>
            </a:endParaRPr>
          </a:p>
        </p:txBody>
      </p:sp>
      <p:sp>
        <p:nvSpPr>
          <p:cNvPr id="7"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9"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pic>
        <p:nvPicPr>
          <p:cNvPr id="5" name="Picture 4" descr="A black background with blue text&#10;&#10;Description automatically generated">
            <a:extLst>
              <a:ext uri="{FF2B5EF4-FFF2-40B4-BE49-F238E27FC236}">
                <a16:creationId xmlns:a16="http://schemas.microsoft.com/office/drawing/2014/main" id="{52781564-38B4-08A3-5514-3E92B0B4714B}"/>
              </a:ext>
            </a:extLst>
          </p:cNvPr>
          <p:cNvPicPr>
            <a:picLocks noChangeAspect="1"/>
          </p:cNvPicPr>
          <p:nvPr userDrawn="1"/>
        </p:nvPicPr>
        <p:blipFill>
          <a:blip r:embed="rId22"/>
          <a:stretch>
            <a:fillRect/>
          </a:stretch>
        </p:blipFill>
        <p:spPr>
          <a:xfrm>
            <a:off x="148473" y="4386369"/>
            <a:ext cx="1948401" cy="532828"/>
          </a:xfrm>
          <a:prstGeom prst="rect">
            <a:avLst/>
          </a:prstGeom>
        </p:spPr>
      </p:pic>
      <p:pic>
        <p:nvPicPr>
          <p:cNvPr id="10" name="Picture 9" descr="A black background with a black square&#10;&#10;Description automatically generated with medium confidence">
            <a:extLst>
              <a:ext uri="{FF2B5EF4-FFF2-40B4-BE49-F238E27FC236}">
                <a16:creationId xmlns:a16="http://schemas.microsoft.com/office/drawing/2014/main" id="{9FC49486-3279-C357-1BF2-6D5DCAF393D0}"/>
              </a:ext>
            </a:extLst>
          </p:cNvPr>
          <p:cNvPicPr>
            <a:picLocks noChangeAspect="1"/>
          </p:cNvPicPr>
          <p:nvPr userDrawn="1"/>
        </p:nvPicPr>
        <p:blipFill>
          <a:blip r:embed="rId23"/>
          <a:stretch>
            <a:fillRect/>
          </a:stretch>
        </p:blipFill>
        <p:spPr>
          <a:xfrm>
            <a:off x="2373663" y="4508693"/>
            <a:ext cx="1740364" cy="384750"/>
          </a:xfrm>
          <a:prstGeom prst="rect">
            <a:avLst/>
          </a:prstGeom>
        </p:spPr>
      </p:pic>
    </p:spTree>
    <p:extLst>
      <p:ext uri="{BB962C8B-B14F-4D97-AF65-F5344CB8AC3E}">
        <p14:creationId xmlns:p14="http://schemas.microsoft.com/office/powerpoint/2010/main" val="67864486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13"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FACEF7-A2B3-79EC-B409-F9DACEF2F9A1}"/>
              </a:ext>
            </a:extLst>
          </p:cNvPr>
          <p:cNvSpPr>
            <a:spLocks noGrp="1"/>
          </p:cNvSpPr>
          <p:nvPr>
            <p:ph type="title"/>
          </p:nvPr>
        </p:nvSpPr>
        <p:spPr>
          <a:xfrm>
            <a:off x="573865" y="467416"/>
            <a:ext cx="4491116" cy="2729573"/>
          </a:xfrm>
        </p:spPr>
        <p:txBody>
          <a:bodyPr>
            <a:normAutofit fontScale="90000"/>
          </a:bodyPr>
          <a:lstStyle/>
          <a:p>
            <a:r>
              <a:rPr lang="en-US" dirty="0"/>
              <a:t>Breaking Barriers: Exploring ADHD Care for Spanish-Speaking Families</a:t>
            </a:r>
          </a:p>
        </p:txBody>
      </p:sp>
      <p:sp>
        <p:nvSpPr>
          <p:cNvPr id="4" name="Text Placeholder 3">
            <a:extLst>
              <a:ext uri="{FF2B5EF4-FFF2-40B4-BE49-F238E27FC236}">
                <a16:creationId xmlns:a16="http://schemas.microsoft.com/office/drawing/2014/main" id="{D2568C4F-92BB-C8EF-FB30-3B4CB09A1460}"/>
              </a:ext>
            </a:extLst>
          </p:cNvPr>
          <p:cNvSpPr>
            <a:spLocks noGrp="1"/>
          </p:cNvSpPr>
          <p:nvPr>
            <p:ph type="body" sz="quarter" idx="13"/>
          </p:nvPr>
        </p:nvSpPr>
        <p:spPr>
          <a:xfrm>
            <a:off x="573865" y="3515668"/>
            <a:ext cx="3868737" cy="874085"/>
          </a:xfrm>
        </p:spPr>
        <p:txBody>
          <a:bodyPr/>
          <a:lstStyle/>
          <a:p>
            <a:r>
              <a:rPr lang="en-US" sz="2000" dirty="0"/>
              <a:t>Ashlyn Nguyen</a:t>
            </a:r>
          </a:p>
          <a:p>
            <a:r>
              <a:rPr lang="en-US" sz="1400" dirty="0"/>
              <a:t>The Psychiatry Undergraduate Research Program and Learning Experience</a:t>
            </a:r>
          </a:p>
        </p:txBody>
      </p:sp>
    </p:spTree>
    <p:extLst>
      <p:ext uri="{BB962C8B-B14F-4D97-AF65-F5344CB8AC3E}">
        <p14:creationId xmlns:p14="http://schemas.microsoft.com/office/powerpoint/2010/main" val="300013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2E8753-4E32-73C6-D6E2-3DAC2F863BF1}"/>
              </a:ext>
            </a:extLst>
          </p:cNvPr>
          <p:cNvSpPr>
            <a:spLocks noGrp="1"/>
          </p:cNvSpPr>
          <p:nvPr>
            <p:ph type="body" sz="quarter" idx="11"/>
          </p:nvPr>
        </p:nvSpPr>
        <p:spPr>
          <a:xfrm>
            <a:off x="934944" y="143675"/>
            <a:ext cx="7262906" cy="523220"/>
          </a:xfrm>
        </p:spPr>
        <p:txBody>
          <a:bodyPr/>
          <a:lstStyle/>
          <a:p>
            <a:pPr algn="ctr"/>
            <a:r>
              <a:rPr lang="en-US" sz="2800" dirty="0"/>
              <a:t>Results: Demographics</a:t>
            </a:r>
          </a:p>
        </p:txBody>
      </p:sp>
      <p:sp>
        <p:nvSpPr>
          <p:cNvPr id="4" name="Footer Placeholder 3">
            <a:extLst>
              <a:ext uri="{FF2B5EF4-FFF2-40B4-BE49-F238E27FC236}">
                <a16:creationId xmlns:a16="http://schemas.microsoft.com/office/drawing/2014/main" id="{2F652391-25B3-295A-8379-0A5A391EB546}"/>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BA472B43-EA9B-6F71-3D1F-CA40B560745E}"/>
              </a:ext>
            </a:extLst>
          </p:cNvPr>
          <p:cNvSpPr>
            <a:spLocks noGrp="1"/>
          </p:cNvSpPr>
          <p:nvPr>
            <p:ph type="sldNum" sz="quarter" idx="4"/>
          </p:nvPr>
        </p:nvSpPr>
        <p:spPr/>
        <p:txBody>
          <a:bodyPr/>
          <a:lstStyle/>
          <a:p>
            <a:fld id="{D08F9049-500A-CA42-B20A-7B1A6A360698}" type="slidenum">
              <a:rPr lang="en-US" smtClean="0"/>
              <a:pPr/>
              <a:t>10</a:t>
            </a:fld>
            <a:endParaRPr lang="en-US" dirty="0"/>
          </a:p>
        </p:txBody>
      </p:sp>
      <p:graphicFrame>
        <p:nvGraphicFramePr>
          <p:cNvPr id="3" name="Diagram 2">
            <a:extLst>
              <a:ext uri="{FF2B5EF4-FFF2-40B4-BE49-F238E27FC236}">
                <a16:creationId xmlns:a16="http://schemas.microsoft.com/office/drawing/2014/main" id="{A05A5239-F7F7-D93C-6E18-C7A1AA9BC481}"/>
              </a:ext>
            </a:extLst>
          </p:cNvPr>
          <p:cNvGraphicFramePr/>
          <p:nvPr>
            <p:extLst>
              <p:ext uri="{D42A27DB-BD31-4B8C-83A1-F6EECF244321}">
                <p14:modId xmlns:p14="http://schemas.microsoft.com/office/powerpoint/2010/main" val="2942053730"/>
              </p:ext>
            </p:extLst>
          </p:nvPr>
        </p:nvGraphicFramePr>
        <p:xfrm>
          <a:off x="2640505" y="-237047"/>
          <a:ext cx="3867912" cy="3730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B770707A-DED7-6567-A5A5-B9949C6156E6}"/>
              </a:ext>
            </a:extLst>
          </p:cNvPr>
          <p:cNvGraphicFramePr/>
          <p:nvPr>
            <p:extLst>
              <p:ext uri="{D42A27DB-BD31-4B8C-83A1-F6EECF244321}">
                <p14:modId xmlns:p14="http://schemas.microsoft.com/office/powerpoint/2010/main" val="1434165074"/>
              </p:ext>
            </p:extLst>
          </p:nvPr>
        </p:nvGraphicFramePr>
        <p:xfrm>
          <a:off x="2640505" y="1433472"/>
          <a:ext cx="3862986" cy="37348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6">
            <a:extLst>
              <a:ext uri="{FF2B5EF4-FFF2-40B4-BE49-F238E27FC236}">
                <a16:creationId xmlns:a16="http://schemas.microsoft.com/office/drawing/2014/main" id="{7E8D2895-9423-251C-1E67-AEB5C9B490F1}"/>
              </a:ext>
            </a:extLst>
          </p:cNvPr>
          <p:cNvSpPr txBox="1"/>
          <p:nvPr/>
        </p:nvSpPr>
        <p:spPr>
          <a:xfrm>
            <a:off x="272187" y="4129477"/>
            <a:ext cx="8604548" cy="261610"/>
          </a:xfrm>
          <a:prstGeom prst="rect">
            <a:avLst/>
          </a:prstGeom>
          <a:noFill/>
        </p:spPr>
        <p:txBody>
          <a:bodyPr wrap="square" rtlCol="0">
            <a:spAutoFit/>
          </a:bodyPr>
          <a:lstStyle/>
          <a:p>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No statistically significant differences were found in rates of ADHD diagnosis to ADHD medication prescribed through CLIMB (</a:t>
            </a:r>
            <a:r>
              <a:rPr lang="en-US" sz="1100" i="1" dirty="0">
                <a:solidFill>
                  <a:srgbClr val="000000"/>
                </a:solidFill>
                <a:latin typeface="Roboto" panose="02000000000000000000" pitchFamily="2" charset="0"/>
                <a:ea typeface="Roboto" panose="02000000000000000000" pitchFamily="2" charset="0"/>
                <a:cs typeface="Roboto" panose="02000000000000000000" pitchFamily="2" charset="0"/>
              </a:rPr>
              <a:t>p </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&gt; .05)</a:t>
            </a:r>
          </a:p>
        </p:txBody>
      </p:sp>
    </p:spTree>
    <p:extLst>
      <p:ext uri="{BB962C8B-B14F-4D97-AF65-F5344CB8AC3E}">
        <p14:creationId xmlns:p14="http://schemas.microsoft.com/office/powerpoint/2010/main" val="200667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913723-745E-EF9E-0EB5-D90853565C34}"/>
              </a:ext>
            </a:extLst>
          </p:cNvPr>
          <p:cNvSpPr>
            <a:spLocks noGrp="1"/>
          </p:cNvSpPr>
          <p:nvPr>
            <p:ph type="body" sz="quarter" idx="11"/>
          </p:nvPr>
        </p:nvSpPr>
        <p:spPr>
          <a:xfrm>
            <a:off x="643184" y="0"/>
            <a:ext cx="7857632" cy="954107"/>
          </a:xfrm>
        </p:spPr>
        <p:txBody>
          <a:bodyPr/>
          <a:lstStyle/>
          <a:p>
            <a:pPr algn="ctr"/>
            <a:r>
              <a:rPr lang="en-US" sz="2800" dirty="0"/>
              <a:t>Results: Psycho-Social Screener Analysis</a:t>
            </a:r>
          </a:p>
        </p:txBody>
      </p:sp>
      <p:sp>
        <p:nvSpPr>
          <p:cNvPr id="4" name="Footer Placeholder 3">
            <a:extLst>
              <a:ext uri="{FF2B5EF4-FFF2-40B4-BE49-F238E27FC236}">
                <a16:creationId xmlns:a16="http://schemas.microsoft.com/office/drawing/2014/main" id="{4CE6FF75-2E40-9374-FB05-70C73B5C133B}"/>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024344A0-DECC-7A58-CC99-2EA3E0D3D90F}"/>
              </a:ext>
            </a:extLst>
          </p:cNvPr>
          <p:cNvSpPr>
            <a:spLocks noGrp="1"/>
          </p:cNvSpPr>
          <p:nvPr>
            <p:ph type="sldNum" sz="quarter" idx="4"/>
          </p:nvPr>
        </p:nvSpPr>
        <p:spPr/>
        <p:txBody>
          <a:bodyPr/>
          <a:lstStyle/>
          <a:p>
            <a:fld id="{D08F9049-500A-CA42-B20A-7B1A6A360698}" type="slidenum">
              <a:rPr lang="en-US" smtClean="0"/>
              <a:pPr/>
              <a:t>11</a:t>
            </a:fld>
            <a:endParaRPr lang="en-US" dirty="0"/>
          </a:p>
        </p:txBody>
      </p:sp>
      <p:sp>
        <p:nvSpPr>
          <p:cNvPr id="3" name="TextBox 2">
            <a:extLst>
              <a:ext uri="{FF2B5EF4-FFF2-40B4-BE49-F238E27FC236}">
                <a16:creationId xmlns:a16="http://schemas.microsoft.com/office/drawing/2014/main" id="{054B50A2-C1C2-BD56-037D-AFCE67A23FF7}"/>
              </a:ext>
            </a:extLst>
          </p:cNvPr>
          <p:cNvSpPr txBox="1"/>
          <p:nvPr/>
        </p:nvSpPr>
        <p:spPr>
          <a:xfrm>
            <a:off x="321592" y="3763268"/>
            <a:ext cx="8500816" cy="430887"/>
          </a:xfrm>
          <a:prstGeom prst="rect">
            <a:avLst/>
          </a:prstGeom>
          <a:noFill/>
        </p:spPr>
        <p:txBody>
          <a:bodyPr wrap="square" rtlCol="0">
            <a:spAutoFit/>
          </a:bodyPr>
          <a:lstStyle/>
          <a:p>
            <a:pPr marL="171450" indent="-171450">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N=293 patients who had any concerns of ADHD symptoms and had positive scores on the psycho-social screener questionnaire </a:t>
            </a:r>
          </a:p>
          <a:p>
            <a:pPr marL="171450" indent="-171450">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indicates statistical significance, </a:t>
            </a:r>
            <a:r>
              <a:rPr lang="en-US" sz="1100" b="0" i="1" dirty="0">
                <a:solidFill>
                  <a:srgbClr val="000000"/>
                </a:solidFill>
                <a:effectLst/>
                <a:latin typeface="Roboto" panose="02000000000000000000" pitchFamily="2" charset="0"/>
                <a:ea typeface="Roboto" panose="02000000000000000000" pitchFamily="2" charset="0"/>
                <a:cs typeface="Roboto" panose="02000000000000000000" pitchFamily="2" charset="0"/>
              </a:rPr>
              <a:t>p</a:t>
            </a:r>
            <a:r>
              <a:rPr lang="en-US" sz="1100" b="0" i="0" dirty="0">
                <a:solidFill>
                  <a:srgbClr val="000000"/>
                </a:solidFill>
                <a:effectLst/>
                <a:latin typeface="Roboto" panose="02000000000000000000" pitchFamily="2" charset="0"/>
                <a:ea typeface="Roboto" panose="02000000000000000000" pitchFamily="2" charset="0"/>
                <a:cs typeface="Roboto" panose="02000000000000000000" pitchFamily="2" charset="0"/>
              </a:rPr>
              <a:t> = </a:t>
            </a:r>
            <a:r>
              <a:rPr lang="en-US" sz="1100" b="0" i="1" dirty="0">
                <a:solidFill>
                  <a:srgbClr val="000000"/>
                </a:solidFill>
                <a:effectLst/>
                <a:latin typeface="Roboto" panose="02000000000000000000" pitchFamily="2" charset="0"/>
                <a:ea typeface="Roboto" panose="02000000000000000000" pitchFamily="2" charset="0"/>
                <a:cs typeface="Roboto" panose="02000000000000000000" pitchFamily="2" charset="0"/>
              </a:rPr>
              <a:t>.03</a:t>
            </a:r>
            <a:endParaRPr lang="en-US" sz="110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table with numbers and percentages&#10;&#10;Description automatically generated">
            <a:extLst>
              <a:ext uri="{FF2B5EF4-FFF2-40B4-BE49-F238E27FC236}">
                <a16:creationId xmlns:a16="http://schemas.microsoft.com/office/drawing/2014/main" id="{676FAC98-2FB2-2AC1-B4C1-D919E71345E5}"/>
              </a:ext>
            </a:extLst>
          </p:cNvPr>
          <p:cNvPicPr>
            <a:picLocks noChangeAspect="1"/>
          </p:cNvPicPr>
          <p:nvPr/>
        </p:nvPicPr>
        <p:blipFill>
          <a:blip r:embed="rId3"/>
          <a:stretch>
            <a:fillRect/>
          </a:stretch>
        </p:blipFill>
        <p:spPr>
          <a:xfrm>
            <a:off x="685800" y="1412035"/>
            <a:ext cx="7772400" cy="2324192"/>
          </a:xfrm>
          <a:prstGeom prst="rect">
            <a:avLst/>
          </a:prstGeom>
        </p:spPr>
      </p:pic>
    </p:spTree>
    <p:extLst>
      <p:ext uri="{BB962C8B-B14F-4D97-AF65-F5344CB8AC3E}">
        <p14:creationId xmlns:p14="http://schemas.microsoft.com/office/powerpoint/2010/main" val="93564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D2A518-78B2-1A8F-3B4B-D7D252DC0D7C}"/>
              </a:ext>
            </a:extLst>
          </p:cNvPr>
          <p:cNvSpPr>
            <a:spLocks noGrp="1"/>
          </p:cNvSpPr>
          <p:nvPr>
            <p:ph type="body" sz="quarter" idx="11"/>
          </p:nvPr>
        </p:nvSpPr>
        <p:spPr>
          <a:xfrm>
            <a:off x="801688" y="300915"/>
            <a:ext cx="7262906" cy="523220"/>
          </a:xfrm>
        </p:spPr>
        <p:txBody>
          <a:bodyPr/>
          <a:lstStyle/>
          <a:p>
            <a:pPr algn="ctr"/>
            <a:r>
              <a:rPr lang="en-US" sz="2800" dirty="0"/>
              <a:t>Results: CLIMB Flowsheet Chart Reviews</a:t>
            </a:r>
          </a:p>
        </p:txBody>
      </p:sp>
      <p:sp>
        <p:nvSpPr>
          <p:cNvPr id="4" name="Footer Placeholder 3">
            <a:extLst>
              <a:ext uri="{FF2B5EF4-FFF2-40B4-BE49-F238E27FC236}">
                <a16:creationId xmlns:a16="http://schemas.microsoft.com/office/drawing/2014/main" id="{E686C969-7555-8DA3-363F-F0D0979D7A28}"/>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B0A4DD2F-944E-ADC9-DCB0-BAEB6D80661E}"/>
              </a:ext>
            </a:extLst>
          </p:cNvPr>
          <p:cNvSpPr>
            <a:spLocks noGrp="1"/>
          </p:cNvSpPr>
          <p:nvPr>
            <p:ph type="sldNum" sz="quarter" idx="4"/>
          </p:nvPr>
        </p:nvSpPr>
        <p:spPr/>
        <p:txBody>
          <a:bodyPr/>
          <a:lstStyle/>
          <a:p>
            <a:fld id="{D08F9049-500A-CA42-B20A-7B1A6A360698}" type="slidenum">
              <a:rPr lang="en-US" smtClean="0"/>
              <a:pPr/>
              <a:t>12</a:t>
            </a:fld>
            <a:endParaRPr lang="en-US" dirty="0"/>
          </a:p>
        </p:txBody>
      </p:sp>
      <p:sp>
        <p:nvSpPr>
          <p:cNvPr id="6" name="TextBox 5">
            <a:extLst>
              <a:ext uri="{FF2B5EF4-FFF2-40B4-BE49-F238E27FC236}">
                <a16:creationId xmlns:a16="http://schemas.microsoft.com/office/drawing/2014/main" id="{0E40B330-4D0C-32E2-E8DC-1D22F9EDA119}"/>
              </a:ext>
            </a:extLst>
          </p:cNvPr>
          <p:cNvSpPr txBox="1"/>
          <p:nvPr/>
        </p:nvSpPr>
        <p:spPr>
          <a:xfrm>
            <a:off x="481367" y="3914993"/>
            <a:ext cx="8181257" cy="369332"/>
          </a:xfrm>
          <a:prstGeom prst="rect">
            <a:avLst/>
          </a:prstGeom>
          <a:noFill/>
        </p:spPr>
        <p:txBody>
          <a:bodyPr wrap="square" rtlCol="0">
            <a:spAutoFit/>
          </a:bodyPr>
          <a:lstStyle/>
          <a:p>
            <a:pPr marL="171450" indent="-171450">
              <a:buFont typeface="Arial" panose="020B0604020202020204" pitchFamily="34" charset="0"/>
              <a:buChar char="•"/>
            </a:pPr>
            <a:r>
              <a:rPr lang="en-US" sz="900" dirty="0">
                <a:solidFill>
                  <a:srgbClr val="000000"/>
                </a:solidFill>
              </a:rPr>
              <a:t>N=90 Chart Reviews </a:t>
            </a:r>
          </a:p>
          <a:p>
            <a:pPr marL="171450" indent="-171450">
              <a:buFont typeface="Arial" panose="020B0604020202020204" pitchFamily="34" charset="0"/>
              <a:buChar char="•"/>
            </a:pPr>
            <a:r>
              <a:rPr lang="en-US" sz="900" dirty="0">
                <a:solidFill>
                  <a:srgbClr val="000000"/>
                </a:solidFill>
              </a:rPr>
              <a:t>Disclaimer: Total length of prescription time was measured from first to last prescription date, not accounting for informal pauses from medication</a:t>
            </a:r>
          </a:p>
        </p:txBody>
      </p:sp>
      <p:pic>
        <p:nvPicPr>
          <p:cNvPr id="7" name="Picture 6" descr="A comparison of a variety of language&#10;&#10;Description automatically generated">
            <a:extLst>
              <a:ext uri="{FF2B5EF4-FFF2-40B4-BE49-F238E27FC236}">
                <a16:creationId xmlns:a16="http://schemas.microsoft.com/office/drawing/2014/main" id="{43A6CD02-6269-7DFB-BF61-E4DD35B6AB62}"/>
              </a:ext>
            </a:extLst>
          </p:cNvPr>
          <p:cNvPicPr>
            <a:picLocks noChangeAspect="1"/>
          </p:cNvPicPr>
          <p:nvPr/>
        </p:nvPicPr>
        <p:blipFill>
          <a:blip r:embed="rId3"/>
          <a:stretch>
            <a:fillRect/>
          </a:stretch>
        </p:blipFill>
        <p:spPr>
          <a:xfrm>
            <a:off x="286755" y="1087437"/>
            <a:ext cx="8570483" cy="2827556"/>
          </a:xfrm>
          <a:prstGeom prst="rect">
            <a:avLst/>
          </a:prstGeom>
        </p:spPr>
      </p:pic>
    </p:spTree>
    <p:extLst>
      <p:ext uri="{BB962C8B-B14F-4D97-AF65-F5344CB8AC3E}">
        <p14:creationId xmlns:p14="http://schemas.microsoft.com/office/powerpoint/2010/main" val="95393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8486C9-E75C-7053-3ABC-7090B73C74DD}"/>
              </a:ext>
            </a:extLst>
          </p:cNvPr>
          <p:cNvSpPr>
            <a:spLocks noGrp="1"/>
          </p:cNvSpPr>
          <p:nvPr>
            <p:ph type="body" sz="quarter" idx="11"/>
          </p:nvPr>
        </p:nvSpPr>
        <p:spPr>
          <a:xfrm>
            <a:off x="934944" y="269291"/>
            <a:ext cx="7262906" cy="523220"/>
          </a:xfrm>
        </p:spPr>
        <p:txBody>
          <a:bodyPr/>
          <a:lstStyle/>
          <a:p>
            <a:pPr algn="ctr"/>
            <a:r>
              <a:rPr lang="en-US" sz="2800" dirty="0"/>
              <a:t>Results: Spanish Interpreter Interview</a:t>
            </a:r>
          </a:p>
        </p:txBody>
      </p:sp>
      <p:sp>
        <p:nvSpPr>
          <p:cNvPr id="4" name="Footer Placeholder 3">
            <a:extLst>
              <a:ext uri="{FF2B5EF4-FFF2-40B4-BE49-F238E27FC236}">
                <a16:creationId xmlns:a16="http://schemas.microsoft.com/office/drawing/2014/main" id="{597C07E6-DC64-A229-5A55-7BA866C3EC22}"/>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29DE528F-35C0-5BD4-4CB6-9FE9A75CB6D6}"/>
              </a:ext>
            </a:extLst>
          </p:cNvPr>
          <p:cNvSpPr>
            <a:spLocks noGrp="1"/>
          </p:cNvSpPr>
          <p:nvPr>
            <p:ph type="sldNum" sz="quarter" idx="4"/>
          </p:nvPr>
        </p:nvSpPr>
        <p:spPr/>
        <p:txBody>
          <a:bodyPr/>
          <a:lstStyle/>
          <a:p>
            <a:fld id="{D08F9049-500A-CA42-B20A-7B1A6A360698}" type="slidenum">
              <a:rPr lang="en-US" smtClean="0"/>
              <a:pPr/>
              <a:t>13</a:t>
            </a:fld>
            <a:endParaRPr lang="en-US" dirty="0"/>
          </a:p>
        </p:txBody>
      </p:sp>
      <p:pic>
        <p:nvPicPr>
          <p:cNvPr id="6" name="Picture 5" descr="A blue rectangle with white text&#10;&#10;Description automatically generated">
            <a:extLst>
              <a:ext uri="{FF2B5EF4-FFF2-40B4-BE49-F238E27FC236}">
                <a16:creationId xmlns:a16="http://schemas.microsoft.com/office/drawing/2014/main" id="{8A26D499-F630-A9D2-3E50-6B9ACBF34995}"/>
              </a:ext>
            </a:extLst>
          </p:cNvPr>
          <p:cNvPicPr>
            <a:picLocks noChangeAspect="1"/>
          </p:cNvPicPr>
          <p:nvPr/>
        </p:nvPicPr>
        <p:blipFill>
          <a:blip r:embed="rId3"/>
          <a:stretch>
            <a:fillRect/>
          </a:stretch>
        </p:blipFill>
        <p:spPr>
          <a:xfrm>
            <a:off x="121481" y="805376"/>
            <a:ext cx="3074432" cy="2283084"/>
          </a:xfrm>
          <a:prstGeom prst="rect">
            <a:avLst/>
          </a:prstGeom>
        </p:spPr>
      </p:pic>
      <p:pic>
        <p:nvPicPr>
          <p:cNvPr id="10" name="Picture 9" descr="A blue rectangular shape with white text&#10;&#10;Description automatically generated">
            <a:extLst>
              <a:ext uri="{FF2B5EF4-FFF2-40B4-BE49-F238E27FC236}">
                <a16:creationId xmlns:a16="http://schemas.microsoft.com/office/drawing/2014/main" id="{BF1216E8-5F10-C9B8-2660-912588B79081}"/>
              </a:ext>
            </a:extLst>
          </p:cNvPr>
          <p:cNvPicPr>
            <a:picLocks noChangeAspect="1"/>
          </p:cNvPicPr>
          <p:nvPr/>
        </p:nvPicPr>
        <p:blipFill>
          <a:blip r:embed="rId4"/>
          <a:stretch>
            <a:fillRect/>
          </a:stretch>
        </p:blipFill>
        <p:spPr>
          <a:xfrm>
            <a:off x="5950135" y="2268688"/>
            <a:ext cx="3072384" cy="2274833"/>
          </a:xfrm>
          <a:prstGeom prst="rect">
            <a:avLst/>
          </a:prstGeom>
        </p:spPr>
      </p:pic>
      <p:sp>
        <p:nvSpPr>
          <p:cNvPr id="11" name="Text Placeholder 2">
            <a:extLst>
              <a:ext uri="{FF2B5EF4-FFF2-40B4-BE49-F238E27FC236}">
                <a16:creationId xmlns:a16="http://schemas.microsoft.com/office/drawing/2014/main" id="{942A9D1C-9882-6C07-0F5C-9D4F445590E0}"/>
              </a:ext>
            </a:extLst>
          </p:cNvPr>
          <p:cNvSpPr>
            <a:spLocks noGrp="1"/>
          </p:cNvSpPr>
          <p:nvPr>
            <p:ph type="body" sz="quarter" idx="12"/>
          </p:nvPr>
        </p:nvSpPr>
        <p:spPr>
          <a:xfrm>
            <a:off x="3171972" y="1401158"/>
            <a:ext cx="2788850" cy="3017140"/>
          </a:xfrm>
        </p:spPr>
        <p:txBody>
          <a:bodyPr/>
          <a:lstStyle/>
          <a:p>
            <a:pPr algn="ct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Common Themes</a:t>
            </a:r>
          </a:p>
          <a:p>
            <a:pPr marL="285750" indent="-285750">
              <a:buFont typeface="Arial" panose="020B0604020202020204" pitchFamily="34" charset="0"/>
              <a:buChar char="•"/>
            </a:pPr>
            <a:r>
              <a:rPr lang="en-US" dirty="0">
                <a:solidFill>
                  <a:srgbClr val="000000"/>
                </a:solidFill>
                <a:latin typeface="Roboto" panose="02000000000000000000" pitchFamily="2" charset="0"/>
                <a:ea typeface="Roboto" panose="02000000000000000000" pitchFamily="2" charset="0"/>
                <a:cs typeface="Roboto" panose="02000000000000000000" pitchFamily="2" charset="0"/>
              </a:rPr>
              <a:t>Patients are </a:t>
            </a:r>
            <a:r>
              <a:rPr lang="en-US" b="1" dirty="0">
                <a:solidFill>
                  <a:srgbClr val="000000"/>
                </a:solidFill>
                <a:latin typeface="Roboto" panose="02000000000000000000" pitchFamily="2" charset="0"/>
                <a:ea typeface="Roboto" panose="02000000000000000000" pitchFamily="2" charset="0"/>
                <a:cs typeface="Roboto" panose="02000000000000000000" pitchFamily="2" charset="0"/>
              </a:rPr>
              <a:t>hesitant</a:t>
            </a:r>
            <a:r>
              <a:rPr lang="en-US" dirty="0">
                <a:solidFill>
                  <a:srgbClr val="000000"/>
                </a:solidFill>
                <a:latin typeface="Roboto" panose="02000000000000000000" pitchFamily="2" charset="0"/>
                <a:ea typeface="Roboto" panose="02000000000000000000" pitchFamily="2" charset="0"/>
                <a:cs typeface="Roboto" panose="02000000000000000000" pitchFamily="2" charset="0"/>
              </a:rPr>
              <a:t> to voice concerns</a:t>
            </a:r>
          </a:p>
          <a:p>
            <a:pPr marL="285750" indent="-285750">
              <a:buFont typeface="Arial" panose="020B0604020202020204" pitchFamily="34" charset="0"/>
              <a:buChar char="•"/>
            </a:pPr>
            <a:r>
              <a:rPr lang="en-US" b="1" dirty="0">
                <a:solidFill>
                  <a:srgbClr val="000000"/>
                </a:solidFill>
                <a:latin typeface="Roboto" panose="02000000000000000000" pitchFamily="2" charset="0"/>
                <a:ea typeface="Roboto" panose="02000000000000000000" pitchFamily="2" charset="0"/>
                <a:cs typeface="Roboto" panose="02000000000000000000" pitchFamily="2" charset="0"/>
              </a:rPr>
              <a:t>Cultural misconceptions </a:t>
            </a:r>
            <a:r>
              <a:rPr lang="en-US" dirty="0">
                <a:solidFill>
                  <a:srgbClr val="000000"/>
                </a:solidFill>
                <a:latin typeface="Roboto" panose="02000000000000000000" pitchFamily="2" charset="0"/>
                <a:ea typeface="Roboto" panose="02000000000000000000" pitchFamily="2" charset="0"/>
                <a:cs typeface="Roboto" panose="02000000000000000000" pitchFamily="2" charset="0"/>
              </a:rPr>
              <a:t>of life-long medication dependency</a:t>
            </a:r>
          </a:p>
          <a:p>
            <a:pPr marL="285750" indent="-285750">
              <a:buFont typeface="Arial" panose="020B0604020202020204" pitchFamily="34" charset="0"/>
              <a:buChar char="•"/>
            </a:pPr>
            <a:r>
              <a:rPr lang="en-US" dirty="0">
                <a:solidFill>
                  <a:srgbClr val="000000"/>
                </a:solidFill>
                <a:latin typeface="Roboto" panose="02000000000000000000" pitchFamily="2" charset="0"/>
                <a:ea typeface="Roboto" panose="02000000000000000000" pitchFamily="2" charset="0"/>
                <a:cs typeface="Roboto" panose="02000000000000000000" pitchFamily="2" charset="0"/>
              </a:rPr>
              <a:t>Careful word choice</a:t>
            </a:r>
          </a:p>
          <a:p>
            <a:pPr marL="285750" indent="-285750">
              <a:buFont typeface="Arial" panose="020B0604020202020204" pitchFamily="34" charset="0"/>
              <a:buChar char="•"/>
            </a:pPr>
            <a:r>
              <a:rPr lang="en-US" dirty="0">
                <a:solidFill>
                  <a:srgbClr val="000000"/>
                </a:solidFill>
                <a:latin typeface="Roboto" panose="02000000000000000000" pitchFamily="2" charset="0"/>
                <a:ea typeface="Roboto" panose="02000000000000000000" pitchFamily="2" charset="0"/>
                <a:cs typeface="Roboto" panose="02000000000000000000" pitchFamily="2" charset="0"/>
              </a:rPr>
              <a:t>Cultural emphasis on </a:t>
            </a:r>
            <a:r>
              <a:rPr lang="en-US" b="1" dirty="0">
                <a:solidFill>
                  <a:srgbClr val="000000"/>
                </a:solidFill>
                <a:latin typeface="Roboto" panose="02000000000000000000" pitchFamily="2" charset="0"/>
                <a:ea typeface="Roboto" panose="02000000000000000000" pitchFamily="2" charset="0"/>
                <a:cs typeface="Roboto" panose="02000000000000000000" pitchFamily="2" charset="0"/>
              </a:rPr>
              <a:t>family support </a:t>
            </a:r>
          </a:p>
          <a:p>
            <a:pPr marL="285750" indent="-285750">
              <a:buFont typeface="Arial" panose="020B0604020202020204" pitchFamily="34" charset="0"/>
              <a:buChar char="•"/>
            </a:pPr>
            <a:r>
              <a:rPr lang="en-US" dirty="0">
                <a:solidFill>
                  <a:srgbClr val="000000"/>
                </a:solidFill>
                <a:latin typeface="Roboto" panose="02000000000000000000" pitchFamily="2" charset="0"/>
                <a:ea typeface="Roboto" panose="02000000000000000000" pitchFamily="2" charset="0"/>
                <a:cs typeface="Roboto" panose="02000000000000000000" pitchFamily="2" charset="0"/>
              </a:rPr>
              <a:t>Patients build more rapport with interpreters than with providers</a:t>
            </a:r>
          </a:p>
          <a:p>
            <a:pPr marL="285750" indent="-285750">
              <a:buFont typeface="Arial" panose="020B0604020202020204" pitchFamily="34" charset="0"/>
              <a:buChar char="•"/>
            </a:pPr>
            <a:endParaRPr lang="en-US" sz="1600" b="1" dirty="0">
              <a:solidFill>
                <a:schemeClr val="bg2">
                  <a:lumMod val="10000"/>
                </a:schemeClr>
              </a:solidFill>
            </a:endParaRPr>
          </a:p>
        </p:txBody>
      </p:sp>
    </p:spTree>
    <p:extLst>
      <p:ext uri="{BB962C8B-B14F-4D97-AF65-F5344CB8AC3E}">
        <p14:creationId xmlns:p14="http://schemas.microsoft.com/office/powerpoint/2010/main" val="395271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fade">
                                      <p:cBhvr>
                                        <p:cTn id="13" dur="500"/>
                                        <p:tgtEl>
                                          <p:spTgt spid="11">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xEl>
                                              <p:pRg st="3" end="3"/>
                                            </p:txEl>
                                          </p:spTgt>
                                        </p:tgtEl>
                                        <p:attrNameLst>
                                          <p:attrName>style.visibility</p:attrName>
                                        </p:attrNameLst>
                                      </p:cBhvr>
                                      <p:to>
                                        <p:strVal val="visible"/>
                                      </p:to>
                                    </p:set>
                                    <p:animEffect transition="in" filter="fade">
                                      <p:cBhvr>
                                        <p:cTn id="16" dur="500"/>
                                        <p:tgtEl>
                                          <p:spTgt spid="11">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Effect transition="in" filter="fade">
                                      <p:cBhvr>
                                        <p:cTn id="19" dur="500"/>
                                        <p:tgtEl>
                                          <p:spTgt spid="11">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fade">
                                      <p:cBhvr>
                                        <p:cTn id="22"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D1B63-F1B7-310D-1456-62A003712EA9}"/>
              </a:ext>
            </a:extLst>
          </p:cNvPr>
          <p:cNvSpPr>
            <a:spLocks noGrp="1"/>
          </p:cNvSpPr>
          <p:nvPr>
            <p:ph type="body" sz="quarter" idx="11"/>
          </p:nvPr>
        </p:nvSpPr>
        <p:spPr>
          <a:xfrm>
            <a:off x="1007235" y="364693"/>
            <a:ext cx="7262906" cy="523220"/>
          </a:xfrm>
        </p:spPr>
        <p:txBody>
          <a:bodyPr/>
          <a:lstStyle/>
          <a:p>
            <a:pPr algn="ctr"/>
            <a:r>
              <a:rPr lang="en-US" sz="2800" dirty="0"/>
              <a:t>Potential Solutions to Address Barriers</a:t>
            </a:r>
          </a:p>
        </p:txBody>
      </p:sp>
      <p:sp>
        <p:nvSpPr>
          <p:cNvPr id="3" name="Text Placeholder 2">
            <a:extLst>
              <a:ext uri="{FF2B5EF4-FFF2-40B4-BE49-F238E27FC236}">
                <a16:creationId xmlns:a16="http://schemas.microsoft.com/office/drawing/2014/main" id="{5AF05ACD-0133-FDB2-DACF-D6449D218ADE}"/>
              </a:ext>
            </a:extLst>
          </p:cNvPr>
          <p:cNvSpPr>
            <a:spLocks noGrp="1"/>
          </p:cNvSpPr>
          <p:nvPr>
            <p:ph type="body" sz="quarter" idx="12"/>
          </p:nvPr>
        </p:nvSpPr>
        <p:spPr>
          <a:xfrm>
            <a:off x="1418330" y="1120443"/>
            <a:ext cx="6851811" cy="686488"/>
          </a:xfrm>
        </p:spPr>
        <p:txBody>
          <a:bodyPr/>
          <a:lstStyle/>
          <a:p>
            <a:pPr rtl="0" fontAlgn="base">
              <a:spcBef>
                <a:spcPts val="0"/>
              </a:spcBef>
              <a:spcAft>
                <a:spcPts val="1500"/>
              </a:spcAft>
            </a:pP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Consistent follow-up </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with patients to ensure concerns are addressed and they are receiving medication</a:t>
            </a:r>
          </a:p>
          <a:p>
            <a:br>
              <a:rPr lang="en-US" b="0" dirty="0">
                <a:effectLst/>
              </a:rPr>
            </a:br>
            <a:endParaRPr lang="en-US" dirty="0"/>
          </a:p>
        </p:txBody>
      </p:sp>
      <p:sp>
        <p:nvSpPr>
          <p:cNvPr id="4" name="Footer Placeholder 3">
            <a:extLst>
              <a:ext uri="{FF2B5EF4-FFF2-40B4-BE49-F238E27FC236}">
                <a16:creationId xmlns:a16="http://schemas.microsoft.com/office/drawing/2014/main" id="{EBAA17F1-50B8-65E6-F99F-10BBE0A99CD4}"/>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D002C2FF-1D85-4DC9-5E84-1793E3EE1B68}"/>
              </a:ext>
            </a:extLst>
          </p:cNvPr>
          <p:cNvSpPr>
            <a:spLocks noGrp="1"/>
          </p:cNvSpPr>
          <p:nvPr>
            <p:ph type="sldNum" sz="quarter" idx="4"/>
          </p:nvPr>
        </p:nvSpPr>
        <p:spPr/>
        <p:txBody>
          <a:bodyPr/>
          <a:lstStyle/>
          <a:p>
            <a:fld id="{D08F9049-500A-CA42-B20A-7B1A6A360698}" type="slidenum">
              <a:rPr lang="en-US" smtClean="0"/>
              <a:pPr/>
              <a:t>14</a:t>
            </a:fld>
            <a:endParaRPr lang="en-US" dirty="0"/>
          </a:p>
        </p:txBody>
      </p:sp>
      <p:pic>
        <p:nvPicPr>
          <p:cNvPr id="7" name="Graphic 6" descr="Medical with solid fill">
            <a:extLst>
              <a:ext uri="{FF2B5EF4-FFF2-40B4-BE49-F238E27FC236}">
                <a16:creationId xmlns:a16="http://schemas.microsoft.com/office/drawing/2014/main" id="{F3231C6E-386F-824A-31CD-6BA66BF465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0396" y="1871409"/>
            <a:ext cx="689739" cy="689739"/>
          </a:xfrm>
          <a:prstGeom prst="rect">
            <a:avLst/>
          </a:prstGeom>
        </p:spPr>
      </p:pic>
      <p:pic>
        <p:nvPicPr>
          <p:cNvPr id="9" name="Graphic 8" descr="Medicine with solid fill">
            <a:extLst>
              <a:ext uri="{FF2B5EF4-FFF2-40B4-BE49-F238E27FC236}">
                <a16:creationId xmlns:a16="http://schemas.microsoft.com/office/drawing/2014/main" id="{C59B699F-28F3-F824-10C3-C786E70213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0396" y="1117192"/>
            <a:ext cx="689739" cy="689739"/>
          </a:xfrm>
          <a:prstGeom prst="rect">
            <a:avLst/>
          </a:prstGeom>
        </p:spPr>
      </p:pic>
      <p:pic>
        <p:nvPicPr>
          <p:cNvPr id="13" name="Graphic 12" descr="Users with solid fill">
            <a:extLst>
              <a:ext uri="{FF2B5EF4-FFF2-40B4-BE49-F238E27FC236}">
                <a16:creationId xmlns:a16="http://schemas.microsoft.com/office/drawing/2014/main" id="{D0262DC5-62CE-E1E0-BC78-549D9440B4E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0396" y="3584756"/>
            <a:ext cx="685800" cy="685800"/>
          </a:xfrm>
          <a:prstGeom prst="rect">
            <a:avLst/>
          </a:prstGeom>
        </p:spPr>
      </p:pic>
      <p:pic>
        <p:nvPicPr>
          <p:cNvPr id="8" name="Graphic 7" descr="Classroom with solid fill">
            <a:extLst>
              <a:ext uri="{FF2B5EF4-FFF2-40B4-BE49-F238E27FC236}">
                <a16:creationId xmlns:a16="http://schemas.microsoft.com/office/drawing/2014/main" id="{8D4459AA-22AE-8775-CE36-BC801EC29A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4335" y="2678828"/>
            <a:ext cx="685800" cy="685800"/>
          </a:xfrm>
          <a:prstGeom prst="rect">
            <a:avLst/>
          </a:prstGeom>
        </p:spPr>
      </p:pic>
      <p:sp>
        <p:nvSpPr>
          <p:cNvPr id="12" name="TextBox 11">
            <a:extLst>
              <a:ext uri="{FF2B5EF4-FFF2-40B4-BE49-F238E27FC236}">
                <a16:creationId xmlns:a16="http://schemas.microsoft.com/office/drawing/2014/main" id="{E3CB6E23-D29E-268C-3446-AD40935B7A82}"/>
              </a:ext>
            </a:extLst>
          </p:cNvPr>
          <p:cNvSpPr txBox="1"/>
          <p:nvPr/>
        </p:nvSpPr>
        <p:spPr>
          <a:xfrm>
            <a:off x="1418331" y="1416788"/>
            <a:ext cx="6851810" cy="1115690"/>
          </a:xfrm>
          <a:prstGeom prst="rect">
            <a:avLst/>
          </a:prstGeom>
          <a:noFill/>
        </p:spPr>
        <p:txBody>
          <a:bodyPr wrap="square">
            <a:spAutoFit/>
          </a:bodyPr>
          <a:lstStyle/>
          <a:p>
            <a:pPr rtl="0" fontAlgn="base">
              <a:spcBef>
                <a:spcPts val="0"/>
              </a:spcBef>
              <a:spcAft>
                <a:spcPts val="1500"/>
              </a:spcAft>
            </a:pPr>
            <a:endPar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1500"/>
              </a:spcAft>
            </a:pPr>
            <a:r>
              <a:rPr lang="en-US" dirty="0">
                <a:solidFill>
                  <a:srgbClr val="000000"/>
                </a:solidFill>
                <a:latin typeface="Roboto" panose="02000000000000000000" pitchFamily="2" charset="0"/>
                <a:ea typeface="Roboto" panose="02000000000000000000" pitchFamily="2" charset="0"/>
                <a:cs typeface="Roboto" panose="02000000000000000000" pitchFamily="2" charset="0"/>
              </a:rPr>
              <a:t>Ensure that all psycho-social needs from the questionnaire are being addressed</a:t>
            </a:r>
            <a:endPar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p:txBody>
      </p:sp>
      <p:sp>
        <p:nvSpPr>
          <p:cNvPr id="15" name="TextBox 14">
            <a:extLst>
              <a:ext uri="{FF2B5EF4-FFF2-40B4-BE49-F238E27FC236}">
                <a16:creationId xmlns:a16="http://schemas.microsoft.com/office/drawing/2014/main" id="{FC2DD4EA-D09D-EB6F-4FFE-7F830DF8D149}"/>
              </a:ext>
            </a:extLst>
          </p:cNvPr>
          <p:cNvSpPr txBox="1"/>
          <p:nvPr/>
        </p:nvSpPr>
        <p:spPr>
          <a:xfrm>
            <a:off x="1418330" y="2678828"/>
            <a:ext cx="7455944" cy="923330"/>
          </a:xfrm>
          <a:prstGeom prst="rect">
            <a:avLst/>
          </a:prstGeom>
          <a:noFill/>
        </p:spPr>
        <p:txBody>
          <a:bodyPr wrap="square">
            <a:spAutoFit/>
          </a:bodyPr>
          <a:lstStyle/>
          <a:p>
            <a:pPr rtl="0" fontAlgn="base">
              <a:spcBef>
                <a:spcPts val="0"/>
              </a:spcBef>
              <a:spcAft>
                <a:spcPts val="1500"/>
              </a:spcAft>
            </a:pP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Create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simple</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informational resources about diagnosis and medication for patients and families who have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different learning styles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in different languages</a:t>
            </a:r>
            <a:endPar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p:txBody>
      </p:sp>
      <p:sp>
        <p:nvSpPr>
          <p:cNvPr id="17" name="TextBox 16">
            <a:extLst>
              <a:ext uri="{FF2B5EF4-FFF2-40B4-BE49-F238E27FC236}">
                <a16:creationId xmlns:a16="http://schemas.microsoft.com/office/drawing/2014/main" id="{0BA9606B-2B9F-7BE5-ED4D-87CEA426F03B}"/>
              </a:ext>
            </a:extLst>
          </p:cNvPr>
          <p:cNvSpPr txBox="1"/>
          <p:nvPr/>
        </p:nvSpPr>
        <p:spPr>
          <a:xfrm>
            <a:off x="1418330" y="3604490"/>
            <a:ext cx="6585618" cy="646331"/>
          </a:xfrm>
          <a:prstGeom prst="rect">
            <a:avLst/>
          </a:prstGeom>
          <a:noFill/>
        </p:spPr>
        <p:txBody>
          <a:bodyPr wrap="square">
            <a:spAutoFit/>
          </a:bodyPr>
          <a:lstStyle/>
          <a:p>
            <a:pPr rtl="0" fontAlgn="base">
              <a:spcBef>
                <a:spcPts val="0"/>
              </a:spcBef>
              <a:spcAft>
                <a:spcPts val="1500"/>
              </a:spcAft>
            </a:pP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Leverage interpreters' rapport with patients by having providers regularly consult interpreters for insights</a:t>
            </a:r>
          </a:p>
        </p:txBody>
      </p:sp>
    </p:spTree>
    <p:extLst>
      <p:ext uri="{BB962C8B-B14F-4D97-AF65-F5344CB8AC3E}">
        <p14:creationId xmlns:p14="http://schemas.microsoft.com/office/powerpoint/2010/main" val="1463205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643FAB-4CD7-22F7-89B0-B9E8D7529FD7}"/>
              </a:ext>
            </a:extLst>
          </p:cNvPr>
          <p:cNvSpPr>
            <a:spLocks noGrp="1"/>
          </p:cNvSpPr>
          <p:nvPr>
            <p:ph type="body" sz="quarter" idx="11"/>
          </p:nvPr>
        </p:nvSpPr>
        <p:spPr>
          <a:xfrm>
            <a:off x="940547" y="300915"/>
            <a:ext cx="7262906" cy="523220"/>
          </a:xfrm>
        </p:spPr>
        <p:txBody>
          <a:bodyPr/>
          <a:lstStyle/>
          <a:p>
            <a:pPr algn="ctr"/>
            <a:r>
              <a:rPr lang="en-US" sz="2800" dirty="0"/>
              <a:t>Limitations</a:t>
            </a:r>
          </a:p>
        </p:txBody>
      </p:sp>
      <p:sp>
        <p:nvSpPr>
          <p:cNvPr id="3" name="Text Placeholder 2">
            <a:extLst>
              <a:ext uri="{FF2B5EF4-FFF2-40B4-BE49-F238E27FC236}">
                <a16:creationId xmlns:a16="http://schemas.microsoft.com/office/drawing/2014/main" id="{EBB7EE83-2DBD-751D-D4AC-0C6AAD3CE04D}"/>
              </a:ext>
            </a:extLst>
          </p:cNvPr>
          <p:cNvSpPr>
            <a:spLocks noGrp="1"/>
          </p:cNvSpPr>
          <p:nvPr>
            <p:ph type="body" sz="quarter" idx="12"/>
          </p:nvPr>
        </p:nvSpPr>
        <p:spPr>
          <a:xfrm>
            <a:off x="801686" y="1296803"/>
            <a:ext cx="7262907" cy="2554656"/>
          </a:xfrm>
        </p:spPr>
        <p:txBody>
          <a:bodyPr/>
          <a:lstStyle/>
          <a:p>
            <a:pPr marL="391866" indent="-391866">
              <a:spcAft>
                <a:spcPts val="200"/>
              </a:spcAft>
              <a:buClr>
                <a:schemeClr val="tx2"/>
              </a:buClr>
              <a:buFont typeface="Arial" panose="020B0604020202020204" pitchFamily="34" charset="0"/>
              <a:buChar char="•"/>
            </a:pP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Relying on PCP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to enter in correct billing diagnosis and distribute psychosocial screener, and </a:t>
            </a: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CLIMB providers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to fill out flowsheets </a:t>
            </a:r>
          </a:p>
          <a:p>
            <a:pPr marL="391866" indent="-391866">
              <a:spcAft>
                <a:spcPts val="200"/>
              </a:spcAft>
              <a:buClr>
                <a:schemeClr val="tx2"/>
              </a:buClr>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EPIC Medical Record System and chart reviews </a:t>
            </a: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don’t</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accurately reflect if patients pick up medication prescription</a:t>
            </a:r>
          </a:p>
          <a:p>
            <a:pPr marL="391866" indent="-391866">
              <a:spcAft>
                <a:spcPts val="200"/>
              </a:spcAft>
              <a:buClr>
                <a:schemeClr val="tx2"/>
              </a:buClr>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Not all families feel comfortable </a:t>
            </a: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filling out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the psycho-social screener, or </a:t>
            </a: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may not be given it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at every appointment </a:t>
            </a:r>
          </a:p>
          <a:p>
            <a:pPr marL="391866" indent="-391866">
              <a:spcAft>
                <a:spcPts val="200"/>
              </a:spcAft>
              <a:buClr>
                <a:schemeClr val="tx2"/>
              </a:buClr>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Data only includes </a:t>
            </a: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first 11 visits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per patient </a:t>
            </a:r>
          </a:p>
          <a:p>
            <a:endParaRPr lang="en-US" dirty="0"/>
          </a:p>
        </p:txBody>
      </p:sp>
      <p:sp>
        <p:nvSpPr>
          <p:cNvPr id="4" name="Footer Placeholder 3">
            <a:extLst>
              <a:ext uri="{FF2B5EF4-FFF2-40B4-BE49-F238E27FC236}">
                <a16:creationId xmlns:a16="http://schemas.microsoft.com/office/drawing/2014/main" id="{71EFAFF5-77D2-787E-A650-517469C01E43}"/>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0D04C43B-3C1A-440E-76D9-547D196FE388}"/>
              </a:ext>
            </a:extLst>
          </p:cNvPr>
          <p:cNvSpPr>
            <a:spLocks noGrp="1"/>
          </p:cNvSpPr>
          <p:nvPr>
            <p:ph type="sldNum" sz="quarter" idx="4"/>
          </p:nvPr>
        </p:nvSpPr>
        <p:spPr/>
        <p:txBody>
          <a:bodyPr/>
          <a:lstStyle/>
          <a:p>
            <a:fld id="{D08F9049-500A-CA42-B20A-7B1A6A360698}" type="slidenum">
              <a:rPr lang="en-US" smtClean="0"/>
              <a:pPr/>
              <a:t>15</a:t>
            </a:fld>
            <a:endParaRPr lang="en-US" dirty="0"/>
          </a:p>
        </p:txBody>
      </p:sp>
    </p:spTree>
    <p:extLst>
      <p:ext uri="{BB962C8B-B14F-4D97-AF65-F5344CB8AC3E}">
        <p14:creationId xmlns:p14="http://schemas.microsoft.com/office/powerpoint/2010/main" val="216179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D68356-3669-59BE-1572-1213881B9150}"/>
              </a:ext>
            </a:extLst>
          </p:cNvPr>
          <p:cNvSpPr>
            <a:spLocks noGrp="1"/>
          </p:cNvSpPr>
          <p:nvPr>
            <p:ph type="body" sz="quarter" idx="11"/>
          </p:nvPr>
        </p:nvSpPr>
        <p:spPr>
          <a:xfrm>
            <a:off x="940547" y="355544"/>
            <a:ext cx="7262906" cy="523220"/>
          </a:xfrm>
        </p:spPr>
        <p:txBody>
          <a:bodyPr/>
          <a:lstStyle/>
          <a:p>
            <a:pPr algn="ctr"/>
            <a:r>
              <a:rPr lang="en-US" sz="2800" dirty="0"/>
              <a:t>Future Implications</a:t>
            </a:r>
          </a:p>
        </p:txBody>
      </p:sp>
      <p:sp>
        <p:nvSpPr>
          <p:cNvPr id="3" name="Text Placeholder 2">
            <a:extLst>
              <a:ext uri="{FF2B5EF4-FFF2-40B4-BE49-F238E27FC236}">
                <a16:creationId xmlns:a16="http://schemas.microsoft.com/office/drawing/2014/main" id="{79DCED13-C6FB-2587-E554-D8C9F4ABC3CE}"/>
              </a:ext>
            </a:extLst>
          </p:cNvPr>
          <p:cNvSpPr>
            <a:spLocks noGrp="1"/>
          </p:cNvSpPr>
          <p:nvPr>
            <p:ph type="body" sz="quarter" idx="12"/>
          </p:nvPr>
        </p:nvSpPr>
        <p:spPr>
          <a:xfrm>
            <a:off x="1369577" y="1131224"/>
            <a:ext cx="7262907" cy="783577"/>
          </a:xfrm>
        </p:spPr>
        <p:txBody>
          <a:bodyPr/>
          <a:lstStyle/>
          <a:p>
            <a:pPr rtl="0" fontAlgn="base">
              <a:spcBef>
                <a:spcPts val="0"/>
              </a:spcBef>
              <a:spcAft>
                <a:spcPts val="1000"/>
              </a:spcAft>
            </a:pP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Future studies may include interviews with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families</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about their experiences with ADHD diagnosis and treatment</a:t>
            </a:r>
          </a:p>
          <a:p>
            <a:endParaRPr lang="en-US" dirty="0"/>
          </a:p>
        </p:txBody>
      </p:sp>
      <p:sp>
        <p:nvSpPr>
          <p:cNvPr id="4" name="Footer Placeholder 3">
            <a:extLst>
              <a:ext uri="{FF2B5EF4-FFF2-40B4-BE49-F238E27FC236}">
                <a16:creationId xmlns:a16="http://schemas.microsoft.com/office/drawing/2014/main" id="{C9E0C62A-9E4C-90C2-EB0D-51B37CEF41AF}"/>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1724092F-F5FB-53B7-83FD-782F66F5A8B2}"/>
              </a:ext>
            </a:extLst>
          </p:cNvPr>
          <p:cNvSpPr>
            <a:spLocks noGrp="1"/>
          </p:cNvSpPr>
          <p:nvPr>
            <p:ph type="sldNum" sz="quarter" idx="4"/>
          </p:nvPr>
        </p:nvSpPr>
        <p:spPr/>
        <p:txBody>
          <a:bodyPr/>
          <a:lstStyle/>
          <a:p>
            <a:fld id="{D08F9049-500A-CA42-B20A-7B1A6A360698}" type="slidenum">
              <a:rPr lang="en-US" smtClean="0"/>
              <a:pPr/>
              <a:t>16</a:t>
            </a:fld>
            <a:endParaRPr lang="en-US" dirty="0"/>
          </a:p>
        </p:txBody>
      </p:sp>
      <p:pic>
        <p:nvPicPr>
          <p:cNvPr id="7" name="Graphic 6" descr="Boardroom with solid fill">
            <a:extLst>
              <a:ext uri="{FF2B5EF4-FFF2-40B4-BE49-F238E27FC236}">
                <a16:creationId xmlns:a16="http://schemas.microsoft.com/office/drawing/2014/main" id="{A8D954F0-788C-7B43-1F57-C69FC89B07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8300" y="1000401"/>
            <a:ext cx="914400" cy="914400"/>
          </a:xfrm>
          <a:prstGeom prst="rect">
            <a:avLst/>
          </a:prstGeom>
        </p:spPr>
      </p:pic>
      <p:pic>
        <p:nvPicPr>
          <p:cNvPr id="9" name="Graphic 8" descr="Checkbox Checked with solid fill">
            <a:extLst>
              <a:ext uri="{FF2B5EF4-FFF2-40B4-BE49-F238E27FC236}">
                <a16:creationId xmlns:a16="http://schemas.microsoft.com/office/drawing/2014/main" id="{1BF85109-DCE1-6107-DD6B-2423E0E671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8300" y="2031137"/>
            <a:ext cx="914400" cy="914400"/>
          </a:xfrm>
          <a:prstGeom prst="rect">
            <a:avLst/>
          </a:prstGeom>
        </p:spPr>
      </p:pic>
      <p:pic>
        <p:nvPicPr>
          <p:cNvPr id="11" name="Graphic 10" descr="Hockey Stick Curve Graph with solid fill">
            <a:extLst>
              <a:ext uri="{FF2B5EF4-FFF2-40B4-BE49-F238E27FC236}">
                <a16:creationId xmlns:a16="http://schemas.microsoft.com/office/drawing/2014/main" id="{FAEEDA40-560A-4090-C9BD-11F93E4C767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8300" y="3296071"/>
            <a:ext cx="914400" cy="914400"/>
          </a:xfrm>
          <a:prstGeom prst="rect">
            <a:avLst/>
          </a:prstGeom>
        </p:spPr>
      </p:pic>
      <p:sp>
        <p:nvSpPr>
          <p:cNvPr id="13" name="TextBox 12">
            <a:extLst>
              <a:ext uri="{FF2B5EF4-FFF2-40B4-BE49-F238E27FC236}">
                <a16:creationId xmlns:a16="http://schemas.microsoft.com/office/drawing/2014/main" id="{47E0A2DB-5360-75C3-838F-94D761888D06}"/>
              </a:ext>
            </a:extLst>
          </p:cNvPr>
          <p:cNvSpPr txBox="1"/>
          <p:nvPr/>
        </p:nvSpPr>
        <p:spPr>
          <a:xfrm>
            <a:off x="1369577" y="2078258"/>
            <a:ext cx="6828273" cy="923330"/>
          </a:xfrm>
          <a:prstGeom prst="rect">
            <a:avLst/>
          </a:prstGeom>
          <a:noFill/>
        </p:spPr>
        <p:txBody>
          <a:bodyPr wrap="square">
            <a:spAutoFit/>
          </a:bodyPr>
          <a:lstStyle/>
          <a:p>
            <a:pPr rtl="0" fontAlgn="base">
              <a:spcBef>
                <a:spcPts val="0"/>
              </a:spcBef>
              <a:spcAft>
                <a:spcPts val="1000"/>
              </a:spcAft>
            </a:pP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Compare CLIMB chart reviews with PDMP (Prescription Drug Monitoring Program) to confirm which patients are receiving their medication</a:t>
            </a:r>
          </a:p>
        </p:txBody>
      </p:sp>
      <p:sp>
        <p:nvSpPr>
          <p:cNvPr id="15" name="TextBox 14">
            <a:extLst>
              <a:ext uri="{FF2B5EF4-FFF2-40B4-BE49-F238E27FC236}">
                <a16:creationId xmlns:a16="http://schemas.microsoft.com/office/drawing/2014/main" id="{66BF2B11-70F1-8324-32DE-2A9C7FF05F3F}"/>
              </a:ext>
            </a:extLst>
          </p:cNvPr>
          <p:cNvSpPr txBox="1"/>
          <p:nvPr/>
        </p:nvSpPr>
        <p:spPr>
          <a:xfrm>
            <a:off x="1369577" y="3193294"/>
            <a:ext cx="6915150" cy="1200329"/>
          </a:xfrm>
          <a:prstGeom prst="rect">
            <a:avLst/>
          </a:prstGeom>
          <a:noFill/>
        </p:spPr>
        <p:txBody>
          <a:bodyPr wrap="square">
            <a:spAutoFit/>
          </a:bodyPr>
          <a:lstStyle/>
          <a:p>
            <a:pPr rtl="0" fontAlgn="base">
              <a:spcBef>
                <a:spcPts val="0"/>
              </a:spcBef>
              <a:spcAft>
                <a:spcPts val="1000"/>
              </a:spcAft>
            </a:pP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Use the interpreters’ insight to create simple informational </a:t>
            </a:r>
            <a:r>
              <a:rPr lang="en-US" dirty="0">
                <a:solidFill>
                  <a:srgbClr val="000000"/>
                </a:solidFill>
                <a:latin typeface="Roboto" panose="02000000000000000000" pitchFamily="2" charset="0"/>
                <a:ea typeface="Roboto" panose="02000000000000000000" pitchFamily="2" charset="0"/>
                <a:cs typeface="Roboto" panose="02000000000000000000" pitchFamily="2" charset="0"/>
              </a:rPr>
              <a:t>resources</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about ADHD to take home and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increase health literacy</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and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analyze changes </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in how long Spanish-speaking patients stay on medications</a:t>
            </a:r>
          </a:p>
        </p:txBody>
      </p:sp>
    </p:spTree>
    <p:extLst>
      <p:ext uri="{BB962C8B-B14F-4D97-AF65-F5344CB8AC3E}">
        <p14:creationId xmlns:p14="http://schemas.microsoft.com/office/powerpoint/2010/main" val="3668681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395E96-7710-D892-81FC-D55F29B33E1B}"/>
              </a:ext>
            </a:extLst>
          </p:cNvPr>
          <p:cNvSpPr>
            <a:spLocks noGrp="1"/>
          </p:cNvSpPr>
          <p:nvPr>
            <p:ph type="body" sz="quarter" idx="11"/>
          </p:nvPr>
        </p:nvSpPr>
        <p:spPr>
          <a:xfrm>
            <a:off x="940547" y="458495"/>
            <a:ext cx="7262906" cy="523220"/>
          </a:xfrm>
        </p:spPr>
        <p:txBody>
          <a:bodyPr/>
          <a:lstStyle/>
          <a:p>
            <a:pPr algn="ctr"/>
            <a:r>
              <a:rPr lang="en-US" sz="2800" dirty="0"/>
              <a:t>Acknowledgements</a:t>
            </a:r>
          </a:p>
        </p:txBody>
      </p:sp>
      <p:sp>
        <p:nvSpPr>
          <p:cNvPr id="3" name="Text Placeholder 2">
            <a:extLst>
              <a:ext uri="{FF2B5EF4-FFF2-40B4-BE49-F238E27FC236}">
                <a16:creationId xmlns:a16="http://schemas.microsoft.com/office/drawing/2014/main" id="{F27B7BFF-D180-52D2-CF89-667EB1BF2710}"/>
              </a:ext>
            </a:extLst>
          </p:cNvPr>
          <p:cNvSpPr>
            <a:spLocks noGrp="1"/>
          </p:cNvSpPr>
          <p:nvPr>
            <p:ph type="body" sz="quarter" idx="12"/>
          </p:nvPr>
        </p:nvSpPr>
        <p:spPr>
          <a:xfrm>
            <a:off x="801687" y="1227121"/>
            <a:ext cx="7262907" cy="2907376"/>
          </a:xfrm>
        </p:spPr>
        <p:txBody>
          <a:bodyPr/>
          <a:lstStyle/>
          <a:p>
            <a:pPr rtl="0" fontAlgn="base">
              <a:spcBef>
                <a:spcPts val="0"/>
              </a:spcBef>
              <a:spcAft>
                <a:spcPts val="0"/>
              </a:spcAft>
            </a:pP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Special thank you to:</a:t>
            </a:r>
          </a:p>
          <a:p>
            <a:pPr rtl="0" fontAlgn="base">
              <a:spcBef>
                <a:spcPts val="0"/>
              </a:spcBef>
              <a:spcAft>
                <a:spcPts val="0"/>
              </a:spcAft>
            </a:pPr>
            <a:endPar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0"/>
              </a:spcAft>
              <a:buFont typeface="Arial" panose="020B0604020202020204" pitchFamily="34" charset="0"/>
              <a:buChar char="•"/>
            </a:pP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Dr. Kimberly </a:t>
            </a:r>
            <a:r>
              <a:rPr lang="en-US" sz="1600" b="0" i="0" u="none" strike="noStrike" dirty="0" err="1">
                <a:solidFill>
                  <a:srgbClr val="000000"/>
                </a:solidFill>
                <a:effectLst/>
                <a:latin typeface="Roboto" panose="02000000000000000000" pitchFamily="2" charset="0"/>
                <a:ea typeface="Roboto" panose="02000000000000000000" pitchFamily="2" charset="0"/>
                <a:cs typeface="Roboto" panose="02000000000000000000" pitchFamily="2" charset="0"/>
              </a:rPr>
              <a:t>Kelsay</a:t>
            </a: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Dr. Celeste St. John-Larkin and Dr. Erika Garcia-Rocha, my PURPLE/CLIMB mentors</a:t>
            </a:r>
          </a:p>
          <a:p>
            <a:pPr rtl="0" fontAlgn="base">
              <a:spcBef>
                <a:spcPts val="0"/>
              </a:spcBef>
              <a:spcAft>
                <a:spcPts val="0"/>
              </a:spcAft>
              <a:buFont typeface="Arial" panose="020B0604020202020204" pitchFamily="34" charset="0"/>
              <a:buChar char="•"/>
            </a:pPr>
            <a:r>
              <a:rPr lang="en-US" sz="1600" b="0" i="0" u="none" strike="noStrike" dirty="0" err="1">
                <a:solidFill>
                  <a:srgbClr val="000000"/>
                </a:solidFill>
                <a:effectLst/>
                <a:latin typeface="Roboto" panose="02000000000000000000" pitchFamily="2" charset="0"/>
                <a:ea typeface="Roboto" panose="02000000000000000000" pitchFamily="2" charset="0"/>
                <a:cs typeface="Roboto" panose="02000000000000000000" pitchFamily="2" charset="0"/>
              </a:rPr>
              <a:t>Yunliang</a:t>
            </a: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(Lily) Luo and Shanna Trott, Directors of the PURPLE Program</a:t>
            </a:r>
          </a:p>
          <a:p>
            <a:pPr rtl="0" fontAlgn="base">
              <a:spcBef>
                <a:spcPts val="0"/>
              </a:spcBef>
              <a:spcAft>
                <a:spcPts val="0"/>
              </a:spcAft>
              <a:buFont typeface="Arial" panose="020B0604020202020204" pitchFamily="34" charset="0"/>
              <a:buChar char="•"/>
            </a:pP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Cynthia Downing, Mercedes Gordillo, and </a:t>
            </a:r>
            <a:r>
              <a:rPr lang="en-US" sz="1600" b="0" i="0" u="none" strike="noStrike" dirty="0" err="1">
                <a:solidFill>
                  <a:srgbClr val="000000"/>
                </a:solidFill>
                <a:effectLst/>
                <a:latin typeface="Roboto" panose="02000000000000000000" pitchFamily="2" charset="0"/>
                <a:ea typeface="Roboto" panose="02000000000000000000" pitchFamily="2" charset="0"/>
                <a:cs typeface="Roboto" panose="02000000000000000000" pitchFamily="2" charset="0"/>
              </a:rPr>
              <a:t>Yamileth</a:t>
            </a: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Arteaga, the Spanish Interpreters</a:t>
            </a:r>
          </a:p>
          <a:p>
            <a:pPr rtl="0" fontAlgn="base">
              <a:spcBef>
                <a:spcPts val="0"/>
              </a:spcBef>
              <a:spcAft>
                <a:spcPts val="0"/>
              </a:spcAft>
              <a:buFont typeface="Arial" panose="020B0604020202020204" pitchFamily="34" charset="0"/>
              <a:buChar char="•"/>
            </a:pP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Dr. Ron-Li </a:t>
            </a:r>
            <a:r>
              <a:rPr lang="en-US" sz="1600" b="0" i="0" u="none" strike="noStrike" dirty="0" err="1">
                <a:solidFill>
                  <a:srgbClr val="000000"/>
                </a:solidFill>
                <a:effectLst/>
                <a:latin typeface="Roboto" panose="02000000000000000000" pitchFamily="2" charset="0"/>
                <a:ea typeface="Roboto" panose="02000000000000000000" pitchFamily="2" charset="0"/>
                <a:cs typeface="Roboto" panose="02000000000000000000" pitchFamily="2" charset="0"/>
              </a:rPr>
              <a:t>Liaw</a:t>
            </a: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Chair of PMHI</a:t>
            </a:r>
          </a:p>
          <a:p>
            <a:pPr rtl="0" fontAlgn="base">
              <a:spcBef>
                <a:spcPts val="0"/>
              </a:spcBef>
              <a:spcAft>
                <a:spcPts val="0"/>
              </a:spcAft>
              <a:buFont typeface="Arial" panose="020B0604020202020204" pitchFamily="34" charset="0"/>
              <a:buChar char="•"/>
            </a:pP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Dr. Neill Epperson, Chair of Department of Psychiatry</a:t>
            </a:r>
          </a:p>
          <a:p>
            <a:pPr rtl="0" fontAlgn="base">
              <a:spcBef>
                <a:spcPts val="0"/>
              </a:spcBef>
              <a:spcAft>
                <a:spcPts val="0"/>
              </a:spcAft>
              <a:buFont typeface="Arial" panose="020B0604020202020204" pitchFamily="34" charset="0"/>
              <a:buChar char="•"/>
            </a:pP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Dr. Dominic Martinez, Dir. Office of Inclusion and Outreach, CCTSI</a:t>
            </a:r>
          </a:p>
          <a:p>
            <a:pPr rtl="0" fontAlgn="base">
              <a:spcBef>
                <a:spcPts val="0"/>
              </a:spcBef>
              <a:spcAft>
                <a:spcPts val="0"/>
              </a:spcAft>
              <a:buFont typeface="Arial" panose="020B0604020202020204" pitchFamily="34" charset="0"/>
              <a:buChar char="•"/>
            </a:pP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Dr. Merlin </a:t>
            </a:r>
            <a:r>
              <a:rPr lang="en-US" sz="1600" b="0" i="0" u="none" strike="noStrike" dirty="0" err="1">
                <a:solidFill>
                  <a:srgbClr val="000000"/>
                </a:solidFill>
                <a:effectLst/>
                <a:latin typeface="Roboto" panose="02000000000000000000" pitchFamily="2" charset="0"/>
                <a:ea typeface="Roboto" panose="02000000000000000000" pitchFamily="2" charset="0"/>
                <a:cs typeface="Roboto" panose="02000000000000000000" pitchFamily="2" charset="0"/>
              </a:rPr>
              <a:t>Ariefdjohan</a:t>
            </a: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PURPLE Program Founder and Faculty Advisor</a:t>
            </a:r>
          </a:p>
          <a:p>
            <a:pPr rtl="0" fontAlgn="base">
              <a:spcBef>
                <a:spcPts val="0"/>
              </a:spcBef>
              <a:spcAft>
                <a:spcPts val="1600"/>
              </a:spcAft>
              <a:buFont typeface="Arial" panose="020B0604020202020204" pitchFamily="34" charset="0"/>
              <a:buChar char="•"/>
            </a:pPr>
            <a:r>
              <a:rPr lang="en-US" sz="16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Families and staff in CLIMB</a:t>
            </a:r>
          </a:p>
          <a:p>
            <a:endParaRPr lang="en-US" dirty="0"/>
          </a:p>
        </p:txBody>
      </p:sp>
      <p:sp>
        <p:nvSpPr>
          <p:cNvPr id="4" name="Footer Placeholder 3">
            <a:extLst>
              <a:ext uri="{FF2B5EF4-FFF2-40B4-BE49-F238E27FC236}">
                <a16:creationId xmlns:a16="http://schemas.microsoft.com/office/drawing/2014/main" id="{7CD879A1-572F-C5D6-2F56-562067A532D8}"/>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07EBBD44-9E70-7165-0970-BBD642FE7B48}"/>
              </a:ext>
            </a:extLst>
          </p:cNvPr>
          <p:cNvSpPr>
            <a:spLocks noGrp="1"/>
          </p:cNvSpPr>
          <p:nvPr>
            <p:ph type="sldNum" sz="quarter" idx="4"/>
          </p:nvPr>
        </p:nvSpPr>
        <p:spPr/>
        <p:txBody>
          <a:bodyPr/>
          <a:lstStyle/>
          <a:p>
            <a:fld id="{D08F9049-500A-CA42-B20A-7B1A6A360698}" type="slidenum">
              <a:rPr lang="en-US" smtClean="0"/>
              <a:pPr/>
              <a:t>17</a:t>
            </a:fld>
            <a:endParaRPr lang="en-US" dirty="0"/>
          </a:p>
        </p:txBody>
      </p:sp>
    </p:spTree>
    <p:extLst>
      <p:ext uri="{BB962C8B-B14F-4D97-AF65-F5344CB8AC3E}">
        <p14:creationId xmlns:p14="http://schemas.microsoft.com/office/powerpoint/2010/main" val="386617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01BDD3-562F-153F-BA42-833AB19A469B}"/>
              </a:ext>
            </a:extLst>
          </p:cNvPr>
          <p:cNvSpPr>
            <a:spLocks noGrp="1"/>
          </p:cNvSpPr>
          <p:nvPr>
            <p:ph type="body" sz="quarter" idx="11"/>
          </p:nvPr>
        </p:nvSpPr>
        <p:spPr>
          <a:xfrm>
            <a:off x="934944" y="331692"/>
            <a:ext cx="7262906" cy="523220"/>
          </a:xfrm>
        </p:spPr>
        <p:txBody>
          <a:bodyPr/>
          <a:lstStyle/>
          <a:p>
            <a:pPr algn="ctr"/>
            <a:r>
              <a:rPr lang="en-US" sz="2800" dirty="0"/>
              <a:t>References</a:t>
            </a:r>
          </a:p>
        </p:txBody>
      </p:sp>
      <p:sp>
        <p:nvSpPr>
          <p:cNvPr id="3" name="Text Placeholder 2">
            <a:extLst>
              <a:ext uri="{FF2B5EF4-FFF2-40B4-BE49-F238E27FC236}">
                <a16:creationId xmlns:a16="http://schemas.microsoft.com/office/drawing/2014/main" id="{7D440019-2496-3F69-3C5C-2DD36B881445}"/>
              </a:ext>
            </a:extLst>
          </p:cNvPr>
          <p:cNvSpPr>
            <a:spLocks noGrp="1"/>
          </p:cNvSpPr>
          <p:nvPr>
            <p:ph type="body" sz="quarter" idx="12"/>
          </p:nvPr>
        </p:nvSpPr>
        <p:spPr/>
        <p:txBody>
          <a:bodyPr/>
          <a:lstStyle/>
          <a:p>
            <a:pPr rtl="0" fontAlgn="base">
              <a:spcBef>
                <a:spcPts val="0"/>
              </a:spcBef>
              <a:spcAft>
                <a:spcPts val="0"/>
              </a:spcAft>
              <a:buFont typeface="+mj-lt"/>
              <a:buAutoNum type="arabicPeriod"/>
            </a:pPr>
            <a:r>
              <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rPr>
              <a:t>CDC. (2024, May 16). Data and Statistics About ADHD | CDC. Centers for Disease Control and Prevention. https://</a:t>
            </a:r>
            <a:r>
              <a:rPr lang="en-US" sz="1000" b="0" i="0" u="none" strike="noStrike" dirty="0" err="1">
                <a:solidFill>
                  <a:srgbClr val="222222"/>
                </a:solidFill>
                <a:effectLst/>
                <a:latin typeface="Roboto" panose="02000000000000000000" pitchFamily="2" charset="0"/>
                <a:ea typeface="Roboto" panose="02000000000000000000" pitchFamily="2" charset="0"/>
                <a:cs typeface="Roboto" panose="02000000000000000000" pitchFamily="2" charset="0"/>
              </a:rPr>
              <a:t>www.cdc.gov</a:t>
            </a:r>
            <a:r>
              <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rPr>
              <a:t>/</a:t>
            </a:r>
            <a:r>
              <a:rPr lang="en-US" sz="1000" b="0" i="0" u="none" strike="noStrike" dirty="0" err="1">
                <a:solidFill>
                  <a:srgbClr val="222222"/>
                </a:solidFill>
                <a:effectLst/>
                <a:latin typeface="Roboto" panose="02000000000000000000" pitchFamily="2" charset="0"/>
                <a:ea typeface="Roboto" panose="02000000000000000000" pitchFamily="2" charset="0"/>
                <a:cs typeface="Roboto" panose="02000000000000000000" pitchFamily="2" charset="0"/>
              </a:rPr>
              <a:t>adhd</a:t>
            </a:r>
            <a:r>
              <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rPr>
              <a:t>/data/?</a:t>
            </a:r>
            <a:r>
              <a:rPr lang="en-US" sz="1000" b="0" i="0" u="none" strike="noStrike" dirty="0" err="1">
                <a:solidFill>
                  <a:srgbClr val="222222"/>
                </a:solidFill>
                <a:effectLst/>
                <a:latin typeface="Roboto" panose="02000000000000000000" pitchFamily="2" charset="0"/>
                <a:ea typeface="Roboto" panose="02000000000000000000" pitchFamily="2" charset="0"/>
                <a:cs typeface="Roboto" panose="02000000000000000000" pitchFamily="2" charset="0"/>
              </a:rPr>
              <a:t>CDC_AAref_Val</a:t>
            </a:r>
            <a:r>
              <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rPr>
              <a:t>=https://</a:t>
            </a:r>
            <a:r>
              <a:rPr lang="en-US" sz="1000" b="0" i="0" u="none" strike="noStrike" dirty="0" err="1">
                <a:solidFill>
                  <a:srgbClr val="222222"/>
                </a:solidFill>
                <a:effectLst/>
                <a:latin typeface="Roboto" panose="02000000000000000000" pitchFamily="2" charset="0"/>
                <a:ea typeface="Roboto" panose="02000000000000000000" pitchFamily="2" charset="0"/>
                <a:cs typeface="Roboto" panose="02000000000000000000" pitchFamily="2" charset="0"/>
              </a:rPr>
              <a:t>www.cdc.gov</a:t>
            </a:r>
            <a:r>
              <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rPr>
              <a:t>/</a:t>
            </a:r>
            <a:r>
              <a:rPr lang="en-US" sz="1000" b="0" i="0" u="none" strike="noStrike" dirty="0" err="1">
                <a:solidFill>
                  <a:srgbClr val="222222"/>
                </a:solidFill>
                <a:effectLst/>
                <a:latin typeface="Roboto" panose="02000000000000000000" pitchFamily="2" charset="0"/>
                <a:ea typeface="Roboto" panose="02000000000000000000" pitchFamily="2" charset="0"/>
                <a:cs typeface="Roboto" panose="02000000000000000000" pitchFamily="2" charset="0"/>
              </a:rPr>
              <a:t>ncbddd</a:t>
            </a:r>
            <a:r>
              <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rPr>
              <a:t>/</a:t>
            </a:r>
            <a:r>
              <a:rPr lang="en-US" sz="1000" b="0" i="0" u="none" strike="noStrike" dirty="0" err="1">
                <a:solidFill>
                  <a:srgbClr val="222222"/>
                </a:solidFill>
                <a:effectLst/>
                <a:latin typeface="Roboto" panose="02000000000000000000" pitchFamily="2" charset="0"/>
                <a:ea typeface="Roboto" panose="02000000000000000000" pitchFamily="2" charset="0"/>
                <a:cs typeface="Roboto" panose="02000000000000000000" pitchFamily="2" charset="0"/>
              </a:rPr>
              <a:t>adhd</a:t>
            </a:r>
            <a:r>
              <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rPr>
              <a:t>/</a:t>
            </a:r>
            <a:r>
              <a:rPr lang="en-US" sz="1000" b="0" i="0" u="none" strike="noStrike" dirty="0" err="1">
                <a:solidFill>
                  <a:srgbClr val="222222"/>
                </a:solidFill>
                <a:effectLst/>
                <a:latin typeface="Roboto" panose="02000000000000000000" pitchFamily="2" charset="0"/>
                <a:ea typeface="Roboto" panose="02000000000000000000" pitchFamily="2" charset="0"/>
                <a:cs typeface="Roboto" panose="02000000000000000000" pitchFamily="2" charset="0"/>
              </a:rPr>
              <a:t>data.html</a:t>
            </a:r>
            <a:r>
              <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rPr>
              <a:t> </a:t>
            </a:r>
          </a:p>
          <a:p>
            <a:pPr rtl="0" fontAlgn="base">
              <a:spcBef>
                <a:spcPts val="0"/>
              </a:spcBef>
              <a:spcAft>
                <a:spcPts val="0"/>
              </a:spcAft>
              <a:buFont typeface="+mj-lt"/>
              <a:buAutoNum type="arabicPeriod"/>
            </a:pPr>
            <a:endPar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0"/>
              </a:spcAft>
              <a:buFont typeface="+mj-lt"/>
              <a:buAutoNum type="arabicPeriod" startAt="2"/>
            </a:pP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Rosenberg J, Rosenthal MS, Cramer LD,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Lebowitz</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ER, Sharifi M, Yun K. Disparities in Mental and Behavioral Health Treatment for Children and Youth in Immigrant Families.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Acad</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Pediatr</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2020 Nov-Dec;20(8):1148-1156.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doi</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10.1016/j.acap.2020.06.013.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Epub</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2020 Jun 26. PMID: 32599347; PMCID: PMC7655594.</a:t>
            </a:r>
          </a:p>
          <a:p>
            <a:pPr rtl="0" fontAlgn="base">
              <a:spcBef>
                <a:spcPts val="0"/>
              </a:spcBef>
              <a:spcAft>
                <a:spcPts val="0"/>
              </a:spcAft>
              <a:buFont typeface="+mj-lt"/>
              <a:buAutoNum type="arabicPeriod" startAt="2"/>
            </a:pPr>
            <a:endPar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0"/>
              </a:spcAft>
              <a:buFont typeface="+mj-lt"/>
              <a:buAutoNum type="arabicPeriod" startAt="3"/>
            </a:pP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Kamimura</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-Nishimura K, Bush H, Amaya de Lopez P, Crosby L, Jacquez F, Modi AC, Froehlich TE. Understanding Barriers and Facilitators of Attention-Deficit/Hyperactivity Disorder Treatment Initiation and Adherence in Black and Latinx Children.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Acad</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Pediatr</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2023 Aug;23(6):1175-1186.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doi</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10.1016/j.acap.2023.03.014.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Epub</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2023 Mar 28. PMID: 36997150; PMCID: PMC10524141.</a:t>
            </a:r>
          </a:p>
          <a:p>
            <a:pPr rtl="0" fontAlgn="base">
              <a:spcBef>
                <a:spcPts val="0"/>
              </a:spcBef>
              <a:spcAft>
                <a:spcPts val="0"/>
              </a:spcAft>
              <a:buFont typeface="+mj-lt"/>
              <a:buAutoNum type="arabicPeriod" startAt="3"/>
            </a:pPr>
            <a:endPar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0"/>
              </a:spcAft>
              <a:buFont typeface="+mj-lt"/>
              <a:buAutoNum type="arabicPeriod" startAt="4"/>
            </a:pP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Herbst RB, Margolis KL, Millar AM,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Muther</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EF,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Talmi</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A. Lost in Translation: Identifying Behavioral Health Disparities in Pediatric Primary Care. J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Pediatr</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Psychol. 2016 May;41(4):481-91.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doi</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10.1093/</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jpepsy</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/jsv079.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Epub</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2015 Sep 2. PMID: 26338958.</a:t>
            </a:r>
          </a:p>
          <a:p>
            <a:pPr rtl="0" fontAlgn="base">
              <a:spcBef>
                <a:spcPts val="0"/>
              </a:spcBef>
              <a:spcAft>
                <a:spcPts val="0"/>
              </a:spcAft>
              <a:buFont typeface="+mj-lt"/>
              <a:buAutoNum type="arabicPeriod" startAt="4"/>
            </a:pPr>
            <a:endPar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0"/>
              </a:spcAft>
              <a:buFont typeface="+mj-lt"/>
              <a:buAutoNum type="arabicPeriod" startAt="5"/>
            </a:pP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Hudelson</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P. Improving patient-provider communication: insights from interpreters. Fam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Pract</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2005 Jun;22(3):311-6.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doi</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10.1093/</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fampra</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/cmi015.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Epub</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2005 Apr 1. PMID: 15805131.</a:t>
            </a:r>
          </a:p>
          <a:p>
            <a:pPr rtl="0" fontAlgn="base">
              <a:spcBef>
                <a:spcPts val="0"/>
              </a:spcBef>
              <a:spcAft>
                <a:spcPts val="0"/>
              </a:spcAft>
              <a:buFont typeface="+mj-lt"/>
              <a:buAutoNum type="arabicPeriod" startAt="5"/>
            </a:pPr>
            <a:endPar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0"/>
              </a:spcAft>
              <a:buFont typeface="+mj-lt"/>
              <a:buAutoNum type="arabicPeriod" startAt="6"/>
            </a:pP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Tam I, Huang MZ, Patel A, Rhee KE, Fisher E. Spanish Interpreter Services for the Hospitalized Pediatric Patient: Provider and Interpreter Perceptions.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Acad</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Pediatr</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2020 Mar;20(2):216-224.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doi</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10.1016/j.acap.2019.08.012. </a:t>
            </a:r>
            <a:r>
              <a:rPr lang="en-US" sz="1000" b="0" i="0" u="none" strike="noStrike" dirty="0" err="1">
                <a:solidFill>
                  <a:srgbClr val="212121"/>
                </a:solidFill>
                <a:effectLst/>
                <a:latin typeface="Roboto" panose="02000000000000000000" pitchFamily="2" charset="0"/>
                <a:ea typeface="Roboto" panose="02000000000000000000" pitchFamily="2" charset="0"/>
                <a:cs typeface="Roboto" panose="02000000000000000000" pitchFamily="2" charset="0"/>
              </a:rPr>
              <a:t>Epub</a:t>
            </a:r>
            <a:r>
              <a:rPr lang="en-US" sz="1000" b="0" i="0" u="none" strike="noStrike" dirty="0">
                <a:solidFill>
                  <a:srgbClr val="212121"/>
                </a:solidFill>
                <a:effectLst/>
                <a:latin typeface="Roboto" panose="02000000000000000000" pitchFamily="2" charset="0"/>
                <a:ea typeface="Roboto" panose="02000000000000000000" pitchFamily="2" charset="0"/>
                <a:cs typeface="Roboto" panose="02000000000000000000" pitchFamily="2" charset="0"/>
              </a:rPr>
              <a:t> 2019 Aug 22. PMID: 31445969.</a:t>
            </a:r>
            <a:endParaRPr lang="en-US" sz="1000" b="0" i="0" u="none" strike="noStrike" dirty="0">
              <a:solidFill>
                <a:srgbClr val="222222"/>
              </a:solidFill>
              <a:effectLst/>
              <a:latin typeface="Roboto" panose="02000000000000000000" pitchFamily="2" charset="0"/>
              <a:ea typeface="Roboto" panose="02000000000000000000" pitchFamily="2" charset="0"/>
              <a:cs typeface="Roboto" panose="02000000000000000000" pitchFamily="2" charset="0"/>
            </a:endParaRPr>
          </a:p>
          <a:p>
            <a:br>
              <a:rPr lang="en-US" sz="1000" b="0" dirty="0">
                <a:effectLst/>
              </a:rPr>
            </a:br>
            <a:endParaRPr lang="en-US" sz="1000" dirty="0"/>
          </a:p>
        </p:txBody>
      </p:sp>
      <p:sp>
        <p:nvSpPr>
          <p:cNvPr id="4" name="Footer Placeholder 3">
            <a:extLst>
              <a:ext uri="{FF2B5EF4-FFF2-40B4-BE49-F238E27FC236}">
                <a16:creationId xmlns:a16="http://schemas.microsoft.com/office/drawing/2014/main" id="{4648C51F-216E-4B97-BF38-5041A9ECAB44}"/>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E7E83101-76D4-B497-8751-A7F88D21A138}"/>
              </a:ext>
            </a:extLst>
          </p:cNvPr>
          <p:cNvSpPr>
            <a:spLocks noGrp="1"/>
          </p:cNvSpPr>
          <p:nvPr>
            <p:ph type="sldNum" sz="quarter" idx="4"/>
          </p:nvPr>
        </p:nvSpPr>
        <p:spPr/>
        <p:txBody>
          <a:bodyPr/>
          <a:lstStyle/>
          <a:p>
            <a:fld id="{D08F9049-500A-CA42-B20A-7B1A6A360698}" type="slidenum">
              <a:rPr lang="en-US" smtClean="0"/>
              <a:pPr/>
              <a:t>18</a:t>
            </a:fld>
            <a:endParaRPr lang="en-US" dirty="0"/>
          </a:p>
        </p:txBody>
      </p:sp>
    </p:spTree>
    <p:extLst>
      <p:ext uri="{BB962C8B-B14F-4D97-AF65-F5344CB8AC3E}">
        <p14:creationId xmlns:p14="http://schemas.microsoft.com/office/powerpoint/2010/main" val="547328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973A88-9E17-BE8E-773B-81477C26FF52}"/>
              </a:ext>
            </a:extLst>
          </p:cNvPr>
          <p:cNvSpPr>
            <a:spLocks noGrp="1"/>
          </p:cNvSpPr>
          <p:nvPr>
            <p:ph type="sldNum" sz="quarter" idx="10"/>
          </p:nvPr>
        </p:nvSpPr>
        <p:spPr/>
        <p:txBody>
          <a:bodyPr/>
          <a:lstStyle/>
          <a:p>
            <a:fld id="{B4912D95-9EAC-F54B-ACA4-A6FD5A6624C2}" type="slidenum">
              <a:rPr lang="en-US" smtClean="0"/>
              <a:pPr/>
              <a:t>19</a:t>
            </a:fld>
            <a:endParaRPr lang="en-US" dirty="0"/>
          </a:p>
        </p:txBody>
      </p:sp>
      <p:sp>
        <p:nvSpPr>
          <p:cNvPr id="3" name="Text Placeholder 2">
            <a:extLst>
              <a:ext uri="{FF2B5EF4-FFF2-40B4-BE49-F238E27FC236}">
                <a16:creationId xmlns:a16="http://schemas.microsoft.com/office/drawing/2014/main" id="{B8C1EC0D-87CC-AB54-6413-94CFBD3A0D99}"/>
              </a:ext>
            </a:extLst>
          </p:cNvPr>
          <p:cNvSpPr>
            <a:spLocks noGrp="1"/>
          </p:cNvSpPr>
          <p:nvPr>
            <p:ph type="body" sz="quarter" idx="11"/>
          </p:nvPr>
        </p:nvSpPr>
        <p:spPr/>
        <p:txBody>
          <a:bodyPr/>
          <a:lstStyle/>
          <a:p>
            <a:r>
              <a:rPr lang="en-US" dirty="0"/>
              <a:t>Thank You</a:t>
            </a:r>
          </a:p>
        </p:txBody>
      </p:sp>
    </p:spTree>
    <p:extLst>
      <p:ext uri="{BB962C8B-B14F-4D97-AF65-F5344CB8AC3E}">
        <p14:creationId xmlns:p14="http://schemas.microsoft.com/office/powerpoint/2010/main" val="290035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768FB486-A555-E10B-A1AA-C9DEDDD20C98}"/>
              </a:ext>
            </a:extLst>
          </p:cNvPr>
          <p:cNvSpPr>
            <a:spLocks noGrp="1"/>
          </p:cNvSpPr>
          <p:nvPr>
            <p:ph type="body" sz="quarter" idx="11"/>
          </p:nvPr>
        </p:nvSpPr>
        <p:spPr>
          <a:xfrm>
            <a:off x="940547" y="282646"/>
            <a:ext cx="7262906" cy="492443"/>
          </a:xfrm>
        </p:spPr>
        <p:txBody>
          <a:bodyPr/>
          <a:lstStyle/>
          <a:p>
            <a:pPr algn="ctr"/>
            <a:r>
              <a:rPr lang="en-US" dirty="0"/>
              <a:t>ADHD</a:t>
            </a:r>
          </a:p>
        </p:txBody>
      </p:sp>
      <p:sp>
        <p:nvSpPr>
          <p:cNvPr id="4" name="Text Placeholder 2">
            <a:extLst>
              <a:ext uri="{FF2B5EF4-FFF2-40B4-BE49-F238E27FC236}">
                <a16:creationId xmlns:a16="http://schemas.microsoft.com/office/drawing/2014/main" id="{978FD912-5E00-6FB4-FEE0-7D26C56782F6}"/>
              </a:ext>
            </a:extLst>
          </p:cNvPr>
          <p:cNvSpPr txBox="1">
            <a:spLocks/>
          </p:cNvSpPr>
          <p:nvPr/>
        </p:nvSpPr>
        <p:spPr>
          <a:xfrm>
            <a:off x="1286367" y="1120443"/>
            <a:ext cx="6571265" cy="290737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dirty="0"/>
          </a:p>
        </p:txBody>
      </p:sp>
      <p:sp>
        <p:nvSpPr>
          <p:cNvPr id="6" name="Text Placeholder 2">
            <a:extLst>
              <a:ext uri="{FF2B5EF4-FFF2-40B4-BE49-F238E27FC236}">
                <a16:creationId xmlns:a16="http://schemas.microsoft.com/office/drawing/2014/main" id="{0C4E33B2-868E-BB8E-194E-6D3E2DF22A08}"/>
              </a:ext>
            </a:extLst>
          </p:cNvPr>
          <p:cNvSpPr txBox="1">
            <a:spLocks/>
          </p:cNvSpPr>
          <p:nvPr/>
        </p:nvSpPr>
        <p:spPr>
          <a:xfrm>
            <a:off x="859439" y="1275602"/>
            <a:ext cx="6571265" cy="29073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Attention Deficit Hyperactivity Disorder</a:t>
            </a:r>
          </a:p>
          <a:p>
            <a:pPr marL="285750" indent="-285750">
              <a:spcAft>
                <a:spcPts val="500"/>
              </a:spcAft>
              <a:buFont typeface="Arial" panose="020B0604020202020204" pitchFamily="34" charset="0"/>
              <a:buChar char="•"/>
            </a:pP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Inattention</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difficulty staying on task, sustaining focus</a:t>
            </a:r>
          </a:p>
          <a:p>
            <a:pPr marL="285750" indent="-285750">
              <a:spcAft>
                <a:spcPts val="500"/>
              </a:spcAft>
              <a:buFont typeface="Arial" panose="020B0604020202020204" pitchFamily="34" charset="0"/>
              <a:buChar char="•"/>
            </a:pP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Hyperactivity</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moving constantly with excessive fidgeting and restlessness</a:t>
            </a:r>
          </a:p>
          <a:p>
            <a:pPr marL="285750" indent="-285750">
              <a:spcAft>
                <a:spcPts val="500"/>
              </a:spcAft>
              <a:buFont typeface="Arial" panose="020B0604020202020204" pitchFamily="34" charset="0"/>
              <a:buChar char="•"/>
            </a:pP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Impulsivity</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difficulty with self-control, may act without thinking</a:t>
            </a:r>
          </a:p>
          <a:p>
            <a:pPr marL="285750" indent="-285750">
              <a:spcAft>
                <a:spcPts val="500"/>
              </a:spcAft>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7 million children diagnosed with ADHD in the United States</a:t>
            </a:r>
            <a:endParaRPr lang="en-US" sz="1800" dirty="0">
              <a:latin typeface="Roboto" panose="02000000000000000000" pitchFamily="2" charset="0"/>
              <a:ea typeface="Roboto" panose="02000000000000000000" pitchFamily="2" charset="0"/>
              <a:cs typeface="Roboto" panose="02000000000000000000" pitchFamily="2" charset="0"/>
            </a:endParaRPr>
          </a:p>
          <a:p>
            <a:pPr marL="0" indent="0">
              <a:spcAft>
                <a:spcPts val="500"/>
              </a:spcAft>
              <a:buNone/>
            </a:pPr>
            <a:endParaRPr lang="en-US" sz="1800" dirty="0">
              <a:solidFill>
                <a:srgbClr val="000000"/>
              </a:solidFill>
              <a:latin typeface="Arial" panose="020B0604020202020204" pitchFamily="34" charset="0"/>
              <a:cs typeface="Arial" panose="020B0604020202020204" pitchFamily="34" charset="0"/>
            </a:endParaRPr>
          </a:p>
          <a:p>
            <a:endParaRPr lang="en-US" sz="1800" dirty="0">
              <a:solidFill>
                <a:srgbClr val="000000"/>
              </a:solidFill>
              <a:latin typeface="Arial" panose="020B0604020202020204" pitchFamily="34" charset="0"/>
              <a:cs typeface="Arial" panose="020B0604020202020204" pitchFamily="34" charset="0"/>
            </a:endParaRPr>
          </a:p>
        </p:txBody>
      </p:sp>
      <p:pic>
        <p:nvPicPr>
          <p:cNvPr id="14" name="Graphic 13" descr="Brain in head outline">
            <a:extLst>
              <a:ext uri="{FF2B5EF4-FFF2-40B4-BE49-F238E27FC236}">
                <a16:creationId xmlns:a16="http://schemas.microsoft.com/office/drawing/2014/main" id="{14EB609B-B0E4-9BA9-0319-83DC798715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8912" y="1794748"/>
            <a:ext cx="1869081" cy="1869081"/>
          </a:xfrm>
          <a:prstGeom prst="rect">
            <a:avLst/>
          </a:prstGeom>
        </p:spPr>
      </p:pic>
    </p:spTree>
    <p:extLst>
      <p:ext uri="{BB962C8B-B14F-4D97-AF65-F5344CB8AC3E}">
        <p14:creationId xmlns:p14="http://schemas.microsoft.com/office/powerpoint/2010/main" val="309772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animEffect transition="in" filter="fade">
                                      <p:cBhvr>
                                        <p:cTn id="1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33B985-7FF8-589A-337F-E427A347ECCE}"/>
              </a:ext>
            </a:extLst>
          </p:cNvPr>
          <p:cNvSpPr>
            <a:spLocks noGrp="1"/>
          </p:cNvSpPr>
          <p:nvPr>
            <p:ph type="body" sz="quarter" idx="11"/>
          </p:nvPr>
        </p:nvSpPr>
        <p:spPr>
          <a:xfrm>
            <a:off x="934944" y="503138"/>
            <a:ext cx="7262906" cy="523220"/>
          </a:xfrm>
        </p:spPr>
        <p:txBody>
          <a:bodyPr/>
          <a:lstStyle/>
          <a:p>
            <a:pPr algn="ctr"/>
            <a:r>
              <a:rPr lang="en-US" sz="2800" dirty="0"/>
              <a:t>Background</a:t>
            </a:r>
          </a:p>
        </p:txBody>
      </p:sp>
      <p:sp>
        <p:nvSpPr>
          <p:cNvPr id="3" name="Text Placeholder 2">
            <a:extLst>
              <a:ext uri="{FF2B5EF4-FFF2-40B4-BE49-F238E27FC236}">
                <a16:creationId xmlns:a16="http://schemas.microsoft.com/office/drawing/2014/main" id="{E70BF3DA-D8FF-B4A5-5F6A-0629086AEAE7}"/>
              </a:ext>
            </a:extLst>
          </p:cNvPr>
          <p:cNvSpPr>
            <a:spLocks noGrp="1"/>
          </p:cNvSpPr>
          <p:nvPr>
            <p:ph type="body" sz="quarter" idx="12"/>
          </p:nvPr>
        </p:nvSpPr>
        <p:spPr>
          <a:xfrm>
            <a:off x="320423" y="1285228"/>
            <a:ext cx="6571265" cy="2907376"/>
          </a:xfrm>
        </p:spPr>
        <p:txBody>
          <a:bodyPr/>
          <a:lstStyle/>
          <a:p>
            <a:pPr rtl="0" fontAlgn="base">
              <a:spcBef>
                <a:spcPts val="0"/>
              </a:spcBef>
              <a:spcAft>
                <a:spcPts val="1000"/>
              </a:spcAft>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N</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on-Latinx children are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more often diagnosed</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with ADHD </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compared to Latinx children</a:t>
            </a:r>
            <a:r>
              <a:rPr lang="en-US" sz="1800" b="0" i="0" u="none" strike="noStrike" baseline="30000" dirty="0">
                <a:solidFill>
                  <a:srgbClr val="000000"/>
                </a:solidFill>
                <a:effectLst/>
                <a:latin typeface="Roboto" panose="02000000000000000000" pitchFamily="2" charset="0"/>
                <a:ea typeface="Roboto" panose="02000000000000000000" pitchFamily="2" charset="0"/>
                <a:cs typeface="Roboto" panose="02000000000000000000" pitchFamily="2" charset="0"/>
              </a:rPr>
              <a:t>1</a:t>
            </a:r>
            <a:endPar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100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However, Latinx children have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similar rates of ADHD symptoms</a:t>
            </a: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 compared with non-Latinx children, suggesting that this population is being </a:t>
            </a:r>
            <a:r>
              <a:rPr lang="en-US" sz="1800" b="1"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underdiagnosed</a:t>
            </a:r>
            <a:r>
              <a:rPr lang="en-US" sz="1800" b="0" i="0" u="none" strike="noStrike" baseline="30000" dirty="0">
                <a:solidFill>
                  <a:srgbClr val="000000"/>
                </a:solidFill>
                <a:effectLst/>
                <a:latin typeface="Roboto" panose="02000000000000000000" pitchFamily="2" charset="0"/>
                <a:ea typeface="Roboto" panose="02000000000000000000" pitchFamily="2" charset="0"/>
                <a:cs typeface="Roboto" panose="02000000000000000000" pitchFamily="2" charset="0"/>
              </a:rPr>
              <a:t>2</a:t>
            </a:r>
            <a:endPar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rtl="0" fontAlgn="base">
              <a:spcBef>
                <a:spcPts val="0"/>
              </a:spcBef>
              <a:spcAft>
                <a:spcPts val="100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rPr>
              <a:t>A small clinical study found that of those who are diagnosed, minoritized children are less likely to begin and more likely to cease ADHD treatment</a:t>
            </a:r>
            <a:r>
              <a:rPr lang="en-US" sz="1800" b="0" i="0" u="none" strike="noStrike" baseline="30000" dirty="0">
                <a:solidFill>
                  <a:srgbClr val="000000"/>
                </a:solidFill>
                <a:effectLst/>
                <a:latin typeface="Roboto" panose="02000000000000000000" pitchFamily="2" charset="0"/>
                <a:ea typeface="Roboto" panose="02000000000000000000" pitchFamily="2" charset="0"/>
                <a:cs typeface="Roboto" panose="02000000000000000000" pitchFamily="2" charset="0"/>
              </a:rPr>
              <a:t>3</a:t>
            </a:r>
            <a:endParaRPr lang="en-US" sz="1800" b="0" i="0" u="none" strike="noStrike"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Footer Placeholder 3">
            <a:extLst>
              <a:ext uri="{FF2B5EF4-FFF2-40B4-BE49-F238E27FC236}">
                <a16:creationId xmlns:a16="http://schemas.microsoft.com/office/drawing/2014/main" id="{872861F1-02C0-1FBB-35EB-A46058BC9EC9}"/>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D79CE0D4-45E5-931A-0BE1-98810C2F66A0}"/>
              </a:ext>
            </a:extLst>
          </p:cNvPr>
          <p:cNvSpPr>
            <a:spLocks noGrp="1"/>
          </p:cNvSpPr>
          <p:nvPr>
            <p:ph type="sldNum" sz="quarter" idx="4"/>
          </p:nvPr>
        </p:nvSpPr>
        <p:spPr/>
        <p:txBody>
          <a:bodyPr/>
          <a:lstStyle/>
          <a:p>
            <a:fld id="{D08F9049-500A-CA42-B20A-7B1A6A360698}" type="slidenum">
              <a:rPr lang="en-US" smtClean="0"/>
              <a:pPr/>
              <a:t>3</a:t>
            </a:fld>
            <a:endParaRPr lang="en-US" dirty="0"/>
          </a:p>
        </p:txBody>
      </p:sp>
      <p:pic>
        <p:nvPicPr>
          <p:cNvPr id="7" name="Graphic 6" descr="Group of people with solid fill">
            <a:extLst>
              <a:ext uri="{FF2B5EF4-FFF2-40B4-BE49-F238E27FC236}">
                <a16:creationId xmlns:a16="http://schemas.microsoft.com/office/drawing/2014/main" id="{B55C5E12-3B74-58CE-5632-0D7F2EAA79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91688" y="1447975"/>
            <a:ext cx="2252312" cy="2252312"/>
          </a:xfrm>
          <a:prstGeom prst="rect">
            <a:avLst/>
          </a:prstGeom>
        </p:spPr>
      </p:pic>
    </p:spTree>
    <p:extLst>
      <p:ext uri="{BB962C8B-B14F-4D97-AF65-F5344CB8AC3E}">
        <p14:creationId xmlns:p14="http://schemas.microsoft.com/office/powerpoint/2010/main" val="2630432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33B985-7FF8-589A-337F-E427A347ECCE}"/>
              </a:ext>
            </a:extLst>
          </p:cNvPr>
          <p:cNvSpPr>
            <a:spLocks noGrp="1"/>
          </p:cNvSpPr>
          <p:nvPr>
            <p:ph type="body" sz="quarter" idx="11"/>
          </p:nvPr>
        </p:nvSpPr>
        <p:spPr>
          <a:xfrm>
            <a:off x="934944" y="478938"/>
            <a:ext cx="7262906" cy="523220"/>
          </a:xfrm>
        </p:spPr>
        <p:txBody>
          <a:bodyPr/>
          <a:lstStyle/>
          <a:p>
            <a:pPr algn="ctr"/>
            <a:r>
              <a:rPr lang="en-US" sz="2800" dirty="0"/>
              <a:t>Background</a:t>
            </a:r>
          </a:p>
        </p:txBody>
      </p:sp>
      <p:sp>
        <p:nvSpPr>
          <p:cNvPr id="3" name="Text Placeholder 2">
            <a:extLst>
              <a:ext uri="{FF2B5EF4-FFF2-40B4-BE49-F238E27FC236}">
                <a16:creationId xmlns:a16="http://schemas.microsoft.com/office/drawing/2014/main" id="{E70BF3DA-D8FF-B4A5-5F6A-0629086AEAE7}"/>
              </a:ext>
            </a:extLst>
          </p:cNvPr>
          <p:cNvSpPr>
            <a:spLocks noGrp="1"/>
          </p:cNvSpPr>
          <p:nvPr>
            <p:ph type="body" sz="quarter" idx="12"/>
          </p:nvPr>
        </p:nvSpPr>
        <p:spPr>
          <a:xfrm>
            <a:off x="464803" y="1131224"/>
            <a:ext cx="7262907" cy="1992976"/>
          </a:xfrm>
        </p:spPr>
        <p:txBody>
          <a:bodyPr/>
          <a:lstStyle/>
          <a:p>
            <a:pPr marL="391866" indent="-391866">
              <a:spcAft>
                <a:spcPts val="1000"/>
              </a:spcAft>
              <a:buClr>
                <a:schemeClr val="bg2">
                  <a:lumMod val="10000"/>
                </a:schemeClr>
              </a:buClr>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Barriers to care may be related to </a:t>
            </a: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psychosocial concerns</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 which are identified more often in other-language families than in English-speaking families</a:t>
            </a:r>
            <a:r>
              <a:rPr lang="en-US" sz="1800" baseline="30000" dirty="0">
                <a:solidFill>
                  <a:srgbClr val="000000"/>
                </a:solidFill>
                <a:latin typeface="Roboto" panose="02000000000000000000" pitchFamily="2" charset="0"/>
                <a:ea typeface="Roboto" panose="02000000000000000000" pitchFamily="2" charset="0"/>
                <a:cs typeface="Roboto" panose="02000000000000000000" pitchFamily="2" charset="0"/>
              </a:rPr>
              <a:t>4</a:t>
            </a:r>
            <a:endParaRPr lang="en-US" sz="18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391866" indent="-391866">
              <a:spcAft>
                <a:spcPts val="1000"/>
              </a:spcAft>
              <a:buClr>
                <a:schemeClr val="bg2">
                  <a:lumMod val="10000"/>
                </a:schemeClr>
              </a:buClr>
              <a:buFont typeface="Arial" panose="020B0604020202020204" pitchFamily="34" charset="0"/>
              <a:buChar char="•"/>
            </a:pP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Language barriers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are another area of exploration, as there are limited studies that investigate interpreter perspectives in a pediatric setting</a:t>
            </a:r>
            <a:r>
              <a:rPr lang="en-US" sz="1800" baseline="30000" dirty="0">
                <a:solidFill>
                  <a:srgbClr val="000000"/>
                </a:solidFill>
                <a:latin typeface="Roboto" panose="02000000000000000000" pitchFamily="2" charset="0"/>
                <a:ea typeface="Roboto" panose="02000000000000000000" pitchFamily="2" charset="0"/>
                <a:cs typeface="Roboto" panose="02000000000000000000" pitchFamily="2" charset="0"/>
              </a:rPr>
              <a:t>5,6</a:t>
            </a:r>
          </a:p>
          <a:p>
            <a:endParaRPr lang="en-US" dirty="0"/>
          </a:p>
        </p:txBody>
      </p:sp>
      <p:sp>
        <p:nvSpPr>
          <p:cNvPr id="4" name="Footer Placeholder 3">
            <a:extLst>
              <a:ext uri="{FF2B5EF4-FFF2-40B4-BE49-F238E27FC236}">
                <a16:creationId xmlns:a16="http://schemas.microsoft.com/office/drawing/2014/main" id="{872861F1-02C0-1FBB-35EB-A46058BC9EC9}"/>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D79CE0D4-45E5-931A-0BE1-98810C2F66A0}"/>
              </a:ext>
            </a:extLst>
          </p:cNvPr>
          <p:cNvSpPr>
            <a:spLocks noGrp="1"/>
          </p:cNvSpPr>
          <p:nvPr>
            <p:ph type="sldNum" sz="quarter" idx="4"/>
          </p:nvPr>
        </p:nvSpPr>
        <p:spPr/>
        <p:txBody>
          <a:bodyPr/>
          <a:lstStyle/>
          <a:p>
            <a:fld id="{D08F9049-500A-CA42-B20A-7B1A6A360698}" type="slidenum">
              <a:rPr lang="en-US" smtClean="0"/>
              <a:pPr/>
              <a:t>4</a:t>
            </a:fld>
            <a:endParaRPr lang="en-US" dirty="0"/>
          </a:p>
        </p:txBody>
      </p:sp>
      <p:pic>
        <p:nvPicPr>
          <p:cNvPr id="7" name="Graphic 6" descr="Questions with solid fill">
            <a:extLst>
              <a:ext uri="{FF2B5EF4-FFF2-40B4-BE49-F238E27FC236}">
                <a16:creationId xmlns:a16="http://schemas.microsoft.com/office/drawing/2014/main" id="{3E78CCA1-0688-A66D-CD80-2C6EB78CA9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27710" y="1389357"/>
            <a:ext cx="1195555" cy="1195555"/>
          </a:xfrm>
          <a:prstGeom prst="rect">
            <a:avLst/>
          </a:prstGeom>
        </p:spPr>
      </p:pic>
      <p:pic>
        <p:nvPicPr>
          <p:cNvPr id="9" name="Graphic 8" descr="Cheers with solid fill">
            <a:extLst>
              <a:ext uri="{FF2B5EF4-FFF2-40B4-BE49-F238E27FC236}">
                <a16:creationId xmlns:a16="http://schemas.microsoft.com/office/drawing/2014/main" id="{4E9435BA-9867-2AC0-59AB-928F1F6441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68287" y="3124200"/>
            <a:ext cx="914400" cy="914400"/>
          </a:xfrm>
          <a:prstGeom prst="rect">
            <a:avLst/>
          </a:prstGeom>
        </p:spPr>
      </p:pic>
      <p:sp>
        <p:nvSpPr>
          <p:cNvPr id="11" name="TextBox 10">
            <a:extLst>
              <a:ext uri="{FF2B5EF4-FFF2-40B4-BE49-F238E27FC236}">
                <a16:creationId xmlns:a16="http://schemas.microsoft.com/office/drawing/2014/main" id="{9A143611-4595-9485-0048-2A781CFD7526}"/>
              </a:ext>
            </a:extLst>
          </p:cNvPr>
          <p:cNvSpPr txBox="1"/>
          <p:nvPr/>
        </p:nvSpPr>
        <p:spPr>
          <a:xfrm>
            <a:off x="464803" y="3167456"/>
            <a:ext cx="7153746" cy="923330"/>
          </a:xfrm>
          <a:prstGeom prst="rect">
            <a:avLst/>
          </a:prstGeom>
          <a:noFill/>
        </p:spPr>
        <p:txBody>
          <a:bodyPr wrap="square">
            <a:spAutoFit/>
          </a:bodyPr>
          <a:lstStyle/>
          <a:p>
            <a:pPr marL="391866" indent="-391866">
              <a:spcAft>
                <a:spcPts val="1000"/>
              </a:spcAft>
              <a:buClr>
                <a:schemeClr val="bg2">
                  <a:lumMod val="10000"/>
                </a:schemeClr>
              </a:buClr>
              <a:buFont typeface="Arial" panose="020B0604020202020204" pitchFamily="34" charset="0"/>
              <a:buChar char="•"/>
            </a:pP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Project CLIMB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(Consultation Liaison in Mental Health and Behavior) provides integrated behavioral health services to children and families in a pediatric primary care clinic</a:t>
            </a:r>
          </a:p>
        </p:txBody>
      </p:sp>
    </p:spTree>
    <p:extLst>
      <p:ext uri="{BB962C8B-B14F-4D97-AF65-F5344CB8AC3E}">
        <p14:creationId xmlns:p14="http://schemas.microsoft.com/office/powerpoint/2010/main" val="2600731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598B9F-4E63-625D-473B-F8DA56F576F2}"/>
              </a:ext>
            </a:extLst>
          </p:cNvPr>
          <p:cNvSpPr>
            <a:spLocks noGrp="1"/>
          </p:cNvSpPr>
          <p:nvPr>
            <p:ph type="body" sz="quarter" idx="11"/>
          </p:nvPr>
        </p:nvSpPr>
        <p:spPr>
          <a:xfrm>
            <a:off x="792807" y="304589"/>
            <a:ext cx="7548561" cy="523220"/>
          </a:xfrm>
        </p:spPr>
        <p:txBody>
          <a:bodyPr/>
          <a:lstStyle/>
          <a:p>
            <a:pPr algn="ctr"/>
            <a:r>
              <a:rPr lang="en-US" sz="2800" dirty="0"/>
              <a:t>Objectives</a:t>
            </a:r>
          </a:p>
        </p:txBody>
      </p:sp>
      <p:sp>
        <p:nvSpPr>
          <p:cNvPr id="4" name="Footer Placeholder 3">
            <a:extLst>
              <a:ext uri="{FF2B5EF4-FFF2-40B4-BE49-F238E27FC236}">
                <a16:creationId xmlns:a16="http://schemas.microsoft.com/office/drawing/2014/main" id="{945D1252-A0EB-4B3D-3C0A-DBCFCA04A827}"/>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B2789648-4C41-E4C7-1475-9FDC8E3952BC}"/>
              </a:ext>
            </a:extLst>
          </p:cNvPr>
          <p:cNvSpPr>
            <a:spLocks noGrp="1"/>
          </p:cNvSpPr>
          <p:nvPr>
            <p:ph type="sldNum" sz="quarter" idx="4"/>
          </p:nvPr>
        </p:nvSpPr>
        <p:spPr/>
        <p:txBody>
          <a:bodyPr/>
          <a:lstStyle/>
          <a:p>
            <a:fld id="{D08F9049-500A-CA42-B20A-7B1A6A360698}" type="slidenum">
              <a:rPr lang="en-US" smtClean="0"/>
              <a:pPr/>
              <a:t>5</a:t>
            </a:fld>
            <a:endParaRPr lang="en-US" dirty="0"/>
          </a:p>
        </p:txBody>
      </p:sp>
      <p:grpSp>
        <p:nvGrpSpPr>
          <p:cNvPr id="23" name="Group 22">
            <a:extLst>
              <a:ext uri="{FF2B5EF4-FFF2-40B4-BE49-F238E27FC236}">
                <a16:creationId xmlns:a16="http://schemas.microsoft.com/office/drawing/2014/main" id="{E42CDC6C-C5EA-28A3-A870-D71A9973E609}"/>
              </a:ext>
            </a:extLst>
          </p:cNvPr>
          <p:cNvGrpSpPr/>
          <p:nvPr/>
        </p:nvGrpSpPr>
        <p:grpSpPr>
          <a:xfrm>
            <a:off x="1007114" y="1055622"/>
            <a:ext cx="2066003" cy="2956906"/>
            <a:chOff x="1007114" y="1055622"/>
            <a:chExt cx="2066003" cy="2956906"/>
          </a:xfrm>
        </p:grpSpPr>
        <p:sp>
          <p:nvSpPr>
            <p:cNvPr id="6" name="Text Placeholder 2">
              <a:extLst>
                <a:ext uri="{FF2B5EF4-FFF2-40B4-BE49-F238E27FC236}">
                  <a16:creationId xmlns:a16="http://schemas.microsoft.com/office/drawing/2014/main" id="{9FB019DC-56E0-3428-0EDF-E4C97D9C7371}"/>
                </a:ext>
              </a:extLst>
            </p:cNvPr>
            <p:cNvSpPr txBox="1">
              <a:spLocks/>
            </p:cNvSpPr>
            <p:nvPr/>
          </p:nvSpPr>
          <p:spPr>
            <a:xfrm>
              <a:off x="1007114" y="2621378"/>
              <a:ext cx="2066003" cy="139115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400" dirty="0">
                  <a:solidFill>
                    <a:srgbClr val="000000"/>
                  </a:solidFill>
                  <a:latin typeface="Roboto" panose="02000000000000000000" pitchFamily="2" charset="0"/>
                  <a:ea typeface="Roboto" panose="02000000000000000000" pitchFamily="2" charset="0"/>
                  <a:cs typeface="Roboto" panose="02000000000000000000" pitchFamily="2" charset="0"/>
                </a:rPr>
                <a:t>Analyze the difference in rates of ADHD diagnosis and ADHD medications prescribed based on language</a:t>
              </a:r>
            </a:p>
            <a:p>
              <a:endParaRPr lang="en-US" dirty="0">
                <a:latin typeface="Roboto" panose="02000000000000000000" pitchFamily="2" charset="0"/>
                <a:ea typeface="Roboto" panose="02000000000000000000" pitchFamily="2" charset="0"/>
                <a:cs typeface="Roboto" panose="02000000000000000000" pitchFamily="2" charset="0"/>
              </a:endParaRPr>
            </a:p>
          </p:txBody>
        </p:sp>
        <p:pic>
          <p:nvPicPr>
            <p:cNvPr id="16" name="Graphic 15" descr="Venn diagram with solid fill">
              <a:extLst>
                <a:ext uri="{FF2B5EF4-FFF2-40B4-BE49-F238E27FC236}">
                  <a16:creationId xmlns:a16="http://schemas.microsoft.com/office/drawing/2014/main" id="{39DC9ED4-15BC-19DC-15E8-E0050C1DC1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2626" y="1682077"/>
              <a:ext cx="914400" cy="914400"/>
            </a:xfrm>
            <a:prstGeom prst="rect">
              <a:avLst/>
            </a:prstGeom>
          </p:spPr>
        </p:pic>
        <p:sp>
          <p:nvSpPr>
            <p:cNvPr id="18" name="Oval 17">
              <a:extLst>
                <a:ext uri="{FF2B5EF4-FFF2-40B4-BE49-F238E27FC236}">
                  <a16:creationId xmlns:a16="http://schemas.microsoft.com/office/drawing/2014/main" id="{E5050B06-759D-B82C-DDF6-86A5F3B55545}"/>
                </a:ext>
              </a:extLst>
            </p:cNvPr>
            <p:cNvSpPr/>
            <p:nvPr/>
          </p:nvSpPr>
          <p:spPr>
            <a:xfrm>
              <a:off x="1619466" y="1055622"/>
              <a:ext cx="540720" cy="539496"/>
            </a:xfrm>
            <a:prstGeom prst="ellipse">
              <a:avLst/>
            </a:prstGeom>
            <a:solidFill>
              <a:srgbClr val="002D7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1</a:t>
              </a:r>
            </a:p>
          </p:txBody>
        </p:sp>
      </p:grpSp>
      <p:grpSp>
        <p:nvGrpSpPr>
          <p:cNvPr id="24" name="Group 23">
            <a:extLst>
              <a:ext uri="{FF2B5EF4-FFF2-40B4-BE49-F238E27FC236}">
                <a16:creationId xmlns:a16="http://schemas.microsoft.com/office/drawing/2014/main" id="{F90BC580-EE21-D751-51B0-0D8B937F16D9}"/>
              </a:ext>
            </a:extLst>
          </p:cNvPr>
          <p:cNvGrpSpPr/>
          <p:nvPr/>
        </p:nvGrpSpPr>
        <p:grpSpPr>
          <a:xfrm>
            <a:off x="3628834" y="1055668"/>
            <a:ext cx="1876508" cy="3387032"/>
            <a:chOff x="3628834" y="1055668"/>
            <a:chExt cx="1876508" cy="3387032"/>
          </a:xfrm>
        </p:grpSpPr>
        <p:sp>
          <p:nvSpPr>
            <p:cNvPr id="7" name="Text Placeholder 3">
              <a:extLst>
                <a:ext uri="{FF2B5EF4-FFF2-40B4-BE49-F238E27FC236}">
                  <a16:creationId xmlns:a16="http://schemas.microsoft.com/office/drawing/2014/main" id="{64A552DB-8CE8-C494-456B-8D377A4FD5AF}"/>
                </a:ext>
              </a:extLst>
            </p:cNvPr>
            <p:cNvSpPr txBox="1">
              <a:spLocks/>
            </p:cNvSpPr>
            <p:nvPr/>
          </p:nvSpPr>
          <p:spPr>
            <a:xfrm>
              <a:off x="3628834" y="2626818"/>
              <a:ext cx="1876508" cy="181588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400" dirty="0">
                  <a:solidFill>
                    <a:srgbClr val="000000"/>
                  </a:solidFill>
                  <a:latin typeface="Roboto" panose="02000000000000000000" pitchFamily="2" charset="0"/>
                  <a:ea typeface="Roboto" panose="02000000000000000000" pitchFamily="2" charset="0"/>
                  <a:cs typeface="Roboto" panose="02000000000000000000" pitchFamily="2" charset="0"/>
                </a:rPr>
                <a:t>Analyze correlation between ADHD symptoms and psychosocial barriers</a:t>
              </a:r>
              <a:endParaRPr lang="en-US" sz="1400" dirty="0">
                <a:latin typeface="Roboto" panose="02000000000000000000" pitchFamily="2" charset="0"/>
                <a:ea typeface="Roboto" panose="02000000000000000000" pitchFamily="2" charset="0"/>
                <a:cs typeface="Roboto" panose="02000000000000000000" pitchFamily="2" charset="0"/>
              </a:endParaRPr>
            </a:p>
          </p:txBody>
        </p:sp>
        <p:pic>
          <p:nvPicPr>
            <p:cNvPr id="13" name="Graphic 12" descr="Scatterplot outline">
              <a:extLst>
                <a:ext uri="{FF2B5EF4-FFF2-40B4-BE49-F238E27FC236}">
                  <a16:creationId xmlns:a16="http://schemas.microsoft.com/office/drawing/2014/main" id="{7A4AAF0B-93CE-FD83-7138-56AD93B2A0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93667" y="1712418"/>
              <a:ext cx="914400" cy="914400"/>
            </a:xfrm>
            <a:prstGeom prst="rect">
              <a:avLst/>
            </a:prstGeom>
          </p:spPr>
        </p:pic>
        <p:sp>
          <p:nvSpPr>
            <p:cNvPr id="21" name="Oval 20">
              <a:extLst>
                <a:ext uri="{FF2B5EF4-FFF2-40B4-BE49-F238E27FC236}">
                  <a16:creationId xmlns:a16="http://schemas.microsoft.com/office/drawing/2014/main" id="{73716584-2C06-998C-6562-CDB742162E5E}"/>
                </a:ext>
              </a:extLst>
            </p:cNvPr>
            <p:cNvSpPr/>
            <p:nvPr/>
          </p:nvSpPr>
          <p:spPr>
            <a:xfrm>
              <a:off x="4180507" y="1055668"/>
              <a:ext cx="540720" cy="539496"/>
            </a:xfrm>
            <a:prstGeom prst="ellipse">
              <a:avLst/>
            </a:prstGeom>
            <a:solidFill>
              <a:srgbClr val="2F8D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a:t>
              </a:r>
            </a:p>
          </p:txBody>
        </p:sp>
      </p:grpSp>
      <p:grpSp>
        <p:nvGrpSpPr>
          <p:cNvPr id="25" name="Group 24">
            <a:extLst>
              <a:ext uri="{FF2B5EF4-FFF2-40B4-BE49-F238E27FC236}">
                <a16:creationId xmlns:a16="http://schemas.microsoft.com/office/drawing/2014/main" id="{F40D9EA7-4D87-54FE-52AC-30A0B9008FCF}"/>
              </a:ext>
            </a:extLst>
          </p:cNvPr>
          <p:cNvGrpSpPr/>
          <p:nvPr/>
        </p:nvGrpSpPr>
        <p:grpSpPr>
          <a:xfrm>
            <a:off x="5860220" y="1055668"/>
            <a:ext cx="2507239" cy="4458810"/>
            <a:chOff x="5860220" y="1055668"/>
            <a:chExt cx="2507239" cy="4458810"/>
          </a:xfrm>
        </p:grpSpPr>
        <p:sp>
          <p:nvSpPr>
            <p:cNvPr id="8" name="Text Placeholder 4">
              <a:extLst>
                <a:ext uri="{FF2B5EF4-FFF2-40B4-BE49-F238E27FC236}">
                  <a16:creationId xmlns:a16="http://schemas.microsoft.com/office/drawing/2014/main" id="{87CB282D-F49F-4951-4A5F-5C5EAD58519E}"/>
                </a:ext>
              </a:extLst>
            </p:cNvPr>
            <p:cNvSpPr txBox="1">
              <a:spLocks/>
            </p:cNvSpPr>
            <p:nvPr/>
          </p:nvSpPr>
          <p:spPr>
            <a:xfrm>
              <a:off x="5860220" y="2621378"/>
              <a:ext cx="2507239" cy="28931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400" dirty="0">
                  <a:solidFill>
                    <a:srgbClr val="000000"/>
                  </a:solidFill>
                  <a:latin typeface="Roboto" panose="02000000000000000000" pitchFamily="2" charset="0"/>
                  <a:ea typeface="Roboto" panose="02000000000000000000" pitchFamily="2" charset="0"/>
                  <a:cs typeface="Roboto" panose="02000000000000000000" pitchFamily="2" charset="0"/>
                </a:rPr>
                <a:t>Explore themes that contribute to communication barriers from the interpreter perspective and identify potential solutions</a:t>
              </a:r>
              <a:endParaRPr lang="en-US" sz="1400" dirty="0">
                <a:latin typeface="Roboto" panose="02000000000000000000" pitchFamily="2" charset="0"/>
                <a:ea typeface="Roboto" panose="02000000000000000000" pitchFamily="2" charset="0"/>
                <a:cs typeface="Roboto" panose="02000000000000000000" pitchFamily="2" charset="0"/>
              </a:endParaRPr>
            </a:p>
          </p:txBody>
        </p:sp>
        <p:pic>
          <p:nvPicPr>
            <p:cNvPr id="9" name="Graphic 8" descr="Chat with solid fill">
              <a:extLst>
                <a:ext uri="{FF2B5EF4-FFF2-40B4-BE49-F238E27FC236}">
                  <a16:creationId xmlns:a16="http://schemas.microsoft.com/office/drawing/2014/main" id="{5660B5B0-85B4-5B55-0C11-FE43434E9D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28857" y="1566464"/>
              <a:ext cx="1145627" cy="1145627"/>
            </a:xfrm>
            <a:prstGeom prst="rect">
              <a:avLst/>
            </a:prstGeom>
          </p:spPr>
        </p:pic>
        <p:sp>
          <p:nvSpPr>
            <p:cNvPr id="22" name="Oval 21">
              <a:extLst>
                <a:ext uri="{FF2B5EF4-FFF2-40B4-BE49-F238E27FC236}">
                  <a16:creationId xmlns:a16="http://schemas.microsoft.com/office/drawing/2014/main" id="{0975D27E-2A38-D5B4-8271-5BDE63321712}"/>
                </a:ext>
              </a:extLst>
            </p:cNvPr>
            <p:cNvSpPr/>
            <p:nvPr/>
          </p:nvSpPr>
          <p:spPr>
            <a:xfrm>
              <a:off x="6843479" y="1055668"/>
              <a:ext cx="540720" cy="539496"/>
            </a:xfrm>
            <a:prstGeom prst="ellipse">
              <a:avLst/>
            </a:prstGeom>
            <a:solidFill>
              <a:srgbClr val="03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3</a:t>
              </a:r>
            </a:p>
          </p:txBody>
        </p:sp>
      </p:grpSp>
    </p:spTree>
    <p:extLst>
      <p:ext uri="{BB962C8B-B14F-4D97-AF65-F5344CB8AC3E}">
        <p14:creationId xmlns:p14="http://schemas.microsoft.com/office/powerpoint/2010/main" val="111651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5437AE-C3B2-3B4D-5F8F-0A0B1E3082BD}"/>
              </a:ext>
            </a:extLst>
          </p:cNvPr>
          <p:cNvSpPr>
            <a:spLocks noGrp="1"/>
          </p:cNvSpPr>
          <p:nvPr>
            <p:ph type="body" sz="quarter" idx="12"/>
          </p:nvPr>
        </p:nvSpPr>
        <p:spPr>
          <a:xfrm>
            <a:off x="904587" y="450293"/>
            <a:ext cx="7334826" cy="465138"/>
          </a:xfrm>
        </p:spPr>
        <p:txBody>
          <a:bodyPr/>
          <a:lstStyle/>
          <a:p>
            <a:pPr algn="ctr"/>
            <a:r>
              <a:rPr lang="en-US" sz="2800" dirty="0"/>
              <a:t>Methods</a:t>
            </a:r>
          </a:p>
        </p:txBody>
      </p:sp>
      <p:sp>
        <p:nvSpPr>
          <p:cNvPr id="3" name="Footer Placeholder 2">
            <a:extLst>
              <a:ext uri="{FF2B5EF4-FFF2-40B4-BE49-F238E27FC236}">
                <a16:creationId xmlns:a16="http://schemas.microsoft.com/office/drawing/2014/main" id="{7403B88E-0B5F-626A-0274-016B497425B0}"/>
              </a:ext>
            </a:extLst>
          </p:cNvPr>
          <p:cNvSpPr>
            <a:spLocks noGrp="1"/>
          </p:cNvSpPr>
          <p:nvPr>
            <p:ph type="ftr" sz="quarter" idx="13"/>
          </p:nvPr>
        </p:nvSpPr>
        <p:spPr/>
        <p:txBody>
          <a:bodyPr/>
          <a:lstStyle/>
          <a:p>
            <a:endParaRPr lang="en-US"/>
          </a:p>
        </p:txBody>
      </p:sp>
      <p:sp>
        <p:nvSpPr>
          <p:cNvPr id="4" name="Slide Number Placeholder 3">
            <a:extLst>
              <a:ext uri="{FF2B5EF4-FFF2-40B4-BE49-F238E27FC236}">
                <a16:creationId xmlns:a16="http://schemas.microsoft.com/office/drawing/2014/main" id="{3C9BB605-12BA-E644-BB76-F6047F4B91F2}"/>
              </a:ext>
            </a:extLst>
          </p:cNvPr>
          <p:cNvSpPr>
            <a:spLocks noGrp="1"/>
          </p:cNvSpPr>
          <p:nvPr>
            <p:ph type="sldNum" sz="quarter" idx="14"/>
          </p:nvPr>
        </p:nvSpPr>
        <p:spPr/>
        <p:txBody>
          <a:bodyPr/>
          <a:lstStyle/>
          <a:p>
            <a:fld id="{D08F9049-500A-CA42-B20A-7B1A6A360698}" type="slidenum">
              <a:rPr lang="en-US" smtClean="0"/>
              <a:t>6</a:t>
            </a:fld>
            <a:endParaRPr lang="en-US"/>
          </a:p>
        </p:txBody>
      </p:sp>
      <p:sp>
        <p:nvSpPr>
          <p:cNvPr id="9" name="TextBox 8">
            <a:extLst>
              <a:ext uri="{FF2B5EF4-FFF2-40B4-BE49-F238E27FC236}">
                <a16:creationId xmlns:a16="http://schemas.microsoft.com/office/drawing/2014/main" id="{A45B29E3-80BE-6726-EC75-F3AAAF39B6B1}"/>
              </a:ext>
            </a:extLst>
          </p:cNvPr>
          <p:cNvSpPr txBox="1"/>
          <p:nvPr/>
        </p:nvSpPr>
        <p:spPr>
          <a:xfrm>
            <a:off x="1721457" y="1392023"/>
            <a:ext cx="4572000" cy="923330"/>
          </a:xfrm>
          <a:prstGeom prst="rect">
            <a:avLst/>
          </a:prstGeom>
          <a:noFill/>
        </p:spPr>
        <p:txBody>
          <a:bodyPr wrap="square">
            <a:spAutoFit/>
          </a:bodyPr>
          <a:lstStyle/>
          <a:p>
            <a:pPr rtl="0">
              <a:spcBef>
                <a:spcPts val="0"/>
              </a:spcBef>
              <a:spcAft>
                <a:spcPts val="0"/>
              </a:spcAft>
            </a:pPr>
            <a:r>
              <a:rPr lang="en-US" sz="1800" b="0" i="0" u="none" strike="noStrike"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rPr>
              <a:t>Visit Data from Electronic Medical Records</a:t>
            </a:r>
            <a:endParaRPr lang="en-US" b="0"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endParaRPr>
          </a:p>
          <a:p>
            <a:br>
              <a:rPr lang="en-US"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br>
            <a:endParaRPr lang="en-US"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11" name="TextBox 10">
            <a:extLst>
              <a:ext uri="{FF2B5EF4-FFF2-40B4-BE49-F238E27FC236}">
                <a16:creationId xmlns:a16="http://schemas.microsoft.com/office/drawing/2014/main" id="{9B598A07-388F-635C-77C2-41B80F4A8F79}"/>
              </a:ext>
            </a:extLst>
          </p:cNvPr>
          <p:cNvSpPr txBox="1"/>
          <p:nvPr/>
        </p:nvSpPr>
        <p:spPr>
          <a:xfrm>
            <a:off x="1721457" y="1997768"/>
            <a:ext cx="4572000" cy="923330"/>
          </a:xfrm>
          <a:prstGeom prst="rect">
            <a:avLst/>
          </a:prstGeom>
          <a:noFill/>
        </p:spPr>
        <p:txBody>
          <a:bodyPr wrap="square">
            <a:spAutoFit/>
          </a:bodyPr>
          <a:lstStyle/>
          <a:p>
            <a:pPr rtl="0">
              <a:spcBef>
                <a:spcPts val="0"/>
              </a:spcBef>
              <a:spcAft>
                <a:spcPts val="0"/>
              </a:spcAft>
            </a:pPr>
            <a:r>
              <a:rPr lang="en-US" sz="1800" b="0" i="0" u="none" strike="noStrike"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rPr>
              <a:t>Psycho-Social Screener Questionnaire</a:t>
            </a:r>
            <a:endParaRPr lang="en-US" b="0"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endParaRPr>
          </a:p>
          <a:p>
            <a:br>
              <a:rPr lang="en-US"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br>
            <a:endParaRPr lang="en-US"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13" name="TextBox 12">
            <a:extLst>
              <a:ext uri="{FF2B5EF4-FFF2-40B4-BE49-F238E27FC236}">
                <a16:creationId xmlns:a16="http://schemas.microsoft.com/office/drawing/2014/main" id="{D3475AE9-EF4D-FEEC-E222-CCA4A8047C85}"/>
              </a:ext>
            </a:extLst>
          </p:cNvPr>
          <p:cNvSpPr txBox="1"/>
          <p:nvPr/>
        </p:nvSpPr>
        <p:spPr>
          <a:xfrm>
            <a:off x="1721457" y="2574131"/>
            <a:ext cx="4572000" cy="923330"/>
          </a:xfrm>
          <a:prstGeom prst="rect">
            <a:avLst/>
          </a:prstGeom>
          <a:noFill/>
        </p:spPr>
        <p:txBody>
          <a:bodyPr wrap="square">
            <a:spAutoFit/>
          </a:bodyPr>
          <a:lstStyle/>
          <a:p>
            <a:pPr rtl="0">
              <a:spcBef>
                <a:spcPts val="0"/>
              </a:spcBef>
              <a:spcAft>
                <a:spcPts val="0"/>
              </a:spcAft>
            </a:pPr>
            <a:r>
              <a:rPr lang="en-US" sz="1800" b="0" i="0" u="none" strike="noStrike"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rPr>
              <a:t>CLIMB Flowsheet Chart Review</a:t>
            </a:r>
            <a:endParaRPr lang="en-US" b="0"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endParaRPr>
          </a:p>
          <a:p>
            <a:br>
              <a:rPr lang="en-US" dirty="0">
                <a:latin typeface="Roboto" panose="02000000000000000000" pitchFamily="2" charset="0"/>
                <a:ea typeface="Roboto" panose="02000000000000000000" pitchFamily="2" charset="0"/>
                <a:cs typeface="Roboto" panose="02000000000000000000" pitchFamily="2" charset="0"/>
              </a:rPr>
            </a:br>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15" name="TextBox 14">
            <a:extLst>
              <a:ext uri="{FF2B5EF4-FFF2-40B4-BE49-F238E27FC236}">
                <a16:creationId xmlns:a16="http://schemas.microsoft.com/office/drawing/2014/main" id="{F3068F87-13D6-E075-B1E3-DBC0E971DBB5}"/>
              </a:ext>
            </a:extLst>
          </p:cNvPr>
          <p:cNvSpPr txBox="1"/>
          <p:nvPr/>
        </p:nvSpPr>
        <p:spPr>
          <a:xfrm>
            <a:off x="1721456" y="3132145"/>
            <a:ext cx="5530133" cy="923330"/>
          </a:xfrm>
          <a:prstGeom prst="rect">
            <a:avLst/>
          </a:prstGeom>
          <a:noFill/>
        </p:spPr>
        <p:txBody>
          <a:bodyPr wrap="square">
            <a:spAutoFit/>
          </a:bodyPr>
          <a:lstStyle/>
          <a:p>
            <a:pPr rtl="0">
              <a:spcBef>
                <a:spcPts val="0"/>
              </a:spcBef>
              <a:spcAft>
                <a:spcPts val="0"/>
              </a:spcAft>
            </a:pPr>
            <a:r>
              <a:rPr lang="en-US" sz="1800" b="0" i="0" u="none" strike="noStrike"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rPr>
              <a:t>Informational Interview with Spanish Interpreters</a:t>
            </a:r>
            <a:endParaRPr lang="en-US" b="0"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endParaRPr>
          </a:p>
          <a:p>
            <a:br>
              <a:rPr lang="en-US" dirty="0">
                <a:latin typeface="Roboto" panose="02000000000000000000" pitchFamily="2" charset="0"/>
                <a:ea typeface="Roboto" panose="02000000000000000000" pitchFamily="2" charset="0"/>
                <a:cs typeface="Roboto" panose="02000000000000000000" pitchFamily="2" charset="0"/>
              </a:rPr>
            </a:br>
            <a:endParaRPr lang="en-US"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46852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90D3D8-9DFA-3706-3582-08F2EE648A36}"/>
              </a:ext>
            </a:extLst>
          </p:cNvPr>
          <p:cNvSpPr>
            <a:spLocks noGrp="1"/>
          </p:cNvSpPr>
          <p:nvPr>
            <p:ph type="body" sz="quarter" idx="11"/>
          </p:nvPr>
        </p:nvSpPr>
        <p:spPr>
          <a:xfrm>
            <a:off x="934944" y="527363"/>
            <a:ext cx="7262906" cy="523220"/>
          </a:xfrm>
        </p:spPr>
        <p:txBody>
          <a:bodyPr/>
          <a:lstStyle/>
          <a:p>
            <a:pPr algn="ctr"/>
            <a:r>
              <a:rPr lang="en-US" sz="2800" dirty="0"/>
              <a:t>Sample</a:t>
            </a:r>
          </a:p>
        </p:txBody>
      </p:sp>
      <p:sp>
        <p:nvSpPr>
          <p:cNvPr id="3" name="Text Placeholder 2">
            <a:extLst>
              <a:ext uri="{FF2B5EF4-FFF2-40B4-BE49-F238E27FC236}">
                <a16:creationId xmlns:a16="http://schemas.microsoft.com/office/drawing/2014/main" id="{1C9A8E23-EC6C-06CE-DEA6-010522F14ADA}"/>
              </a:ext>
            </a:extLst>
          </p:cNvPr>
          <p:cNvSpPr>
            <a:spLocks noGrp="1"/>
          </p:cNvSpPr>
          <p:nvPr>
            <p:ph type="body" sz="quarter" idx="12"/>
          </p:nvPr>
        </p:nvSpPr>
        <p:spPr>
          <a:xfrm>
            <a:off x="801688" y="1451914"/>
            <a:ext cx="7262907" cy="2907376"/>
          </a:xfrm>
        </p:spPr>
        <p:txBody>
          <a:bodyPr/>
          <a:lstStyle/>
          <a:p>
            <a:pPr marL="285750" indent="-285750" rtl="0" fontAlgn="base">
              <a:lnSpc>
                <a:spcPct val="150000"/>
              </a:lnSpc>
              <a:spcBef>
                <a:spcPts val="0"/>
              </a:spcBef>
              <a:spcAft>
                <a:spcPts val="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rPr>
              <a:t>Chart reviews are from 2018-2019 and 2021-2023</a:t>
            </a:r>
          </a:p>
          <a:p>
            <a:pPr marL="285750" indent="-285750" rtl="0" fontAlgn="base">
              <a:lnSpc>
                <a:spcPct val="150000"/>
              </a:lnSpc>
              <a:spcBef>
                <a:spcPts val="0"/>
              </a:spcBef>
              <a:spcAft>
                <a:spcPts val="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rPr>
              <a:t>Age range: 6-18</a:t>
            </a:r>
          </a:p>
          <a:p>
            <a:pPr marL="285750" indent="-285750" rtl="0" fontAlgn="base">
              <a:lnSpc>
                <a:spcPct val="150000"/>
              </a:lnSpc>
              <a:spcBef>
                <a:spcPts val="0"/>
              </a:spcBef>
              <a:spcAft>
                <a:spcPts val="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rPr>
              <a:t>Visit type: well child, standard follow up, urgent, etc.</a:t>
            </a:r>
          </a:p>
          <a:p>
            <a:pPr marL="285750" indent="-285750" rtl="0" fontAlgn="base">
              <a:lnSpc>
                <a:spcPct val="150000"/>
              </a:lnSpc>
              <a:spcBef>
                <a:spcPts val="0"/>
              </a:spcBef>
              <a:spcAft>
                <a:spcPts val="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rPr>
              <a:t>Any child seen with ICD diagnosis codes for ADHD or had ADHD symptoms in medical record (N=999)</a:t>
            </a:r>
          </a:p>
          <a:p>
            <a:endParaRPr lang="en-US" dirty="0"/>
          </a:p>
        </p:txBody>
      </p:sp>
      <p:sp>
        <p:nvSpPr>
          <p:cNvPr id="4" name="Footer Placeholder 3">
            <a:extLst>
              <a:ext uri="{FF2B5EF4-FFF2-40B4-BE49-F238E27FC236}">
                <a16:creationId xmlns:a16="http://schemas.microsoft.com/office/drawing/2014/main" id="{43A2A199-B38C-9402-15EC-BF31F10FAC60}"/>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6707F7A7-FDBE-4D16-2A47-1E8CE13B74EC}"/>
              </a:ext>
            </a:extLst>
          </p:cNvPr>
          <p:cNvSpPr>
            <a:spLocks noGrp="1"/>
          </p:cNvSpPr>
          <p:nvPr>
            <p:ph type="sldNum" sz="quarter" idx="4"/>
          </p:nvPr>
        </p:nvSpPr>
        <p:spPr/>
        <p:txBody>
          <a:bodyPr/>
          <a:lstStyle/>
          <a:p>
            <a:fld id="{D08F9049-500A-CA42-B20A-7B1A6A360698}" type="slidenum">
              <a:rPr lang="en-US" smtClean="0"/>
              <a:pPr/>
              <a:t>7</a:t>
            </a:fld>
            <a:endParaRPr lang="en-US" dirty="0"/>
          </a:p>
        </p:txBody>
      </p:sp>
    </p:spTree>
    <p:extLst>
      <p:ext uri="{BB962C8B-B14F-4D97-AF65-F5344CB8AC3E}">
        <p14:creationId xmlns:p14="http://schemas.microsoft.com/office/powerpoint/2010/main" val="122970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EE1BBF-0612-81C0-211C-FB1CC31CE08A}"/>
              </a:ext>
            </a:extLst>
          </p:cNvPr>
          <p:cNvSpPr>
            <a:spLocks noGrp="1"/>
          </p:cNvSpPr>
          <p:nvPr>
            <p:ph type="body" sz="quarter" idx="11"/>
          </p:nvPr>
        </p:nvSpPr>
        <p:spPr>
          <a:xfrm>
            <a:off x="934944" y="194536"/>
            <a:ext cx="7262906" cy="523220"/>
          </a:xfrm>
        </p:spPr>
        <p:txBody>
          <a:bodyPr/>
          <a:lstStyle/>
          <a:p>
            <a:pPr algn="ctr"/>
            <a:r>
              <a:rPr lang="en-US" sz="2800" dirty="0"/>
              <a:t>Psycho-Social Screener</a:t>
            </a:r>
          </a:p>
        </p:txBody>
      </p:sp>
      <p:sp>
        <p:nvSpPr>
          <p:cNvPr id="4" name="Footer Placeholder 3">
            <a:extLst>
              <a:ext uri="{FF2B5EF4-FFF2-40B4-BE49-F238E27FC236}">
                <a16:creationId xmlns:a16="http://schemas.microsoft.com/office/drawing/2014/main" id="{31D9FADE-7F7F-98FD-4D03-67DCAD491309}"/>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03DC913E-B92C-7101-7497-A4024E7CE696}"/>
              </a:ext>
            </a:extLst>
          </p:cNvPr>
          <p:cNvSpPr>
            <a:spLocks noGrp="1"/>
          </p:cNvSpPr>
          <p:nvPr>
            <p:ph type="sldNum" sz="quarter" idx="4"/>
          </p:nvPr>
        </p:nvSpPr>
        <p:spPr/>
        <p:txBody>
          <a:bodyPr/>
          <a:lstStyle/>
          <a:p>
            <a:fld id="{D08F9049-500A-CA42-B20A-7B1A6A360698}" type="slidenum">
              <a:rPr lang="en-US" smtClean="0"/>
              <a:pPr/>
              <a:t>8</a:t>
            </a:fld>
            <a:endParaRPr lang="en-US" dirty="0"/>
          </a:p>
        </p:txBody>
      </p:sp>
      <p:pic>
        <p:nvPicPr>
          <p:cNvPr id="1026" name="Picture 2">
            <a:extLst>
              <a:ext uri="{FF2B5EF4-FFF2-40B4-BE49-F238E27FC236}">
                <a16:creationId xmlns:a16="http://schemas.microsoft.com/office/drawing/2014/main" id="{726FD686-5B86-02CB-136E-5B9D43B3E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674" y="818984"/>
            <a:ext cx="3371744" cy="351029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D927FF1-79A9-A92B-AD74-5D1A8A86DFFD}"/>
              </a:ext>
            </a:extLst>
          </p:cNvPr>
          <p:cNvSpPr txBox="1"/>
          <p:nvPr/>
        </p:nvSpPr>
        <p:spPr>
          <a:xfrm>
            <a:off x="4758856" y="1222560"/>
            <a:ext cx="4385144" cy="3139321"/>
          </a:xfrm>
          <a:prstGeom prst="rect">
            <a:avLst/>
          </a:prstGeom>
          <a:noFill/>
          <a:ln>
            <a:noFill/>
          </a:ln>
        </p:spPr>
        <p:txBody>
          <a:bodyPr wrap="square">
            <a:spAutoFit/>
          </a:bodyPr>
          <a:lstStyle/>
          <a:p>
            <a:r>
              <a:rPr lang="en-US" b="0" dirty="0">
                <a:solidFill>
                  <a:schemeClr val="bg2">
                    <a:lumMod val="10000"/>
                  </a:schemeClr>
                </a:solidFill>
                <a:effectLst/>
                <a:latin typeface="Roboto" panose="02000000000000000000" pitchFamily="2" charset="0"/>
                <a:ea typeface="Roboto" panose="02000000000000000000" pitchFamily="2" charset="0"/>
                <a:cs typeface="Roboto" panose="02000000000000000000" pitchFamily="2" charset="0"/>
              </a:rPr>
              <a:t>3 sections:</a:t>
            </a:r>
          </a:p>
          <a:p>
            <a:pPr marL="285750" indent="-285750">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Questions 1-8 for </a:t>
            </a:r>
            <a:r>
              <a:rPr lang="en-US" sz="1800" b="1" dirty="0">
                <a:solidFill>
                  <a:srgbClr val="D65700"/>
                </a:solidFill>
                <a:latin typeface="Roboto" panose="02000000000000000000" pitchFamily="2" charset="0"/>
                <a:ea typeface="Roboto" panose="02000000000000000000" pitchFamily="2" charset="0"/>
                <a:cs typeface="Roboto" panose="02000000000000000000" pitchFamily="2" charset="0"/>
              </a:rPr>
              <a:t>family navigation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in socioeconomic and educational resources</a:t>
            </a:r>
          </a:p>
          <a:p>
            <a:pPr marL="285750" indent="-285750">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Questions 10-13 for </a:t>
            </a:r>
            <a:r>
              <a:rPr lang="en-US" sz="1800" b="1" dirty="0">
                <a:solidFill>
                  <a:srgbClr val="7030A0"/>
                </a:solidFill>
                <a:latin typeface="Roboto" panose="02000000000000000000" pitchFamily="2" charset="0"/>
                <a:ea typeface="Roboto" panose="02000000000000000000" pitchFamily="2" charset="0"/>
                <a:cs typeface="Roboto" panose="02000000000000000000" pitchFamily="2" charset="0"/>
              </a:rPr>
              <a:t>social work</a:t>
            </a:r>
            <a:r>
              <a:rPr lang="en-US" sz="1800" dirty="0">
                <a:solidFill>
                  <a:srgbClr val="7030A0"/>
                </a:solidFill>
                <a:latin typeface="Roboto" panose="02000000000000000000" pitchFamily="2" charset="0"/>
                <a:ea typeface="Roboto" panose="02000000000000000000" pitchFamily="2" charset="0"/>
                <a:cs typeface="Roboto" panose="02000000000000000000" pitchFamily="2" charset="0"/>
              </a:rPr>
              <a:t>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in mental health, substance abuse, or safety</a:t>
            </a:r>
          </a:p>
          <a:p>
            <a:pPr marL="285750" indent="-285750">
              <a:buFont typeface="Arial" panose="020B0604020202020204" pitchFamily="34" charset="0"/>
              <a:buChar char="•"/>
            </a:pP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Question 14 for </a:t>
            </a:r>
            <a:r>
              <a:rPr lang="en-US" sz="1800" b="1" dirty="0">
                <a:solidFill>
                  <a:srgbClr val="00B050"/>
                </a:solidFill>
                <a:latin typeface="Roboto" panose="02000000000000000000" pitchFamily="2" charset="0"/>
                <a:ea typeface="Roboto" panose="02000000000000000000" pitchFamily="2" charset="0"/>
                <a:cs typeface="Roboto" panose="02000000000000000000" pitchFamily="2" charset="0"/>
              </a:rPr>
              <a:t>caregiver mental health</a:t>
            </a:r>
            <a:r>
              <a:rPr lang="en-US" sz="1800" b="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800" dirty="0">
                <a:solidFill>
                  <a:srgbClr val="000000"/>
                </a:solidFill>
                <a:latin typeface="Roboto" panose="02000000000000000000" pitchFamily="2" charset="0"/>
                <a:ea typeface="Roboto" panose="02000000000000000000" pitchFamily="2" charset="0"/>
                <a:cs typeface="Roboto" panose="02000000000000000000" pitchFamily="2" charset="0"/>
              </a:rPr>
              <a:t>needs</a:t>
            </a:r>
          </a:p>
          <a:p>
            <a:br>
              <a:rPr lang="en-US" b="0" dirty="0">
                <a:effectLst/>
              </a:rPr>
            </a:br>
            <a:endParaRPr lang="en-US" dirty="0"/>
          </a:p>
        </p:txBody>
      </p:sp>
      <p:sp>
        <p:nvSpPr>
          <p:cNvPr id="3" name="Rectangle 2">
            <a:extLst>
              <a:ext uri="{FF2B5EF4-FFF2-40B4-BE49-F238E27FC236}">
                <a16:creationId xmlns:a16="http://schemas.microsoft.com/office/drawing/2014/main" id="{FF5FA347-2C13-315F-842F-6DFA10687DC5}"/>
              </a:ext>
            </a:extLst>
          </p:cNvPr>
          <p:cNvSpPr/>
          <p:nvPr/>
        </p:nvSpPr>
        <p:spPr>
          <a:xfrm>
            <a:off x="1111674" y="1055802"/>
            <a:ext cx="2762742" cy="2149311"/>
          </a:xfrm>
          <a:prstGeom prst="rect">
            <a:avLst/>
          </a:prstGeom>
          <a:noFill/>
          <a:ln>
            <a:solidFill>
              <a:srgbClr val="D657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600" dirty="0"/>
          </a:p>
        </p:txBody>
      </p:sp>
      <p:sp>
        <p:nvSpPr>
          <p:cNvPr id="6" name="Rectangle 5">
            <a:extLst>
              <a:ext uri="{FF2B5EF4-FFF2-40B4-BE49-F238E27FC236}">
                <a16:creationId xmlns:a16="http://schemas.microsoft.com/office/drawing/2014/main" id="{8855C7E2-E161-B431-81F8-4952D72368CF}"/>
              </a:ext>
            </a:extLst>
          </p:cNvPr>
          <p:cNvSpPr/>
          <p:nvPr/>
        </p:nvSpPr>
        <p:spPr>
          <a:xfrm>
            <a:off x="1111674" y="3216111"/>
            <a:ext cx="2762742" cy="790281"/>
          </a:xfrm>
          <a:prstGeom prst="rect">
            <a:avLst/>
          </a:prstGeom>
          <a:noFill/>
          <a:ln>
            <a:solidFill>
              <a:srgbClr val="7030A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600" dirty="0"/>
          </a:p>
        </p:txBody>
      </p:sp>
      <p:sp>
        <p:nvSpPr>
          <p:cNvPr id="8" name="Rectangle 7">
            <a:extLst>
              <a:ext uri="{FF2B5EF4-FFF2-40B4-BE49-F238E27FC236}">
                <a16:creationId xmlns:a16="http://schemas.microsoft.com/office/drawing/2014/main" id="{2EFA5E50-4EF6-6467-077F-FB599C7F79F0}"/>
              </a:ext>
            </a:extLst>
          </p:cNvPr>
          <p:cNvSpPr/>
          <p:nvPr/>
        </p:nvSpPr>
        <p:spPr>
          <a:xfrm>
            <a:off x="1111674" y="4018961"/>
            <a:ext cx="2762742" cy="310317"/>
          </a:xfrm>
          <a:prstGeom prst="rect">
            <a:avLst/>
          </a:prstGeom>
          <a:noFill/>
          <a:ln>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600" dirty="0"/>
          </a:p>
        </p:txBody>
      </p:sp>
    </p:spTree>
    <p:extLst>
      <p:ext uri="{BB962C8B-B14F-4D97-AF65-F5344CB8AC3E}">
        <p14:creationId xmlns:p14="http://schemas.microsoft.com/office/powerpoint/2010/main" val="1491184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fade">
                                      <p:cBhvr>
                                        <p:cTn id="1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EE1BBF-0612-81C0-211C-FB1CC31CE08A}"/>
              </a:ext>
            </a:extLst>
          </p:cNvPr>
          <p:cNvSpPr>
            <a:spLocks noGrp="1"/>
          </p:cNvSpPr>
          <p:nvPr>
            <p:ph type="body" sz="quarter" idx="11"/>
          </p:nvPr>
        </p:nvSpPr>
        <p:spPr>
          <a:xfrm>
            <a:off x="934944" y="194536"/>
            <a:ext cx="7262906" cy="523220"/>
          </a:xfrm>
        </p:spPr>
        <p:txBody>
          <a:bodyPr/>
          <a:lstStyle/>
          <a:p>
            <a:pPr algn="ctr"/>
            <a:r>
              <a:rPr lang="en-US" sz="2800" dirty="0"/>
              <a:t>CLIMB Flowsheet Chart Review</a:t>
            </a:r>
          </a:p>
        </p:txBody>
      </p:sp>
      <p:sp>
        <p:nvSpPr>
          <p:cNvPr id="4" name="Footer Placeholder 3">
            <a:extLst>
              <a:ext uri="{FF2B5EF4-FFF2-40B4-BE49-F238E27FC236}">
                <a16:creationId xmlns:a16="http://schemas.microsoft.com/office/drawing/2014/main" id="{31D9FADE-7F7F-98FD-4D03-67DCAD491309}"/>
              </a:ext>
            </a:extLst>
          </p:cNvPr>
          <p:cNvSpPr>
            <a:spLocks noGrp="1"/>
          </p:cNvSpPr>
          <p:nvPr>
            <p:ph type="ftr" sz="quarter" idx="3"/>
          </p:nvPr>
        </p:nvSpPr>
        <p:spPr/>
        <p:txBody>
          <a:bodyPr/>
          <a:lstStyle/>
          <a:p>
            <a:endParaRPr lang="en-US" dirty="0"/>
          </a:p>
        </p:txBody>
      </p:sp>
      <p:sp>
        <p:nvSpPr>
          <p:cNvPr id="5" name="Slide Number Placeholder 4">
            <a:extLst>
              <a:ext uri="{FF2B5EF4-FFF2-40B4-BE49-F238E27FC236}">
                <a16:creationId xmlns:a16="http://schemas.microsoft.com/office/drawing/2014/main" id="{03DC913E-B92C-7101-7497-A4024E7CE696}"/>
              </a:ext>
            </a:extLst>
          </p:cNvPr>
          <p:cNvSpPr>
            <a:spLocks noGrp="1"/>
          </p:cNvSpPr>
          <p:nvPr>
            <p:ph type="sldNum" sz="quarter" idx="4"/>
          </p:nvPr>
        </p:nvSpPr>
        <p:spPr/>
        <p:txBody>
          <a:bodyPr/>
          <a:lstStyle/>
          <a:p>
            <a:fld id="{D08F9049-500A-CA42-B20A-7B1A6A360698}" type="slidenum">
              <a:rPr lang="en-US" smtClean="0"/>
              <a:pPr/>
              <a:t>9</a:t>
            </a:fld>
            <a:endParaRPr lang="en-US" dirty="0"/>
          </a:p>
        </p:txBody>
      </p:sp>
      <p:sp>
        <p:nvSpPr>
          <p:cNvPr id="6" name="Rectangle 1">
            <a:extLst>
              <a:ext uri="{FF2B5EF4-FFF2-40B4-BE49-F238E27FC236}">
                <a16:creationId xmlns:a16="http://schemas.microsoft.com/office/drawing/2014/main" id="{3A79953A-8228-43EB-B0DB-DFA943865201}"/>
              </a:ext>
            </a:extLst>
          </p:cNvPr>
          <p:cNvSpPr>
            <a:spLocks noChangeArrowheads="1"/>
          </p:cNvSpPr>
          <p:nvPr/>
        </p:nvSpPr>
        <p:spPr bwMode="auto">
          <a:xfrm>
            <a:off x="1190625" y="13874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extBox 7">
            <a:extLst>
              <a:ext uri="{FF2B5EF4-FFF2-40B4-BE49-F238E27FC236}">
                <a16:creationId xmlns:a16="http://schemas.microsoft.com/office/drawing/2014/main" id="{25EF99EB-B1B8-CA1B-48A2-B21E525B154B}"/>
              </a:ext>
            </a:extLst>
          </p:cNvPr>
          <p:cNvSpPr txBox="1"/>
          <p:nvPr/>
        </p:nvSpPr>
        <p:spPr>
          <a:xfrm>
            <a:off x="1707693" y="685160"/>
            <a:ext cx="5717407" cy="307777"/>
          </a:xfrm>
          <a:prstGeom prst="rect">
            <a:avLst/>
          </a:prstGeom>
          <a:noFill/>
        </p:spPr>
        <p:txBody>
          <a:bodyPr wrap="square" rtlCol="0">
            <a:spAutoFit/>
          </a:bodyPr>
          <a:lstStyle/>
          <a:p>
            <a:r>
              <a:rPr lang="en-US" sz="1400" b="1" dirty="0">
                <a:solidFill>
                  <a:srgbClr val="000000"/>
                </a:solidFill>
                <a:latin typeface="Roboto" panose="02000000000000000000" pitchFamily="2" charset="0"/>
                <a:ea typeface="Roboto" panose="02000000000000000000" pitchFamily="2" charset="0"/>
                <a:cs typeface="Roboto" panose="02000000000000000000" pitchFamily="2" charset="0"/>
              </a:rPr>
              <a:t>Project CLIMB </a:t>
            </a:r>
            <a:r>
              <a:rPr lang="en-US" sz="1400" dirty="0">
                <a:solidFill>
                  <a:srgbClr val="000000"/>
                </a:solidFill>
                <a:latin typeface="Roboto" panose="02000000000000000000" pitchFamily="2" charset="0"/>
                <a:ea typeface="Roboto" panose="02000000000000000000" pitchFamily="2" charset="0"/>
                <a:cs typeface="Roboto" panose="02000000000000000000" pitchFamily="2" charset="0"/>
              </a:rPr>
              <a:t>(Consultation Liaison in Mental Health and Behavior)</a:t>
            </a:r>
            <a:endParaRPr lang="en-US" sz="1400" dirty="0">
              <a:latin typeface="Roboto" panose="02000000000000000000" pitchFamily="2" charset="0"/>
              <a:ea typeface="Roboto" panose="02000000000000000000" pitchFamily="2" charset="0"/>
              <a:cs typeface="Roboto" panose="02000000000000000000" pitchFamily="2" charset="0"/>
            </a:endParaRPr>
          </a:p>
        </p:txBody>
      </p:sp>
      <p:sp>
        <p:nvSpPr>
          <p:cNvPr id="7" name="Text Placeholder 2">
            <a:extLst>
              <a:ext uri="{FF2B5EF4-FFF2-40B4-BE49-F238E27FC236}">
                <a16:creationId xmlns:a16="http://schemas.microsoft.com/office/drawing/2014/main" id="{538141E3-F8CF-7E6E-7348-7844A2047185}"/>
              </a:ext>
            </a:extLst>
          </p:cNvPr>
          <p:cNvSpPr>
            <a:spLocks noGrp="1"/>
          </p:cNvSpPr>
          <p:nvPr>
            <p:ph type="body" sz="quarter" idx="12"/>
          </p:nvPr>
        </p:nvSpPr>
        <p:spPr>
          <a:xfrm>
            <a:off x="1339244" y="1253331"/>
            <a:ext cx="2712072" cy="3290190"/>
          </a:xfrm>
        </p:spPr>
        <p:txBody>
          <a:bodyPr/>
          <a:lstStyle/>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Consultation Type</a:t>
            </a:r>
          </a:p>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Visit Type</a:t>
            </a:r>
          </a:p>
          <a:p>
            <a:pPr marL="285750" indent="-285750">
              <a:buFont typeface="Arial" panose="020B0604020202020204" pitchFamily="34" charset="0"/>
              <a:buChar char="•"/>
            </a:pP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Presenting Problems</a:t>
            </a:r>
          </a:p>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Length of Visit</a:t>
            </a:r>
          </a:p>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Time Spent in Non-Direct Patient Care</a:t>
            </a:r>
          </a:p>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Screening Tool Used</a:t>
            </a:r>
          </a:p>
          <a:p>
            <a:pPr marL="285750" indent="-285750">
              <a:buFont typeface="Arial" panose="020B0604020202020204" pitchFamily="34" charset="0"/>
              <a:buChar char="•"/>
            </a:pP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Psychotropic Medication Rx</a:t>
            </a:r>
          </a:p>
          <a:p>
            <a:pPr marL="285750" indent="-285750">
              <a:buFont typeface="Arial" panose="020B0604020202020204" pitchFamily="34" charset="0"/>
              <a:buChar char="•"/>
            </a:pP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Consult Language</a:t>
            </a:r>
          </a:p>
        </p:txBody>
      </p:sp>
      <p:sp>
        <p:nvSpPr>
          <p:cNvPr id="9" name="Text Placeholder 2">
            <a:extLst>
              <a:ext uri="{FF2B5EF4-FFF2-40B4-BE49-F238E27FC236}">
                <a16:creationId xmlns:a16="http://schemas.microsoft.com/office/drawing/2014/main" id="{78A94472-4B18-A08C-1BBF-547A582654D1}"/>
              </a:ext>
            </a:extLst>
          </p:cNvPr>
          <p:cNvSpPr txBox="1">
            <a:spLocks/>
          </p:cNvSpPr>
          <p:nvPr/>
        </p:nvSpPr>
        <p:spPr>
          <a:xfrm>
            <a:off x="5092685" y="1253330"/>
            <a:ext cx="2860690" cy="3384657"/>
          </a:xfrm>
          <a:prstGeom prst="rect">
            <a:avLst/>
          </a:prstGeom>
        </p:spPr>
        <p:txBody>
          <a:bodyPr vert="horz" anchor="t" anchorCtr="0">
            <a:noAutofit/>
          </a:bodyPr>
          <a:lstStyle>
            <a:lvl1pPr marL="0" indent="0" algn="l" defTabSz="457200" rtl="0" eaLnBrk="1" latinLnBrk="0" hangingPunct="1">
              <a:spcBef>
                <a:spcPct val="20000"/>
              </a:spcBef>
              <a:buFont typeface="Arial"/>
              <a:buNone/>
              <a:defRPr sz="1400" kern="1200" baseline="0">
                <a:solidFill>
                  <a:schemeClr val="accent5">
                    <a:lumMod val="50000"/>
                  </a:schemeClr>
                </a:solidFill>
                <a:latin typeface="Trebuchet MS"/>
                <a:ea typeface="+mn-ea"/>
                <a:cs typeface="Trebuchet MS"/>
              </a:defRPr>
            </a:lvl1pPr>
            <a:lvl2pPr marL="4572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2pPr>
            <a:lvl3pPr marL="9144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3pPr>
            <a:lvl4pPr marL="13716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4pPr>
            <a:lvl5pPr marL="18288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Type of Interpreter Used</a:t>
            </a:r>
          </a:p>
          <a:p>
            <a:pPr marL="285750" indent="-285750">
              <a:buFont typeface="Arial" panose="020B0604020202020204" pitchFamily="34" charset="0"/>
              <a:buChar char="•"/>
            </a:pP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Psychosocial Screener Score</a:t>
            </a:r>
          </a:p>
          <a:p>
            <a:pPr marL="285750" indent="-285750">
              <a:buFont typeface="Arial" panose="020B0604020202020204" pitchFamily="34" charset="0"/>
              <a:buChar char="•"/>
            </a:pP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Medical Diagnosis</a:t>
            </a:r>
          </a:p>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Recommendations</a:t>
            </a:r>
          </a:p>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Program Involvement</a:t>
            </a:r>
          </a:p>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Continued Project CLIMB Monitoring?</a:t>
            </a:r>
          </a:p>
          <a:p>
            <a:pPr marL="285750" indent="-285750">
              <a:buFont typeface="Arial" panose="020B0604020202020204" pitchFamily="34" charset="0"/>
              <a:buChar char="•"/>
            </a:pPr>
            <a:r>
              <a:rPr lang="en-US" sz="1600" b="1" dirty="0">
                <a:solidFill>
                  <a:schemeClr val="tx2"/>
                </a:solidFill>
                <a:latin typeface="Roboto" panose="02000000000000000000" pitchFamily="2" charset="0"/>
                <a:ea typeface="Roboto" panose="02000000000000000000" pitchFamily="2" charset="0"/>
                <a:cs typeface="Roboto" panose="02000000000000000000" pitchFamily="2" charset="0"/>
              </a:rPr>
              <a:t>CLIMB Team Involvement</a:t>
            </a:r>
          </a:p>
          <a:p>
            <a:pPr marL="285750" indent="-285750">
              <a:buFont typeface="Arial" panose="020B0604020202020204" pitchFamily="34" charset="0"/>
              <a:buChar char="•"/>
            </a:pPr>
            <a:r>
              <a:rPr lang="en-US" sz="16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Medical Complexity Score</a:t>
            </a:r>
          </a:p>
        </p:txBody>
      </p:sp>
    </p:spTree>
    <p:extLst>
      <p:ext uri="{BB962C8B-B14F-4D97-AF65-F5344CB8AC3E}">
        <p14:creationId xmlns:p14="http://schemas.microsoft.com/office/powerpoint/2010/main" val="42099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CHCO 1">
      <a:dk1>
        <a:srgbClr val="003A70"/>
      </a:dk1>
      <a:lt1>
        <a:sysClr val="window" lastClr="FFFFFF"/>
      </a:lt1>
      <a:dk2>
        <a:srgbClr val="0069B3"/>
      </a:dk2>
      <a:lt2>
        <a:srgbClr val="D9D9D6"/>
      </a:lt2>
      <a:accent1>
        <a:srgbClr val="002D72"/>
      </a:accent1>
      <a:accent2>
        <a:srgbClr val="FFE04F"/>
      </a:accent2>
      <a:accent3>
        <a:srgbClr val="F0A900"/>
      </a:accent3>
      <a:accent4>
        <a:srgbClr val="0098D7"/>
      </a:accent4>
      <a:accent5>
        <a:srgbClr val="97999B"/>
      </a:accent5>
      <a:accent6>
        <a:srgbClr val="00A9E0"/>
      </a:accent6>
      <a:hlink>
        <a:srgbClr val="505759"/>
      </a:hlink>
      <a:folHlink>
        <a:srgbClr val="0069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TAT_160120038A6_2017-09_Childrens Colorado CU School of Medicine Powerpoint Template" id="{8B2932C3-4596-194E-8142-68B4165A760F}" vid="{55B5199C-D7EE-5D40-A437-30CD87C0B1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F4D360F85661468B9B23CC78D0CBAF" ma:contentTypeVersion="18" ma:contentTypeDescription="Create a new document." ma:contentTypeScope="" ma:versionID="f39e63fe1a22b1bedbcf6fb692222841">
  <xsd:schema xmlns:xsd="http://www.w3.org/2001/XMLSchema" xmlns:xs="http://www.w3.org/2001/XMLSchema" xmlns:p="http://schemas.microsoft.com/office/2006/metadata/properties" xmlns:ns2="b10b96fc-3cac-4f39-8741-761b5c694de7" xmlns:ns3="cd07119f-ec39-461f-9d35-e9dde5481e50" targetNamespace="http://schemas.microsoft.com/office/2006/metadata/properties" ma:root="true" ma:fieldsID="1bc355f65d7d3abee87d101411c176a8" ns2:_="" ns3:_="">
    <xsd:import namespace="b10b96fc-3cac-4f39-8741-761b5c694de7"/>
    <xsd:import namespace="cd07119f-ec39-461f-9d35-e9dde5481e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0b96fc-3cac-4f39-8741-761b5c694d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07119f-ec39-461f-9d35-e9dde5481e5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575d1d3-11ac-4cfd-9924-75d384c3cee9}" ma:internalName="TaxCatchAll" ma:showField="CatchAllData" ma:web="cd07119f-ec39-461f-9d35-e9dde5481e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10b96fc-3cac-4f39-8741-761b5c694de7">
      <Terms xmlns="http://schemas.microsoft.com/office/infopath/2007/PartnerControls"/>
    </lcf76f155ced4ddcb4097134ff3c332f>
    <TaxCatchAll xmlns="cd07119f-ec39-461f-9d35-e9dde5481e5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AF1BFE-B7E7-4DD9-BD05-D116A06E04F9}"/>
</file>

<file path=customXml/itemProps2.xml><?xml version="1.0" encoding="utf-8"?>
<ds:datastoreItem xmlns:ds="http://schemas.openxmlformats.org/officeDocument/2006/customXml" ds:itemID="{1F36651E-EF1C-428D-9D70-D3B900D934B1}">
  <ds:schemaRefs>
    <ds:schemaRef ds:uri="4844701d-b38d-4ca7-86a8-85ce2dd72fd8"/>
    <ds:schemaRef ds:uri="http://www.w3.org/XML/1998/namespace"/>
    <ds:schemaRef ds:uri="204fb2f7-b29b-47b5-89cf-ef25875a32c2"/>
    <ds:schemaRef ds:uri="42508f35-7a9b-4faa-ac3d-c65d5587e8aa"/>
    <ds:schemaRef ds:uri="http://schemas.microsoft.com/office/2006/documentManagement/types"/>
    <ds:schemaRef ds:uri="http://purl.org/dc/terms/"/>
    <ds:schemaRef ds:uri="http://purl.org/dc/dcmitype/"/>
    <ds:schemaRef ds:uri="http://schemas.microsoft.com/office/infopath/2007/PartnerControls"/>
    <ds:schemaRef ds:uri="http://purl.org/dc/elements/1.1/"/>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D5F625C5-0595-4ED0-813F-AC5AC5F798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2_Office Theme</Template>
  <TotalTime>2959</TotalTime>
  <Words>1694</Words>
  <Application>Microsoft Macintosh PowerPoint</Application>
  <PresentationFormat>Custom</PresentationFormat>
  <Paragraphs>193</Paragraphs>
  <Slides>19</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Roboto</vt:lpstr>
      <vt:lpstr>Trebuchet MS</vt:lpstr>
      <vt:lpstr>2_Office Theme</vt:lpstr>
      <vt:lpstr>Breaking Barriers: Exploring ADHD Care for Spanish-Speaking Families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 Alison</dc:creator>
  <cp:lastModifiedBy>Ashlyn Nguyen</cp:lastModifiedBy>
  <cp:revision>31</cp:revision>
  <dcterms:created xsi:type="dcterms:W3CDTF">2023-11-13T17:40:29Z</dcterms:created>
  <dcterms:modified xsi:type="dcterms:W3CDTF">2024-08-12T22:10:52Z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0x010100C8F4D360F85661468B9B23CC78D0CBAF</vt:lpwstr>
  </property>
  <property fmtid="{D5CDD505-2E9C-101B-9397-08002B2CF9AE}" pid="3" name="MediaServiceImageTags">
    <vt:lpwstr/>
  </property>
</Properties>
</file>