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1" r:id="rId4"/>
  </p:sldMasterIdLst>
  <p:notesMasterIdLst>
    <p:notesMasterId r:id="rId17"/>
  </p:notesMasterIdLst>
  <p:sldIdLst>
    <p:sldId id="256" r:id="rId5"/>
    <p:sldId id="257" r:id="rId6"/>
    <p:sldId id="266" r:id="rId7"/>
    <p:sldId id="267" r:id="rId8"/>
    <p:sldId id="259" r:id="rId9"/>
    <p:sldId id="261" r:id="rId10"/>
    <p:sldId id="262" r:id="rId11"/>
    <p:sldId id="268" r:id="rId12"/>
    <p:sldId id="269" r:id="rId13"/>
    <p:sldId id="264" r:id="rId14"/>
    <p:sldId id="265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5F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23"/>
    <p:restoredTop sz="81413" autoAdjust="0"/>
  </p:normalViewPr>
  <p:slideViewPr>
    <p:cSldViewPr snapToGrid="0">
      <p:cViewPr varScale="1">
        <p:scale>
          <a:sx n="102" d="100"/>
          <a:sy n="102" d="100"/>
        </p:scale>
        <p:origin x="13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28AC7-D323-4AAC-8A05-7192ABDBD75A}" type="datetimeFigureOut">
              <a:rPr lang="en-US" smtClean="0"/>
              <a:t>8/12/24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50797-F3CE-446A-A84D-B9FEC32AA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17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women’s behavioral health</a:t>
            </a:r>
          </a:p>
          <a:p>
            <a:endParaRPr lang="en-US" dirty="0"/>
          </a:p>
          <a:p>
            <a:r>
              <a:rPr lang="en-US" dirty="0"/>
              <a:t>And connections team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50797-F3CE-446A-A84D-B9FEC32AAF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115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Book Antiqua" panose="02040602050305030304" pitchFamily="18" charset="0"/>
              </a:rPr>
              <a:t>Some background</a:t>
            </a:r>
          </a:p>
          <a:p>
            <a:endParaRPr lang="en-US" sz="1200" dirty="0">
              <a:latin typeface="Book Antiqua" panose="02040602050305030304" pitchFamily="18" charset="0"/>
            </a:endParaRPr>
          </a:p>
          <a:p>
            <a:r>
              <a:rPr lang="en-US" sz="1200" dirty="0">
                <a:latin typeface="Book Antiqua" panose="02040602050305030304" pitchFamily="18" charset="0"/>
              </a:rPr>
              <a:t>If PMATS is left untreated, financial hardship, maternal health complications, poor infant-parent bonding, increased mental health risks in the child, and/or suicide/infanticide could manifest</a:t>
            </a:r>
          </a:p>
          <a:p>
            <a:endParaRPr lang="en-US" sz="1200" dirty="0">
              <a:latin typeface="Book Antiqua" panose="02040602050305030304" pitchFamily="18" charset="0"/>
            </a:endParaRPr>
          </a:p>
          <a:p>
            <a:r>
              <a:rPr lang="en-US" dirty="0"/>
              <a:t>We want to address symptoms before they appear rather than treating them after they appear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50797-F3CE-446A-A84D-B9FEC32AAF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93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start by educating individual anticipating c section on the procedure, then walk them through the OR and tell them what will happen, hopefully lower the PMATS of individual</a:t>
            </a:r>
          </a:p>
          <a:p>
            <a:endParaRPr lang="en-US" dirty="0">
              <a:highlight>
                <a:srgbClr val="808000"/>
              </a:highlight>
            </a:endParaRPr>
          </a:p>
          <a:p>
            <a:r>
              <a:rPr lang="en-US" dirty="0"/>
              <a:t>Expose to sights, smells, experiences, more on what intervention is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Our team did a trial run research study</a:t>
            </a:r>
          </a:p>
          <a:p>
            <a:endParaRPr lang="en-US" dirty="0"/>
          </a:p>
          <a:p>
            <a:r>
              <a:rPr lang="en-US" dirty="0"/>
              <a:t>Goal is readiness to scale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50797-F3CE-446A-A84D-B9FEC32AAF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92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Book Antiqua" panose="02040602050305030304" pitchFamily="18" charset="0"/>
              </a:rPr>
              <a:t>I will be assisting in Phase 1 Cycle 1 over summer (3-year project)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Book Antiqua" panose="02040602050305030304" pitchFamily="18" charset="0"/>
              </a:rPr>
              <a:t>Funded by national institute of mental health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Book Antiqua" panose="02040602050305030304" pitchFamily="18" charset="0"/>
              </a:rPr>
              <a:t>multi cite trial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Book Antiqua" panose="02040602050305030304" pitchFamily="18" charset="0"/>
              </a:rPr>
              <a:t>Phase 1 aims to gain information on challenges to implementation and strategies to overcome them through revision of intervention and implementation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phase I we’re taking an implementation science approach to gather information from a range of people involved in the birthing process (patients, their partners, physicians, mental clinicians, </a:t>
            </a:r>
            <a:r>
              <a:rPr lang="en-US" dirty="0" err="1"/>
              <a:t>etc</a:t>
            </a:r>
            <a:r>
              <a:rPr lang="en-US" dirty="0"/>
              <a:t>) through focus groups to learn what needs to be changed to make sure it’s useful for a large population of patients and able to be delivered in multiple hospitals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50797-F3CE-446A-A84D-B9FEC32AAF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012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Book Antiqua" panose="02040602050305030304" pitchFamily="18" charset="0"/>
              </a:rPr>
              <a:t>I will be involved in transcribing and coding responses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highlight>
                  <a:srgbClr val="808000"/>
                </a:highlight>
                <a:latin typeface="Book Antiqua" panose="02040602050305030304" pitchFamily="18" charset="0"/>
              </a:rPr>
              <a:t>Workgroups composed of (1) those with lived experiences, parenting partners, and community representatives; (2) front-line clinicians, hospital administrators, and hospital staff.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50797-F3CE-446A-A84D-B9FEC32AAF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81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Book Antiqua" panose="02040602050305030304" pitchFamily="18" charset="0"/>
              </a:rPr>
              <a:t>User-testing methodology will assess content and delivery of current BE-OR intervention, evaluate proposed mechanism, and identify alternative mechanisms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Book Antiqua" panose="02040602050305030304" pitchFamily="18" charset="0"/>
              </a:rPr>
              <a:t>During BE-OR implementation, neutral facilitator will document feedback about intervention/implementation provided by providers/participants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latin typeface="Book Antiqua" panose="0204060205030503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Book Antiqua" panose="0204060205030503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50797-F3CE-446A-A84D-B9FEC32AAF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844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Scale intervention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50797-F3CE-446A-A84D-B9FEC32AAF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466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50797-F3CE-446A-A84D-B9FEC32AAF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37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050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73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404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39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903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19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88809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003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493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778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8/12/24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98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aby&#10;&#10;Description automatically generated">
            <a:extLst>
              <a:ext uri="{FF2B5EF4-FFF2-40B4-BE49-F238E27FC236}">
                <a16:creationId xmlns:a16="http://schemas.microsoft.com/office/drawing/2014/main" id="{C601A2CA-DEAC-8F78-209F-9E2A845BFC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389" r="9091"/>
          <a:stretch/>
        </p:blipFill>
        <p:spPr>
          <a:xfrm>
            <a:off x="2254684" y="-9322"/>
            <a:ext cx="1186566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06ABBC-ED19-306E-B955-3B7C78C4C1C0}"/>
              </a:ext>
            </a:extLst>
          </p:cNvPr>
          <p:cNvSpPr txBox="1"/>
          <p:nvPr/>
        </p:nvSpPr>
        <p:spPr>
          <a:xfrm>
            <a:off x="724670" y="253382"/>
            <a:ext cx="4074635" cy="37803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latin typeface="Book Antiqua" panose="02040602050305030304" pitchFamily="18" charset="0"/>
                <a:ea typeface="+mj-ea"/>
                <a:cs typeface="+mj-cs"/>
              </a:rPr>
              <a:t>Using Patient and Provider Perspectives to Adapt an </a:t>
            </a:r>
            <a:r>
              <a:rPr lang="en-US" sz="3000" dirty="0">
                <a:latin typeface="Book Antiqua" panose="02040602050305030304" pitchFamily="18" charset="0"/>
                <a:ea typeface="+mj-ea"/>
                <a:cs typeface="+mj-cs"/>
              </a:rPr>
              <a:t>Intervention</a:t>
            </a:r>
            <a:r>
              <a:rPr lang="en-US" sz="3200" dirty="0">
                <a:latin typeface="Book Antiqua" panose="02040602050305030304" pitchFamily="18" charset="0"/>
                <a:ea typeface="+mj-ea"/>
                <a:cs typeface="+mj-cs"/>
              </a:rPr>
              <a:t> to Prevent Mental Health Symptoms after Cesarean Delivery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67101D-07E8-A703-9158-DCFB1C8DD2E8}"/>
                  </a:ext>
                </a:extLst>
              </p:cNvPr>
              <p:cNvSpPr txBox="1"/>
              <p:nvPr/>
            </p:nvSpPr>
            <p:spPr>
              <a:xfrm>
                <a:off x="0" y="4040191"/>
                <a:ext cx="563671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 dirty="0"/>
                  <a:t>Cassidy Caldero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1600" dirty="0"/>
                  <a:t>, Desiree Starzyk, B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/>
                  <a:t>, Cristina Wood, MD, 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1600" dirty="0"/>
                  <a:t>, Susanne Klawetter, PhD, LCS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/>
                  <a:t> Allison Dempsey, PhD, PMH-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1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67101D-07E8-A703-9158-DCFB1C8DD2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40191"/>
                <a:ext cx="5636712" cy="830997"/>
              </a:xfrm>
              <a:prstGeom prst="rect">
                <a:avLst/>
              </a:prstGeom>
              <a:blipFill>
                <a:blip r:embed="rId5"/>
                <a:stretch>
                  <a:fillRect t="-3030" b="-7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96BE6FA-2776-DF55-AA36-2C429B8F2F4E}"/>
                  </a:ext>
                </a:extLst>
              </p:cNvPr>
              <p:cNvSpPr txBox="1"/>
              <p:nvPr/>
            </p:nvSpPr>
            <p:spPr>
              <a:xfrm>
                <a:off x="-95511" y="4926944"/>
                <a:ext cx="58277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1200" dirty="0"/>
                  <a:t>Psychiatry Undergraduate Research and Learning Experience (PURPLE),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200" dirty="0"/>
                  <a:t>Department of Psychiatry, Anschutz Medical Campus,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1200" dirty="0"/>
                  <a:t>Department of Anesthesiology, Anschutz Medical Campus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96BE6FA-2776-DF55-AA36-2C429B8F2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5511" y="4926944"/>
                <a:ext cx="5827734" cy="646331"/>
              </a:xfrm>
              <a:prstGeom prst="rect">
                <a:avLst/>
              </a:prstGeom>
              <a:blipFill>
                <a:blip r:embed="rId6"/>
                <a:stretch>
                  <a:fillRect b="-5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 descr="A close up of a text&#10;&#10;Description automatically generated">
            <a:extLst>
              <a:ext uri="{FF2B5EF4-FFF2-40B4-BE49-F238E27FC236}">
                <a16:creationId xmlns:a16="http://schemas.microsoft.com/office/drawing/2014/main" id="{08341537-3EFB-9F27-45BD-245B503236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6329364"/>
            <a:ext cx="2891491" cy="51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56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  <a:alpha val="80000"/>
              </a:schemeClr>
            </a:gs>
            <a:gs pos="74000">
              <a:schemeClr val="accent6">
                <a:lumMod val="40000"/>
                <a:lumOff val="60000"/>
                <a:alpha val="46619"/>
              </a:schemeClr>
            </a:gs>
            <a:gs pos="83000">
              <a:schemeClr val="accent6">
                <a:lumMod val="40000"/>
                <a:lumOff val="60000"/>
                <a:alpha val="54743"/>
              </a:schemeClr>
            </a:gs>
            <a:gs pos="100000">
              <a:schemeClr val="accent6">
                <a:lumMod val="60000"/>
                <a:lumOff val="40000"/>
                <a:alpha val="6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C3F03-CC91-CC12-1E1E-36CEA81AC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27" y="465138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Book Antiqua" panose="02040602050305030304" pitchFamily="18" charset="0"/>
              </a:rPr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6F133-1B36-87C7-7DC6-638AF482F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7" y="1790701"/>
            <a:ext cx="7959560" cy="439259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Participants found the BE-OR helpful in feeling more prepared, decreasing anxiety, and gaining more control over the birthing experience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Participant feedback indicated that staffing, OR contamination, and incorporation into existing workflows were the major obstacles for implementation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Utilization of trauma-informed care was highlighted as one of the most vital aspects of providing patients with the intervention</a:t>
            </a:r>
          </a:p>
          <a:p>
            <a:pPr marL="457200" indent="-457200"/>
            <a:r>
              <a:rPr lang="en-US" sz="2400" dirty="0">
                <a:latin typeface="Book Antiqua" panose="02040602050305030304" pitchFamily="18" charset="0"/>
              </a:rPr>
              <a:t>Participants underlined the importance of having a dedicated team that is trained in mental health to implement the intervention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The data gathered from the 4 work groups and 4 user-testing designs will be implemented into the next portion of the study (Cycle 2)</a:t>
            </a:r>
          </a:p>
          <a:p>
            <a:endParaRPr lang="en-US" sz="2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29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  <a:alpha val="80000"/>
              </a:schemeClr>
            </a:gs>
            <a:gs pos="74000">
              <a:schemeClr val="accent6">
                <a:lumMod val="40000"/>
                <a:lumOff val="60000"/>
                <a:alpha val="46619"/>
              </a:schemeClr>
            </a:gs>
            <a:gs pos="83000">
              <a:schemeClr val="accent6">
                <a:lumMod val="40000"/>
                <a:lumOff val="60000"/>
                <a:alpha val="54743"/>
              </a:schemeClr>
            </a:gs>
            <a:gs pos="100000">
              <a:schemeClr val="accent6">
                <a:lumMod val="60000"/>
                <a:lumOff val="40000"/>
                <a:alpha val="6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BF622-98FE-6B7B-0DEB-8E3B449E4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25" y="565169"/>
            <a:ext cx="7958331" cy="492107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latin typeface="Book Antiqua" panose="02040602050305030304" pitchFamily="18" charset="0"/>
              </a:rPr>
              <a:t>References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31E16-0D86-D826-F9FD-E85A58DA3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25" y="1444480"/>
            <a:ext cx="8408493" cy="5142058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>
                <a:effectLst/>
                <a:latin typeface="Book Antiqua" panose="02040602050305030304" pitchFamily="18" charset="0"/>
              </a:rPr>
              <a:t>Dennis C-L, Falah-</a:t>
            </a:r>
            <a:r>
              <a:rPr lang="en-US" sz="1600" dirty="0" err="1">
                <a:effectLst/>
                <a:latin typeface="Book Antiqua" panose="02040602050305030304" pitchFamily="18" charset="0"/>
              </a:rPr>
              <a:t>Hassani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K, Shiri R. Prevalence of antenatal and postnatal anxiety: systematic review and meta-analysis. The British Journal of Psychiatry 2017;210(5):315-323.</a:t>
            </a:r>
          </a:p>
          <a:p>
            <a:r>
              <a:rPr lang="en-US" sz="1600" dirty="0" err="1">
                <a:effectLst/>
                <a:latin typeface="Book Antiqua" panose="02040602050305030304" pitchFamily="18" charset="0"/>
              </a:rPr>
              <a:t>Duea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SR, Zimmerman EB, Vaughn LM, Dias S, Harris J. A guide to selecting participatory research methods based on project and partnership goals. Journal of participatory research methods 2022;3(1).</a:t>
            </a:r>
          </a:p>
          <a:p>
            <a:r>
              <a:rPr lang="en-US" sz="1600" dirty="0">
                <a:effectLst/>
                <a:latin typeface="Book Antiqua" panose="02040602050305030304" pitchFamily="18" charset="0"/>
              </a:rPr>
              <a:t>Fitzgerald HE, Hoyt DL, </a:t>
            </a:r>
            <a:r>
              <a:rPr lang="en-US" sz="1600" dirty="0" err="1">
                <a:effectLst/>
                <a:latin typeface="Book Antiqua" panose="02040602050305030304" pitchFamily="18" charset="0"/>
              </a:rPr>
              <a:t>Kredlow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MA, et al. Anxiety sensitivity as a malleable mechanistic target for prevention interventions: A meta-analysis of the efficacy of brief treatment interventions. Clinical Psychology: Science and Practice 2021.</a:t>
            </a:r>
          </a:p>
          <a:p>
            <a:r>
              <a:rPr lang="en-US" sz="1600" dirty="0">
                <a:effectLst/>
                <a:latin typeface="Book Antiqua" panose="02040602050305030304" pitchFamily="18" charset="0"/>
              </a:rPr>
              <a:t>Kuo S-Y, Chen S-R, Tzeng Y-L. Depression and anxiety trajectories among women who undergo an elective cesarean section. </a:t>
            </a:r>
            <a:r>
              <a:rPr lang="en-US" sz="1600" dirty="0" err="1">
                <a:effectLst/>
                <a:latin typeface="Book Antiqua" panose="02040602050305030304" pitchFamily="18" charset="0"/>
              </a:rPr>
              <a:t>PloS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one 2014;9(1):e86653.</a:t>
            </a:r>
          </a:p>
          <a:p>
            <a:r>
              <a:rPr lang="en-US" sz="1600" dirty="0">
                <a:effectLst/>
                <a:latin typeface="Book Antiqua" panose="02040602050305030304" pitchFamily="18" charset="0"/>
              </a:rPr>
              <a:t>Luca DL, </a:t>
            </a:r>
            <a:r>
              <a:rPr lang="en-US" sz="1600" dirty="0" err="1">
                <a:effectLst/>
                <a:latin typeface="Book Antiqua" panose="02040602050305030304" pitchFamily="18" charset="0"/>
              </a:rPr>
              <a:t>Margiotta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C, </a:t>
            </a:r>
            <a:r>
              <a:rPr lang="en-US" sz="1600" dirty="0" err="1">
                <a:effectLst/>
                <a:latin typeface="Book Antiqua" panose="02040602050305030304" pitchFamily="18" charset="0"/>
              </a:rPr>
              <a:t>Staatz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C, </a:t>
            </a:r>
            <a:r>
              <a:rPr lang="en-US" sz="1600" dirty="0" err="1">
                <a:effectLst/>
                <a:latin typeface="Book Antiqua" panose="02040602050305030304" pitchFamily="18" charset="0"/>
              </a:rPr>
              <a:t>Garlow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E, Christensen A, </a:t>
            </a:r>
            <a:r>
              <a:rPr lang="en-US" sz="1600" dirty="0" err="1">
                <a:effectLst/>
                <a:latin typeface="Book Antiqua" panose="02040602050305030304" pitchFamily="18" charset="0"/>
              </a:rPr>
              <a:t>Zivin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K. Financial toll of untreated perinatal mood and anxiety disorders among 2017 births in the United States. American journal of public health 2020;110(6):888-896.</a:t>
            </a:r>
          </a:p>
          <a:p>
            <a:r>
              <a:rPr lang="en-US" sz="1600" dirty="0">
                <a:effectLst/>
                <a:latin typeface="Book Antiqua" panose="02040602050305030304" pitchFamily="18" charset="0"/>
              </a:rPr>
              <a:t>McKee K, </a:t>
            </a:r>
            <a:r>
              <a:rPr lang="en-US" sz="1600" dirty="0" err="1">
                <a:effectLst/>
                <a:latin typeface="Book Antiqua" panose="02040602050305030304" pitchFamily="18" charset="0"/>
              </a:rPr>
              <a:t>Admon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LK, Winkelman TN, et al. Perinatal mood and anxiety disorders, serious mental illness, and delivery-related health outcomes, United States, 2006–2015. BMC Women's Health 2020;20(1):1-7.</a:t>
            </a:r>
          </a:p>
          <a:p>
            <a:r>
              <a:rPr lang="en-US" sz="1600" dirty="0">
                <a:effectLst/>
                <a:latin typeface="Book Antiqua" panose="02040602050305030304" pitchFamily="18" charset="0"/>
              </a:rPr>
              <a:t>Smith JD, Li DH, Rafferty MR. The implementation research logic model: a method for planning, executing, reporting, and synthesizing implementation projects. Implementation Science 2020;15(1):1-12.</a:t>
            </a:r>
          </a:p>
          <a:p>
            <a:r>
              <a:rPr lang="en-US" sz="1600" dirty="0" err="1">
                <a:effectLst/>
                <a:latin typeface="Book Antiqua" panose="02040602050305030304" pitchFamily="18" charset="0"/>
              </a:rPr>
              <a:t>Uguz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F, Yakut E, </a:t>
            </a:r>
            <a:r>
              <a:rPr lang="en-US" sz="1600" dirty="0" err="1">
                <a:effectLst/>
                <a:latin typeface="Book Antiqua" panose="02040602050305030304" pitchFamily="18" charset="0"/>
              </a:rPr>
              <a:t>Aydogan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S, Bayman MG, </a:t>
            </a:r>
            <a:r>
              <a:rPr lang="en-US" sz="1600" dirty="0" err="1">
                <a:effectLst/>
                <a:latin typeface="Book Antiqua" panose="02040602050305030304" pitchFamily="18" charset="0"/>
              </a:rPr>
              <a:t>Gezginc</a:t>
            </a:r>
            <a:r>
              <a:rPr lang="en-US" sz="1600" dirty="0">
                <a:effectLst/>
                <a:latin typeface="Book Antiqua" panose="02040602050305030304" pitchFamily="18" charset="0"/>
              </a:rPr>
              <a:t> K. Prevalence of mood and anxiety disorders during pregnancy: A case-control study with a large sample size. Psychiatry research 2019;272:316-318.</a:t>
            </a:r>
          </a:p>
        </p:txBody>
      </p:sp>
    </p:spTree>
    <p:extLst>
      <p:ext uri="{BB962C8B-B14F-4D97-AF65-F5344CB8AC3E}">
        <p14:creationId xmlns:p14="http://schemas.microsoft.com/office/powerpoint/2010/main" val="380075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  <a:alpha val="80000"/>
              </a:schemeClr>
            </a:gs>
            <a:gs pos="74000">
              <a:schemeClr val="accent6">
                <a:lumMod val="40000"/>
                <a:lumOff val="60000"/>
                <a:alpha val="46619"/>
              </a:schemeClr>
            </a:gs>
            <a:gs pos="83000">
              <a:schemeClr val="accent6">
                <a:lumMod val="40000"/>
                <a:lumOff val="60000"/>
                <a:alpha val="54743"/>
              </a:schemeClr>
            </a:gs>
            <a:gs pos="100000">
              <a:schemeClr val="accent6">
                <a:lumMod val="60000"/>
                <a:lumOff val="40000"/>
                <a:alpha val="6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DBF8D-7843-A166-5819-254764CCF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687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Book Antiqua" panose="02040602050305030304" pitchFamily="18" charset="0"/>
              </a:rPr>
              <a:t>A Special Thanks To…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47F0C-278E-D8E8-AE72-22599D5462C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621951"/>
            <a:ext cx="10515600" cy="523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Dr. Ron Li-</a:t>
            </a:r>
            <a:r>
              <a:rPr lang="en-US" sz="2400" dirty="0" err="1">
                <a:latin typeface="Book Antiqua" panose="02040602050305030304" pitchFamily="18" charset="0"/>
              </a:rPr>
              <a:t>Liaw</a:t>
            </a:r>
            <a:r>
              <a:rPr lang="en-US" sz="2400" dirty="0">
                <a:latin typeface="Book Antiqua" panose="02040602050305030304" pitchFamily="18" charset="0"/>
              </a:rPr>
              <a:t>, Chair of PMHI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Dr. Neill Epperson, Chair of Department of Psychiatry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Dr. Dominic Martinez, Dir. Office of Inclusion and Outreach, CCTSI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Dr. Allison Dempsey, Professor, Divisions of Adult Psychiatry and Child and Adolescent Mental Health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Book Antiqua" panose="02040602050305030304" pitchFamily="18" charset="0"/>
              </a:rPr>
              <a:t>Yunliang</a:t>
            </a:r>
            <a:r>
              <a:rPr lang="en-US" sz="2400" dirty="0">
                <a:latin typeface="Book Antiqua" panose="02040602050305030304" pitchFamily="18" charset="0"/>
              </a:rPr>
              <a:t> (Lily) Luo, Director oof PURPLE Program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Shanna Trott, Director of PURPLE Program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Dr. Merlin </a:t>
            </a:r>
            <a:r>
              <a:rPr lang="en-US" sz="2400" dirty="0" err="1">
                <a:latin typeface="Book Antiqua" panose="02040602050305030304" pitchFamily="18" charset="0"/>
              </a:rPr>
              <a:t>Ariefdjohan</a:t>
            </a:r>
            <a:r>
              <a:rPr lang="en-US" sz="2400" dirty="0">
                <a:latin typeface="Book Antiqua" panose="02040602050305030304" pitchFamily="18" charset="0"/>
              </a:rPr>
              <a:t>, PURPLE Program Founder and Faculty Advisor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Study participants and families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Connections Program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002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1933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959D2-A2A0-FE08-93BF-34DAF3FCE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247" y="479081"/>
            <a:ext cx="8608037" cy="1077229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>
                <a:latin typeface="Book Antiqua" panose="02040602050305030304" pitchFamily="18" charset="0"/>
              </a:rPr>
              <a:t>Perinatal Mood, Anxiety, and Trauma Symptoms (PMATS)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10509-A778-D5B3-3F43-0251ABE9A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247" y="1753121"/>
            <a:ext cx="4512512" cy="462579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200" dirty="0">
                <a:latin typeface="Book Antiqua" panose="02040602050305030304" pitchFamily="18" charset="0"/>
              </a:rPr>
              <a:t>Most common complication of pregnancy (1 in 6 pregnancies)</a:t>
            </a:r>
          </a:p>
          <a:p>
            <a:pPr>
              <a:lnSpc>
                <a:spcPct val="110000"/>
              </a:lnSpc>
            </a:pPr>
            <a:r>
              <a:rPr lang="en-US" sz="2200" dirty="0">
                <a:latin typeface="Book Antiqua" panose="02040602050305030304" pitchFamily="18" charset="0"/>
              </a:rPr>
              <a:t>Higher risk for those with Cesarean delivery</a:t>
            </a:r>
          </a:p>
          <a:p>
            <a:pPr>
              <a:lnSpc>
                <a:spcPct val="110000"/>
              </a:lnSpc>
            </a:pPr>
            <a:r>
              <a:rPr lang="en-US" sz="2200" dirty="0">
                <a:latin typeface="Book Antiqua" panose="02040602050305030304" pitchFamily="18" charset="0"/>
              </a:rPr>
              <a:t>2017-2019, suicide was leading cause of maternal mortality</a:t>
            </a:r>
          </a:p>
          <a:p>
            <a:pPr>
              <a:lnSpc>
                <a:spcPct val="110000"/>
              </a:lnSpc>
            </a:pPr>
            <a:r>
              <a:rPr lang="en-US" sz="2200" dirty="0">
                <a:latin typeface="Book Antiqua" panose="02040602050305030304" pitchFamily="18" charset="0"/>
              </a:rPr>
              <a:t>Current models addressing PMATS focus on reactionary rather than preventative approach</a:t>
            </a:r>
          </a:p>
        </p:txBody>
      </p:sp>
      <p:pic>
        <p:nvPicPr>
          <p:cNvPr id="5" name="Picture 4" descr="A person and child sitting in a hallway&#10;&#10;Description automatically generated">
            <a:extLst>
              <a:ext uri="{FF2B5EF4-FFF2-40B4-BE49-F238E27FC236}">
                <a16:creationId xmlns:a16="http://schemas.microsoft.com/office/drawing/2014/main" id="{A4140D4C-25E0-C761-9D20-F7015D0B9B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84" r="234" b="-2"/>
          <a:stretch/>
        </p:blipFill>
        <p:spPr>
          <a:xfrm>
            <a:off x="5657850" y="1879100"/>
            <a:ext cx="5572107" cy="4170844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81940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  <a:alpha val="80000"/>
              </a:schemeClr>
            </a:gs>
            <a:gs pos="74000">
              <a:schemeClr val="accent6">
                <a:lumMod val="40000"/>
                <a:lumOff val="60000"/>
                <a:alpha val="46619"/>
              </a:schemeClr>
            </a:gs>
            <a:gs pos="83000">
              <a:schemeClr val="accent6">
                <a:lumMod val="40000"/>
                <a:lumOff val="60000"/>
                <a:alpha val="54743"/>
              </a:schemeClr>
            </a:gs>
            <a:gs pos="100000">
              <a:schemeClr val="accent6">
                <a:lumMod val="60000"/>
                <a:lumOff val="40000"/>
                <a:alpha val="6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0A1DE-0E5D-6628-F115-2358BEFD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695" y="650894"/>
            <a:ext cx="7958331" cy="551821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latin typeface="Book Antiqua" panose="02040602050305030304" pitchFamily="18" charset="0"/>
              </a:rPr>
              <a:t>Study Aim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47A0A-CA84-69DE-7D1C-CE2E8AEAB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486" y="1776411"/>
            <a:ext cx="7796540" cy="4783777"/>
          </a:xfrm>
        </p:spPr>
        <p:txBody>
          <a:bodyPr>
            <a:noAutofit/>
          </a:bodyPr>
          <a:lstStyle/>
          <a:p>
            <a:r>
              <a:rPr lang="en-US" sz="2200" dirty="0">
                <a:latin typeface="Book Antiqua" panose="02040602050305030304" pitchFamily="18" charset="0"/>
              </a:rPr>
              <a:t>Single 1-hour intervention (BE-OR)</a:t>
            </a:r>
          </a:p>
          <a:p>
            <a:pPr lvl="1"/>
            <a:r>
              <a:rPr lang="en-US" sz="2200" dirty="0">
                <a:latin typeface="Book Antiqua" panose="02040602050305030304" pitchFamily="18" charset="0"/>
              </a:rPr>
              <a:t>Prevent PMATS among population of patients with high-risk pregnancies and anticipated Cesarean delivery</a:t>
            </a:r>
          </a:p>
          <a:p>
            <a:pPr lvl="1"/>
            <a:r>
              <a:rPr lang="en-US" sz="2200" dirty="0">
                <a:latin typeface="Book Antiqua" panose="02040602050305030304" pitchFamily="18" charset="0"/>
              </a:rPr>
              <a:t>Education on and exposure to Cesarean delivery</a:t>
            </a:r>
          </a:p>
          <a:p>
            <a:r>
              <a:rPr lang="en-US" sz="2200" dirty="0">
                <a:latin typeface="Book Antiqua" panose="02040602050305030304" pitchFamily="18" charset="0"/>
              </a:rPr>
              <a:t>Small pilot study (n=20) showed 42% less preoperative anxiety, 40% less postpartum anxiety, and 75% less postoperative opioid use</a:t>
            </a:r>
          </a:p>
          <a:p>
            <a:r>
              <a:rPr lang="en-US" sz="2200" dirty="0">
                <a:latin typeface="Book Antiqua" panose="02040602050305030304" pitchFamily="18" charset="0"/>
              </a:rPr>
              <a:t>Goal is implementation to diverse pregnant population and broad range of facilities</a:t>
            </a:r>
          </a:p>
        </p:txBody>
      </p:sp>
    </p:spTree>
    <p:extLst>
      <p:ext uri="{BB962C8B-B14F-4D97-AF65-F5344CB8AC3E}">
        <p14:creationId xmlns:p14="http://schemas.microsoft.com/office/powerpoint/2010/main" val="55857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  <a:alpha val="80000"/>
              </a:schemeClr>
            </a:gs>
            <a:gs pos="74000">
              <a:schemeClr val="accent6">
                <a:lumMod val="40000"/>
                <a:lumOff val="60000"/>
                <a:alpha val="46619"/>
              </a:schemeClr>
            </a:gs>
            <a:gs pos="83000">
              <a:schemeClr val="accent6">
                <a:lumMod val="40000"/>
                <a:lumOff val="60000"/>
                <a:alpha val="54743"/>
              </a:schemeClr>
            </a:gs>
            <a:gs pos="100000">
              <a:schemeClr val="accent6">
                <a:lumMod val="60000"/>
                <a:lumOff val="40000"/>
                <a:alpha val="6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C46A8-0D35-9D59-0BEF-7CE38E573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932" y="20796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Book Antiqua" panose="02040602050305030304" pitchFamily="18" charset="0"/>
              </a:rPr>
              <a:t>Brief Exposure Intervention (BE-OR)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7ADA21-E49B-88F2-5289-40AE3E428974}"/>
              </a:ext>
            </a:extLst>
          </p:cNvPr>
          <p:cNvSpPr txBox="1"/>
          <p:nvPr/>
        </p:nvSpPr>
        <p:spPr>
          <a:xfrm>
            <a:off x="822226" y="1533526"/>
            <a:ext cx="3081340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Book Antiqua" panose="02040602050305030304" pitchFamily="18" charset="0"/>
              </a:rPr>
              <a:t>Psychoeducation:</a:t>
            </a:r>
            <a:r>
              <a:rPr lang="en-US" dirty="0"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en-US" dirty="0">
                <a:latin typeface="Book Antiqua" panose="02040602050305030304" pitchFamily="18" charset="0"/>
              </a:rPr>
              <a:t>Discuss uncertainty and fears, develop schema of what will happen, ultimately reduce PMATS, introduce subjective units of distress scale (SUDS)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003BA1-5FA2-FB6F-8120-8797FDC9A0C6}"/>
              </a:ext>
            </a:extLst>
          </p:cNvPr>
          <p:cNvSpPr txBox="1"/>
          <p:nvPr/>
        </p:nvSpPr>
        <p:spPr>
          <a:xfrm>
            <a:off x="4555330" y="1949023"/>
            <a:ext cx="3081339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Book Antiqua" panose="02040602050305030304" pitchFamily="18" charset="0"/>
              </a:rPr>
              <a:t>Antepartum/admission room:</a:t>
            </a:r>
          </a:p>
          <a:p>
            <a:pPr algn="ctr"/>
            <a:r>
              <a:rPr lang="en-US" b="1" dirty="0">
                <a:latin typeface="Book Antiqua" panose="02040602050305030304" pitchFamily="18" charset="0"/>
              </a:rPr>
              <a:t> </a:t>
            </a:r>
            <a:r>
              <a:rPr lang="en-US" dirty="0">
                <a:latin typeface="Book Antiqua" panose="02040602050305030304" pitchFamily="18" charset="0"/>
              </a:rPr>
              <a:t>Readiness procedures and sensations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C7B589-89D1-C619-8C29-7E345A0F9E53}"/>
              </a:ext>
            </a:extLst>
          </p:cNvPr>
          <p:cNvSpPr txBox="1"/>
          <p:nvPr/>
        </p:nvSpPr>
        <p:spPr>
          <a:xfrm>
            <a:off x="8311681" y="1538289"/>
            <a:ext cx="3081340" cy="17543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Book Antiqua" panose="02040602050305030304" pitchFamily="18" charset="0"/>
              </a:rPr>
              <a:t>Transition to operating room: </a:t>
            </a:r>
          </a:p>
          <a:p>
            <a:pPr algn="ctr"/>
            <a:r>
              <a:rPr lang="en-US" dirty="0">
                <a:latin typeface="Book Antiqua" panose="02040602050305030304" pitchFamily="18" charset="0"/>
              </a:rPr>
              <a:t>Who is in there, what the various equipment is, where baby will go, where partner will wait</a:t>
            </a:r>
            <a:endParaRPr lang="en-US" b="1" dirty="0">
              <a:latin typeface="Book Antiqua" panose="020406020503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0D6A8C-4D69-BB1E-0DB3-4557C9114B2F}"/>
              </a:ext>
            </a:extLst>
          </p:cNvPr>
          <p:cNvSpPr txBox="1"/>
          <p:nvPr/>
        </p:nvSpPr>
        <p:spPr>
          <a:xfrm>
            <a:off x="822226" y="4363543"/>
            <a:ext cx="3081340" cy="923330"/>
          </a:xfrm>
          <a:prstGeom prst="rect">
            <a:avLst/>
          </a:prstGeom>
          <a:solidFill>
            <a:srgbClr val="AB5F64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Book Antiqua" panose="02040602050305030304" pitchFamily="18" charset="0"/>
              </a:rPr>
              <a:t>Post-delivery procedures: </a:t>
            </a:r>
          </a:p>
          <a:p>
            <a:pPr algn="ctr"/>
            <a:r>
              <a:rPr lang="en-US" dirty="0">
                <a:latin typeface="Book Antiqua" panose="02040602050305030304" pitchFamily="18" charset="0"/>
              </a:rPr>
              <a:t>Pain management, holding baby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6D622E-D76C-B9EB-BC7F-7412E094BAE3}"/>
              </a:ext>
            </a:extLst>
          </p:cNvPr>
          <p:cNvSpPr txBox="1"/>
          <p:nvPr/>
        </p:nvSpPr>
        <p:spPr>
          <a:xfrm>
            <a:off x="8311681" y="3948045"/>
            <a:ext cx="3081340" cy="1754326"/>
          </a:xfrm>
          <a:prstGeom prst="rect">
            <a:avLst/>
          </a:prstGeom>
          <a:solidFill>
            <a:srgbClr val="DA8A72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Book Antiqua" panose="02040602050305030304" pitchFamily="18" charset="0"/>
              </a:rPr>
              <a:t>Procedure preparation: </a:t>
            </a:r>
          </a:p>
          <a:p>
            <a:pPr algn="ctr"/>
            <a:r>
              <a:rPr lang="en-US" dirty="0">
                <a:latin typeface="Book Antiqua" panose="02040602050305030304" pitchFamily="18" charset="0"/>
              </a:rPr>
              <a:t>Sitting on table, placing monitors, simulating numbing medication procedures, “timeout” procedures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A055C2-107F-AEC3-E14B-8A9B1F1112F3}"/>
              </a:ext>
            </a:extLst>
          </p:cNvPr>
          <p:cNvSpPr txBox="1"/>
          <p:nvPr/>
        </p:nvSpPr>
        <p:spPr>
          <a:xfrm>
            <a:off x="4555329" y="4086544"/>
            <a:ext cx="3081339" cy="1477328"/>
          </a:xfrm>
          <a:prstGeom prst="rect">
            <a:avLst/>
          </a:prstGeom>
          <a:solidFill>
            <a:srgbClr val="C67B76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Book Antiqua" panose="02040602050305030304" pitchFamily="18" charset="0"/>
              </a:rPr>
              <a:t>Delivery procedure: </a:t>
            </a:r>
            <a:r>
              <a:rPr lang="en-US" dirty="0">
                <a:latin typeface="Book Antiqua" panose="02040602050305030304" pitchFamily="18" charset="0"/>
              </a:rPr>
              <a:t>Sensations of numbing medication and procedure, numbing checks, safety procedures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9D821998-5C6B-9525-AFB9-AA88CAF3632F}"/>
              </a:ext>
            </a:extLst>
          </p:cNvPr>
          <p:cNvSpPr/>
          <p:nvPr/>
        </p:nvSpPr>
        <p:spPr>
          <a:xfrm>
            <a:off x="3903566" y="2413889"/>
            <a:ext cx="651763" cy="2705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F55F1AF0-EF4B-FBE3-715F-2B6C483108F4}"/>
              </a:ext>
            </a:extLst>
          </p:cNvPr>
          <p:cNvSpPr/>
          <p:nvPr/>
        </p:nvSpPr>
        <p:spPr>
          <a:xfrm>
            <a:off x="7659918" y="2413888"/>
            <a:ext cx="651763" cy="2705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E1FF3FFD-3353-0B33-4576-91B4AE3E83D2}"/>
              </a:ext>
            </a:extLst>
          </p:cNvPr>
          <p:cNvSpPr/>
          <p:nvPr/>
        </p:nvSpPr>
        <p:spPr>
          <a:xfrm rot="5400000">
            <a:off x="9526470" y="3492876"/>
            <a:ext cx="651763" cy="2705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091BB36C-F5AA-2075-0BA3-58438F24A506}"/>
              </a:ext>
            </a:extLst>
          </p:cNvPr>
          <p:cNvSpPr/>
          <p:nvPr/>
        </p:nvSpPr>
        <p:spPr>
          <a:xfrm rot="10800000">
            <a:off x="7636668" y="4689909"/>
            <a:ext cx="651763" cy="2705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9E84E732-46C6-D98D-8CCE-A01C85D2181D}"/>
              </a:ext>
            </a:extLst>
          </p:cNvPr>
          <p:cNvSpPr/>
          <p:nvPr/>
        </p:nvSpPr>
        <p:spPr>
          <a:xfrm rot="10800000">
            <a:off x="3880316" y="4681633"/>
            <a:ext cx="651763" cy="2705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98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8E324-B468-A2F3-F184-832F52114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4079" y="537382"/>
            <a:ext cx="7601708" cy="7997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600" dirty="0">
                <a:latin typeface="Book Antiqua" panose="02040602050305030304" pitchFamily="18" charset="0"/>
              </a:rPr>
              <a:t>Study Timeline and Phases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65D3B368-4BFE-CEDF-3A7E-A5519E42EE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0" t="21517" r="15754" b="10509"/>
          <a:stretch/>
        </p:blipFill>
        <p:spPr bwMode="auto">
          <a:xfrm>
            <a:off x="1969803" y="1502023"/>
            <a:ext cx="8348282" cy="4818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F19D52-9E55-93E7-DBD8-D1F58328E6F5}"/>
              </a:ext>
            </a:extLst>
          </p:cNvPr>
          <p:cNvSpPr/>
          <p:nvPr/>
        </p:nvSpPr>
        <p:spPr>
          <a:xfrm>
            <a:off x="1969803" y="3128963"/>
            <a:ext cx="1130585" cy="13858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6FB7BB2F-7299-EBD5-0375-BA4BDB8B0258}"/>
              </a:ext>
            </a:extLst>
          </p:cNvPr>
          <p:cNvSpPr/>
          <p:nvPr/>
        </p:nvSpPr>
        <p:spPr>
          <a:xfrm rot="5400000">
            <a:off x="767058" y="3205715"/>
            <a:ext cx="582684" cy="11532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781332-FE80-4A11-C734-EF587138927B}"/>
              </a:ext>
            </a:extLst>
          </p:cNvPr>
          <p:cNvSpPr txBox="1"/>
          <p:nvPr/>
        </p:nvSpPr>
        <p:spPr>
          <a:xfrm>
            <a:off x="242888" y="2415688"/>
            <a:ext cx="1631027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Book Antiqua" panose="02040602050305030304" pitchFamily="18" charset="0"/>
              </a:rPr>
              <a:t>Currently in Phase 1 - Cycle 1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045F4B6F-8BE7-701E-7352-60EE30776517}"/>
              </a:ext>
            </a:extLst>
          </p:cNvPr>
          <p:cNvSpPr/>
          <p:nvPr/>
        </p:nvSpPr>
        <p:spPr>
          <a:xfrm>
            <a:off x="1116064" y="3429000"/>
            <a:ext cx="853739" cy="1428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1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9892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256A8-CB8E-077E-3105-68F1F70E8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468224"/>
            <a:ext cx="5160691" cy="1508718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latin typeface="Book Antiqua" panose="02040602050305030304" pitchFamily="18" charset="0"/>
              </a:rPr>
              <a:t>Methods: Work Groups (Phase 1 - Cycle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4311E-1A51-7F4C-D5AC-45421C92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30" y="2164954"/>
            <a:ext cx="3879211" cy="4224822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200" dirty="0">
                <a:latin typeface="Book Antiqua" panose="02040602050305030304" pitchFamily="18" charset="0"/>
              </a:rPr>
              <a:t>1 hour long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200" dirty="0">
                <a:latin typeface="Book Antiqua" panose="02040602050305030304" pitchFamily="18" charset="0"/>
              </a:rPr>
              <a:t>5-minute presentation on BE-OR followed by structured discussion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200" dirty="0">
                <a:latin typeface="Book Antiqua" panose="02040602050305030304" pitchFamily="18" charset="0"/>
              </a:rPr>
              <a:t>2 groups with lived experiences and 2 groups with professional experiences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200" dirty="0">
                <a:latin typeface="Book Antiqua" panose="02040602050305030304" pitchFamily="18" charset="0"/>
              </a:rPr>
              <a:t>Responses are recorded, transcribed, and qualitatively coded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59806FD-AE31-8C51-8806-93C9F52AD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462952"/>
              </p:ext>
            </p:extLst>
          </p:nvPr>
        </p:nvGraphicFramePr>
        <p:xfrm>
          <a:off x="5900305" y="958295"/>
          <a:ext cx="6130186" cy="203729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065093">
                  <a:extLst>
                    <a:ext uri="{9D8B030D-6E8A-4147-A177-3AD203B41FA5}">
                      <a16:colId xmlns:a16="http://schemas.microsoft.com/office/drawing/2014/main" val="343166874"/>
                    </a:ext>
                  </a:extLst>
                </a:gridCol>
                <a:gridCol w="3065093">
                  <a:extLst>
                    <a:ext uri="{9D8B030D-6E8A-4147-A177-3AD203B41FA5}">
                      <a16:colId xmlns:a16="http://schemas.microsoft.com/office/drawing/2014/main" val="2541518079"/>
                    </a:ext>
                  </a:extLst>
                </a:gridCol>
              </a:tblGrid>
              <a:tr h="66569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Lived Experiences and Community Partner Organizations</a:t>
                      </a: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Hospital Leadership, Administrators, and Clinicians</a:t>
                      </a:r>
                    </a:p>
                  </a:txBody>
                  <a:tcPr>
                    <a:solidFill>
                      <a:srgbClr val="DA8A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805797"/>
                  </a:ext>
                </a:extLst>
              </a:tr>
              <a:tr h="257673">
                <a:tc>
                  <a:txBody>
                    <a:bodyPr/>
                    <a:lstStyle/>
                    <a:p>
                      <a:r>
                        <a:rPr lang="en-US" sz="1200" b="0" dirty="0">
                          <a:latin typeface="Book Antiqua" panose="02040602050305030304" pitchFamily="18" charset="0"/>
                        </a:rPr>
                        <a:t>Doula/Childbirth Educators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Frontline Providers and Staff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23205"/>
                  </a:ext>
                </a:extLst>
              </a:tr>
              <a:tr h="257673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Lactation Support Specialists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Mental Health Specialists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201285"/>
                  </a:ext>
                </a:extLst>
              </a:tr>
              <a:tr h="257673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Birthing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Hospital Administrators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127835"/>
                  </a:ext>
                </a:extLst>
              </a:tr>
              <a:tr h="257673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Parenting Partners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Revenue Cycle Managers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775198"/>
                  </a:ext>
                </a:extLst>
              </a:tr>
              <a:tr h="257673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Peer Support Networks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Legal and Risk 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05242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48ADB3F-9D20-F378-2DA4-689DD428C0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157714"/>
              </p:ext>
            </p:extLst>
          </p:nvPr>
        </p:nvGraphicFramePr>
        <p:xfrm>
          <a:off x="5411244" y="3194443"/>
          <a:ext cx="6619247" cy="3565227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091944">
                  <a:extLst>
                    <a:ext uri="{9D8B030D-6E8A-4147-A177-3AD203B41FA5}">
                      <a16:colId xmlns:a16="http://schemas.microsoft.com/office/drawing/2014/main" val="1666356786"/>
                    </a:ext>
                  </a:extLst>
                </a:gridCol>
                <a:gridCol w="2032480">
                  <a:extLst>
                    <a:ext uri="{9D8B030D-6E8A-4147-A177-3AD203B41FA5}">
                      <a16:colId xmlns:a16="http://schemas.microsoft.com/office/drawing/2014/main" val="1889402336"/>
                    </a:ext>
                  </a:extLst>
                </a:gridCol>
                <a:gridCol w="3494823">
                  <a:extLst>
                    <a:ext uri="{9D8B030D-6E8A-4147-A177-3AD203B41FA5}">
                      <a16:colId xmlns:a16="http://schemas.microsoft.com/office/drawing/2014/main" val="2043166801"/>
                    </a:ext>
                  </a:extLst>
                </a:gridCol>
              </a:tblGrid>
              <a:tr h="206872">
                <a:tc>
                  <a:txBody>
                    <a:bodyPr/>
                    <a:lstStyle/>
                    <a:p>
                      <a:endParaRPr lang="en-US" sz="1050" b="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Book Antiqua" panose="02040602050305030304" pitchFamily="18" charset="0"/>
                        </a:rPr>
                        <a:t>Lived Experiences (N=9)</a:t>
                      </a: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Book Antiqua" panose="02040602050305030304" pitchFamily="18" charset="0"/>
                        </a:rPr>
                        <a:t>Professional Experiences (N=8)</a:t>
                      </a:r>
                    </a:p>
                  </a:txBody>
                  <a:tcPr>
                    <a:solidFill>
                      <a:srgbClr val="DA8A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721681"/>
                  </a:ext>
                </a:extLst>
              </a:tr>
              <a:tr h="1442178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Book Antiqua" panose="02040602050305030304" pitchFamily="18" charset="0"/>
                        </a:rPr>
                        <a:t>Personal Identification / Patient Specialization</a:t>
                      </a: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LGBTQ+ community (3)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Experiencing non-medical factors that affect health (5)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Rural/frontier communities (3)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Complicated birthing experience (6)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Adolescent parents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LQBTQ+ community (4)</a:t>
                      </a:r>
                    </a:p>
                    <a:p>
                      <a:pPr marL="457200" marR="0" lvl="0" indent="-457200" algn="l" defTabSz="4389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Experiencing non-medical factors that affect health (7)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Rural/frontier communities (4)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Complicated birthing experience (6)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High-risk pregnancies / newborns (8)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Adolescent parents (5)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Fertility challenges (6)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History of trauma (1)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512003"/>
                  </a:ext>
                </a:extLst>
              </a:tr>
              <a:tr h="330995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Book Antiqua" panose="02040602050305030304" pitchFamily="18" charset="0"/>
                        </a:rPr>
                        <a:t>Gender</a:t>
                      </a: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Female (5)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Not reported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Female (8)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9227"/>
                  </a:ext>
                </a:extLst>
              </a:tr>
              <a:tr h="455118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Book Antiqua" panose="02040602050305030304" pitchFamily="18" charset="0"/>
                        </a:rPr>
                        <a:t>Race</a:t>
                      </a: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Black / African American (2)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White (7)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Black / African American (1)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White (6)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More than one race (1)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455006"/>
                  </a:ext>
                </a:extLst>
              </a:tr>
              <a:tr h="639147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Book Antiqua" panose="02040602050305030304" pitchFamily="18" charset="0"/>
                        </a:rPr>
                        <a:t>Ethnicity</a:t>
                      </a: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Hispanic/Latino (2)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Not Hispanic/Latino (7)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Book Antiqua" panose="02040602050305030304" pitchFamily="18" charset="0"/>
                        </a:rPr>
                        <a:t>Not Hispanic/Latino (8)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257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059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2151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E8AE4-DC6B-D670-FF2A-8AF91FB9D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12" y="429664"/>
            <a:ext cx="5617276" cy="1445898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latin typeface="Book Antiqua" panose="02040602050305030304" pitchFamily="18" charset="0"/>
              </a:rPr>
              <a:t>Methods: User-Testing Design (Phase 1 – Cycle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A588E-47C3-6352-5DD6-B93008048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548" y="2101031"/>
            <a:ext cx="4429806" cy="4657355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Book Antiqua" panose="02040602050305030304" pitchFamily="18" charset="0"/>
              </a:rPr>
              <a:t>4 pregnant participants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latin typeface="Book Antiqua" panose="02040602050305030304" pitchFamily="18" charset="0"/>
              </a:rPr>
              <a:t>Antepartum service at UCH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latin typeface="Book Antiqua" panose="02040602050305030304" pitchFamily="18" charset="0"/>
              </a:rPr>
              <a:t>Admitted for at least 3 days 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latin typeface="Book Antiqua" panose="02040602050305030304" pitchFamily="18" charset="0"/>
              </a:rPr>
              <a:t>Planned Cesarean delivery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Book Antiqua" panose="02040602050305030304" pitchFamily="18" charset="0"/>
              </a:rPr>
              <a:t>Participate in BE-OR and complete short interview (15 minutes) after</a:t>
            </a:r>
          </a:p>
          <a:p>
            <a:r>
              <a:rPr lang="en-US" sz="2400" dirty="0">
                <a:latin typeface="Book Antiqua" panose="02040602050305030304" pitchFamily="18" charset="0"/>
              </a:rPr>
              <a:t>Responses are recorded, transcribed, and qualitatively coded </a:t>
            </a:r>
          </a:p>
        </p:txBody>
      </p:sp>
    </p:spTree>
    <p:extLst>
      <p:ext uri="{BB962C8B-B14F-4D97-AF65-F5344CB8AC3E}">
        <p14:creationId xmlns:p14="http://schemas.microsoft.com/office/powerpoint/2010/main" val="267109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  <a:alpha val="80000"/>
              </a:schemeClr>
            </a:gs>
            <a:gs pos="74000">
              <a:schemeClr val="accent6">
                <a:lumMod val="40000"/>
                <a:lumOff val="60000"/>
                <a:alpha val="46619"/>
              </a:schemeClr>
            </a:gs>
            <a:gs pos="83000">
              <a:schemeClr val="accent6">
                <a:lumMod val="40000"/>
                <a:lumOff val="60000"/>
                <a:alpha val="54743"/>
              </a:schemeClr>
            </a:gs>
            <a:gs pos="100000">
              <a:schemeClr val="accent6">
                <a:lumMod val="60000"/>
                <a:lumOff val="40000"/>
                <a:alpha val="6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7B6D0-A3AF-2F7F-5062-4756DDE26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1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Book Antiqua" panose="02040602050305030304" pitchFamily="18" charset="0"/>
              </a:rPr>
              <a:t>Results: BE-OR Feedback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C9D51D-5E4E-4826-DC5F-77D9FE702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301834"/>
              </p:ext>
            </p:extLst>
          </p:nvPr>
        </p:nvGraphicFramePr>
        <p:xfrm>
          <a:off x="838200" y="1415115"/>
          <a:ext cx="10515603" cy="496446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4170329230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165636855"/>
                    </a:ext>
                  </a:extLst>
                </a:gridCol>
                <a:gridCol w="1556060">
                  <a:extLst>
                    <a:ext uri="{9D8B030D-6E8A-4147-A177-3AD203B41FA5}">
                      <a16:colId xmlns:a16="http://schemas.microsoft.com/office/drawing/2014/main" val="2051938159"/>
                    </a:ext>
                  </a:extLst>
                </a:gridCol>
                <a:gridCol w="1530720">
                  <a:extLst>
                    <a:ext uri="{9D8B030D-6E8A-4147-A177-3AD203B41FA5}">
                      <a16:colId xmlns:a16="http://schemas.microsoft.com/office/drawing/2014/main" val="2485877047"/>
                    </a:ext>
                  </a:extLst>
                </a:gridCol>
                <a:gridCol w="1419907">
                  <a:extLst>
                    <a:ext uri="{9D8B030D-6E8A-4147-A177-3AD203B41FA5}">
                      <a16:colId xmlns:a16="http://schemas.microsoft.com/office/drawing/2014/main" val="1977920614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57524596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618121666"/>
                    </a:ext>
                  </a:extLst>
                </a:gridCol>
              </a:tblGrid>
              <a:tr h="1655929">
                <a:tc>
                  <a:txBody>
                    <a:bodyPr/>
                    <a:lstStyle/>
                    <a:p>
                      <a:pPr marL="0" marR="0" lvl="0" indent="0" algn="l" defTabSz="4389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Book Antiqua" panose="02040602050305030304" pitchFamily="18" charset="0"/>
                        </a:rPr>
                        <a:t>What information do hospitals want when deciding whether to adopt this?</a:t>
                      </a:r>
                    </a:p>
                    <a:p>
                      <a:endParaRPr lang="en-US" sz="1400" dirty="0">
                        <a:latin typeface="Book Antiqua" panose="02040602050305030304" pitchFamily="18" charset="0"/>
                      </a:endParaRP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89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Book Antiqua" panose="02040602050305030304" pitchFamily="18" charset="0"/>
                        </a:rPr>
                        <a:t>What affects whether this can be implemented?</a:t>
                      </a:r>
                    </a:p>
                    <a:p>
                      <a:endParaRPr lang="en-US" sz="1400" dirty="0">
                        <a:latin typeface="Book Antiqua" panose="02040602050305030304" pitchFamily="18" charset="0"/>
                      </a:endParaRP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Book Antiqua" panose="02040602050305030304" pitchFamily="18" charset="0"/>
                        </a:rPr>
                        <a:t>How does this help the patient/partner?</a:t>
                      </a: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89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Book Antiqua" panose="02040602050305030304" pitchFamily="18" charset="0"/>
                        </a:rPr>
                        <a:t>How to we introduce this to patients so they want to receive the intervention?</a:t>
                      </a:r>
                    </a:p>
                    <a:p>
                      <a:endParaRPr lang="en-US" sz="1400" dirty="0">
                        <a:latin typeface="Book Antiqua" panose="02040602050305030304" pitchFamily="18" charset="0"/>
                      </a:endParaRP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89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Book Antiqua" panose="02040602050305030304" pitchFamily="18" charset="0"/>
                        </a:rPr>
                        <a:t>What to we need to change in the intervention to make it more helpful to patients?</a:t>
                      </a:r>
                    </a:p>
                    <a:p>
                      <a:endParaRPr lang="en-US" sz="1400" dirty="0">
                        <a:latin typeface="Book Antiqua" panose="02040602050305030304" pitchFamily="18" charset="0"/>
                      </a:endParaRP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Book Antiqua" panose="02040602050305030304" pitchFamily="18" charset="0"/>
                        </a:rPr>
                        <a:t>Who should implement this and how should they be trained?</a:t>
                      </a:r>
                    </a:p>
                  </a:txBody>
                  <a:tcPr>
                    <a:solidFill>
                      <a:srgbClr val="DA8A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Book Antiqua" panose="02040602050305030304" pitchFamily="18" charset="0"/>
                        </a:rPr>
                        <a:t>What do we need to add or change to the protocol to make it safe?</a:t>
                      </a:r>
                    </a:p>
                  </a:txBody>
                  <a:tcPr>
                    <a:solidFill>
                      <a:srgbClr val="DA8A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627066"/>
                  </a:ext>
                </a:extLst>
              </a:tr>
              <a:tr h="97158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Feasible in workflows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Room and OR availability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Preparedness, reduced uncertainty, empowerment, cognitive framework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Be explicit in what this involves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Handouts for review before/after intervention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Person trained in mental health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OR availability and turnover (no contamination)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98197"/>
                  </a:ext>
                </a:extLst>
              </a:tr>
              <a:tr h="97158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Data for patient outcomes (PMATS, opioid use, patient experience)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Staffing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Affects partner’s experience and parent-partner relationship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Acknowledgement for those with medical phobias / previous trauma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Passing along patient preferences to medical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Dedicated team who uses trauma-informed care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Safety checks for mental health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4189204"/>
                  </a:ext>
                </a:extLst>
              </a:tr>
              <a:tr h="97158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Data to make hospital look 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Incorporating into existing workflows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Reframes birthing experience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Establish trust using trauma-informed care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Give language to communicate anxiety during intervention and coping strategies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ook Antiqua" panose="02040602050305030304" pitchFamily="18" charset="0"/>
                        </a:rPr>
                        <a:t>Plan for medical/mental health issues during intervention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659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523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  <a:alpha val="80000"/>
              </a:schemeClr>
            </a:gs>
            <a:gs pos="74000">
              <a:schemeClr val="accent6">
                <a:lumMod val="40000"/>
                <a:lumOff val="60000"/>
                <a:alpha val="46619"/>
              </a:schemeClr>
            </a:gs>
            <a:gs pos="83000">
              <a:schemeClr val="accent6">
                <a:lumMod val="40000"/>
                <a:lumOff val="60000"/>
                <a:alpha val="54743"/>
              </a:schemeClr>
            </a:gs>
            <a:gs pos="100000">
              <a:schemeClr val="accent6">
                <a:lumMod val="60000"/>
                <a:lumOff val="40000"/>
                <a:alpha val="6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B47F1-80DE-B369-AFE6-FB4DCF796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1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Book Antiqua" panose="02040602050305030304" pitchFamily="18" charset="0"/>
              </a:rPr>
              <a:t>Results: Valuable Quotes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4EB098-2FF9-8611-6E3C-4CDCFC642F09}"/>
              </a:ext>
            </a:extLst>
          </p:cNvPr>
          <p:cNvSpPr txBox="1"/>
          <p:nvPr/>
        </p:nvSpPr>
        <p:spPr>
          <a:xfrm>
            <a:off x="391570" y="1674674"/>
            <a:ext cx="5494880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AB5F6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0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"For me, anything that causes me anxiety a lot of times it's the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unknown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. So, I really love that this includes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desensitization to numerous senses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and being able to do that weeks ahead of a scheduled birth so people can use imagery and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really have an idea in their mind of what this very anxiety-provoking situation could look like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."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504277-F650-A05C-4C2C-9E1E19FB785D}"/>
              </a:ext>
            </a:extLst>
          </p:cNvPr>
          <p:cNvSpPr txBox="1"/>
          <p:nvPr/>
        </p:nvSpPr>
        <p:spPr>
          <a:xfrm>
            <a:off x="6305550" y="4855784"/>
            <a:ext cx="549488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AB5F6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0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"For me, it would help reduce trauma symptoms in the postpartum time. Because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it really is trauma-informed to give people choice, awareness, instructions ahead of time of what will happen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." 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2C49A9-D618-5745-4EAB-1EB1458E9C8A}"/>
              </a:ext>
            </a:extLst>
          </p:cNvPr>
          <p:cNvSpPr txBox="1"/>
          <p:nvPr/>
        </p:nvSpPr>
        <p:spPr>
          <a:xfrm>
            <a:off x="391570" y="4024788"/>
            <a:ext cx="5494880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AB5F6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0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"If we can take one factor out of it for these people and birthing humans that we can just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reduce that so they can focus on their baby, they can focus on their healing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. There's a lot of aspects to our care, and I think just reducing one of these single factors, which is multifaceted and very vast and challenging, will benefit our patients tenfold."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C91CF9-E16D-1B8F-5022-7193CDACA29C}"/>
              </a:ext>
            </a:extLst>
          </p:cNvPr>
          <p:cNvSpPr txBox="1"/>
          <p:nvPr/>
        </p:nvSpPr>
        <p:spPr>
          <a:xfrm>
            <a:off x="6333080" y="1325699"/>
            <a:ext cx="5494880" cy="31393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AB5F6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0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"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Giving a birthing person some control of a situation that you don't necessarily have a lot of control over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, I think that I would feel so much better knowing that I had done everything I could do to prepare myself, and that although I didn't have control of exactly how things would go, I had control to attend this intervention. So postpartum, I think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I would feel more empowered that I was able to do something to help myself through pregnancy and delivery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Book Antiqua" panose="02040602050305030304" pitchFamily="18" charset="0"/>
              </a:rPr>
              <a:t>, and then postpartum feel like I was a little more in control of that."</a:t>
            </a:r>
            <a:endParaRPr lang="en-US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346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0b96fc-3cac-4f39-8741-761b5c694de7">
      <Terms xmlns="http://schemas.microsoft.com/office/infopath/2007/PartnerControls"/>
    </lcf76f155ced4ddcb4097134ff3c332f>
    <TaxCatchAll xmlns="cd07119f-ec39-461f-9d35-e9dde5481e5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F4D360F85661468B9B23CC78D0CBAF" ma:contentTypeVersion="18" ma:contentTypeDescription="Create a new document." ma:contentTypeScope="" ma:versionID="f39e63fe1a22b1bedbcf6fb692222841">
  <xsd:schema xmlns:xsd="http://www.w3.org/2001/XMLSchema" xmlns:xs="http://www.w3.org/2001/XMLSchema" xmlns:p="http://schemas.microsoft.com/office/2006/metadata/properties" xmlns:ns2="b10b96fc-3cac-4f39-8741-761b5c694de7" xmlns:ns3="cd07119f-ec39-461f-9d35-e9dde5481e50" targetNamespace="http://schemas.microsoft.com/office/2006/metadata/properties" ma:root="true" ma:fieldsID="1bc355f65d7d3abee87d101411c176a8" ns2:_="" ns3:_="">
    <xsd:import namespace="b10b96fc-3cac-4f39-8741-761b5c694de7"/>
    <xsd:import namespace="cd07119f-ec39-461f-9d35-e9dde5481e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0b96fc-3cac-4f39-8741-761b5c694d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07119f-ec39-461f-9d35-e9dde5481e5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575d1d3-11ac-4cfd-9924-75d384c3cee9}" ma:internalName="TaxCatchAll" ma:showField="CatchAllData" ma:web="cd07119f-ec39-461f-9d35-e9dde5481e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28D123-D82D-44AF-BC73-2AA30AEF97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830499-DE86-4F74-BDF4-85A6BBB5B844}">
  <ds:schemaRefs>
    <ds:schemaRef ds:uri="http://purl.org/dc/elements/1.1/"/>
    <ds:schemaRef ds:uri="http://schemas.microsoft.com/office/2006/documentManagement/types"/>
    <ds:schemaRef ds:uri="http://purl.org/dc/terms/"/>
    <ds:schemaRef ds:uri="54bafc64-0e72-4cc0-b78d-e9fe3d7b366d"/>
    <ds:schemaRef ds:uri="2e2742b5-ca41-43e3-beba-1fb87563fb38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6DD7785-2B99-4A7A-848D-470ABD5FEC1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8547</TotalTime>
  <Words>1912</Words>
  <Application>Microsoft Macintosh PowerPoint</Application>
  <PresentationFormat>Widescreen</PresentationFormat>
  <Paragraphs>183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Book Antiqua</vt:lpstr>
      <vt:lpstr>Cambria Math</vt:lpstr>
      <vt:lpstr>Office Theme</vt:lpstr>
      <vt:lpstr>PowerPoint Presentation</vt:lpstr>
      <vt:lpstr>Perinatal Mood, Anxiety, and Trauma Symptoms (PMATS)</vt:lpstr>
      <vt:lpstr>Study Aim </vt:lpstr>
      <vt:lpstr>Brief Exposure Intervention (BE-OR)</vt:lpstr>
      <vt:lpstr>Study Timeline and Phases</vt:lpstr>
      <vt:lpstr>Methods: Work Groups (Phase 1 - Cycle 1)</vt:lpstr>
      <vt:lpstr>Methods: User-Testing Design (Phase 1 – Cycle 1)</vt:lpstr>
      <vt:lpstr>Results: BE-OR Feedback</vt:lpstr>
      <vt:lpstr>Results: Valuable Quotes</vt:lpstr>
      <vt:lpstr>Discussion</vt:lpstr>
      <vt:lpstr>References</vt:lpstr>
      <vt:lpstr>A Special Thanks To…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cassidy calderon</dc:creator>
  <cp:lastModifiedBy>cassidy calderon</cp:lastModifiedBy>
  <cp:revision>11</cp:revision>
  <dcterms:created xsi:type="dcterms:W3CDTF">2024-05-29T18:53:05Z</dcterms:created>
  <dcterms:modified xsi:type="dcterms:W3CDTF">2024-08-12T22:53:43Z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0x010100C8F4D360F85661468B9B23CC78D0CBAF</vt:lpwstr>
  </property>
</Properties>
</file>