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INTRODUCE SELF, MENTORS, PROJECT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b="1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DONT FORGET ARROW!!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EMPHASIZE WHICH PARENT AND WHICH DIAGNOSIS - PURPLE LINE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Shape 12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har char="-"/>
            </a:pPr>
            <a:r>
              <a:rPr lang="en"/>
              <a:t>REPEAT HYPOTHESIS </a:t>
            </a:r>
          </a:p>
          <a:p>
            <a:pPr indent="-228600" lvl="0" marL="457200" rtl="0">
              <a:spcBef>
                <a:spcPts val="0"/>
              </a:spcBef>
              <a:buChar char="-"/>
            </a:pPr>
            <a:r>
              <a:rPr lang="en"/>
              <a:t>Talk about different personalities of people with different diagnoses</a:t>
            </a:r>
          </a:p>
          <a:p>
            <a:pPr indent="-228600" lvl="1" marL="914400" rtl="0">
              <a:spcBef>
                <a:spcPts val="0"/>
              </a:spcBef>
              <a:buChar char="-"/>
            </a:pPr>
            <a:r>
              <a:rPr lang="en"/>
              <a:t>Those with AN are more controlling and obsessive while those with BN are more impulsive and sensation seeking </a:t>
            </a:r>
          </a:p>
          <a:p>
            <a:pPr indent="-228600" lvl="1" marL="914400" rtl="0">
              <a:spcBef>
                <a:spcPts val="0"/>
              </a:spcBef>
              <a:buChar char="-"/>
            </a:pPr>
            <a:r>
              <a:rPr lang="en"/>
              <a:t>The results suggest that symptoms may present themselves different depending on relationships with the parent - which parents the child perceives more criticism from 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>
              <a:spcBef>
                <a:spcPts val="0"/>
              </a:spcBef>
              <a:buChar char="-"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Shape 14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Other risk factors: FAMILY ENVIRONMENT (emotional overinvolvement, hostility) and OTHER TRAITS WITHIN THE CHILDREN (Level of depression, anxiety, self-esteem, etc.)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These are the references to past research that I used throughout my project and presentation, and if anyone has any further questions please feel free to ask!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15000"/>
              </a:lnSpc>
              <a:spcBef>
                <a:spcPts val="0"/>
              </a:spcBef>
              <a:buChar char="-"/>
            </a:pPr>
            <a:r>
              <a:rPr lang="en"/>
              <a:t>ASK FOR QUESTIONS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n"/>
              <a:t>Eating disorders are becoming an increasingly prevalent issue - where does this pressure come from? 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Family environment - things like hostility, emotional over involvement and, the focus of this study… criticism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har char="-"/>
            </a:pPr>
            <a:r>
              <a:rPr lang="en"/>
              <a:t>Perfectionistic tendencies are very high in individuals with eating disorders </a:t>
            </a:r>
          </a:p>
          <a:p>
            <a:pPr indent="-228600" lvl="0" marL="457200" rtl="0">
              <a:spcBef>
                <a:spcPts val="0"/>
              </a:spcBef>
              <a:buChar char="-"/>
            </a:pPr>
            <a:r>
              <a:rPr lang="en"/>
              <a:t>However… few studies have looked at family environment as related to perfectionism</a:t>
            </a:r>
          </a:p>
          <a:p>
            <a:pPr indent="-228600" lvl="0" marL="457200" rtl="0">
              <a:spcBef>
                <a:spcPts val="0"/>
              </a:spcBef>
              <a:buChar char="-"/>
            </a:pPr>
            <a:r>
              <a:rPr lang="en"/>
              <a:t>The one that has found high perceived criticism -&gt; perfectionism -&gt; obessesion over body image, weight, fat, etc.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04800" lvl="0" marL="4572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-"/>
            </a:pPr>
            <a:r>
              <a:rPr lang="en"/>
              <a:t>EXPLAIN SLOWLY AND CLEARLY 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har char="-"/>
            </a:pPr>
            <a:r>
              <a:rPr lang="en"/>
              <a:t>Explain diagram slowly and explain EDNOS </a:t>
            </a:r>
          </a:p>
          <a:p>
            <a:pPr indent="-228600" lvl="0" marL="457200">
              <a:spcBef>
                <a:spcPts val="0"/>
              </a:spcBef>
              <a:buChar char="-"/>
            </a:pPr>
            <a:r>
              <a:rPr lang="en"/>
              <a:t>Then click and look at children, mothers, and fathers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>
              <a:spcBef>
                <a:spcPts val="0"/>
              </a:spcBef>
              <a:buChar char="-"/>
            </a:pPr>
            <a:r>
              <a:rPr lang="en"/>
              <a:t>EDI also scores for things like Drive for Thinness, Body Dissatisfaction, Low Self-Esteem, Personal Alienation, etc. AND perfectionism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har char="-"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DONT FORGET ARROW!!!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EMPHASIZE WHICH PARENT AND WHICH DIAGNOSIS - YELLOW LINE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CFE2F3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●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slow">
    <p:fade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g"/><Relationship Id="rId4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5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image" Target="../media/image3.jpg"/><Relationship Id="rId5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0" y="618950"/>
            <a:ext cx="9144000" cy="2052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 b="1" sz="3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b="1" sz="3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0"/>
              </a:spcBef>
              <a:buNone/>
            </a:pPr>
            <a:r>
              <a:rPr b="1" lang="en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Pressure to Be Perfect:</a:t>
            </a:r>
          </a:p>
          <a:p>
            <a:pPr lvl="0">
              <a:spcBef>
                <a:spcPts val="0"/>
              </a:spcBef>
              <a:buNone/>
            </a:pPr>
            <a:r>
              <a:rPr b="1" lang="en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Relationship Between </a:t>
            </a:r>
          </a:p>
          <a:p>
            <a:pPr lvl="0">
              <a:spcBef>
                <a:spcPts val="0"/>
              </a:spcBef>
              <a:buNone/>
            </a:pPr>
            <a:r>
              <a:rPr b="1" lang="en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Emotional Environment and Perfectionism </a:t>
            </a:r>
          </a:p>
          <a:p>
            <a:pPr lvl="0">
              <a:spcBef>
                <a:spcPts val="0"/>
              </a:spcBef>
              <a:buNone/>
            </a:pPr>
            <a:r>
              <a:rPr b="1" lang="en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 Eating Disorder Patients</a:t>
            </a:r>
          </a:p>
        </p:txBody>
      </p:sp>
      <p:sp>
        <p:nvSpPr>
          <p:cNvPr id="55" name="Shape 55"/>
          <p:cNvSpPr txBox="1"/>
          <p:nvPr>
            <p:ph idx="1" type="subTitle"/>
          </p:nvPr>
        </p:nvSpPr>
        <p:spPr>
          <a:xfrm>
            <a:off x="133825" y="3743350"/>
            <a:ext cx="9144000" cy="792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Gabrielle Fabrikant-Abzug</a:t>
            </a:r>
            <a:r>
              <a:rPr baseline="30000"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Jennifer Hagman M.D.</a:t>
            </a:r>
            <a:r>
              <a:rPr baseline="30000"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1,2</a:t>
            </a:r>
            <a:r>
              <a:rPr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Mindy Solomon Ph.D.</a:t>
            </a:r>
            <a:r>
              <a:rPr baseline="30000"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1,2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Pediatric Mental Health Institute, Children’s Hospital Colorado</a:t>
            </a:r>
            <a:r>
              <a:rPr baseline="30000"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University of Colorado, Anschutz Medical Campus</a:t>
            </a:r>
            <a:r>
              <a:rPr baseline="30000"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type="title"/>
          </p:nvPr>
        </p:nvSpPr>
        <p:spPr>
          <a:xfrm>
            <a:off x="0" y="0"/>
            <a:ext cx="91440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2600">
                <a:latin typeface="Calibri"/>
                <a:ea typeface="Calibri"/>
                <a:cs typeface="Calibri"/>
                <a:sym typeface="Calibri"/>
              </a:rPr>
              <a:t>A positive trend near significance was found between the child’s perceived criticism from the father and perfectionism scores among those with Bulimia Nervosa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125" name="Shape 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6050" y="1614174"/>
            <a:ext cx="6150550" cy="352932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Shape 126"/>
          <p:cNvSpPr/>
          <p:nvPr/>
        </p:nvSpPr>
        <p:spPr>
          <a:xfrm>
            <a:off x="3600275" y="2197725"/>
            <a:ext cx="799800" cy="253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980000"/>
          </a:solidFill>
          <a:ln cap="flat" cmpd="sng" w="9525">
            <a:solidFill>
              <a:srgbClr val="98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>
            <p:ph type="title"/>
          </p:nvPr>
        </p:nvSpPr>
        <p:spPr>
          <a:xfrm>
            <a:off x="185475" y="350350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3000">
                <a:latin typeface="Calibri"/>
                <a:ea typeface="Calibri"/>
                <a:cs typeface="Calibri"/>
                <a:sym typeface="Calibri"/>
              </a:rPr>
              <a:t>Key Findings</a:t>
            </a:r>
          </a:p>
        </p:txBody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x="90825" y="1024275"/>
            <a:ext cx="6062400" cy="369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evel of criticism from different family members may influence the way ED symptoms present in children who are already predisposed to ED</a:t>
            </a:r>
          </a:p>
          <a:p>
            <a:pPr indent="-3810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relationship between criticism and perfectionism was different depending on which parent and ED diagnosis being evaluated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200"/>
          </a:p>
        </p:txBody>
      </p:sp>
      <p:pic>
        <p:nvPicPr>
          <p:cNvPr id="133" name="Shape 1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32250" y="618570"/>
            <a:ext cx="2805175" cy="186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Shape 1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27700" y="2640025"/>
            <a:ext cx="2214275" cy="221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30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" sz="3000">
                <a:latin typeface="Calibri"/>
                <a:ea typeface="Calibri"/>
                <a:cs typeface="Calibri"/>
                <a:sym typeface="Calibri"/>
              </a:rPr>
              <a:t>Limitations to the Study</a:t>
            </a:r>
          </a:p>
        </p:txBody>
      </p:sp>
      <p:sp>
        <p:nvSpPr>
          <p:cNvPr id="140" name="Shape 140"/>
          <p:cNvSpPr txBox="1"/>
          <p:nvPr>
            <p:ph idx="1" type="body"/>
          </p:nvPr>
        </p:nvSpPr>
        <p:spPr>
          <a:xfrm>
            <a:off x="311700" y="1152475"/>
            <a:ext cx="5887200" cy="3832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937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Perfectionism and criticism were measured by self report</a:t>
            </a:r>
          </a:p>
          <a:p>
            <a:pPr indent="-3937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Diagnoses were made through an unstructured clinical interview </a:t>
            </a:r>
          </a:p>
          <a:p>
            <a:pPr indent="-3937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Subjects were limited to families seeking treatment in higher levels of care at the PMHI in Denver, Colorado (i.e. patients with more severe symptoms)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" name="Shape 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8899" y="857231"/>
            <a:ext cx="2633400" cy="3824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3000">
                <a:latin typeface="Calibri"/>
                <a:ea typeface="Calibri"/>
                <a:cs typeface="Calibri"/>
                <a:sym typeface="Calibri"/>
              </a:rPr>
              <a:t>Future Directions</a:t>
            </a:r>
          </a:p>
        </p:txBody>
      </p:sp>
      <p:sp>
        <p:nvSpPr>
          <p:cNvPr id="147" name="Shape 147"/>
          <p:cNvSpPr txBox="1"/>
          <p:nvPr>
            <p:ph idx="1" type="body"/>
          </p:nvPr>
        </p:nvSpPr>
        <p:spPr>
          <a:xfrm>
            <a:off x="139000" y="1177150"/>
            <a:ext cx="57939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937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These results suggest that </a:t>
            </a:r>
            <a:r>
              <a:rPr b="1" lang="en" sz="260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family dynamics and perfectionistic tendencies </a:t>
            </a:r>
            <a:r>
              <a:rPr lang="en" sz="2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may influence the development of EDs</a:t>
            </a:r>
          </a:p>
          <a:p>
            <a:pPr indent="-3937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b="1" lang="en" sz="260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Family involvement in treatment may lead to greater success</a:t>
            </a:r>
            <a:r>
              <a:rPr lang="en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which is consistent with previous research </a:t>
            </a:r>
          </a:p>
          <a:p>
            <a:pPr indent="-3937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Other risk factors should be further studied </a:t>
            </a:r>
          </a:p>
        </p:txBody>
      </p:sp>
      <p:pic>
        <p:nvPicPr>
          <p:cNvPr id="148" name="Shape 1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68600" y="1588163"/>
            <a:ext cx="2948725" cy="1967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3000">
                <a:latin typeface="Calibri"/>
                <a:ea typeface="Calibri"/>
                <a:cs typeface="Calibri"/>
                <a:sym typeface="Calibri"/>
              </a:rPr>
              <a:t>References</a:t>
            </a:r>
          </a:p>
        </p:txBody>
      </p:sp>
      <p:sp>
        <p:nvSpPr>
          <p:cNvPr id="154" name="Shape 154"/>
          <p:cNvSpPr txBox="1"/>
          <p:nvPr>
            <p:ph idx="1" type="body"/>
          </p:nvPr>
        </p:nvSpPr>
        <p:spPr>
          <a:xfrm>
            <a:off x="311700" y="11011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175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Gonçalves, J., Moreira, E., Trindade, E., &amp; Fiates, G. (n.d.). Eating disorders in childhood and adolescence. </a:t>
            </a:r>
            <a:r>
              <a:rPr i="1"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Revista Paulista De Pediatria : Orgão Oficial Da Sociedade De Pediatria De São Paulo.,31</a:t>
            </a: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(1), 96-103.</a:t>
            </a:r>
          </a:p>
          <a:p>
            <a:pPr indent="-3175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Bardone-Cone, Anna M., Stacy L. Lin, and Rachel M. Butler. "Perfectionism and Contingent Self-Worth in Relation to Disordered Eating and Anxiety."</a:t>
            </a:r>
            <a:r>
              <a:rPr i="1"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Behavior Therapy</a:t>
            </a: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vol. 48, no. 3, 2016;2017;, pp. 380.</a:t>
            </a:r>
          </a:p>
          <a:p>
            <a:pPr indent="-3175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Sassaroli, S., et al. "Perfectionism as a Mediator between Perceived Criticism and Eating Disorders."</a:t>
            </a:r>
            <a:r>
              <a:rPr i="1"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Eating and Weight Disorders - Studies on Anorexia, Bulimia and Obesity</a:t>
            </a: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vol. 16, no. 1, 2011, pp. 37-44.</a:t>
            </a:r>
          </a:p>
        </p:txBody>
      </p:sp>
      <p:pic>
        <p:nvPicPr>
          <p:cNvPr descr="File:Urval av de bocker som har vunnit Nordiska radets ..." id="155" name="Shape 1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14593" y="2771999"/>
            <a:ext cx="3314828" cy="2205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/>
          <p:nvPr>
            <p:ph type="title"/>
          </p:nvPr>
        </p:nvSpPr>
        <p:spPr>
          <a:xfrm>
            <a:off x="311700" y="233500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3000">
                <a:latin typeface="Calibri"/>
                <a:ea typeface="Calibri"/>
                <a:cs typeface="Calibri"/>
                <a:sym typeface="Calibri"/>
              </a:rPr>
              <a:t>Thank you to...</a:t>
            </a:r>
            <a:r>
              <a:rPr lang="en"/>
              <a:t> </a:t>
            </a:r>
          </a:p>
        </p:txBody>
      </p:sp>
      <p:sp>
        <p:nvSpPr>
          <p:cNvPr id="161" name="Shape 161"/>
          <p:cNvSpPr txBox="1"/>
          <p:nvPr>
            <p:ph idx="1" type="body"/>
          </p:nvPr>
        </p:nvSpPr>
        <p:spPr>
          <a:xfrm>
            <a:off x="311700" y="863550"/>
            <a:ext cx="59451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556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 sponsors for their generosity in allocating the funds to support the program:</a:t>
            </a:r>
          </a:p>
          <a:p>
            <a:pPr indent="-342900" lvl="1" marL="914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Dr. Dominique Martinez (CCTSI Office of Diversity and Inclusion)</a:t>
            </a:r>
          </a:p>
          <a:p>
            <a:pPr indent="-342900" lvl="1" marL="914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Dr. Douglas Novins, and Dr. Jennifer Hagman (PMHI)</a:t>
            </a:r>
          </a:p>
          <a:p>
            <a:pPr indent="-3556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Mentors at EDU for all their help:</a:t>
            </a:r>
          </a:p>
          <a:p>
            <a:pPr indent="-342900" lvl="1" marL="9144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</a:pPr>
            <a:r>
              <a:rPr lang="en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Dr. Mindy Solomon, Dr. Jennifer Hagman, and Dr. Helene Simons </a:t>
            </a:r>
          </a:p>
          <a:p>
            <a:pPr indent="-3556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Program mentors for their organization and constant support:</a:t>
            </a:r>
          </a:p>
          <a:p>
            <a:pPr indent="-342900" lvl="1" marL="9144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</a:pPr>
            <a:r>
              <a:rPr lang="en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Dr. Merlin Ariefdjohan and Ms. Emmaly Owens</a:t>
            </a:r>
          </a:p>
        </p:txBody>
      </p:sp>
      <p:pic>
        <p:nvPicPr>
          <p:cNvPr id="162" name="Shape 1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83974" y="1288975"/>
            <a:ext cx="2607624" cy="2607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/>
          <p:nvPr>
            <p:ph type="title"/>
          </p:nvPr>
        </p:nvSpPr>
        <p:spPr>
          <a:xfrm>
            <a:off x="311700" y="28467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3000">
                <a:latin typeface="Calibri"/>
                <a:ea typeface="Calibri"/>
                <a:cs typeface="Calibri"/>
                <a:sym typeface="Calibri"/>
              </a:rPr>
              <a:t>Thin Is In!</a:t>
            </a:r>
          </a:p>
        </p:txBody>
      </p:sp>
      <p:sp>
        <p:nvSpPr>
          <p:cNvPr id="61" name="Shape 61"/>
          <p:cNvSpPr txBox="1"/>
          <p:nvPr>
            <p:ph idx="1" type="body"/>
          </p:nvPr>
        </p:nvSpPr>
        <p:spPr>
          <a:xfrm>
            <a:off x="311700" y="857375"/>
            <a:ext cx="6015900" cy="4162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Eating disorders (ED) are becoming an increasingly prevalent issue in today’s society</a:t>
            </a:r>
          </a:p>
          <a:p>
            <a:pPr indent="-419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Emotional environment within the family has been shown to be one of the most important risk factors that leads to developing an ED</a:t>
            </a:r>
            <a:r>
              <a:rPr baseline="30000"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  <a:p>
            <a:pPr indent="-4191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Criticism 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100"/>
          </a:p>
        </p:txBody>
      </p:sp>
      <p:pic>
        <p:nvPicPr>
          <p:cNvPr id="62" name="Shape 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630886">
            <a:off x="7616246" y="241200"/>
            <a:ext cx="1321334" cy="1809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Shape 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886969">
            <a:off x="6712377" y="1516088"/>
            <a:ext cx="1583495" cy="2111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Shape 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833778">
            <a:off x="7366406" y="2852865"/>
            <a:ext cx="1505112" cy="20157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311700" y="198350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3000">
                <a:latin typeface="Calibri"/>
                <a:ea typeface="Calibri"/>
                <a:cs typeface="Calibri"/>
                <a:sym typeface="Calibri"/>
              </a:rPr>
              <a:t>Pressure to Be Perfect</a:t>
            </a:r>
          </a:p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311700" y="771050"/>
            <a:ext cx="56160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7465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levels of perfectionism have also been associated with development of an ED</a:t>
            </a:r>
            <a:r>
              <a:rPr baseline="30000" lang="en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  <a:p>
            <a:pPr indent="-37465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Few studies have explored the relationship between emotional environment and the child’s level of perfectionism </a:t>
            </a:r>
          </a:p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30000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100"/>
          </a:p>
        </p:txBody>
      </p:sp>
      <p:pic>
        <p:nvPicPr>
          <p:cNvPr id="71" name="Shape 71"/>
          <p:cNvPicPr preferRelativeResize="0"/>
          <p:nvPr/>
        </p:nvPicPr>
        <p:blipFill rotWithShape="1">
          <a:blip r:embed="rId3">
            <a:alphaModFix/>
          </a:blip>
          <a:srcRect b="1859" l="14565" r="14897" t="-1860"/>
          <a:stretch/>
        </p:blipFill>
        <p:spPr>
          <a:xfrm>
            <a:off x="6099337" y="364000"/>
            <a:ext cx="2910949" cy="1813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ree photo: Appetite, Apple, Calories, Catering - Free Image on ..." id="72" name="Shape 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18025" y="2563974"/>
            <a:ext cx="2873575" cy="1915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Shape 7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8570" y="3330275"/>
            <a:ext cx="4309530" cy="18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3000">
                <a:latin typeface="Calibri"/>
                <a:ea typeface="Calibri"/>
                <a:cs typeface="Calibri"/>
                <a:sym typeface="Calibri"/>
              </a:rPr>
              <a:t>Purpose and </a:t>
            </a:r>
            <a:r>
              <a:rPr b="1" lang="en" sz="3000">
                <a:latin typeface="Calibri"/>
                <a:ea typeface="Calibri"/>
                <a:cs typeface="Calibri"/>
                <a:sym typeface="Calibri"/>
              </a:rPr>
              <a:t>Hypothesis</a:t>
            </a:r>
          </a:p>
        </p:txBody>
      </p:sp>
      <p:sp>
        <p:nvSpPr>
          <p:cNvPr id="79" name="Shape 7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556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determine if there is a relationship between emotional environment of the family (measured by criticism) and level of perfectionism within the patient </a:t>
            </a:r>
          </a:p>
        </p:txBody>
      </p:sp>
      <p:pic>
        <p:nvPicPr>
          <p:cNvPr id="80" name="Shape 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9925" y="2442375"/>
            <a:ext cx="4684150" cy="205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Shape 85"/>
          <p:cNvPicPr preferRelativeResize="0"/>
          <p:nvPr/>
        </p:nvPicPr>
        <p:blipFill rotWithShape="1">
          <a:blip r:embed="rId3">
            <a:alphaModFix/>
          </a:blip>
          <a:srcRect b="0" l="15038" r="0" t="0"/>
          <a:stretch/>
        </p:blipFill>
        <p:spPr>
          <a:xfrm>
            <a:off x="4143525" y="-12"/>
            <a:ext cx="4074250" cy="5007824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Shape 86"/>
          <p:cNvSpPr txBox="1"/>
          <p:nvPr>
            <p:ph type="title"/>
          </p:nvPr>
        </p:nvSpPr>
        <p:spPr>
          <a:xfrm>
            <a:off x="543250" y="1822325"/>
            <a:ext cx="3017400" cy="7557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3000">
                <a:latin typeface="Calibri"/>
                <a:ea typeface="Calibri"/>
                <a:cs typeface="Calibri"/>
                <a:sym typeface="Calibri"/>
              </a:rPr>
              <a:t>Study Population</a:t>
            </a:r>
          </a:p>
        </p:txBody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292750" y="2732275"/>
            <a:ext cx="3518400" cy="2119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213 children</a:t>
            </a:r>
          </a:p>
          <a:p>
            <a:pPr indent="-3810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142 mothers</a:t>
            </a:r>
          </a:p>
          <a:p>
            <a:pPr indent="-3810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65 fathers 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>
            <p:ph type="title"/>
          </p:nvPr>
        </p:nvSpPr>
        <p:spPr>
          <a:xfrm>
            <a:off x="311700" y="420200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3000">
                <a:latin typeface="Calibri"/>
                <a:ea typeface="Calibri"/>
                <a:cs typeface="Calibri"/>
                <a:sym typeface="Calibri"/>
              </a:rPr>
              <a:t>Data Collection Instruments  </a:t>
            </a:r>
          </a:p>
        </p:txBody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311700" y="992900"/>
            <a:ext cx="8832300" cy="227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937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 on the admissions surveys include:</a:t>
            </a:r>
          </a:p>
          <a:p>
            <a:pPr indent="-3937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Eating Disorder Inventory, which is a valid, reliable and widely used device that evaluates and scores symptoms associated with eating disorders, including perfectionism </a:t>
            </a:r>
          </a:p>
          <a:p>
            <a:pPr indent="-3937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■"/>
            </a:pPr>
            <a:r>
              <a:rPr lang="en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“I feel that I must do things perfectly or not at all”</a:t>
            </a:r>
          </a:p>
          <a:p>
            <a:pPr indent="-3937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■"/>
            </a:pPr>
            <a:r>
              <a:rPr lang="en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“I hate being less than best at things”</a:t>
            </a:r>
          </a:p>
          <a:p>
            <a:pPr indent="-3937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 relating to aspects of emotional environment </a:t>
            </a:r>
          </a:p>
          <a:p>
            <a:pPr indent="-6985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2307"/>
              <a:buFont typeface="Arial"/>
              <a:buNone/>
            </a:pPr>
            <a:r>
              <a:t/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t/>
            </a:r>
            <a:endParaRPr sz="2000"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3000">
                <a:latin typeface="Calibri"/>
                <a:ea typeface="Calibri"/>
                <a:cs typeface="Calibri"/>
                <a:sym typeface="Calibri"/>
              </a:rPr>
              <a:t>Data Collection Instruments</a:t>
            </a:r>
          </a:p>
        </p:txBody>
      </p:sp>
      <p:pic>
        <p:nvPicPr>
          <p:cNvPr id="99" name="Shape 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4600" y="1249487"/>
            <a:ext cx="5742974" cy="167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Shape 10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94600" y="3267250"/>
            <a:ext cx="5742976" cy="169687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Shape 101"/>
          <p:cNvSpPr txBox="1"/>
          <p:nvPr/>
        </p:nvSpPr>
        <p:spPr>
          <a:xfrm>
            <a:off x="182075" y="1249487"/>
            <a:ext cx="15945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Question Children Received (Perceived Criticism): </a:t>
            </a:r>
          </a:p>
        </p:txBody>
      </p:sp>
      <p:sp>
        <p:nvSpPr>
          <p:cNvPr id="102" name="Shape 102"/>
          <p:cNvSpPr txBox="1"/>
          <p:nvPr/>
        </p:nvSpPr>
        <p:spPr>
          <a:xfrm>
            <a:off x="206225" y="3267250"/>
            <a:ext cx="15462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Question Parents Received (Reported Criticism):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type="title"/>
          </p:nvPr>
        </p:nvSpPr>
        <p:spPr>
          <a:xfrm>
            <a:off x="63125" y="2006375"/>
            <a:ext cx="3092399" cy="634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3600">
                <a:latin typeface="Calibri"/>
                <a:ea typeface="Calibri"/>
                <a:cs typeface="Calibri"/>
                <a:sym typeface="Calibri"/>
              </a:rPr>
              <a:t>Demographics</a:t>
            </a:r>
          </a:p>
        </p:txBody>
      </p:sp>
      <p:pic>
        <p:nvPicPr>
          <p:cNvPr id="108" name="Shape 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4708" y="87949"/>
            <a:ext cx="2928941" cy="49676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Shape 109"/>
          <p:cNvSpPr/>
          <p:nvPr/>
        </p:nvSpPr>
        <p:spPr>
          <a:xfrm>
            <a:off x="4519275" y="4070400"/>
            <a:ext cx="679800" cy="266700"/>
          </a:xfrm>
          <a:prstGeom prst="ellipse">
            <a:avLst/>
          </a:prstGeom>
          <a:noFill/>
          <a:ln cap="flat" cmpd="sng" w="9525">
            <a:solidFill>
              <a:srgbClr val="98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0" name="Shape 110"/>
          <p:cNvSpPr/>
          <p:nvPr/>
        </p:nvSpPr>
        <p:spPr>
          <a:xfrm>
            <a:off x="4585075" y="741475"/>
            <a:ext cx="626400" cy="200100"/>
          </a:xfrm>
          <a:prstGeom prst="ellipse">
            <a:avLst/>
          </a:prstGeom>
          <a:noFill/>
          <a:ln cap="flat" cmpd="sng" w="9525">
            <a:solidFill>
              <a:srgbClr val="98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1" name="Shape 111"/>
          <p:cNvSpPr/>
          <p:nvPr/>
        </p:nvSpPr>
        <p:spPr>
          <a:xfrm>
            <a:off x="4585075" y="1591650"/>
            <a:ext cx="679800" cy="200100"/>
          </a:xfrm>
          <a:prstGeom prst="ellipse">
            <a:avLst/>
          </a:prstGeom>
          <a:noFill/>
          <a:ln cap="flat" cmpd="sng" w="9525">
            <a:solidFill>
              <a:srgbClr val="98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2" name="Shape 112"/>
          <p:cNvSpPr/>
          <p:nvPr/>
        </p:nvSpPr>
        <p:spPr>
          <a:xfrm>
            <a:off x="4545975" y="2223575"/>
            <a:ext cx="626400" cy="200100"/>
          </a:xfrm>
          <a:prstGeom prst="ellipse">
            <a:avLst/>
          </a:prstGeom>
          <a:noFill/>
          <a:ln cap="flat" cmpd="sng" w="9525">
            <a:solidFill>
              <a:srgbClr val="98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type="title"/>
          </p:nvPr>
        </p:nvSpPr>
        <p:spPr>
          <a:xfrm>
            <a:off x="149" y="0"/>
            <a:ext cx="91440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" sz="2600">
                <a:latin typeface="Calibri"/>
                <a:ea typeface="Calibri"/>
                <a:cs typeface="Calibri"/>
                <a:sym typeface="Calibri"/>
              </a:rPr>
              <a:t>A significant relationship was found between the child’s perceived criticism from the mother and perfectionism scores among those who have Anorexia Nervosa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b="1" sz="3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Shape 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8962" y="1345350"/>
            <a:ext cx="6246375" cy="357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Shape 119"/>
          <p:cNvSpPr/>
          <p:nvPr/>
        </p:nvSpPr>
        <p:spPr>
          <a:xfrm>
            <a:off x="3124750" y="1928125"/>
            <a:ext cx="759900" cy="2667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980000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