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56" r:id="rId5"/>
    <p:sldId id="266" r:id="rId6"/>
    <p:sldId id="267" r:id="rId7"/>
    <p:sldId id="271" r:id="rId8"/>
    <p:sldId id="268" r:id="rId9"/>
    <p:sldId id="269" r:id="rId10"/>
    <p:sldId id="258" r:id="rId11"/>
    <p:sldId id="275" r:id="rId12"/>
    <p:sldId id="273" r:id="rId13"/>
    <p:sldId id="276" r:id="rId14"/>
    <p:sldId id="277" r:id="rId15"/>
    <p:sldId id="272" r:id="rId16"/>
    <p:sldId id="262" r:id="rId17"/>
    <p:sldId id="274" r:id="rId18"/>
    <p:sldId id="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153" autoAdjust="0"/>
  </p:normalViewPr>
  <p:slideViewPr>
    <p:cSldViewPr snapToGrid="0">
      <p:cViewPr>
        <p:scale>
          <a:sx n="74" d="100"/>
          <a:sy n="74" d="100"/>
        </p:scale>
        <p:origin x="965" y="-355"/>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67" d="100"/>
          <a:sy n="67" d="100"/>
        </p:scale>
        <p:origin x="3043"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https://msudenver-my.sharepoint.com/personal/smcneil5_msudenver_edu/Documents/Poster_Oral%20presentation%20data__8.5.24___sm.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https://msudenver-my.sharepoint.com/personal/smcneil5_msudenver_edu/Documents/Poster_Oral%20presentation%20data__8.5.24___sm.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364245595243E-2"/>
          <c:y val="0.13865012281967593"/>
          <c:w val="0.50288856075012234"/>
          <c:h val="0.83438671109094664"/>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BF3-4C68-B46F-6963EAB09F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BF3-4C68-B46F-6963EAB09F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BF3-4C68-B46F-6963EAB09FC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BF3-4C68-B46F-6963EAB09FC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BF3-4C68-B46F-6963EAB09FC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BF3-4C68-B46F-6963EAB09FC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BF3-4C68-B46F-6963EAB09FC8}"/>
              </c:ext>
            </c:extLst>
          </c:dPt>
          <c:dLbls>
            <c:spPr>
              <a:noFill/>
              <a:ln cmpd="sng">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Sheet1!$A$28:$A$34</c:f>
              <c:strCache>
                <c:ptCount val="7"/>
                <c:pt idx="0">
                  <c:v>American Indian or Alaskan Native</c:v>
                </c:pt>
                <c:pt idx="1">
                  <c:v>Asian</c:v>
                </c:pt>
                <c:pt idx="2">
                  <c:v>Black or African American</c:v>
                </c:pt>
                <c:pt idx="3">
                  <c:v>Hispanic or Latino</c:v>
                </c:pt>
                <c:pt idx="4">
                  <c:v>White</c:v>
                </c:pt>
                <c:pt idx="5">
                  <c:v>Mixed (two or more of the above)</c:v>
                </c:pt>
                <c:pt idx="6">
                  <c:v>Other</c:v>
                </c:pt>
              </c:strCache>
            </c:strRef>
          </c:cat>
          <c:val>
            <c:numRef>
              <c:f>Sheet1!$B$28:$B$34</c:f>
              <c:numCache>
                <c:formatCode>General</c:formatCode>
                <c:ptCount val="7"/>
                <c:pt idx="0">
                  <c:v>1</c:v>
                </c:pt>
                <c:pt idx="1">
                  <c:v>5</c:v>
                </c:pt>
                <c:pt idx="2">
                  <c:v>7</c:v>
                </c:pt>
                <c:pt idx="3">
                  <c:v>12</c:v>
                </c:pt>
                <c:pt idx="4">
                  <c:v>68</c:v>
                </c:pt>
                <c:pt idx="5">
                  <c:v>20</c:v>
                </c:pt>
                <c:pt idx="6">
                  <c:v>2</c:v>
                </c:pt>
              </c:numCache>
            </c:numRef>
          </c:val>
          <c:extLst>
            <c:ext xmlns:c16="http://schemas.microsoft.com/office/drawing/2014/chart" uri="{C3380CC4-5D6E-409C-BE32-E72D297353CC}">
              <c16:uniqueId val="{0000000E-0BF3-4C68-B46F-6963EAB09FC8}"/>
            </c:ext>
          </c:extLst>
        </c:ser>
        <c:dLbls>
          <c:showLegendKey val="0"/>
          <c:showVal val="0"/>
          <c:showCatName val="0"/>
          <c:showSerName val="0"/>
          <c:showPercent val="0"/>
          <c:showBubbleSize val="0"/>
          <c:showLeaderLines val="1"/>
        </c:dLbls>
        <c:firstSliceAng val="72"/>
        <c:holeSize val="35"/>
      </c:doughnutChart>
      <c:spPr>
        <a:noFill/>
        <a:ln>
          <a:noFill/>
        </a:ln>
        <a:effectLst/>
      </c:spPr>
    </c:plotArea>
    <c:legend>
      <c:legendPos val="r"/>
      <c:layout>
        <c:manualLayout>
          <c:xMode val="edge"/>
          <c:yMode val="edge"/>
          <c:x val="0.60214785264280202"/>
          <c:y val="0.1298564132626509"/>
          <c:w val="0.38412382014305924"/>
          <c:h val="0.74689290721725632"/>
        </c:manualLayout>
      </c:layout>
      <c:overlay val="0"/>
      <c:spPr>
        <a:noFill/>
        <a:ln>
          <a:noFill/>
        </a:ln>
        <a:effectLst/>
      </c:spPr>
      <c:txPr>
        <a:bodyPr rot="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794DFF">
        <a:lumMod val="20000"/>
        <a:lumOff val="80000"/>
        <a:alpha val="80000"/>
      </a:srgbClr>
    </a:solidFill>
    <a:ln w="9525" cap="flat" cmpd="sng" algn="ctr">
      <a:noFill/>
      <a:round/>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Mean Scores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Sheet1!$A$65:$B$66</c:f>
              <c:multiLvlStrCache>
                <c:ptCount val="2"/>
                <c:lvl>
                  <c:pt idx="0">
                    <c:v>Non-White</c:v>
                  </c:pt>
                  <c:pt idx="1">
                    <c:v>White</c:v>
                  </c:pt>
                </c:lvl>
                <c:lvl>
                  <c:pt idx="0">
                    <c:v>Global Functioning (role functioning)</c:v>
                  </c:pt>
                </c:lvl>
              </c:multiLvlStrCache>
            </c:multiLvlStrRef>
          </c:cat>
          <c:val>
            <c:numRef>
              <c:f>Sheet1!$C$65:$C$66</c:f>
              <c:numCache>
                <c:formatCode>General</c:formatCode>
                <c:ptCount val="2"/>
                <c:pt idx="0">
                  <c:v>6.2702999999999998</c:v>
                </c:pt>
                <c:pt idx="1">
                  <c:v>5.9455</c:v>
                </c:pt>
              </c:numCache>
            </c:numRef>
          </c:val>
          <c:extLst>
            <c:ext xmlns:c16="http://schemas.microsoft.com/office/drawing/2014/chart" uri="{C3380CC4-5D6E-409C-BE32-E72D297353CC}">
              <c16:uniqueId val="{00000000-11B6-46A6-A14C-F351E9B6D47A}"/>
            </c:ext>
          </c:extLst>
        </c:ser>
        <c:dLbls>
          <c:dLblPos val="outEnd"/>
          <c:showLegendKey val="0"/>
          <c:showVal val="1"/>
          <c:showCatName val="0"/>
          <c:showSerName val="0"/>
          <c:showPercent val="0"/>
          <c:showBubbleSize val="0"/>
        </c:dLbls>
        <c:gapWidth val="219"/>
        <c:overlap val="-27"/>
        <c:axId val="182762608"/>
        <c:axId val="182761168"/>
      </c:barChart>
      <c:catAx>
        <c:axId val="18276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761168"/>
        <c:crosses val="autoZero"/>
        <c:auto val="1"/>
        <c:lblAlgn val="ctr"/>
        <c:lblOffset val="100"/>
        <c:noMultiLvlLbl val="0"/>
      </c:catAx>
      <c:valAx>
        <c:axId val="182761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762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667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v>Mean Scores</c:v>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(Sheet1!$A$39:$B$40,Sheet1!$A$42:$B$43,Sheet1!$A$45:$B$46,Sheet1!$A$48:$B$49)</c:f>
              <c:multiLvlStrCache>
                <c:ptCount val="8"/>
                <c:lvl>
                  <c:pt idx="0">
                    <c:v>Non-White</c:v>
                  </c:pt>
                  <c:pt idx="1">
                    <c:v>White</c:v>
                  </c:pt>
                  <c:pt idx="2">
                    <c:v>Non-White</c:v>
                  </c:pt>
                  <c:pt idx="3">
                    <c:v>White</c:v>
                  </c:pt>
                  <c:pt idx="4">
                    <c:v>Non-White</c:v>
                  </c:pt>
                  <c:pt idx="5">
                    <c:v>White</c:v>
                  </c:pt>
                  <c:pt idx="6">
                    <c:v>Non-White</c:v>
                  </c:pt>
                  <c:pt idx="7">
                    <c:v>White</c:v>
                  </c:pt>
                </c:lvl>
                <c:lvl>
                  <c:pt idx="0">
                    <c:v>BRIEF_GEC_T_SR_MLW</c:v>
                  </c:pt>
                  <c:pt idx="2">
                    <c:v>WRAT_Tscore</c:v>
                  </c:pt>
                  <c:pt idx="4">
                    <c:v>WASI_composite_score</c:v>
                  </c:pt>
                  <c:pt idx="6">
                    <c:v>GF_R_Current</c:v>
                  </c:pt>
                </c:lvl>
              </c:multiLvlStrCache>
              <c:extLst/>
            </c:multiLvlStrRef>
          </c:cat>
          <c:val>
            <c:numRef>
              <c:f>(Sheet1!$D$39:$D$40,Sheet1!$D$42:$D$43,Sheet1!$D$45:$D$46,Sheet1!$D$48:$D$49)</c:f>
              <c:numCache>
                <c:formatCode>General</c:formatCode>
                <c:ptCount val="8"/>
                <c:pt idx="0">
                  <c:v>72.44</c:v>
                </c:pt>
                <c:pt idx="1">
                  <c:v>70</c:v>
                </c:pt>
                <c:pt idx="2">
                  <c:v>46.25</c:v>
                </c:pt>
                <c:pt idx="3">
                  <c:v>57.57</c:v>
                </c:pt>
                <c:pt idx="4">
                  <c:v>114.83</c:v>
                </c:pt>
                <c:pt idx="5">
                  <c:v>119.36</c:v>
                </c:pt>
                <c:pt idx="6">
                  <c:v>6.78</c:v>
                </c:pt>
                <c:pt idx="7">
                  <c:v>5.45</c:v>
                </c:pt>
              </c:numCache>
              <c:extLst/>
            </c:numRef>
          </c:val>
          <c:extLst>
            <c:ext xmlns:c16="http://schemas.microsoft.com/office/drawing/2014/chart" uri="{C3380CC4-5D6E-409C-BE32-E72D297353CC}">
              <c16:uniqueId val="{00000000-9BA3-40F8-A21F-D3DEB5CAFDCE}"/>
            </c:ext>
          </c:extLst>
        </c:ser>
        <c:dLbls>
          <c:dLblPos val="outEnd"/>
          <c:showLegendKey val="0"/>
          <c:showVal val="1"/>
          <c:showCatName val="0"/>
          <c:showSerName val="0"/>
          <c:showPercent val="0"/>
          <c:showBubbleSize val="0"/>
        </c:dLbls>
        <c:gapWidth val="219"/>
        <c:overlap val="-27"/>
        <c:axId val="427566144"/>
        <c:axId val="427568064"/>
        <c:extLst>
          <c:ext xmlns:c15="http://schemas.microsoft.com/office/drawing/2012/chart" uri="{02D57815-91ED-43cb-92C2-25804820EDAC}">
            <c15:filteredBarSeries>
              <c15: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extLst>
                      <c:ext uri="{02D57815-91ED-43cb-92C2-25804820EDAC}">
                        <c15:formulaRef>
                          <c15:sqref>(Sheet1!$A$39:$B$40,Sheet1!$A$42:$B$43,Sheet1!$A$45:$B$46,Sheet1!$A$48:$B$49)</c15:sqref>
                        </c15:formulaRef>
                      </c:ext>
                    </c:extLst>
                    <c:multiLvlStrCache>
                      <c:ptCount val="8"/>
                      <c:lvl>
                        <c:pt idx="0">
                          <c:v>Non-White</c:v>
                        </c:pt>
                        <c:pt idx="1">
                          <c:v>White</c:v>
                        </c:pt>
                        <c:pt idx="2">
                          <c:v>Non-White</c:v>
                        </c:pt>
                        <c:pt idx="3">
                          <c:v>White</c:v>
                        </c:pt>
                        <c:pt idx="4">
                          <c:v>Non-White</c:v>
                        </c:pt>
                        <c:pt idx="5">
                          <c:v>White</c:v>
                        </c:pt>
                        <c:pt idx="6">
                          <c:v>Non-White</c:v>
                        </c:pt>
                        <c:pt idx="7">
                          <c:v>White</c:v>
                        </c:pt>
                      </c:lvl>
                      <c:lvl>
                        <c:pt idx="0">
                          <c:v>BRIEF_GEC_T_SR_MLW</c:v>
                        </c:pt>
                        <c:pt idx="2">
                          <c:v>WRAT_Tscore</c:v>
                        </c:pt>
                        <c:pt idx="4">
                          <c:v>WASI_composite_score</c:v>
                        </c:pt>
                        <c:pt idx="6">
                          <c:v>GF_R_Current</c:v>
                        </c:pt>
                      </c:lvl>
                    </c:multiLvlStrCache>
                  </c:multiLvlStrRef>
                </c:cat>
                <c:val>
                  <c:numRef>
                    <c:extLst>
                      <c:ext uri="{02D57815-91ED-43cb-92C2-25804820EDAC}">
                        <c15:formulaRef>
                          <c15:sqref>(Sheet1!$C$39:$C$40,Sheet1!$C$42:$C$43,Sheet1!$C$45:$C$46,Sheet1!$C$48:$C$49)</c15:sqref>
                        </c15:formulaRef>
                      </c:ext>
                    </c:extLst>
                    <c:numCache>
                      <c:formatCode>General</c:formatCode>
                      <c:ptCount val="8"/>
                      <c:pt idx="0">
                        <c:v>9</c:v>
                      </c:pt>
                      <c:pt idx="1">
                        <c:v>12</c:v>
                      </c:pt>
                      <c:pt idx="2">
                        <c:v>4</c:v>
                      </c:pt>
                      <c:pt idx="3">
                        <c:v>7</c:v>
                      </c:pt>
                      <c:pt idx="4">
                        <c:v>6</c:v>
                      </c:pt>
                      <c:pt idx="5">
                        <c:v>11</c:v>
                      </c:pt>
                      <c:pt idx="6">
                        <c:v>9</c:v>
                      </c:pt>
                      <c:pt idx="7">
                        <c:v>11</c:v>
                      </c:pt>
                    </c:numCache>
                  </c:numRef>
                </c:val>
                <c:extLst>
                  <c:ext xmlns:c16="http://schemas.microsoft.com/office/drawing/2014/chart" uri="{C3380CC4-5D6E-409C-BE32-E72D297353CC}">
                    <c16:uniqueId val="{00000001-9BA3-40F8-A21F-D3DEB5CAFDCE}"/>
                  </c:ext>
                </c:extLst>
              </c15:ser>
            </c15:filteredBarSeries>
          </c:ext>
        </c:extLst>
      </c:barChart>
      <c:catAx>
        <c:axId val="427566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7568064"/>
        <c:crosses val="autoZero"/>
        <c:auto val="1"/>
        <c:lblAlgn val="ctr"/>
        <c:lblOffset val="100"/>
        <c:noMultiLvlLbl val="0"/>
      </c:catAx>
      <c:valAx>
        <c:axId val="427568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7566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57150"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a:solidFill>
                  <a:sysClr val="windowText" lastClr="000000"/>
                </a:solidFill>
              </a:rPr>
              <a:t>Race/Ethnicity (InVEST)</a:t>
            </a:r>
          </a:p>
        </c:rich>
      </c:tx>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manualLayout>
          <c:layoutTarget val="inner"/>
          <c:xMode val="edge"/>
          <c:yMode val="edge"/>
          <c:x val="7.8333689154568745E-2"/>
          <c:y val="0.18368406572206025"/>
          <c:w val="0.51958982707087964"/>
          <c:h val="0.8163159342779398"/>
        </c:manualLayout>
      </c:layout>
      <c:doughnutChart>
        <c:varyColors val="1"/>
        <c:ser>
          <c:idx val="0"/>
          <c:order val="0"/>
          <c:tx>
            <c:strRef>
              <c:f>Sheet1!$B$1</c:f>
              <c:strCache>
                <c:ptCount val="1"/>
                <c:pt idx="0">
                  <c:v>Frequency</c:v>
                </c:pt>
              </c:strCache>
            </c:strRef>
          </c:tx>
          <c:dPt>
            <c:idx val="0"/>
            <c:bubble3D val="0"/>
            <c:spPr>
              <a:gradFill flip="none" rotWithShape="1">
                <a:gsLst>
                  <a:gs pos="0">
                    <a:schemeClr val="tx2">
                      <a:lumMod val="50000"/>
                      <a:lumOff val="50000"/>
                      <a:tint val="66000"/>
                      <a:satMod val="160000"/>
                    </a:schemeClr>
                  </a:gs>
                  <a:gs pos="50000">
                    <a:schemeClr val="tx2">
                      <a:lumMod val="50000"/>
                      <a:lumOff val="50000"/>
                      <a:tint val="44500"/>
                      <a:satMod val="160000"/>
                    </a:schemeClr>
                  </a:gs>
                  <a:gs pos="100000">
                    <a:schemeClr val="tx2">
                      <a:lumMod val="50000"/>
                      <a:lumOff val="50000"/>
                      <a:tint val="23500"/>
                      <a:satMod val="160000"/>
                    </a:schemeClr>
                  </a:gs>
                </a:gsLst>
                <a:path path="circle">
                  <a:fillToRect l="100000" t="100000"/>
                </a:path>
                <a:tileRect r="-100000" b="-100000"/>
              </a:gradFill>
              <a:ln w="19050">
                <a:solidFill>
                  <a:schemeClr val="lt1"/>
                </a:solidFill>
              </a:ln>
              <a:effectLst/>
            </c:spPr>
            <c:extLst>
              <c:ext xmlns:c16="http://schemas.microsoft.com/office/drawing/2014/chart" uri="{C3380CC4-5D6E-409C-BE32-E72D297353CC}">
                <c16:uniqueId val="{00000001-A20E-476A-A2FE-A8130776D5A6}"/>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A20E-476A-A2FE-A8130776D5A6}"/>
              </c:ext>
            </c:extLst>
          </c:dPt>
          <c:dPt>
            <c:idx val="2"/>
            <c:bubble3D val="0"/>
            <c:spPr>
              <a:solidFill>
                <a:srgbClr val="FFFF00"/>
              </a:solidFill>
              <a:ln w="19050">
                <a:solidFill>
                  <a:schemeClr val="lt1"/>
                </a:solidFill>
              </a:ln>
              <a:effectLst/>
            </c:spPr>
            <c:extLst>
              <c:ext xmlns:c16="http://schemas.microsoft.com/office/drawing/2014/chart" uri="{C3380CC4-5D6E-409C-BE32-E72D297353CC}">
                <c16:uniqueId val="{00000005-A20E-476A-A2FE-A8130776D5A6}"/>
              </c:ext>
            </c:extLst>
          </c:dPt>
          <c:dPt>
            <c:idx val="3"/>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07-A20E-476A-A2FE-A8130776D5A6}"/>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A20E-476A-A2FE-A8130776D5A6}"/>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A20E-476A-A2FE-A8130776D5A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(Sheet1!$A$3,Sheet1!$A$5:$A$7,Sheet1!$A$9,Sheet1!$A$11)</c:f>
              <c:strCache>
                <c:ptCount val="6"/>
                <c:pt idx="0">
                  <c:v>Asian (e.g., Chinese, Japanese, Korean)</c:v>
                </c:pt>
                <c:pt idx="1">
                  <c:v>South Asian (e.g., East Indian, Pakistani, Sri Lankan)</c:v>
                </c:pt>
                <c:pt idx="2">
                  <c:v>Black (e.g., African, African Caribbean)</c:v>
                </c:pt>
                <c:pt idx="3">
                  <c:v>Central / South American</c:v>
                </c:pt>
                <c:pt idx="4">
                  <c:v>White (European)</c:v>
                </c:pt>
                <c:pt idx="5">
                  <c:v>Multiracial</c:v>
                </c:pt>
              </c:strCache>
              <c:extLst/>
            </c:strRef>
          </c:cat>
          <c:val>
            <c:numRef>
              <c:f>(Sheet1!$B$3,Sheet1!$B$5:$B$7,Sheet1!$B$9,Sheet1!$B$11)</c:f>
              <c:numCache>
                <c:formatCode>General</c:formatCode>
                <c:ptCount val="6"/>
                <c:pt idx="0">
                  <c:v>2</c:v>
                </c:pt>
                <c:pt idx="1">
                  <c:v>1</c:v>
                </c:pt>
                <c:pt idx="2">
                  <c:v>1</c:v>
                </c:pt>
                <c:pt idx="3">
                  <c:v>4</c:v>
                </c:pt>
                <c:pt idx="4">
                  <c:v>13</c:v>
                </c:pt>
                <c:pt idx="5">
                  <c:v>1</c:v>
                </c:pt>
              </c:numCache>
              <c:extLst/>
            </c:numRef>
          </c:val>
          <c:extLst>
            <c:ext xmlns:c16="http://schemas.microsoft.com/office/drawing/2014/chart" uri="{C3380CC4-5D6E-409C-BE32-E72D297353CC}">
              <c16:uniqueId val="{0000000C-A20E-476A-A2FE-A8130776D5A6}"/>
            </c:ext>
          </c:extLst>
        </c:ser>
        <c:dLbls>
          <c:showLegendKey val="0"/>
          <c:showVal val="1"/>
          <c:showCatName val="0"/>
          <c:showSerName val="0"/>
          <c:showPercent val="0"/>
          <c:showBubbleSize val="0"/>
          <c:showLeaderLines val="1"/>
        </c:dLbls>
        <c:firstSliceAng val="17"/>
        <c:holeSize val="40"/>
      </c:doughnutChart>
      <c:spPr>
        <a:noFill/>
        <a:ln>
          <a:noFill/>
        </a:ln>
        <a:effectLst/>
      </c:spPr>
    </c:plotArea>
    <c:legend>
      <c:legendPos val="r"/>
      <c:layout>
        <c:manualLayout>
          <c:xMode val="edge"/>
          <c:yMode val="edge"/>
          <c:x val="0.66223492887587054"/>
          <c:y val="0.17600613699255538"/>
          <c:w val="0.29984911989090957"/>
          <c:h val="0.8239938630074447"/>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rgbClr val="794DFF">
        <a:lumMod val="20000"/>
        <a:lumOff val="80000"/>
        <a:alpha val="80000"/>
      </a:srgbClr>
    </a:solid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4B73D4-5D80-4C88-8113-9E0DAB3E71AB}"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en-US"/>
        </a:p>
      </dgm:t>
    </dgm:pt>
    <dgm:pt modelId="{0319BBC3-A82F-4E38-886F-D39A4BD0ED36}">
      <dgm:prSet phldrT="[Text]" custT="1"/>
      <dgm:spPr/>
      <dgm:t>
        <a:bodyPr/>
        <a:lstStyle/>
        <a:p>
          <a:r>
            <a:rPr lang="en-US" sz="2400" b="1" dirty="0">
              <a:latin typeface="Georgia" panose="02040502050405020303" pitchFamily="18" charset="0"/>
            </a:rPr>
            <a:t>Facts to consider</a:t>
          </a:r>
        </a:p>
      </dgm:t>
    </dgm:pt>
    <dgm:pt modelId="{B8C1BDBD-309B-4736-8AB2-9356EA8A9D93}" type="parTrans" cxnId="{14B96F7C-3CA4-4D26-A7DC-629AA86BA1DE}">
      <dgm:prSet/>
      <dgm:spPr/>
      <dgm:t>
        <a:bodyPr/>
        <a:lstStyle/>
        <a:p>
          <a:endParaRPr lang="en-US"/>
        </a:p>
      </dgm:t>
    </dgm:pt>
    <dgm:pt modelId="{0E7937D4-CC35-475D-8B9D-6D4CF70AF5B0}" type="sibTrans" cxnId="{14B96F7C-3CA4-4D26-A7DC-629AA86BA1DE}">
      <dgm:prSet/>
      <dgm:spPr/>
      <dgm:t>
        <a:bodyPr/>
        <a:lstStyle/>
        <a:p>
          <a:endParaRPr lang="en-US"/>
        </a:p>
      </dgm:t>
    </dgm:pt>
    <dgm:pt modelId="{C6517BE1-DD72-4E1C-A87D-606F7F11655A}">
      <dgm:prSet phldrT="[Text]" custT="1"/>
      <dgm:spPr/>
      <dgm:t>
        <a:bodyPr/>
        <a:lstStyle/>
        <a:p>
          <a:r>
            <a:rPr lang="en-US" sz="2400" dirty="0">
              <a:latin typeface="Georgia" panose="02040502050405020303" pitchFamily="18" charset="0"/>
            </a:rPr>
            <a:t>“Voice-hearing experiences vary across countries, suggesting cultural influences” (Luhrmann et al., 2015).</a:t>
          </a:r>
        </a:p>
      </dgm:t>
    </dgm:pt>
    <dgm:pt modelId="{9796E628-FCBF-44D5-A482-3196A3E00D58}" type="parTrans" cxnId="{6713ABA2-930A-49D8-B611-7E9CDFFAD561}">
      <dgm:prSet/>
      <dgm:spPr/>
      <dgm:t>
        <a:bodyPr/>
        <a:lstStyle/>
        <a:p>
          <a:endParaRPr lang="en-US"/>
        </a:p>
      </dgm:t>
    </dgm:pt>
    <dgm:pt modelId="{8B65891C-C5D9-4B5D-A6E3-ABECA00CC1BC}" type="sibTrans" cxnId="{6713ABA2-930A-49D8-B611-7E9CDFFAD561}">
      <dgm:prSet/>
      <dgm:spPr/>
      <dgm:t>
        <a:bodyPr/>
        <a:lstStyle/>
        <a:p>
          <a:endParaRPr lang="en-US"/>
        </a:p>
      </dgm:t>
    </dgm:pt>
    <dgm:pt modelId="{CFD50812-BEAF-4306-A7AF-EB4DDD82253A}">
      <dgm:prSet phldrT="[Text]" custT="1"/>
      <dgm:spPr/>
      <dgm:t>
        <a:bodyPr/>
        <a:lstStyle/>
        <a:p>
          <a:r>
            <a:rPr lang="en-US" sz="2400" dirty="0">
              <a:latin typeface="Georgia" panose="02040502050405020303" pitchFamily="18" charset="0"/>
            </a:rPr>
            <a:t>“When structured assessments were used, there was no notice of racial diagnostic disparities compared to studies that used unstructured assessments.” (</a:t>
          </a:r>
          <a:r>
            <a:rPr lang="en-US" sz="2400" dirty="0" err="1">
              <a:latin typeface="Georgia" panose="02040502050405020303" pitchFamily="18" charset="0"/>
            </a:rPr>
            <a:t>Olbert</a:t>
          </a:r>
          <a:r>
            <a:rPr lang="en-US" sz="2400" dirty="0">
              <a:latin typeface="Georgia" panose="02040502050405020303" pitchFamily="18" charset="0"/>
            </a:rPr>
            <a:t> et al., 2018).</a:t>
          </a:r>
        </a:p>
      </dgm:t>
    </dgm:pt>
    <dgm:pt modelId="{46164F13-CAA7-497B-9E3C-63FB4D02C582}" type="parTrans" cxnId="{6FFDC0CE-0301-4183-96F9-8AEE1C275435}">
      <dgm:prSet/>
      <dgm:spPr/>
      <dgm:t>
        <a:bodyPr/>
        <a:lstStyle/>
        <a:p>
          <a:endParaRPr lang="en-US"/>
        </a:p>
      </dgm:t>
    </dgm:pt>
    <dgm:pt modelId="{57854B3E-B929-461F-9D91-048AEBC66BE6}" type="sibTrans" cxnId="{6FFDC0CE-0301-4183-96F9-8AEE1C275435}">
      <dgm:prSet/>
      <dgm:spPr/>
      <dgm:t>
        <a:bodyPr/>
        <a:lstStyle/>
        <a:p>
          <a:endParaRPr lang="en-US"/>
        </a:p>
      </dgm:t>
    </dgm:pt>
    <dgm:pt modelId="{F0AA4A4A-8882-45D6-A434-54079C68C4EA}">
      <dgm:prSet custT="1"/>
      <dgm:spPr/>
      <dgm:t>
        <a:bodyPr/>
        <a:lstStyle/>
        <a:p>
          <a:r>
            <a:rPr lang="en-US" sz="2400" dirty="0">
              <a:latin typeface="Georgia" panose="02040502050405020303" pitchFamily="18" charset="0"/>
            </a:rPr>
            <a:t>“Cultural meanings and experiences may not be considered in diagnoses enough or interpreted incorrectly” (Taitimu et al., 2018).</a:t>
          </a:r>
        </a:p>
      </dgm:t>
    </dgm:pt>
    <dgm:pt modelId="{AED77318-465F-4F53-A856-4DCB97C67851}" type="parTrans" cxnId="{E28A4347-0434-44B3-A879-04A1ACD27F65}">
      <dgm:prSet/>
      <dgm:spPr/>
      <dgm:t>
        <a:bodyPr/>
        <a:lstStyle/>
        <a:p>
          <a:endParaRPr lang="en-US"/>
        </a:p>
      </dgm:t>
    </dgm:pt>
    <dgm:pt modelId="{19C1EF3F-CAF2-4F6A-A72B-C375A84B97E9}" type="sibTrans" cxnId="{E28A4347-0434-44B3-A879-04A1ACD27F65}">
      <dgm:prSet/>
      <dgm:spPr/>
      <dgm:t>
        <a:bodyPr/>
        <a:lstStyle/>
        <a:p>
          <a:endParaRPr lang="en-US"/>
        </a:p>
      </dgm:t>
    </dgm:pt>
    <dgm:pt modelId="{EE390837-D0D0-42F3-9903-1AEB49B3D817}">
      <dgm:prSet custT="1"/>
      <dgm:spPr/>
      <dgm:t>
        <a:bodyPr/>
        <a:lstStyle/>
        <a:p>
          <a:r>
            <a:rPr lang="en-US" sz="2400" dirty="0">
              <a:latin typeface="Georgia" panose="02040502050405020303" pitchFamily="18" charset="0"/>
            </a:rPr>
            <a:t>“The practice of colonization has led to the imposition of psychiatric theories and practices on entire cultures, affecting both individuals and communities”. (</a:t>
          </a:r>
          <a:r>
            <a:rPr lang="en-US" sz="2400" dirty="0" err="1">
              <a:latin typeface="Georgia" panose="02040502050405020303" pitchFamily="18" charset="0"/>
            </a:rPr>
            <a:t>Taitimu</a:t>
          </a:r>
          <a:r>
            <a:rPr lang="en-US" sz="2400" dirty="0">
              <a:latin typeface="Georgia" panose="02040502050405020303" pitchFamily="18" charset="0"/>
            </a:rPr>
            <a:t> et al., 2018) </a:t>
          </a:r>
        </a:p>
      </dgm:t>
    </dgm:pt>
    <dgm:pt modelId="{5114B7C7-C13A-429B-8962-A4E547DDE915}" type="parTrans" cxnId="{43F317AD-DF5C-4A24-B3D0-BD47FA586F1F}">
      <dgm:prSet/>
      <dgm:spPr/>
      <dgm:t>
        <a:bodyPr/>
        <a:lstStyle/>
        <a:p>
          <a:endParaRPr lang="en-US"/>
        </a:p>
      </dgm:t>
    </dgm:pt>
    <dgm:pt modelId="{BBD57114-2D05-4318-AB67-548709781B5F}" type="sibTrans" cxnId="{43F317AD-DF5C-4A24-B3D0-BD47FA586F1F}">
      <dgm:prSet/>
      <dgm:spPr/>
      <dgm:t>
        <a:bodyPr/>
        <a:lstStyle/>
        <a:p>
          <a:endParaRPr lang="en-US"/>
        </a:p>
      </dgm:t>
    </dgm:pt>
    <dgm:pt modelId="{B8E39784-68A9-48E5-8054-E73266C3BC5E}" type="pres">
      <dgm:prSet presAssocID="{AD4B73D4-5D80-4C88-8113-9E0DAB3E71AB}" presName="vert0" presStyleCnt="0">
        <dgm:presLayoutVars>
          <dgm:dir/>
          <dgm:animOne val="branch"/>
          <dgm:animLvl val="lvl"/>
        </dgm:presLayoutVars>
      </dgm:prSet>
      <dgm:spPr/>
    </dgm:pt>
    <dgm:pt modelId="{F39B6803-1DB1-4ED8-8F02-08DDA224A89C}" type="pres">
      <dgm:prSet presAssocID="{0319BBC3-A82F-4E38-886F-D39A4BD0ED36}" presName="thickLine" presStyleLbl="alignNode1" presStyleIdx="0" presStyleCnt="1"/>
      <dgm:spPr/>
    </dgm:pt>
    <dgm:pt modelId="{73181E9C-068C-45F9-A9AF-DBE42627469B}" type="pres">
      <dgm:prSet presAssocID="{0319BBC3-A82F-4E38-886F-D39A4BD0ED36}" presName="horz1" presStyleCnt="0"/>
      <dgm:spPr/>
    </dgm:pt>
    <dgm:pt modelId="{29E8F957-96E4-41DE-A8AE-38082001B8BB}" type="pres">
      <dgm:prSet presAssocID="{0319BBC3-A82F-4E38-886F-D39A4BD0ED36}" presName="tx1" presStyleLbl="revTx" presStyleIdx="0" presStyleCnt="5"/>
      <dgm:spPr/>
    </dgm:pt>
    <dgm:pt modelId="{050C71FB-CA0A-4939-B61B-8BF406B6CD44}" type="pres">
      <dgm:prSet presAssocID="{0319BBC3-A82F-4E38-886F-D39A4BD0ED36}" presName="vert1" presStyleCnt="0"/>
      <dgm:spPr/>
    </dgm:pt>
    <dgm:pt modelId="{9A7BCD49-EF53-4D05-B523-929318C82F75}" type="pres">
      <dgm:prSet presAssocID="{C6517BE1-DD72-4E1C-A87D-606F7F11655A}" presName="vertSpace2a" presStyleCnt="0"/>
      <dgm:spPr/>
    </dgm:pt>
    <dgm:pt modelId="{F1F51DA1-3B4C-4955-BC32-56EBE14947BE}" type="pres">
      <dgm:prSet presAssocID="{C6517BE1-DD72-4E1C-A87D-606F7F11655A}" presName="horz2" presStyleCnt="0"/>
      <dgm:spPr/>
    </dgm:pt>
    <dgm:pt modelId="{1FE30E15-AC2C-4BD2-A73E-ED3D7AFABE81}" type="pres">
      <dgm:prSet presAssocID="{C6517BE1-DD72-4E1C-A87D-606F7F11655A}" presName="horzSpace2" presStyleCnt="0"/>
      <dgm:spPr/>
    </dgm:pt>
    <dgm:pt modelId="{F3CD744D-9605-4808-AB5C-327FF4ABEDE6}" type="pres">
      <dgm:prSet presAssocID="{C6517BE1-DD72-4E1C-A87D-606F7F11655A}" presName="tx2" presStyleLbl="revTx" presStyleIdx="1" presStyleCnt="5" custScaleY="81687"/>
      <dgm:spPr/>
    </dgm:pt>
    <dgm:pt modelId="{F7029D73-BEA8-4E8C-BA74-ACC8048502CD}" type="pres">
      <dgm:prSet presAssocID="{C6517BE1-DD72-4E1C-A87D-606F7F11655A}" presName="vert2" presStyleCnt="0"/>
      <dgm:spPr/>
    </dgm:pt>
    <dgm:pt modelId="{4C7DC7A8-8EF3-4213-A6AC-97F6E412558A}" type="pres">
      <dgm:prSet presAssocID="{C6517BE1-DD72-4E1C-A87D-606F7F11655A}" presName="thinLine2b" presStyleLbl="callout" presStyleIdx="0" presStyleCnt="4"/>
      <dgm:spPr/>
    </dgm:pt>
    <dgm:pt modelId="{ED3D5184-E310-4977-9E02-9906309232A3}" type="pres">
      <dgm:prSet presAssocID="{C6517BE1-DD72-4E1C-A87D-606F7F11655A}" presName="vertSpace2b" presStyleCnt="0"/>
      <dgm:spPr/>
    </dgm:pt>
    <dgm:pt modelId="{F2D53D80-345B-43B3-96E9-3F0EEC1DD0D2}" type="pres">
      <dgm:prSet presAssocID="{CFD50812-BEAF-4306-A7AF-EB4DDD82253A}" presName="horz2" presStyleCnt="0"/>
      <dgm:spPr/>
    </dgm:pt>
    <dgm:pt modelId="{4A2B5754-8D75-4B2A-ACCF-9F7013317792}" type="pres">
      <dgm:prSet presAssocID="{CFD50812-BEAF-4306-A7AF-EB4DDD82253A}" presName="horzSpace2" presStyleCnt="0"/>
      <dgm:spPr/>
    </dgm:pt>
    <dgm:pt modelId="{7FF39FA8-2838-43E9-B2DF-0ABF11AD8E01}" type="pres">
      <dgm:prSet presAssocID="{CFD50812-BEAF-4306-A7AF-EB4DDD82253A}" presName="tx2" presStyleLbl="revTx" presStyleIdx="2" presStyleCnt="5"/>
      <dgm:spPr/>
    </dgm:pt>
    <dgm:pt modelId="{FDAF54DF-9616-4E7C-9689-55A03359E92B}" type="pres">
      <dgm:prSet presAssocID="{CFD50812-BEAF-4306-A7AF-EB4DDD82253A}" presName="vert2" presStyleCnt="0"/>
      <dgm:spPr/>
    </dgm:pt>
    <dgm:pt modelId="{5FD636FB-C69D-4E1D-94CC-DD64B3E41889}" type="pres">
      <dgm:prSet presAssocID="{CFD50812-BEAF-4306-A7AF-EB4DDD82253A}" presName="thinLine2b" presStyleLbl="callout" presStyleIdx="1" presStyleCnt="4"/>
      <dgm:spPr/>
    </dgm:pt>
    <dgm:pt modelId="{D08D1362-968F-476C-BFBD-F3040FEDFCD3}" type="pres">
      <dgm:prSet presAssocID="{CFD50812-BEAF-4306-A7AF-EB4DDD82253A}" presName="vertSpace2b" presStyleCnt="0"/>
      <dgm:spPr/>
    </dgm:pt>
    <dgm:pt modelId="{56C53D45-0D01-47BD-BDBE-9D3857BCF534}" type="pres">
      <dgm:prSet presAssocID="{F0AA4A4A-8882-45D6-A434-54079C68C4EA}" presName="horz2" presStyleCnt="0"/>
      <dgm:spPr/>
    </dgm:pt>
    <dgm:pt modelId="{14C63E79-F58F-4810-88EA-6C3F4C112107}" type="pres">
      <dgm:prSet presAssocID="{F0AA4A4A-8882-45D6-A434-54079C68C4EA}" presName="horzSpace2" presStyleCnt="0"/>
      <dgm:spPr/>
    </dgm:pt>
    <dgm:pt modelId="{358EF82D-33F3-49ED-BDE3-06AABC36958A}" type="pres">
      <dgm:prSet presAssocID="{F0AA4A4A-8882-45D6-A434-54079C68C4EA}" presName="tx2" presStyleLbl="revTx" presStyleIdx="3" presStyleCnt="5"/>
      <dgm:spPr/>
    </dgm:pt>
    <dgm:pt modelId="{59789DB3-F108-498A-8585-1FA1CC6BEF24}" type="pres">
      <dgm:prSet presAssocID="{F0AA4A4A-8882-45D6-A434-54079C68C4EA}" presName="vert2" presStyleCnt="0"/>
      <dgm:spPr/>
    </dgm:pt>
    <dgm:pt modelId="{4DB0C669-66EB-459A-82CD-AAEC4D3EA796}" type="pres">
      <dgm:prSet presAssocID="{F0AA4A4A-8882-45D6-A434-54079C68C4EA}" presName="thinLine2b" presStyleLbl="callout" presStyleIdx="2" presStyleCnt="4"/>
      <dgm:spPr/>
    </dgm:pt>
    <dgm:pt modelId="{71853BBA-56E1-45D9-BFEF-5A017524B533}" type="pres">
      <dgm:prSet presAssocID="{F0AA4A4A-8882-45D6-A434-54079C68C4EA}" presName="vertSpace2b" presStyleCnt="0"/>
      <dgm:spPr/>
    </dgm:pt>
    <dgm:pt modelId="{03D6C814-99ED-40B4-8C05-3653FB5F81F1}" type="pres">
      <dgm:prSet presAssocID="{EE390837-D0D0-42F3-9903-1AEB49B3D817}" presName="horz2" presStyleCnt="0"/>
      <dgm:spPr/>
    </dgm:pt>
    <dgm:pt modelId="{70A3286A-4A0B-4695-89F0-97A980EA6113}" type="pres">
      <dgm:prSet presAssocID="{EE390837-D0D0-42F3-9903-1AEB49B3D817}" presName="horzSpace2" presStyleCnt="0"/>
      <dgm:spPr/>
    </dgm:pt>
    <dgm:pt modelId="{E1A45909-E7C2-4362-BD23-9F7DC5131E93}" type="pres">
      <dgm:prSet presAssocID="{EE390837-D0D0-42F3-9903-1AEB49B3D817}" presName="tx2" presStyleLbl="revTx" presStyleIdx="4" presStyleCnt="5" custScaleX="94676"/>
      <dgm:spPr/>
    </dgm:pt>
    <dgm:pt modelId="{64602054-94FD-48E1-8CE0-754EEAF6FFCA}" type="pres">
      <dgm:prSet presAssocID="{EE390837-D0D0-42F3-9903-1AEB49B3D817}" presName="vert2" presStyleCnt="0"/>
      <dgm:spPr/>
    </dgm:pt>
    <dgm:pt modelId="{4A087257-B2F3-4F4F-A9E0-EADBF17B2508}" type="pres">
      <dgm:prSet presAssocID="{EE390837-D0D0-42F3-9903-1AEB49B3D817}" presName="thinLine2b" presStyleLbl="callout" presStyleIdx="3" presStyleCnt="4"/>
      <dgm:spPr/>
    </dgm:pt>
    <dgm:pt modelId="{9A8056CB-5F62-462E-85D9-F8F4CA4F11EB}" type="pres">
      <dgm:prSet presAssocID="{EE390837-D0D0-42F3-9903-1AEB49B3D817}" presName="vertSpace2b" presStyleCnt="0"/>
      <dgm:spPr/>
    </dgm:pt>
  </dgm:ptLst>
  <dgm:cxnLst>
    <dgm:cxn modelId="{E28A4347-0434-44B3-A879-04A1ACD27F65}" srcId="{0319BBC3-A82F-4E38-886F-D39A4BD0ED36}" destId="{F0AA4A4A-8882-45D6-A434-54079C68C4EA}" srcOrd="2" destOrd="0" parTransId="{AED77318-465F-4F53-A856-4DCB97C67851}" sibTransId="{19C1EF3F-CAF2-4F6A-A72B-C375A84B97E9}"/>
    <dgm:cxn modelId="{FE1AC36F-B76E-4C88-A788-1319254ABBAA}" type="presOf" srcId="{0319BBC3-A82F-4E38-886F-D39A4BD0ED36}" destId="{29E8F957-96E4-41DE-A8AE-38082001B8BB}" srcOrd="0" destOrd="0" presId="urn:microsoft.com/office/officeart/2008/layout/LinedList"/>
    <dgm:cxn modelId="{6EF84854-4CCA-4E85-B818-0E0ECF223D7C}" type="presOf" srcId="{AD4B73D4-5D80-4C88-8113-9E0DAB3E71AB}" destId="{B8E39784-68A9-48E5-8054-E73266C3BC5E}" srcOrd="0" destOrd="0" presId="urn:microsoft.com/office/officeart/2008/layout/LinedList"/>
    <dgm:cxn modelId="{8C254C54-5F71-48DE-AE3B-15134168647D}" type="presOf" srcId="{C6517BE1-DD72-4E1C-A87D-606F7F11655A}" destId="{F3CD744D-9605-4808-AB5C-327FF4ABEDE6}" srcOrd="0" destOrd="0" presId="urn:microsoft.com/office/officeart/2008/layout/LinedList"/>
    <dgm:cxn modelId="{14B96F7C-3CA4-4D26-A7DC-629AA86BA1DE}" srcId="{AD4B73D4-5D80-4C88-8113-9E0DAB3E71AB}" destId="{0319BBC3-A82F-4E38-886F-D39A4BD0ED36}" srcOrd="0" destOrd="0" parTransId="{B8C1BDBD-309B-4736-8AB2-9356EA8A9D93}" sibTransId="{0E7937D4-CC35-475D-8B9D-6D4CF70AF5B0}"/>
    <dgm:cxn modelId="{6713ABA2-930A-49D8-B611-7E9CDFFAD561}" srcId="{0319BBC3-A82F-4E38-886F-D39A4BD0ED36}" destId="{C6517BE1-DD72-4E1C-A87D-606F7F11655A}" srcOrd="0" destOrd="0" parTransId="{9796E628-FCBF-44D5-A482-3196A3E00D58}" sibTransId="{8B65891C-C5D9-4B5D-A6E3-ABECA00CC1BC}"/>
    <dgm:cxn modelId="{43F317AD-DF5C-4A24-B3D0-BD47FA586F1F}" srcId="{0319BBC3-A82F-4E38-886F-D39A4BD0ED36}" destId="{EE390837-D0D0-42F3-9903-1AEB49B3D817}" srcOrd="3" destOrd="0" parTransId="{5114B7C7-C13A-429B-8962-A4E547DDE915}" sibTransId="{BBD57114-2D05-4318-AB67-548709781B5F}"/>
    <dgm:cxn modelId="{466E8AAF-E78D-4408-956D-79074B3E4BD3}" type="presOf" srcId="{CFD50812-BEAF-4306-A7AF-EB4DDD82253A}" destId="{7FF39FA8-2838-43E9-B2DF-0ABF11AD8E01}" srcOrd="0" destOrd="0" presId="urn:microsoft.com/office/officeart/2008/layout/LinedList"/>
    <dgm:cxn modelId="{B6F416B1-4788-4561-8AA5-DB8E21C30B10}" type="presOf" srcId="{EE390837-D0D0-42F3-9903-1AEB49B3D817}" destId="{E1A45909-E7C2-4362-BD23-9F7DC5131E93}" srcOrd="0" destOrd="0" presId="urn:microsoft.com/office/officeart/2008/layout/LinedList"/>
    <dgm:cxn modelId="{AA2A50BE-A32A-4AC0-9720-5349BBD13308}" type="presOf" srcId="{F0AA4A4A-8882-45D6-A434-54079C68C4EA}" destId="{358EF82D-33F3-49ED-BDE3-06AABC36958A}" srcOrd="0" destOrd="0" presId="urn:microsoft.com/office/officeart/2008/layout/LinedList"/>
    <dgm:cxn modelId="{6FFDC0CE-0301-4183-96F9-8AEE1C275435}" srcId="{0319BBC3-A82F-4E38-886F-D39A4BD0ED36}" destId="{CFD50812-BEAF-4306-A7AF-EB4DDD82253A}" srcOrd="1" destOrd="0" parTransId="{46164F13-CAA7-497B-9E3C-63FB4D02C582}" sibTransId="{57854B3E-B929-461F-9D91-048AEBC66BE6}"/>
    <dgm:cxn modelId="{60192026-D474-4737-AEBA-3435CE7C0124}" type="presParOf" srcId="{B8E39784-68A9-48E5-8054-E73266C3BC5E}" destId="{F39B6803-1DB1-4ED8-8F02-08DDA224A89C}" srcOrd="0" destOrd="0" presId="urn:microsoft.com/office/officeart/2008/layout/LinedList"/>
    <dgm:cxn modelId="{B485EB5E-D439-425A-B3D5-C01AF51DFFB8}" type="presParOf" srcId="{B8E39784-68A9-48E5-8054-E73266C3BC5E}" destId="{73181E9C-068C-45F9-A9AF-DBE42627469B}" srcOrd="1" destOrd="0" presId="urn:microsoft.com/office/officeart/2008/layout/LinedList"/>
    <dgm:cxn modelId="{02CFC404-A72A-40A6-B795-13BD05EB3B48}" type="presParOf" srcId="{73181E9C-068C-45F9-A9AF-DBE42627469B}" destId="{29E8F957-96E4-41DE-A8AE-38082001B8BB}" srcOrd="0" destOrd="0" presId="urn:microsoft.com/office/officeart/2008/layout/LinedList"/>
    <dgm:cxn modelId="{D59A02D3-D960-4EFF-909A-2A1C563E9B29}" type="presParOf" srcId="{73181E9C-068C-45F9-A9AF-DBE42627469B}" destId="{050C71FB-CA0A-4939-B61B-8BF406B6CD44}" srcOrd="1" destOrd="0" presId="urn:microsoft.com/office/officeart/2008/layout/LinedList"/>
    <dgm:cxn modelId="{150AECE5-36DB-4BD0-AB8A-1099A5179B3C}" type="presParOf" srcId="{050C71FB-CA0A-4939-B61B-8BF406B6CD44}" destId="{9A7BCD49-EF53-4D05-B523-929318C82F75}" srcOrd="0" destOrd="0" presId="urn:microsoft.com/office/officeart/2008/layout/LinedList"/>
    <dgm:cxn modelId="{6E4E9835-DB7E-49A0-A6E5-66F10983B3D5}" type="presParOf" srcId="{050C71FB-CA0A-4939-B61B-8BF406B6CD44}" destId="{F1F51DA1-3B4C-4955-BC32-56EBE14947BE}" srcOrd="1" destOrd="0" presId="urn:microsoft.com/office/officeart/2008/layout/LinedList"/>
    <dgm:cxn modelId="{329FE5D4-7242-4193-AA97-3CF042FECCEF}" type="presParOf" srcId="{F1F51DA1-3B4C-4955-BC32-56EBE14947BE}" destId="{1FE30E15-AC2C-4BD2-A73E-ED3D7AFABE81}" srcOrd="0" destOrd="0" presId="urn:microsoft.com/office/officeart/2008/layout/LinedList"/>
    <dgm:cxn modelId="{3EF00B77-7E88-4DE4-946D-72F2F434752E}" type="presParOf" srcId="{F1F51DA1-3B4C-4955-BC32-56EBE14947BE}" destId="{F3CD744D-9605-4808-AB5C-327FF4ABEDE6}" srcOrd="1" destOrd="0" presId="urn:microsoft.com/office/officeart/2008/layout/LinedList"/>
    <dgm:cxn modelId="{F8406499-1D34-4A4B-AC1D-FDE37F4B3D72}" type="presParOf" srcId="{F1F51DA1-3B4C-4955-BC32-56EBE14947BE}" destId="{F7029D73-BEA8-4E8C-BA74-ACC8048502CD}" srcOrd="2" destOrd="0" presId="urn:microsoft.com/office/officeart/2008/layout/LinedList"/>
    <dgm:cxn modelId="{994FD561-2BED-4D46-B751-0126A953D016}" type="presParOf" srcId="{050C71FB-CA0A-4939-B61B-8BF406B6CD44}" destId="{4C7DC7A8-8EF3-4213-A6AC-97F6E412558A}" srcOrd="2" destOrd="0" presId="urn:microsoft.com/office/officeart/2008/layout/LinedList"/>
    <dgm:cxn modelId="{B2A60A9B-66B4-4AE8-93FE-8B2611EBBD21}" type="presParOf" srcId="{050C71FB-CA0A-4939-B61B-8BF406B6CD44}" destId="{ED3D5184-E310-4977-9E02-9906309232A3}" srcOrd="3" destOrd="0" presId="urn:microsoft.com/office/officeart/2008/layout/LinedList"/>
    <dgm:cxn modelId="{517B1F52-FF6F-49B2-8067-67FDA1CF4C2E}" type="presParOf" srcId="{050C71FB-CA0A-4939-B61B-8BF406B6CD44}" destId="{F2D53D80-345B-43B3-96E9-3F0EEC1DD0D2}" srcOrd="4" destOrd="0" presId="urn:microsoft.com/office/officeart/2008/layout/LinedList"/>
    <dgm:cxn modelId="{3569E42F-1400-46FB-B4C1-BAE37741052E}" type="presParOf" srcId="{F2D53D80-345B-43B3-96E9-3F0EEC1DD0D2}" destId="{4A2B5754-8D75-4B2A-ACCF-9F7013317792}" srcOrd="0" destOrd="0" presId="urn:microsoft.com/office/officeart/2008/layout/LinedList"/>
    <dgm:cxn modelId="{9F9755EB-69CB-4627-8E2B-623E00FA1B93}" type="presParOf" srcId="{F2D53D80-345B-43B3-96E9-3F0EEC1DD0D2}" destId="{7FF39FA8-2838-43E9-B2DF-0ABF11AD8E01}" srcOrd="1" destOrd="0" presId="urn:microsoft.com/office/officeart/2008/layout/LinedList"/>
    <dgm:cxn modelId="{CCD6DF1D-3EF5-4AB6-807B-DE7DF1400B93}" type="presParOf" srcId="{F2D53D80-345B-43B3-96E9-3F0EEC1DD0D2}" destId="{FDAF54DF-9616-4E7C-9689-55A03359E92B}" srcOrd="2" destOrd="0" presId="urn:microsoft.com/office/officeart/2008/layout/LinedList"/>
    <dgm:cxn modelId="{1B4BEDAA-658A-450D-B140-D30E33C20ACC}" type="presParOf" srcId="{050C71FB-CA0A-4939-B61B-8BF406B6CD44}" destId="{5FD636FB-C69D-4E1D-94CC-DD64B3E41889}" srcOrd="5" destOrd="0" presId="urn:microsoft.com/office/officeart/2008/layout/LinedList"/>
    <dgm:cxn modelId="{F6819C0E-8B1D-4903-94D9-63110E07181F}" type="presParOf" srcId="{050C71FB-CA0A-4939-B61B-8BF406B6CD44}" destId="{D08D1362-968F-476C-BFBD-F3040FEDFCD3}" srcOrd="6" destOrd="0" presId="urn:microsoft.com/office/officeart/2008/layout/LinedList"/>
    <dgm:cxn modelId="{675E160A-F44E-4160-AF31-165A629DA2A8}" type="presParOf" srcId="{050C71FB-CA0A-4939-B61B-8BF406B6CD44}" destId="{56C53D45-0D01-47BD-BDBE-9D3857BCF534}" srcOrd="7" destOrd="0" presId="urn:microsoft.com/office/officeart/2008/layout/LinedList"/>
    <dgm:cxn modelId="{0C62E567-5920-45C7-A00A-482AAB584428}" type="presParOf" srcId="{56C53D45-0D01-47BD-BDBE-9D3857BCF534}" destId="{14C63E79-F58F-4810-88EA-6C3F4C112107}" srcOrd="0" destOrd="0" presId="urn:microsoft.com/office/officeart/2008/layout/LinedList"/>
    <dgm:cxn modelId="{7F295FE2-460E-4843-BB55-5004180573E2}" type="presParOf" srcId="{56C53D45-0D01-47BD-BDBE-9D3857BCF534}" destId="{358EF82D-33F3-49ED-BDE3-06AABC36958A}" srcOrd="1" destOrd="0" presId="urn:microsoft.com/office/officeart/2008/layout/LinedList"/>
    <dgm:cxn modelId="{68E93D92-8B8D-4682-AA67-5F120870418B}" type="presParOf" srcId="{56C53D45-0D01-47BD-BDBE-9D3857BCF534}" destId="{59789DB3-F108-498A-8585-1FA1CC6BEF24}" srcOrd="2" destOrd="0" presId="urn:microsoft.com/office/officeart/2008/layout/LinedList"/>
    <dgm:cxn modelId="{64BFC303-D5E7-4CE7-B2E1-70D89F21D053}" type="presParOf" srcId="{050C71FB-CA0A-4939-B61B-8BF406B6CD44}" destId="{4DB0C669-66EB-459A-82CD-AAEC4D3EA796}" srcOrd="8" destOrd="0" presId="urn:microsoft.com/office/officeart/2008/layout/LinedList"/>
    <dgm:cxn modelId="{A269AEE5-688D-410A-A9EF-652871BFA5B7}" type="presParOf" srcId="{050C71FB-CA0A-4939-B61B-8BF406B6CD44}" destId="{71853BBA-56E1-45D9-BFEF-5A017524B533}" srcOrd="9" destOrd="0" presId="urn:microsoft.com/office/officeart/2008/layout/LinedList"/>
    <dgm:cxn modelId="{EBEA7DFD-465A-451F-9E55-1610D913AB81}" type="presParOf" srcId="{050C71FB-CA0A-4939-B61B-8BF406B6CD44}" destId="{03D6C814-99ED-40B4-8C05-3653FB5F81F1}" srcOrd="10" destOrd="0" presId="urn:microsoft.com/office/officeart/2008/layout/LinedList"/>
    <dgm:cxn modelId="{4835D743-70F2-45EC-A65D-FE460CD86519}" type="presParOf" srcId="{03D6C814-99ED-40B4-8C05-3653FB5F81F1}" destId="{70A3286A-4A0B-4695-89F0-97A980EA6113}" srcOrd="0" destOrd="0" presId="urn:microsoft.com/office/officeart/2008/layout/LinedList"/>
    <dgm:cxn modelId="{7825EED2-04CF-43B0-B80D-866321715C7B}" type="presParOf" srcId="{03D6C814-99ED-40B4-8C05-3653FB5F81F1}" destId="{E1A45909-E7C2-4362-BD23-9F7DC5131E93}" srcOrd="1" destOrd="0" presId="urn:microsoft.com/office/officeart/2008/layout/LinedList"/>
    <dgm:cxn modelId="{DAD2F287-A2D9-4FF5-9FC0-B62671A292B5}" type="presParOf" srcId="{03D6C814-99ED-40B4-8C05-3653FB5F81F1}" destId="{64602054-94FD-48E1-8CE0-754EEAF6FFCA}" srcOrd="2" destOrd="0" presId="urn:microsoft.com/office/officeart/2008/layout/LinedList"/>
    <dgm:cxn modelId="{45058D72-CC82-4F6B-8C84-9379BE9EE9E1}" type="presParOf" srcId="{050C71FB-CA0A-4939-B61B-8BF406B6CD44}" destId="{4A087257-B2F3-4F4F-A9E0-EADBF17B2508}" srcOrd="11" destOrd="0" presId="urn:microsoft.com/office/officeart/2008/layout/LinedList"/>
    <dgm:cxn modelId="{5F2EB04E-139E-4AC5-9A48-0E7B6B5369EF}" type="presParOf" srcId="{050C71FB-CA0A-4939-B61B-8BF406B6CD44}" destId="{9A8056CB-5F62-462E-85D9-F8F4CA4F11EB}"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700B2D-0AB3-4FA4-A227-B0D24F525CC5}"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204B54C7-625F-43AB-AB9E-8B512CDA038F}">
      <dgm:prSet/>
      <dgm:spPr/>
      <dgm:t>
        <a:bodyPr/>
        <a:lstStyle/>
        <a:p>
          <a:r>
            <a:rPr lang="en-US" b="1" dirty="0"/>
            <a:t>Discussion &amp; Limitations</a:t>
          </a:r>
          <a:endParaRPr lang="en-US" dirty="0"/>
        </a:p>
      </dgm:t>
    </dgm:pt>
    <dgm:pt modelId="{982EE344-0BF1-4CE5-9B90-3A29DA70CCAF}" type="parTrans" cxnId="{018ECD38-AD7E-49F5-B16F-2CE9F049CC26}">
      <dgm:prSet/>
      <dgm:spPr/>
      <dgm:t>
        <a:bodyPr/>
        <a:lstStyle/>
        <a:p>
          <a:endParaRPr lang="en-US"/>
        </a:p>
      </dgm:t>
    </dgm:pt>
    <dgm:pt modelId="{75B00750-CDDC-4393-9226-F0A6349DDEC1}" type="sibTrans" cxnId="{018ECD38-AD7E-49F5-B16F-2CE9F049CC26}">
      <dgm:prSet/>
      <dgm:spPr/>
      <dgm:t>
        <a:bodyPr/>
        <a:lstStyle/>
        <a:p>
          <a:endParaRPr lang="en-US"/>
        </a:p>
      </dgm:t>
    </dgm:pt>
    <dgm:pt modelId="{4EEC8B53-BE5B-4C94-83D5-E33561498446}">
      <dgm:prSet/>
      <dgm:spPr/>
      <dgm:t>
        <a:bodyPr/>
        <a:lstStyle/>
        <a:p>
          <a:endParaRPr lang="en-US" dirty="0"/>
        </a:p>
      </dgm:t>
    </dgm:pt>
    <dgm:pt modelId="{99D0B540-B40F-4F4D-A1D4-00823A06EB4A}" type="parTrans" cxnId="{5BF27684-CA82-49E3-8F17-4EB31F1AC147}">
      <dgm:prSet/>
      <dgm:spPr/>
      <dgm:t>
        <a:bodyPr/>
        <a:lstStyle/>
        <a:p>
          <a:endParaRPr lang="en-US"/>
        </a:p>
      </dgm:t>
    </dgm:pt>
    <dgm:pt modelId="{13E4910D-8C6F-4300-9FEC-185B93380259}" type="sibTrans" cxnId="{5BF27684-CA82-49E3-8F17-4EB31F1AC147}">
      <dgm:prSet/>
      <dgm:spPr/>
      <dgm:t>
        <a:bodyPr/>
        <a:lstStyle/>
        <a:p>
          <a:endParaRPr lang="en-US"/>
        </a:p>
      </dgm:t>
    </dgm:pt>
    <dgm:pt modelId="{9A541B5F-93CD-4516-88FD-8662D307A6EB}">
      <dgm:prSet/>
      <dgm:spPr/>
      <dgm:t>
        <a:bodyPr/>
        <a:lstStyle/>
        <a:p>
          <a:endParaRPr lang="en-US" dirty="0"/>
        </a:p>
      </dgm:t>
    </dgm:pt>
    <dgm:pt modelId="{C803A396-C773-420A-8154-47219F514E2A}" type="parTrans" cxnId="{55B00CC1-6488-4064-BD82-0993E3A028F0}">
      <dgm:prSet/>
      <dgm:spPr/>
      <dgm:t>
        <a:bodyPr/>
        <a:lstStyle/>
        <a:p>
          <a:endParaRPr lang="en-US"/>
        </a:p>
      </dgm:t>
    </dgm:pt>
    <dgm:pt modelId="{461B4D84-27E1-42C6-8417-EB056763725F}" type="sibTrans" cxnId="{55B00CC1-6488-4064-BD82-0993E3A028F0}">
      <dgm:prSet/>
      <dgm:spPr/>
      <dgm:t>
        <a:bodyPr/>
        <a:lstStyle/>
        <a:p>
          <a:endParaRPr lang="en-US"/>
        </a:p>
      </dgm:t>
    </dgm:pt>
    <dgm:pt modelId="{B1A613C3-9651-4AD3-A2CF-75F78D80FE11}">
      <dgm:prSet/>
      <dgm:spPr/>
      <dgm:t>
        <a:bodyPr/>
        <a:lstStyle/>
        <a:p>
          <a:endParaRPr lang="en-US" dirty="0"/>
        </a:p>
      </dgm:t>
    </dgm:pt>
    <dgm:pt modelId="{953B654F-7320-4014-A0DA-0CED590E49AE}" type="parTrans" cxnId="{0653A54B-9195-4D76-888D-36ACD56FF7A3}">
      <dgm:prSet/>
      <dgm:spPr/>
      <dgm:t>
        <a:bodyPr/>
        <a:lstStyle/>
        <a:p>
          <a:endParaRPr lang="en-US"/>
        </a:p>
      </dgm:t>
    </dgm:pt>
    <dgm:pt modelId="{E686EC5B-EB7B-4488-BDB1-114B110B447F}" type="sibTrans" cxnId="{0653A54B-9195-4D76-888D-36ACD56FF7A3}">
      <dgm:prSet/>
      <dgm:spPr/>
      <dgm:t>
        <a:bodyPr/>
        <a:lstStyle/>
        <a:p>
          <a:endParaRPr lang="en-US"/>
        </a:p>
      </dgm:t>
    </dgm:pt>
    <dgm:pt modelId="{6E55E7CA-ADCA-49B8-9570-44E8ACB48B6B}" type="pres">
      <dgm:prSet presAssocID="{82700B2D-0AB3-4FA4-A227-B0D24F525CC5}" presName="Name0" presStyleCnt="0">
        <dgm:presLayoutVars>
          <dgm:dir/>
          <dgm:animLvl val="lvl"/>
          <dgm:resizeHandles val="exact"/>
        </dgm:presLayoutVars>
      </dgm:prSet>
      <dgm:spPr/>
    </dgm:pt>
    <dgm:pt modelId="{EA7525D1-29D9-433F-8870-C5DF4A3A980B}" type="pres">
      <dgm:prSet presAssocID="{204B54C7-625F-43AB-AB9E-8B512CDA038F}" presName="boxAndChildren" presStyleCnt="0"/>
      <dgm:spPr/>
    </dgm:pt>
    <dgm:pt modelId="{6CB9A413-8404-4BAB-8E7C-D94A60AE9639}" type="pres">
      <dgm:prSet presAssocID="{204B54C7-625F-43AB-AB9E-8B512CDA038F}" presName="parentTextBox" presStyleLbl="node1" presStyleIdx="0" presStyleCnt="1"/>
      <dgm:spPr/>
    </dgm:pt>
    <dgm:pt modelId="{F343C47E-9C7A-4E19-B953-0BC77AF7C900}" type="pres">
      <dgm:prSet presAssocID="{204B54C7-625F-43AB-AB9E-8B512CDA038F}" presName="entireBox" presStyleLbl="node1" presStyleIdx="0" presStyleCnt="1" custLinFactNeighborX="-2" custLinFactNeighborY="645"/>
      <dgm:spPr/>
    </dgm:pt>
    <dgm:pt modelId="{D051DAEF-AE04-4773-B373-7BCDA9797352}" type="pres">
      <dgm:prSet presAssocID="{204B54C7-625F-43AB-AB9E-8B512CDA038F}" presName="descendantBox" presStyleCnt="0"/>
      <dgm:spPr/>
    </dgm:pt>
    <dgm:pt modelId="{95F321E3-1650-4B19-BE40-FAF8FF7F2C95}" type="pres">
      <dgm:prSet presAssocID="{4EEC8B53-BE5B-4C94-83D5-E33561498446}" presName="childTextBox" presStyleLbl="fgAccFollowNode1" presStyleIdx="0" presStyleCnt="3">
        <dgm:presLayoutVars>
          <dgm:bulletEnabled val="1"/>
        </dgm:presLayoutVars>
      </dgm:prSet>
      <dgm:spPr/>
    </dgm:pt>
    <dgm:pt modelId="{A141633D-B634-4E51-9A67-809596315B5E}" type="pres">
      <dgm:prSet presAssocID="{9A541B5F-93CD-4516-88FD-8662D307A6EB}" presName="childTextBox" presStyleLbl="fgAccFollowNode1" presStyleIdx="1" presStyleCnt="3">
        <dgm:presLayoutVars>
          <dgm:bulletEnabled val="1"/>
        </dgm:presLayoutVars>
      </dgm:prSet>
      <dgm:spPr/>
    </dgm:pt>
    <dgm:pt modelId="{37E3126F-5034-4763-9E55-80B1ADF2D941}" type="pres">
      <dgm:prSet presAssocID="{B1A613C3-9651-4AD3-A2CF-75F78D80FE11}" presName="childTextBox" presStyleLbl="fgAccFollowNode1" presStyleIdx="2" presStyleCnt="3">
        <dgm:presLayoutVars>
          <dgm:bulletEnabled val="1"/>
        </dgm:presLayoutVars>
      </dgm:prSet>
      <dgm:spPr/>
    </dgm:pt>
  </dgm:ptLst>
  <dgm:cxnLst>
    <dgm:cxn modelId="{1A0D8F0D-544C-4590-AE58-34139E9885B1}" type="presOf" srcId="{82700B2D-0AB3-4FA4-A227-B0D24F525CC5}" destId="{6E55E7CA-ADCA-49B8-9570-44E8ACB48B6B}" srcOrd="0" destOrd="0" presId="urn:microsoft.com/office/officeart/2005/8/layout/process4"/>
    <dgm:cxn modelId="{018ECD38-AD7E-49F5-B16F-2CE9F049CC26}" srcId="{82700B2D-0AB3-4FA4-A227-B0D24F525CC5}" destId="{204B54C7-625F-43AB-AB9E-8B512CDA038F}" srcOrd="0" destOrd="0" parTransId="{982EE344-0BF1-4CE5-9B90-3A29DA70CCAF}" sibTransId="{75B00750-CDDC-4393-9226-F0A6349DDEC1}"/>
    <dgm:cxn modelId="{0653A54B-9195-4D76-888D-36ACD56FF7A3}" srcId="{204B54C7-625F-43AB-AB9E-8B512CDA038F}" destId="{B1A613C3-9651-4AD3-A2CF-75F78D80FE11}" srcOrd="2" destOrd="0" parTransId="{953B654F-7320-4014-A0DA-0CED590E49AE}" sibTransId="{E686EC5B-EB7B-4488-BDB1-114B110B447F}"/>
    <dgm:cxn modelId="{5BF27684-CA82-49E3-8F17-4EB31F1AC147}" srcId="{204B54C7-625F-43AB-AB9E-8B512CDA038F}" destId="{4EEC8B53-BE5B-4C94-83D5-E33561498446}" srcOrd="0" destOrd="0" parTransId="{99D0B540-B40F-4F4D-A1D4-00823A06EB4A}" sibTransId="{13E4910D-8C6F-4300-9FEC-185B93380259}"/>
    <dgm:cxn modelId="{0A55E68E-DAA6-44A5-A07C-56BCB0F69CA0}" type="presOf" srcId="{B1A613C3-9651-4AD3-A2CF-75F78D80FE11}" destId="{37E3126F-5034-4763-9E55-80B1ADF2D941}" srcOrd="0" destOrd="0" presId="urn:microsoft.com/office/officeart/2005/8/layout/process4"/>
    <dgm:cxn modelId="{1B8956A7-7565-4181-AB50-B8656BA3A29B}" type="presOf" srcId="{204B54C7-625F-43AB-AB9E-8B512CDA038F}" destId="{6CB9A413-8404-4BAB-8E7C-D94A60AE9639}" srcOrd="0" destOrd="0" presId="urn:microsoft.com/office/officeart/2005/8/layout/process4"/>
    <dgm:cxn modelId="{83CCF5AD-C93E-488F-94A5-46EE590753AE}" type="presOf" srcId="{9A541B5F-93CD-4516-88FD-8662D307A6EB}" destId="{A141633D-B634-4E51-9A67-809596315B5E}" srcOrd="0" destOrd="0" presId="urn:microsoft.com/office/officeart/2005/8/layout/process4"/>
    <dgm:cxn modelId="{55B00CC1-6488-4064-BD82-0993E3A028F0}" srcId="{204B54C7-625F-43AB-AB9E-8B512CDA038F}" destId="{9A541B5F-93CD-4516-88FD-8662D307A6EB}" srcOrd="1" destOrd="0" parTransId="{C803A396-C773-420A-8154-47219F514E2A}" sibTransId="{461B4D84-27E1-42C6-8417-EB056763725F}"/>
    <dgm:cxn modelId="{2ABB1DCE-7225-4885-BB4B-041012F341C0}" type="presOf" srcId="{4EEC8B53-BE5B-4C94-83D5-E33561498446}" destId="{95F321E3-1650-4B19-BE40-FAF8FF7F2C95}" srcOrd="0" destOrd="0" presId="urn:microsoft.com/office/officeart/2005/8/layout/process4"/>
    <dgm:cxn modelId="{0438C1D4-98B0-471B-9466-6FA13AB57D59}" type="presOf" srcId="{204B54C7-625F-43AB-AB9E-8B512CDA038F}" destId="{F343C47E-9C7A-4E19-B953-0BC77AF7C900}" srcOrd="1" destOrd="0" presId="urn:microsoft.com/office/officeart/2005/8/layout/process4"/>
    <dgm:cxn modelId="{17FD7FDD-49EF-41A8-B237-CCE2E1F78AC2}" type="presParOf" srcId="{6E55E7CA-ADCA-49B8-9570-44E8ACB48B6B}" destId="{EA7525D1-29D9-433F-8870-C5DF4A3A980B}" srcOrd="0" destOrd="0" presId="urn:microsoft.com/office/officeart/2005/8/layout/process4"/>
    <dgm:cxn modelId="{2A5EA6A8-1F7B-4D6C-AAFD-DDD9EB46AE7E}" type="presParOf" srcId="{EA7525D1-29D9-433F-8870-C5DF4A3A980B}" destId="{6CB9A413-8404-4BAB-8E7C-D94A60AE9639}" srcOrd="0" destOrd="0" presId="urn:microsoft.com/office/officeart/2005/8/layout/process4"/>
    <dgm:cxn modelId="{34D168EC-CFDE-444D-AB03-38416D7B45AD}" type="presParOf" srcId="{EA7525D1-29D9-433F-8870-C5DF4A3A980B}" destId="{F343C47E-9C7A-4E19-B953-0BC77AF7C900}" srcOrd="1" destOrd="0" presId="urn:microsoft.com/office/officeart/2005/8/layout/process4"/>
    <dgm:cxn modelId="{27F79EF3-DE1C-4DFD-AF47-BB825D5872E1}" type="presParOf" srcId="{EA7525D1-29D9-433F-8870-C5DF4A3A980B}" destId="{D051DAEF-AE04-4773-B373-7BCDA9797352}" srcOrd="2" destOrd="0" presId="urn:microsoft.com/office/officeart/2005/8/layout/process4"/>
    <dgm:cxn modelId="{C083FFE3-0490-46BC-880A-936156CB6114}" type="presParOf" srcId="{D051DAEF-AE04-4773-B373-7BCDA9797352}" destId="{95F321E3-1650-4B19-BE40-FAF8FF7F2C95}" srcOrd="0" destOrd="0" presId="urn:microsoft.com/office/officeart/2005/8/layout/process4"/>
    <dgm:cxn modelId="{1E94F3AC-0FB1-4FFA-A0C2-526AA7AB174A}" type="presParOf" srcId="{D051DAEF-AE04-4773-B373-7BCDA9797352}" destId="{A141633D-B634-4E51-9A67-809596315B5E}" srcOrd="1" destOrd="0" presId="urn:microsoft.com/office/officeart/2005/8/layout/process4"/>
    <dgm:cxn modelId="{4733C4F1-95E4-45A3-A66D-EC5D6FA780D3}" type="presParOf" srcId="{D051DAEF-AE04-4773-B373-7BCDA9797352}" destId="{37E3126F-5034-4763-9E55-80B1ADF2D941}"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B6803-1DB1-4ED8-8F02-08DDA224A89C}">
      <dsp:nvSpPr>
        <dsp:cNvPr id="0" name=""/>
        <dsp:cNvSpPr/>
      </dsp:nvSpPr>
      <dsp:spPr>
        <a:xfrm>
          <a:off x="0" y="3303"/>
          <a:ext cx="87782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E8F957-96E4-41DE-A8AE-38082001B8BB}">
      <dsp:nvSpPr>
        <dsp:cNvPr id="0" name=""/>
        <dsp:cNvSpPr/>
      </dsp:nvSpPr>
      <dsp:spPr>
        <a:xfrm>
          <a:off x="0" y="3303"/>
          <a:ext cx="1755648" cy="6759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Georgia" panose="02040502050405020303" pitchFamily="18" charset="0"/>
            </a:rPr>
            <a:t>Facts to consider</a:t>
          </a:r>
        </a:p>
      </dsp:txBody>
      <dsp:txXfrm>
        <a:off x="0" y="3303"/>
        <a:ext cx="1755648" cy="6759952"/>
      </dsp:txXfrm>
    </dsp:sp>
    <dsp:sp modelId="{F3CD744D-9605-4808-AB5C-327FF4ABEDE6}">
      <dsp:nvSpPr>
        <dsp:cNvPr id="0" name=""/>
        <dsp:cNvSpPr/>
      </dsp:nvSpPr>
      <dsp:spPr>
        <a:xfrm>
          <a:off x="1887321" y="86400"/>
          <a:ext cx="6890918" cy="1357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Georgia" panose="02040502050405020303" pitchFamily="18" charset="0"/>
            </a:rPr>
            <a:t>“Voice-hearing experiences vary across countries, suggesting cultural influences” (Luhrmann et al., 2015).</a:t>
          </a:r>
        </a:p>
      </dsp:txBody>
      <dsp:txXfrm>
        <a:off x="1887321" y="86400"/>
        <a:ext cx="6890918" cy="1357582"/>
      </dsp:txXfrm>
    </dsp:sp>
    <dsp:sp modelId="{4C7DC7A8-8EF3-4213-A6AC-97F6E412558A}">
      <dsp:nvSpPr>
        <dsp:cNvPr id="0" name=""/>
        <dsp:cNvSpPr/>
      </dsp:nvSpPr>
      <dsp:spPr>
        <a:xfrm>
          <a:off x="1755648" y="1443982"/>
          <a:ext cx="702259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F39FA8-2838-43E9-B2DF-0ABF11AD8E01}">
      <dsp:nvSpPr>
        <dsp:cNvPr id="0" name=""/>
        <dsp:cNvSpPr/>
      </dsp:nvSpPr>
      <dsp:spPr>
        <a:xfrm>
          <a:off x="1887321" y="1527079"/>
          <a:ext cx="6890918" cy="1661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Georgia" panose="02040502050405020303" pitchFamily="18" charset="0"/>
            </a:rPr>
            <a:t>“When structured assessments were used, there was no notice of racial diagnostic disparities compared to studies that used unstructured assessments.” (</a:t>
          </a:r>
          <a:r>
            <a:rPr lang="en-US" sz="2400" kern="1200" dirty="0" err="1">
              <a:latin typeface="Georgia" panose="02040502050405020303" pitchFamily="18" charset="0"/>
            </a:rPr>
            <a:t>Olbert</a:t>
          </a:r>
          <a:r>
            <a:rPr lang="en-US" sz="2400" kern="1200" dirty="0">
              <a:latin typeface="Georgia" panose="02040502050405020303" pitchFamily="18" charset="0"/>
            </a:rPr>
            <a:t> et al., 2018).</a:t>
          </a:r>
        </a:p>
      </dsp:txBody>
      <dsp:txXfrm>
        <a:off x="1887321" y="1527079"/>
        <a:ext cx="6890918" cy="1661931"/>
      </dsp:txXfrm>
    </dsp:sp>
    <dsp:sp modelId="{5FD636FB-C69D-4E1D-94CC-DD64B3E41889}">
      <dsp:nvSpPr>
        <dsp:cNvPr id="0" name=""/>
        <dsp:cNvSpPr/>
      </dsp:nvSpPr>
      <dsp:spPr>
        <a:xfrm>
          <a:off x="1755648" y="3189010"/>
          <a:ext cx="702259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8EF82D-33F3-49ED-BDE3-06AABC36958A}">
      <dsp:nvSpPr>
        <dsp:cNvPr id="0" name=""/>
        <dsp:cNvSpPr/>
      </dsp:nvSpPr>
      <dsp:spPr>
        <a:xfrm>
          <a:off x="1887321" y="3272107"/>
          <a:ext cx="6890918" cy="1661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Georgia" panose="02040502050405020303" pitchFamily="18" charset="0"/>
            </a:rPr>
            <a:t>“Cultural meanings and experiences may not be considered in diagnoses enough or interpreted incorrectly” (Taitimu et al., 2018).</a:t>
          </a:r>
        </a:p>
      </dsp:txBody>
      <dsp:txXfrm>
        <a:off x="1887321" y="3272107"/>
        <a:ext cx="6890918" cy="1661931"/>
      </dsp:txXfrm>
    </dsp:sp>
    <dsp:sp modelId="{4DB0C669-66EB-459A-82CD-AAEC4D3EA796}">
      <dsp:nvSpPr>
        <dsp:cNvPr id="0" name=""/>
        <dsp:cNvSpPr/>
      </dsp:nvSpPr>
      <dsp:spPr>
        <a:xfrm>
          <a:off x="1755648" y="4934038"/>
          <a:ext cx="702259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A45909-E7C2-4362-BD23-9F7DC5131E93}">
      <dsp:nvSpPr>
        <dsp:cNvPr id="0" name=""/>
        <dsp:cNvSpPr/>
      </dsp:nvSpPr>
      <dsp:spPr>
        <a:xfrm>
          <a:off x="1887321" y="5017135"/>
          <a:ext cx="6524045" cy="1661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Georgia" panose="02040502050405020303" pitchFamily="18" charset="0"/>
            </a:rPr>
            <a:t>“The practice of colonization has led to the imposition of psychiatric theories and practices on entire cultures, affecting both individuals and communities”. (</a:t>
          </a:r>
          <a:r>
            <a:rPr lang="en-US" sz="2400" kern="1200" dirty="0" err="1">
              <a:latin typeface="Georgia" panose="02040502050405020303" pitchFamily="18" charset="0"/>
            </a:rPr>
            <a:t>Taitimu</a:t>
          </a:r>
          <a:r>
            <a:rPr lang="en-US" sz="2400" kern="1200" dirty="0">
              <a:latin typeface="Georgia" panose="02040502050405020303" pitchFamily="18" charset="0"/>
            </a:rPr>
            <a:t> et al., 2018) </a:t>
          </a:r>
        </a:p>
      </dsp:txBody>
      <dsp:txXfrm>
        <a:off x="1887321" y="5017135"/>
        <a:ext cx="6524045" cy="1661931"/>
      </dsp:txXfrm>
    </dsp:sp>
    <dsp:sp modelId="{4A087257-B2F3-4F4F-A9E0-EADBF17B2508}">
      <dsp:nvSpPr>
        <dsp:cNvPr id="0" name=""/>
        <dsp:cNvSpPr/>
      </dsp:nvSpPr>
      <dsp:spPr>
        <a:xfrm>
          <a:off x="1755648" y="6679067"/>
          <a:ext cx="702259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3C47E-9C7A-4E19-B953-0BC77AF7C900}">
      <dsp:nvSpPr>
        <dsp:cNvPr id="0" name=""/>
        <dsp:cNvSpPr/>
      </dsp:nvSpPr>
      <dsp:spPr>
        <a:xfrm>
          <a:off x="0" y="0"/>
          <a:ext cx="11152823" cy="590595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r>
            <a:rPr lang="en-US" sz="6500" b="1" kern="1200" dirty="0"/>
            <a:t>Discussion &amp; Limitations</a:t>
          </a:r>
          <a:endParaRPr lang="en-US" sz="6500" kern="1200" dirty="0"/>
        </a:p>
      </dsp:txBody>
      <dsp:txXfrm>
        <a:off x="0" y="0"/>
        <a:ext cx="11152823" cy="3189217"/>
      </dsp:txXfrm>
    </dsp:sp>
    <dsp:sp modelId="{95F321E3-1650-4B19-BE40-FAF8FF7F2C95}">
      <dsp:nvSpPr>
        <dsp:cNvPr id="0" name=""/>
        <dsp:cNvSpPr/>
      </dsp:nvSpPr>
      <dsp:spPr>
        <a:xfrm>
          <a:off x="5445" y="3071098"/>
          <a:ext cx="3713977" cy="271674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2280" tIns="82550" rIns="462280"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445" y="3071098"/>
        <a:ext cx="3713977" cy="2716740"/>
      </dsp:txXfrm>
    </dsp:sp>
    <dsp:sp modelId="{A141633D-B634-4E51-9A67-809596315B5E}">
      <dsp:nvSpPr>
        <dsp:cNvPr id="0" name=""/>
        <dsp:cNvSpPr/>
      </dsp:nvSpPr>
      <dsp:spPr>
        <a:xfrm>
          <a:off x="3719423" y="3071098"/>
          <a:ext cx="3713977" cy="271674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2280" tIns="82550" rIns="462280"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3719423" y="3071098"/>
        <a:ext cx="3713977" cy="2716740"/>
      </dsp:txXfrm>
    </dsp:sp>
    <dsp:sp modelId="{37E3126F-5034-4763-9E55-80B1ADF2D941}">
      <dsp:nvSpPr>
        <dsp:cNvPr id="0" name=""/>
        <dsp:cNvSpPr/>
      </dsp:nvSpPr>
      <dsp:spPr>
        <a:xfrm>
          <a:off x="7433400" y="3071098"/>
          <a:ext cx="3713977" cy="271674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2280" tIns="82550" rIns="462280"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7433400" y="3071098"/>
        <a:ext cx="3713977" cy="27167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0.png"/></Relationships>
</file>

<file path=ppt/drawings/drawing1.xml><?xml version="1.0" encoding="utf-8"?>
<c:userShapes xmlns:c="http://schemas.openxmlformats.org/drawingml/2006/chart">
  <cdr:relSizeAnchor xmlns:cdr="http://schemas.openxmlformats.org/drawingml/2006/chartDrawing">
    <cdr:from>
      <cdr:x>0.00313</cdr:x>
      <cdr:y>0</cdr:y>
    </cdr:from>
    <cdr:to>
      <cdr:x>0.39908</cdr:x>
      <cdr:y>0.13169</cdr:y>
    </cdr:to>
    <cdr:pic>
      <cdr:nvPicPr>
        <cdr:cNvPr id="4" name="chart">
          <a:extLst xmlns:a="http://schemas.openxmlformats.org/drawingml/2006/main">
            <a:ext uri="{FF2B5EF4-FFF2-40B4-BE49-F238E27FC236}">
              <a16:creationId xmlns:a16="http://schemas.microsoft.com/office/drawing/2014/main" id="{ED6F60C2-E3F9-8C1D-D086-37D36EEB1187}"/>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4941" y="0"/>
          <a:ext cx="1887148" cy="357951"/>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60FD26-1E62-49E4-8A33-227EA8FF38F2}" type="datetimeFigureOut">
              <a:rPr lang="en-US" smtClean="0"/>
              <a:t>8/12/2024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9933ED-C6C4-498D-AB72-FD6766F09582}" type="slidenum">
              <a:rPr lang="en-US" smtClean="0"/>
              <a:t>‹#›</a:t>
            </a:fld>
            <a:endParaRPr lang="en-US"/>
          </a:p>
        </p:txBody>
      </p:sp>
    </p:spTree>
    <p:extLst>
      <p:ext uri="{BB962C8B-B14F-4D97-AF65-F5344CB8AC3E}">
        <p14:creationId xmlns:p14="http://schemas.microsoft.com/office/powerpoint/2010/main" val="304686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1</a:t>
            </a:fld>
            <a:endParaRPr lang="en-US"/>
          </a:p>
        </p:txBody>
      </p:sp>
    </p:spTree>
    <p:extLst>
      <p:ext uri="{BB962C8B-B14F-4D97-AF65-F5344CB8AC3E}">
        <p14:creationId xmlns:p14="http://schemas.microsoft.com/office/powerpoint/2010/main" val="2310366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The second data set came from InVEST, which is a brief intervention in which “coaches” help young people with their role functioning (school, work). This is a very small pilot randomized control trial (RCT) study. It did include cognitive screening variables (WRAT, WASI, BRIEF). </a:t>
            </a:r>
          </a:p>
          <a:p>
            <a:endParaRPr lang="en-US"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Youth ages 12-22 who participated in InVEST  (n=25)</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baseline assessments of role functioning, engagement in InVEST or 4-month waitlist control, then complete follow-up assessments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Race data was then coded into two groups (White and Non-White) and analyzed at baseline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Global Functioning: Role (GF: R)</a:t>
            </a:r>
            <a:r>
              <a:rPr lang="en-US" sz="1200" dirty="0">
                <a:solidFill>
                  <a:prstClr val="white"/>
                </a:solidFill>
                <a:latin typeface="Georgia" panose="02040502050405020303" pitchFamily="18" charset="0"/>
                <a:ea typeface="MS PGothic"/>
                <a:cs typeface="Arial"/>
              </a:rPr>
              <a:t>:</a:t>
            </a:r>
            <a:r>
              <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Clinician-rated measure of role functioning designed for CHR-P research (1= extreme role dysfunction to 10=superior functioning)</a:t>
            </a:r>
          </a:p>
          <a:p>
            <a:pPr marR="0" lvl="0" algn="l" defTabSz="914400" rtl="0" eaLnBrk="1" fontAlgn="auto" latinLnBrk="0" hangingPunct="1">
              <a:lnSpc>
                <a:spcPct val="100000"/>
              </a:lnSpc>
              <a:spcBef>
                <a:spcPts val="0"/>
              </a:spcBef>
              <a:spcAft>
                <a:spcPts val="0"/>
              </a:spcAft>
              <a:buClrTx/>
              <a:buSzTx/>
              <a:tabLst/>
              <a:defRPr/>
            </a:pPr>
            <a:endPar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WRAT:</a:t>
            </a:r>
            <a:r>
              <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The Wide Range Achievement Test (WRAT): measures basic academic skills. </a:t>
            </a:r>
          </a:p>
          <a:p>
            <a:pPr marR="0" lvl="0" algn="l" defTabSz="914400" rtl="0" eaLnBrk="1" fontAlgn="auto" latinLnBrk="0" hangingPunct="1">
              <a:lnSpc>
                <a:spcPct val="100000"/>
              </a:lnSpc>
              <a:spcBef>
                <a:spcPts val="0"/>
              </a:spcBef>
              <a:spcAft>
                <a:spcPts val="0"/>
              </a:spcAft>
              <a:buClrTx/>
              <a:buSzTx/>
              <a:tabLst/>
              <a:defRPr/>
            </a:pPr>
            <a:endPar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WASI:</a:t>
            </a:r>
            <a:r>
              <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The Wechsler Abbreviated Scale of Intelligence (WASI): a brief, reliable measure of cognitive ability. </a:t>
            </a:r>
          </a:p>
          <a:p>
            <a:pPr marR="0" lvl="0" algn="l" defTabSz="914400" rtl="0" eaLnBrk="1" fontAlgn="auto" latinLnBrk="0" hangingPunct="1">
              <a:lnSpc>
                <a:spcPct val="100000"/>
              </a:lnSpc>
              <a:spcBef>
                <a:spcPts val="0"/>
              </a:spcBef>
              <a:spcAft>
                <a:spcPts val="0"/>
              </a:spcAft>
              <a:buClrTx/>
              <a:buSzTx/>
              <a:tabLst/>
              <a:defRPr/>
            </a:pPr>
            <a:endPar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BRIEF 2:</a:t>
            </a:r>
            <a:r>
              <a:rPr kumimoji="0" lang="en-US" sz="12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(Behavior Rating Inventory of Executive Function-2): Parent-report measure of Executive Functioning in home &amp; school</a:t>
            </a:r>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10</a:t>
            </a:fld>
            <a:endParaRPr lang="en-US"/>
          </a:p>
        </p:txBody>
      </p:sp>
    </p:spTree>
    <p:extLst>
      <p:ext uri="{BB962C8B-B14F-4D97-AF65-F5344CB8AC3E}">
        <p14:creationId xmlns:p14="http://schemas.microsoft.com/office/powerpoint/2010/main" val="175500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b="1" dirty="0"/>
              <a:t>Here are the results from the InVEST data:</a:t>
            </a:r>
          </a:p>
          <a:p>
            <a:pPr algn="ctr"/>
            <a:endParaRPr lang="en-US" b="1" dirty="0"/>
          </a:p>
          <a:p>
            <a:pPr marL="228600" indent="-228600" algn="ctr">
              <a:buAutoNum type="arabicPeriod"/>
            </a:pPr>
            <a:r>
              <a:rPr lang="en-US" b="1" dirty="0"/>
              <a:t>The donut chart shows us the racial/ethnic breakdown of clients, also highlighting a 59% white sample.</a:t>
            </a:r>
          </a:p>
          <a:p>
            <a:pPr marL="0" indent="0" algn="ctr">
              <a:buNone/>
            </a:pPr>
            <a:endParaRPr lang="en-US" b="1" dirty="0"/>
          </a:p>
          <a:p>
            <a:pPr algn="ctr"/>
            <a:r>
              <a:rPr lang="en-US" b="1" dirty="0"/>
              <a:t>2. The bar chart shows us the mean/average scores from the Global Functioning: Role, WASI, WRAT, and BRIEF assessments. As you can see, there is little difference between non-white and white clients in these assessments. </a:t>
            </a:r>
          </a:p>
          <a:p>
            <a:pPr algn="ctr"/>
            <a:endParaRPr lang="en-US" b="1" dirty="0"/>
          </a:p>
          <a:p>
            <a:pPr algn="ctr"/>
            <a:r>
              <a:rPr lang="en-US" b="1" dirty="0"/>
              <a:t>3. This last image is a table showing us the overall significance values of the results on the chart above. </a:t>
            </a:r>
          </a:p>
          <a:p>
            <a:pPr algn="ctr"/>
            <a:r>
              <a:rPr lang="en-US" b="1" dirty="0"/>
              <a:t>There was no significant difference between groups.</a:t>
            </a:r>
          </a:p>
          <a:p>
            <a:pPr algn="ctr"/>
            <a:endParaRPr lang="en-US" b="1" dirty="0"/>
          </a:p>
          <a:p>
            <a:pPr algn="ctr"/>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11</a:t>
            </a:fld>
            <a:endParaRPr lang="en-US"/>
          </a:p>
        </p:txBody>
      </p:sp>
    </p:spTree>
    <p:extLst>
      <p:ext uri="{BB962C8B-B14F-4D97-AF65-F5344CB8AC3E}">
        <p14:creationId xmlns:p14="http://schemas.microsoft.com/office/powerpoint/2010/main" val="4179866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b="1" dirty="0"/>
          </a:p>
          <a:p>
            <a:pPr algn="ctr"/>
            <a:r>
              <a:rPr lang="en-US" b="1" i="1" dirty="0"/>
              <a:t>the “so what”</a:t>
            </a:r>
            <a:r>
              <a:rPr lang="en-US" b="1" i="0" dirty="0"/>
              <a:t> to</a:t>
            </a:r>
            <a:r>
              <a:rPr lang="en-US" b="1" i="1" dirty="0"/>
              <a:t> why </a:t>
            </a:r>
            <a:r>
              <a:rPr lang="en-US" b="1" dirty="0"/>
              <a:t>this study's findings matter in general: OVERALL TAKEAWAY</a:t>
            </a:r>
          </a:p>
          <a:p>
            <a:pPr algn="ctr"/>
            <a:endParaRPr lang="en-US" dirty="0"/>
          </a:p>
          <a:p>
            <a:pPr algn="ctr"/>
            <a:r>
              <a:rPr lang="en-US" b="0" i="0" dirty="0">
                <a:solidFill>
                  <a:srgbClr val="000000"/>
                </a:solidFill>
                <a:effectLst/>
                <a:latin typeface="Lato" panose="020F0502020204030203" pitchFamily="34" charset="0"/>
              </a:rPr>
              <a:t> General race differences in cognition are evident, however, interpreting those differences is highly debated.</a:t>
            </a:r>
          </a:p>
          <a:p>
            <a:pPr algn="ctr"/>
            <a:r>
              <a:rPr lang="en-US" b="0" i="0" dirty="0">
                <a:solidFill>
                  <a:srgbClr val="000000"/>
                </a:solidFill>
                <a:effectLst/>
                <a:latin typeface="Lato" panose="020F0502020204030203" pitchFamily="34" charset="0"/>
              </a:rPr>
              <a:t> If cognitive differences based on race were found in individuals at (CHR-P), culture should be considered. </a:t>
            </a:r>
          </a:p>
          <a:p>
            <a:pPr algn="ctr"/>
            <a:r>
              <a:rPr lang="en-US" b="0" i="0" dirty="0">
                <a:solidFill>
                  <a:srgbClr val="000000"/>
                </a:solidFill>
                <a:effectLst/>
                <a:latin typeface="Lato" panose="020F0502020204030203" pitchFamily="34" charset="0"/>
              </a:rPr>
              <a:t>Recognizing cognitive differences that vary across races may improve providers' ability to administer </a:t>
            </a:r>
          </a:p>
          <a:p>
            <a:pPr algn="ctr"/>
            <a:r>
              <a:rPr lang="en-US" b="0" i="0" dirty="0">
                <a:solidFill>
                  <a:srgbClr val="000000"/>
                </a:solidFill>
                <a:effectLst/>
                <a:latin typeface="Lato" panose="020F0502020204030203" pitchFamily="34" charset="0"/>
              </a:rPr>
              <a:t>culturally sensitive assessments and treatments. Further research is needed on how to </a:t>
            </a:r>
          </a:p>
          <a:p>
            <a:pPr algn="ctr"/>
            <a:r>
              <a:rPr lang="en-US" b="0" i="0" dirty="0">
                <a:solidFill>
                  <a:srgbClr val="000000"/>
                </a:solidFill>
                <a:effectLst/>
                <a:latin typeface="Lato" panose="020F0502020204030203" pitchFamily="34" charset="0"/>
              </a:rPr>
              <a:t>adapt culturally sensitive treatments to individuals. </a:t>
            </a:r>
            <a:endParaRPr lang="en-US" dirty="0"/>
          </a:p>
          <a:p>
            <a:pPr algn="ct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chemeClr val="bg1"/>
              </a:solidFill>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12</a:t>
            </a:fld>
            <a:endParaRPr lang="en-US"/>
          </a:p>
        </p:txBody>
      </p:sp>
    </p:spTree>
    <p:extLst>
      <p:ext uri="{BB962C8B-B14F-4D97-AF65-F5344CB8AC3E}">
        <p14:creationId xmlns:p14="http://schemas.microsoft.com/office/powerpoint/2010/main" val="2224171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b="1" i="0" dirty="0">
                <a:solidFill>
                  <a:srgbClr val="111111"/>
                </a:solidFill>
                <a:effectLst/>
                <a:highlight>
                  <a:srgbClr val="F7F7F7"/>
                </a:highlight>
                <a:latin typeface="-apple-system"/>
              </a:rPr>
              <a:t>Future Directions:</a:t>
            </a:r>
          </a:p>
          <a:p>
            <a:pPr algn="l"/>
            <a:endParaRPr lang="en-US" b="0" i="0" dirty="0">
              <a:solidFill>
                <a:srgbClr val="111111"/>
              </a:solidFill>
              <a:effectLst/>
              <a:highlight>
                <a:srgbClr val="F7F7F7"/>
              </a:highlight>
              <a:latin typeface="-apple-system"/>
            </a:endParaRPr>
          </a:p>
          <a:p>
            <a:pPr marL="171450" indent="-171450" algn="ctr">
              <a:buFont typeface="Arial" panose="020B0604020202020204" pitchFamily="34" charset="0"/>
              <a:buChar char="•"/>
            </a:pPr>
            <a:r>
              <a:rPr lang="en-US" b="0" i="0" dirty="0">
                <a:solidFill>
                  <a:srgbClr val="111111"/>
                </a:solidFill>
                <a:effectLst/>
                <a:highlight>
                  <a:srgbClr val="F7F7F7"/>
                </a:highlight>
                <a:latin typeface="-apple-system"/>
              </a:rPr>
              <a:t>Longitudinal studies are essential to enhance our understanding of</a:t>
            </a:r>
          </a:p>
          <a:p>
            <a:pPr marL="0" indent="0" algn="ctr">
              <a:buFont typeface="Arial" panose="020B0604020202020204" pitchFamily="34" charset="0"/>
              <a:buNone/>
            </a:pPr>
            <a:r>
              <a:rPr lang="en-US" b="0" i="0" dirty="0">
                <a:solidFill>
                  <a:srgbClr val="111111"/>
                </a:solidFill>
                <a:effectLst/>
                <a:highlight>
                  <a:srgbClr val="F7F7F7"/>
                </a:highlight>
                <a:latin typeface="-apple-system"/>
              </a:rPr>
              <a:t> racial differences in cognitive changes and progression. </a:t>
            </a:r>
          </a:p>
          <a:p>
            <a:pPr marL="171450" indent="-171450" algn="ctr">
              <a:buFont typeface="Arial" panose="020B0604020202020204" pitchFamily="34" charset="0"/>
              <a:buChar char="•"/>
            </a:pPr>
            <a:endParaRPr lang="en-US" b="1" i="0" dirty="0">
              <a:solidFill>
                <a:srgbClr val="111111"/>
              </a:solidFill>
              <a:effectLst/>
              <a:highlight>
                <a:srgbClr val="F7F7F7"/>
              </a:highlight>
              <a:latin typeface="-apple-system"/>
            </a:endParaRPr>
          </a:p>
          <a:p>
            <a:pPr marL="171450" indent="-171450" algn="ctr">
              <a:buFont typeface="Arial" panose="020B0604020202020204" pitchFamily="34" charset="0"/>
              <a:buChar char="•"/>
            </a:pPr>
            <a:r>
              <a:rPr lang="en-US" b="0" i="0" dirty="0">
                <a:solidFill>
                  <a:srgbClr val="111111"/>
                </a:solidFill>
                <a:effectLst/>
                <a:highlight>
                  <a:srgbClr val="F7F7F7"/>
                </a:highlight>
                <a:latin typeface="-apple-system"/>
              </a:rPr>
              <a:t>Adapting (delivering) treatments to individuals with culturally sensitive support.</a:t>
            </a:r>
          </a:p>
          <a:p>
            <a:pPr marL="628650" lvl="1" indent="-171450" algn="ctr">
              <a:buFont typeface="Arial" panose="020B0604020202020204" pitchFamily="34" charset="0"/>
              <a:buChar char="•"/>
              <a:defRPr/>
            </a:pPr>
            <a:endParaRPr kumimoji="0" lang="en-US" sz="12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endParaRPr>
          </a:p>
          <a:p>
            <a:pPr marL="628650" lvl="1" indent="-171450" algn="ctr">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Increase diversity of providers in hopes of enhancing the ability to relate to and </a:t>
            </a:r>
          </a:p>
          <a:p>
            <a:pPr marL="457200" lvl="1" indent="0" algn="ctr">
              <a:buFont typeface="Arial" panose="020B0604020202020204" pitchFamily="34" charset="0"/>
              <a:buNone/>
              <a:defRPr/>
            </a:pPr>
            <a:r>
              <a:rPr kumimoji="0" lang="en-US" sz="12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understand clients from diverse cultural backgrounds.</a:t>
            </a:r>
          </a:p>
          <a:p>
            <a:pPr marL="628650" lvl="1" indent="-171450" algn="ctr">
              <a:buFont typeface="Arial" panose="020B0604020202020204" pitchFamily="34" charset="0"/>
              <a:buChar char="•"/>
              <a:defRPr/>
            </a:pPr>
            <a:endParaRPr kumimoji="0" lang="en-US" sz="12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Psychosis is NOT ALWAYS a permanent state for many people. With appropriate treatment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and support, individuals can recover from episodes of psychosis.</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Addressing issues discussed here today can help us use our resources effectively and provide everyone with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the help they need. We can ensure everyone has the </a:t>
            </a:r>
            <a:r>
              <a:rPr lang="en-US" sz="1200" b="1" i="1" dirty="0">
                <a:effectLst/>
                <a:latin typeface="Times New Roman" panose="02020603050405020304" pitchFamily="18" charset="0"/>
                <a:ea typeface="Times New Roman" panose="02020603050405020304" pitchFamily="18" charset="0"/>
                <a:cs typeface="Times New Roman" panose="02020603050405020304" pitchFamily="18" charset="0"/>
              </a:rPr>
              <a:t>best chance </a:t>
            </a: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of improving their quality of life and brain health.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a:p>
            <a:pPr marL="457200" lvl="1" indent="0" algn="ctr">
              <a:buFont typeface="Arial" panose="020B0604020202020204" pitchFamily="34" charset="0"/>
              <a:buNone/>
              <a:defRPr/>
            </a:pPr>
            <a:endParaRPr kumimoji="0" lang="en-US" sz="12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endParaRPr>
          </a:p>
          <a:p>
            <a:pPr algn="ctr"/>
            <a:endParaRPr lang="en-US" b="1" i="0" dirty="0">
              <a:solidFill>
                <a:srgbClr val="111111"/>
              </a:solidFill>
              <a:effectLst/>
              <a:highlight>
                <a:srgbClr val="F7F7F7"/>
              </a:highlight>
              <a:latin typeface="-apple-system"/>
            </a:endParaRPr>
          </a:p>
          <a:p>
            <a:pPr algn="ctr"/>
            <a:endParaRPr lang="en-US" b="1" i="0" dirty="0">
              <a:solidFill>
                <a:srgbClr val="111111"/>
              </a:solidFill>
              <a:effectLst/>
              <a:highlight>
                <a:srgbClr val="F7F7F7"/>
              </a:highlight>
              <a:latin typeface="-apple-system"/>
            </a:endParaRPr>
          </a:p>
          <a:p>
            <a:pPr algn="ctr"/>
            <a:endParaRPr lang="en-US" b="1" i="0" dirty="0">
              <a:solidFill>
                <a:srgbClr val="111111"/>
              </a:solidFill>
              <a:effectLst/>
              <a:highlight>
                <a:srgbClr val="F7F7F7"/>
              </a:highlight>
              <a:latin typeface="-apple-system"/>
            </a:endParaRPr>
          </a:p>
          <a:p>
            <a:pPr algn="l"/>
            <a:r>
              <a:rPr lang="en-US" b="1" i="0" dirty="0">
                <a:solidFill>
                  <a:srgbClr val="111111"/>
                </a:solidFill>
                <a:effectLst/>
                <a:highlight>
                  <a:srgbClr val="F7F7F7"/>
                </a:highlight>
                <a:latin typeface="-apple-system"/>
              </a:rPr>
              <a:t>The longitudinal study would include:</a:t>
            </a:r>
          </a:p>
          <a:p>
            <a:pPr algn="l"/>
            <a:r>
              <a:rPr lang="en-US" b="1" i="0" dirty="0">
                <a:solidFill>
                  <a:srgbClr val="111111"/>
                </a:solidFill>
                <a:effectLst/>
                <a:highlight>
                  <a:srgbClr val="F7F7F7"/>
                </a:highlight>
                <a:latin typeface="-apple-system"/>
              </a:rPr>
              <a:t>	1. A random selection of individuals suspected of being at risk for psychosis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11111"/>
                </a:solidFill>
                <a:effectLst/>
                <a:highlight>
                  <a:srgbClr val="F7F7F7"/>
                </a:highlight>
                <a:latin typeface="-apple-system"/>
              </a:rPr>
              <a:t>	2. categorized based on racial identification </a:t>
            </a:r>
          </a:p>
          <a:p>
            <a:pPr algn="l"/>
            <a:r>
              <a:rPr lang="en-US" b="1" i="0" dirty="0">
                <a:solidFill>
                  <a:srgbClr val="111111"/>
                </a:solidFill>
                <a:effectLst/>
                <a:highlight>
                  <a:srgbClr val="F7F7F7"/>
                </a:highlight>
                <a:latin typeface="-apple-system"/>
              </a:rPr>
              <a:t>	3. asses all individuals at risk of psychosis with the Structured Interview for Psychosis-risk Syndromes (SIPS)</a:t>
            </a:r>
          </a:p>
          <a:p>
            <a:pPr algn="l"/>
            <a:r>
              <a:rPr lang="en-US" b="1" i="0" dirty="0">
                <a:solidFill>
                  <a:srgbClr val="111111"/>
                </a:solidFill>
                <a:effectLst/>
                <a:highlight>
                  <a:srgbClr val="F7F7F7"/>
                </a:highlight>
                <a:latin typeface="-apple-system"/>
              </a:rPr>
              <a:t>	4. administer a psychological battery of assessments to measure cognitive functioning</a:t>
            </a:r>
          </a:p>
          <a:p>
            <a:pPr algn="ctr"/>
            <a:endParaRPr lang="en-US" b="1" dirty="0"/>
          </a:p>
        </p:txBody>
      </p:sp>
      <p:sp>
        <p:nvSpPr>
          <p:cNvPr id="4" name="Slide Number Placeholder 3"/>
          <p:cNvSpPr>
            <a:spLocks noGrp="1"/>
          </p:cNvSpPr>
          <p:nvPr>
            <p:ph type="sldNum" sz="quarter" idx="5"/>
          </p:nvPr>
        </p:nvSpPr>
        <p:spPr/>
        <p:txBody>
          <a:bodyPr/>
          <a:lstStyle/>
          <a:p>
            <a:fld id="{F59933ED-C6C4-498D-AB72-FD6766F09582}" type="slidenum">
              <a:rPr lang="en-US" smtClean="0"/>
              <a:t>13</a:t>
            </a:fld>
            <a:endParaRPr lang="en-US"/>
          </a:p>
        </p:txBody>
      </p:sp>
    </p:spTree>
    <p:extLst>
      <p:ext uri="{BB962C8B-B14F-4D97-AF65-F5344CB8AC3E}">
        <p14:creationId xmlns:p14="http://schemas.microsoft.com/office/powerpoint/2010/main" val="2203723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b="1" dirty="0"/>
          </a:p>
          <a:p>
            <a:endParaRPr lang="en-US" dirty="0"/>
          </a:p>
          <a:p>
            <a:pPr algn="ctr"/>
            <a:r>
              <a:rPr lang="en-US" b="1" dirty="0"/>
              <a:t>1. Psychosis is a mental health term defined as difficulty telling the difference between what is real and not real.</a:t>
            </a:r>
          </a:p>
          <a:p>
            <a:pPr algn="ctr"/>
            <a:r>
              <a:rPr lang="en-US" b="1" dirty="0"/>
              <a:t>This term is often paired with </a:t>
            </a:r>
            <a:r>
              <a:rPr lang="en-US" sz="1200" b="1" dirty="0"/>
              <a:t>hallucinations, which are perceptual or auditory experiences, and delusions, which are firmly holding false or incorrect beliefs.</a:t>
            </a:r>
            <a:endParaRPr lang="en-US" dirty="0"/>
          </a:p>
          <a:p>
            <a:endParaRPr lang="en-US"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2. Clinical high risk for psychosis (CHR-P) is the earliest stage, which indicates a high risk of </a:t>
            </a:r>
            <a:r>
              <a:rPr lang="en-US" b="1" i="1" dirty="0"/>
              <a:t>developing</a:t>
            </a:r>
            <a:r>
              <a:rPr lang="en-US" b="1" dirty="0"/>
              <a:t> a psychotic disorder.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First Episode Psychosis (FEP) is the first time a person experiences </a:t>
            </a:r>
            <a:r>
              <a:rPr lang="en-US" b="1" i="1" dirty="0"/>
              <a:t>“fully psychotic” symptoms</a:t>
            </a:r>
            <a:r>
              <a:rPr lang="en-US" b="1" dirty="0"/>
              <a:t>, meaning they FULLY believe their experiences are real. (CHR-P) (FEP) are stages in the development of psychotic disorders.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Individuals affected by psychosis can exhibit a range of early symptoms, indicating a clinical high risk. Observable symptoms can include changes in cognitive abilities like processing speed and verbal memory.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Clinical High-Risk for Psychosis (CHR-P) is the area of focus for this research.</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2</a:t>
            </a:fld>
            <a:endParaRPr lang="en-US"/>
          </a:p>
        </p:txBody>
      </p:sp>
    </p:spTree>
    <p:extLst>
      <p:ext uri="{BB962C8B-B14F-4D97-AF65-F5344CB8AC3E}">
        <p14:creationId xmlns:p14="http://schemas.microsoft.com/office/powerpoint/2010/main" val="574809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3</a:t>
            </a:fld>
            <a:endParaRPr lang="en-US"/>
          </a:p>
        </p:txBody>
      </p:sp>
    </p:spTree>
    <p:extLst>
      <p:ext uri="{BB962C8B-B14F-4D97-AF65-F5344CB8AC3E}">
        <p14:creationId xmlns:p14="http://schemas.microsoft.com/office/powerpoint/2010/main" val="1221232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Existing studies have shown that cognitive impairment (such as memory problems, reasoning, and problem-solving) is often present in the early stages of psychosis, and people can continue to experience a cognitive decline for years after the onset.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Georgia" panose="02040502050405020303" pitchFamily="18" charset="0"/>
              </a:rPr>
              <a:t>Studies have found that Black people are more likely to be diagnosed with psychotic disorders (specifically schizophrenia). </a:t>
            </a:r>
            <a:r>
              <a:rPr lang="en-US" sz="1200" dirty="0">
                <a:latin typeface="Georgia" panose="02040502050405020303" pitchFamily="18" charset="0"/>
              </a:rPr>
              <a:t>However, more research is needed to fully understand the specifics of racial differences in the progression of </a:t>
            </a:r>
            <a:r>
              <a:rPr lang="en-US" sz="1200" i="1" dirty="0">
                <a:latin typeface="Georgia" panose="02040502050405020303" pitchFamily="18" charset="0"/>
              </a:rPr>
              <a:t>cognitive changes </a:t>
            </a:r>
            <a:r>
              <a:rPr lang="en-US" sz="1200" dirty="0">
                <a:latin typeface="Georgia" panose="02040502050405020303" pitchFamily="18" charset="0"/>
              </a:rPr>
              <a:t>among people experiencing psychosis.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Georgia" panose="02040502050405020303" pitchFamily="18" charset="0"/>
              </a:rPr>
              <a:t>Existing research also indicates a difference in cognitive performance in minorities </a:t>
            </a:r>
            <a:r>
              <a:rPr lang="en-US" sz="1200" b="1" dirty="0">
                <a:latin typeface="Georgia" panose="02040502050405020303" pitchFamily="18" charset="0"/>
              </a:rPr>
              <a:t>in general </a:t>
            </a:r>
            <a:r>
              <a:rPr lang="en-US" sz="1200" dirty="0">
                <a:latin typeface="Georgia" panose="02040502050405020303" pitchFamily="18" charset="0"/>
              </a:rPr>
              <a:t>that may be influenced by various factors, such as limited access to healthcare, accumulated stress, and social and physical environment</a:t>
            </a:r>
            <a:r>
              <a:rPr lang="en-US" sz="1200" dirty="0"/>
              <a:t>.</a:t>
            </a:r>
          </a:p>
          <a:p>
            <a:endParaRPr lang="en-US" dirty="0"/>
          </a:p>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4</a:t>
            </a:fld>
            <a:endParaRPr lang="en-US"/>
          </a:p>
        </p:txBody>
      </p:sp>
    </p:spTree>
    <p:extLst>
      <p:ext uri="{BB962C8B-B14F-4D97-AF65-F5344CB8AC3E}">
        <p14:creationId xmlns:p14="http://schemas.microsoft.com/office/powerpoint/2010/main" val="838448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ctr">
              <a:lnSpc>
                <a:spcPct val="116000"/>
              </a:lnSpc>
              <a:spcBef>
                <a:spcPts val="0"/>
              </a:spcBef>
              <a:spcAft>
                <a:spcPts val="0"/>
              </a:spcAft>
              <a:buFont typeface="Courier New" panose="02070309020205020404" pitchFamily="49" charset="0"/>
              <a:buNone/>
            </a:pPr>
            <a:endPar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914400" marR="0" lvl="2" indent="0" algn="ctr">
              <a:lnSpc>
                <a:spcPct val="116000"/>
              </a:lnSpc>
              <a:spcBef>
                <a:spcPts val="0"/>
              </a:spcBef>
              <a:spcAft>
                <a:spcPts val="0"/>
              </a:spcAft>
              <a:buFont typeface="Courier New" panose="02070309020205020404" pitchFamily="49" charset="0"/>
              <a:buNone/>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It is important to understand how people from different backgrounds think and learn. Cultural meanings and experiences may not be considered enough or interpreted correctly in diagnosis. Another fact to consider is how the spread of colonization has led to the enforcement of psychiatric theories and practices on entire cultures. This has impacted both individuals and communities. Providers should consider </a:t>
            </a:r>
            <a:r>
              <a:rPr lang="en-US" sz="2000" b="1" i="1" u="sng" dirty="0">
                <a:effectLst/>
                <a:latin typeface="Times New Roman" panose="02020603050405020304" pitchFamily="18" charset="0"/>
                <a:ea typeface="Times New Roman" panose="02020603050405020304" pitchFamily="18" charset="0"/>
                <a:cs typeface="Times New Roman" panose="02020603050405020304" pitchFamily="18" charset="0"/>
              </a:rPr>
              <a:t>how individuals could respond to treatment </a:t>
            </a:r>
            <a:r>
              <a:rPr lang="en-US" sz="2000" b="1" i="0" u="none" dirty="0">
                <a:effectLst/>
                <a:latin typeface="Times New Roman" panose="02020603050405020304" pitchFamily="18" charset="0"/>
                <a:ea typeface="Times New Roman" panose="02020603050405020304" pitchFamily="18" charset="0"/>
                <a:cs typeface="Times New Roman" panose="02020603050405020304" pitchFamily="18" charset="0"/>
              </a:rPr>
              <a:t>based on their history and cultural background</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u="sng" dirty="0">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F59933ED-C6C4-498D-AB72-FD6766F09582}" type="slidenum">
              <a:rPr lang="en-US" smtClean="0"/>
              <a:t>5</a:t>
            </a:fld>
            <a:endParaRPr lang="en-US"/>
          </a:p>
        </p:txBody>
      </p:sp>
    </p:spTree>
    <p:extLst>
      <p:ext uri="{BB962C8B-B14F-4D97-AF65-F5344CB8AC3E}">
        <p14:creationId xmlns:p14="http://schemas.microsoft.com/office/powerpoint/2010/main" val="3472699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ctr"/>
            <a:r>
              <a:rPr lang="en-US" sz="1200" b="1" u="sng" dirty="0">
                <a:solidFill>
                  <a:schemeClr val="bg1"/>
                </a:solidFill>
                <a:latin typeface="Georgia" panose="02040502050405020303" pitchFamily="18" charset="0"/>
              </a:rPr>
              <a:t>Hypothesis:</a:t>
            </a:r>
          </a:p>
          <a:p>
            <a:pPr lvl="0" algn="ctr"/>
            <a:r>
              <a:rPr lang="en-US" sz="1200" i="1" dirty="0">
                <a:solidFill>
                  <a:schemeClr val="bg1"/>
                </a:solidFill>
                <a:latin typeface="Georgia" panose="02040502050405020303" pitchFamily="18" charset="0"/>
              </a:rPr>
              <a:t>I </a:t>
            </a:r>
            <a:r>
              <a:rPr lang="en-US" sz="1200" b="1" i="1" dirty="0">
                <a:solidFill>
                  <a:schemeClr val="bg1"/>
                </a:solidFill>
                <a:latin typeface="Georgia" panose="02040502050405020303" pitchFamily="18" charset="0"/>
              </a:rPr>
              <a:t>hypothesize</a:t>
            </a:r>
            <a:r>
              <a:rPr lang="en-US" sz="1200" i="1" dirty="0">
                <a:solidFill>
                  <a:schemeClr val="bg1"/>
                </a:solidFill>
                <a:latin typeface="Georgia" panose="02040502050405020303" pitchFamily="18" charset="0"/>
              </a:rPr>
              <a:t> that there will be a </a:t>
            </a:r>
            <a:r>
              <a:rPr lang="en-US" sz="1200" b="1" i="1" dirty="0">
                <a:solidFill>
                  <a:schemeClr val="bg1"/>
                </a:solidFill>
                <a:latin typeface="Georgia" panose="02040502050405020303" pitchFamily="18" charset="0"/>
              </a:rPr>
              <a:t>significant difference</a:t>
            </a:r>
            <a:r>
              <a:rPr lang="en-US" sz="1200" i="1" dirty="0">
                <a:solidFill>
                  <a:schemeClr val="bg1"/>
                </a:solidFill>
                <a:latin typeface="Georgia" panose="02040502050405020303" pitchFamily="18" charset="0"/>
              </a:rPr>
              <a:t> between races (Non-White versus White) in cognition-related variables (role functioning, executive functioning, word reading, IQ estimate) in people experiencing CHR-P.</a:t>
            </a:r>
          </a:p>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6</a:t>
            </a:fld>
            <a:endParaRPr lang="en-US"/>
          </a:p>
        </p:txBody>
      </p:sp>
    </p:spTree>
    <p:extLst>
      <p:ext uri="{BB962C8B-B14F-4D97-AF65-F5344CB8AC3E}">
        <p14:creationId xmlns:p14="http://schemas.microsoft.com/office/powerpoint/2010/main" val="1100715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looked at two pieces of archival de-identified pilot data, as one brief way of starting to investigate this question</a:t>
            </a:r>
          </a:p>
        </p:txBody>
      </p:sp>
      <p:sp>
        <p:nvSpPr>
          <p:cNvPr id="4" name="Slide Number Placeholder 3"/>
          <p:cNvSpPr>
            <a:spLocks noGrp="1"/>
          </p:cNvSpPr>
          <p:nvPr>
            <p:ph type="sldNum" sz="quarter" idx="5"/>
          </p:nvPr>
        </p:nvSpPr>
        <p:spPr/>
        <p:txBody>
          <a:bodyPr/>
          <a:lstStyle/>
          <a:p>
            <a:fld id="{F59933ED-C6C4-498D-AB72-FD6766F09582}" type="slidenum">
              <a:rPr lang="en-US" smtClean="0"/>
              <a:t>7</a:t>
            </a:fld>
            <a:endParaRPr lang="en-US"/>
          </a:p>
        </p:txBody>
      </p:sp>
    </p:spTree>
    <p:extLst>
      <p:ext uri="{BB962C8B-B14F-4D97-AF65-F5344CB8AC3E}">
        <p14:creationId xmlns:p14="http://schemas.microsoft.com/office/powerpoint/2010/main" val="205127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effectLst/>
                <a:latin typeface="Georgia" panose="02040502050405020303" pitchFamily="18" charset="0"/>
                <a:ea typeface="Calibri" panose="020F0502020204030204" pitchFamily="34" charset="0"/>
                <a:cs typeface="Times New Roman" panose="02020603050405020304" pitchFamily="18" charset="0"/>
              </a:rPr>
              <a:t>The first dataset was from PEACS, which is a CHR-P clinic, we divided race into two groups and looked at role functioning to (poorly) approximate cognition.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effectLst/>
              <a:latin typeface="Georgia" panose="02040502050405020303" pitchFamily="18"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effectLst/>
                <a:latin typeface="Georgia" panose="02040502050405020303" pitchFamily="18" charset="0"/>
                <a:ea typeface="Calibri" panose="020F0502020204030204" pitchFamily="34" charset="0"/>
                <a:cs typeface="Times New Roman" panose="02020603050405020304" pitchFamily="18" charset="0"/>
              </a:rPr>
              <a:t>Adolescents and young adults (n= 243) (3/29/2021-7/12/2024)</a:t>
            </a:r>
            <a:endParaRPr lang="en-US" sz="1200" b="1" dirty="0">
              <a:latin typeface="Georgia" panose="02040502050405020303" pitchFamily="18" charset="0"/>
              <a:ea typeface="Calibri" panose="020F0502020204030204" pitchFamily="34" charset="0"/>
              <a:cs typeface="Times New Roman" panose="02020603050405020304" pitchFamily="18" charset="0"/>
            </a:endParaRPr>
          </a:p>
          <a:p>
            <a:endParaRPr lang="en-US" dirty="0"/>
          </a:p>
          <a:p>
            <a:pPr marL="285750" marR="0" indent="-285750">
              <a:spcBef>
                <a:spcPts val="0"/>
              </a:spcBef>
              <a:spcAft>
                <a:spcPts val="0"/>
              </a:spcAft>
              <a:buFont typeface="Arial" panose="020B0604020202020204" pitchFamily="34" charset="0"/>
              <a:buChar char="•"/>
            </a:pPr>
            <a:r>
              <a:rPr lang="en-US" sz="1200" b="1" dirty="0">
                <a:latin typeface="Georgia" panose="02040502050405020303" pitchFamily="18" charset="0"/>
                <a:ea typeface="Calibri" panose="020F0502020204030204" pitchFamily="34" charset="0"/>
                <a:cs typeface="Times New Roman" panose="02020603050405020304" pitchFamily="18" charset="0"/>
              </a:rPr>
              <a:t>This project analyzed archival PEACS baseline clinical assessment data (clinician assessment, client self-report)</a:t>
            </a:r>
          </a:p>
          <a:p>
            <a:pPr marL="0" marR="0" indent="0">
              <a:spcBef>
                <a:spcPts val="0"/>
              </a:spcBef>
              <a:spcAft>
                <a:spcPts val="0"/>
              </a:spcAft>
              <a:buFont typeface="Arial" panose="020B0604020202020204" pitchFamily="34" charset="0"/>
              <a:buNone/>
            </a:pPr>
            <a:endParaRPr lang="en-US" sz="1200" b="1" dirty="0">
              <a:latin typeface="Georgia" panose="02040502050405020303" pitchFamily="18"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200" b="1" dirty="0">
                <a:effectLst/>
                <a:latin typeface="Georgia" panose="02040502050405020303" pitchFamily="18" charset="0"/>
                <a:ea typeface="Calibri" panose="020F0502020204030204" pitchFamily="34" charset="0"/>
                <a:cs typeface="Times New Roman" panose="02020603050405020304" pitchFamily="18" charset="0"/>
              </a:rPr>
              <a:t>Then, the race data was coded into 2 groups (White and Non-White) and analyzed at baseline</a:t>
            </a:r>
          </a:p>
          <a:p>
            <a:endParaRPr lang="en-US" dirty="0"/>
          </a:p>
          <a:p>
            <a:pPr marL="285750" marR="0" indent="-285750">
              <a:spcBef>
                <a:spcPts val="0"/>
              </a:spcBef>
              <a:spcAft>
                <a:spcPts val="0"/>
              </a:spcAft>
              <a:buFont typeface="Arial" panose="020B0604020202020204" pitchFamily="34" charset="0"/>
              <a:buChar char="•"/>
            </a:pPr>
            <a:r>
              <a:rPr lang="en-US" sz="1200" b="1" dirty="0">
                <a:effectLst/>
                <a:latin typeface="Georgia" panose="02040502050405020303" pitchFamily="18" charset="0"/>
                <a:ea typeface="Calibri" panose="020F0502020204030204" pitchFamily="34" charset="0"/>
                <a:cs typeface="Times New Roman" panose="02020603050405020304" pitchFamily="18" charset="0"/>
              </a:rPr>
              <a:t>Demographics questionnaire. </a:t>
            </a:r>
            <a:r>
              <a:rPr lang="en-US" sz="1200" b="0" dirty="0">
                <a:effectLst/>
                <a:latin typeface="Georgia" panose="02040502050405020303" pitchFamily="18" charset="0"/>
                <a:ea typeface="Calibri" panose="020F0502020204030204" pitchFamily="34" charset="0"/>
                <a:cs typeface="Times New Roman" panose="02020603050405020304" pitchFamily="18" charset="0"/>
              </a:rPr>
              <a:t>Self-report age, gender, race, etc.</a:t>
            </a:r>
          </a:p>
          <a:p>
            <a:pPr marL="0" marR="0" indent="0">
              <a:spcBef>
                <a:spcPts val="0"/>
              </a:spcBef>
              <a:spcAft>
                <a:spcPts val="0"/>
              </a:spcAft>
              <a:buFont typeface="Arial" panose="020B0604020202020204" pitchFamily="34" charset="0"/>
              <a:buNone/>
            </a:pPr>
            <a:endParaRPr lang="en-US" sz="1200" b="0" dirty="0">
              <a:effectLst/>
              <a:latin typeface="Georgia" panose="02040502050405020303" pitchFamily="18"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200" b="1" dirty="0">
                <a:latin typeface="Georgia" panose="02040502050405020303" pitchFamily="18" charset="0"/>
                <a:ea typeface="MS PGothic"/>
                <a:cs typeface="Arial"/>
              </a:rPr>
              <a:t>Global Functioning: Role (GF: R). </a:t>
            </a:r>
            <a:r>
              <a:rPr lang="en-US" sz="1200" b="0" dirty="0">
                <a:latin typeface="Georgia" panose="02040502050405020303" pitchFamily="18" charset="0"/>
                <a:ea typeface="MS PGothic"/>
                <a:cs typeface="Arial"/>
              </a:rPr>
              <a:t>Clinician-rated measure of role functioning designed for CHR-P research (1= extreme role dysfunction to 10=superior functioning)</a:t>
            </a:r>
          </a:p>
          <a:p>
            <a:endParaRPr lang="en-US" dirty="0"/>
          </a:p>
        </p:txBody>
      </p:sp>
      <p:sp>
        <p:nvSpPr>
          <p:cNvPr id="4" name="Slide Number Placeholder 3"/>
          <p:cNvSpPr>
            <a:spLocks noGrp="1"/>
          </p:cNvSpPr>
          <p:nvPr>
            <p:ph type="sldNum" sz="quarter" idx="5"/>
          </p:nvPr>
        </p:nvSpPr>
        <p:spPr/>
        <p:txBody>
          <a:bodyPr/>
          <a:lstStyle/>
          <a:p>
            <a:fld id="{F59933ED-C6C4-498D-AB72-FD6766F09582}" type="slidenum">
              <a:rPr lang="en-US" smtClean="0"/>
              <a:t>8</a:t>
            </a:fld>
            <a:endParaRPr lang="en-US"/>
          </a:p>
        </p:txBody>
      </p:sp>
    </p:spTree>
    <p:extLst>
      <p:ext uri="{BB962C8B-B14F-4D97-AF65-F5344CB8AC3E}">
        <p14:creationId xmlns:p14="http://schemas.microsoft.com/office/powerpoint/2010/main" val="759411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b="1" dirty="0"/>
              <a:t>Here are the results from the PEACS data:</a:t>
            </a:r>
          </a:p>
          <a:p>
            <a:pPr algn="ctr"/>
            <a:endParaRPr lang="en-US" b="1" dirty="0"/>
          </a:p>
          <a:p>
            <a:pPr algn="ctr"/>
            <a:r>
              <a:rPr lang="en-US" b="1" dirty="0"/>
              <a:t>1. The donut chart shows us the racial/ethnic breakdown of clients seen for PEACS evaluation, highlighting that 59% of clients were white.</a:t>
            </a:r>
          </a:p>
          <a:p>
            <a:pPr algn="ctr"/>
            <a:endParaRPr lang="en-US" b="1" dirty="0"/>
          </a:p>
          <a:p>
            <a:pPr algn="ctr"/>
            <a:r>
              <a:rPr lang="en-US" b="1" dirty="0"/>
              <a:t>2. The bar chart shows us the mean/average scores from the role functioning assessment. </a:t>
            </a:r>
          </a:p>
          <a:p>
            <a:pPr algn="ctr"/>
            <a:r>
              <a:rPr lang="en-US" b="1" dirty="0"/>
              <a:t>The “non-white” group appears to have higher average scores in role functioning. The average is very slightly different between the two groups.</a:t>
            </a:r>
          </a:p>
          <a:p>
            <a:pPr algn="ctr"/>
            <a:endParaRPr lang="en-US" b="1" dirty="0"/>
          </a:p>
          <a:p>
            <a:pPr algn="ctr"/>
            <a:r>
              <a:rPr lang="en-US" b="1" dirty="0"/>
              <a:t>3. This last image is a table showing us the overall significance values of the results on the chart above. </a:t>
            </a:r>
          </a:p>
          <a:p>
            <a:pPr algn="ctr"/>
            <a:r>
              <a:rPr lang="en-US" b="1" dirty="0"/>
              <a:t>There was no significant difference between groups, so there is no difference in role functioning between white and non-white clients experiencing CHR-P in this sample.</a:t>
            </a:r>
          </a:p>
        </p:txBody>
      </p:sp>
      <p:sp>
        <p:nvSpPr>
          <p:cNvPr id="4" name="Slide Number Placeholder 3"/>
          <p:cNvSpPr>
            <a:spLocks noGrp="1"/>
          </p:cNvSpPr>
          <p:nvPr>
            <p:ph type="sldNum" sz="quarter" idx="5"/>
          </p:nvPr>
        </p:nvSpPr>
        <p:spPr/>
        <p:txBody>
          <a:bodyPr/>
          <a:lstStyle/>
          <a:p>
            <a:fld id="{F59933ED-C6C4-498D-AB72-FD6766F09582}" type="slidenum">
              <a:rPr lang="en-US" smtClean="0"/>
              <a:t>9</a:t>
            </a:fld>
            <a:endParaRPr lang="en-US"/>
          </a:p>
        </p:txBody>
      </p:sp>
    </p:spTree>
    <p:extLst>
      <p:ext uri="{BB962C8B-B14F-4D97-AF65-F5344CB8AC3E}">
        <p14:creationId xmlns:p14="http://schemas.microsoft.com/office/powerpoint/2010/main" val="1719507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F4E480B-94D6-46F9-A2B6-B98D311FDC19}"/>
              </a:ext>
            </a:extLst>
          </p:cNvPr>
          <p:cNvGrpSpPr/>
          <p:nvPr/>
        </p:nvGrpSpPr>
        <p:grpSpPr>
          <a:xfrm>
            <a:off x="0" y="0"/>
            <a:ext cx="12191999" cy="6861600"/>
            <a:chOff x="1" y="0"/>
            <a:chExt cx="12191999" cy="6861600"/>
          </a:xfrm>
        </p:grpSpPr>
        <p:sp>
          <p:nvSpPr>
            <p:cNvPr id="10" name="Rectangle 9">
              <a:extLst>
                <a:ext uri="{FF2B5EF4-FFF2-40B4-BE49-F238E27FC236}">
                  <a16:creationId xmlns:a16="http://schemas.microsoft.com/office/drawing/2014/main" id="{07183CDE-91A1-40C3-8E80-66F89E1C2D53}"/>
                </a:ext>
              </a:extLst>
            </p:cNvPr>
            <p:cNvSpPr>
              <a:spLocks noChangeAspect="1"/>
            </p:cNvSpPr>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1" name="Oval 10">
              <a:extLst>
                <a:ext uri="{FF2B5EF4-FFF2-40B4-BE49-F238E27FC236}">
                  <a16:creationId xmlns:a16="http://schemas.microsoft.com/office/drawing/2014/main" id="{A6756515-F9AA-46BD-8DD2-AA15BA492AC0}"/>
                </a:ext>
              </a:extLst>
            </p:cNvPr>
            <p:cNvSpPr>
              <a:spLocks noChangeAspect="1"/>
            </p:cNvSpPr>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Oval 11">
              <a:extLst>
                <a:ext uri="{FF2B5EF4-FFF2-40B4-BE49-F238E27FC236}">
                  <a16:creationId xmlns:a16="http://schemas.microsoft.com/office/drawing/2014/main" id="{ABA365E2-8B71-408B-9092-0104216AC7AC}"/>
                </a:ext>
              </a:extLst>
            </p:cNvPr>
            <p:cNvSpPr>
              <a:spLocks noChangeAspect="1"/>
            </p:cNvSpPr>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13" name="Group 12">
              <a:extLst>
                <a:ext uri="{FF2B5EF4-FFF2-40B4-BE49-F238E27FC236}">
                  <a16:creationId xmlns:a16="http://schemas.microsoft.com/office/drawing/2014/main" id="{BEDB8D7A-1BF6-4CDB-B93A-7736955F5043}"/>
                </a:ext>
              </a:extLst>
            </p:cNvPr>
            <p:cNvGrpSpPr>
              <a:grpSpLocks noChangeAspect="1"/>
            </p:cNvGrpSpPr>
            <p:nvPr/>
          </p:nvGrpSpPr>
          <p:grpSpPr>
            <a:xfrm>
              <a:off x="690092" y="0"/>
              <a:ext cx="10800000" cy="6858000"/>
              <a:chOff x="2328000" y="0"/>
              <a:chExt cx="2880000" cy="1440000"/>
            </a:xfrm>
          </p:grpSpPr>
          <p:sp>
            <p:nvSpPr>
              <p:cNvPr id="18" name="Rectangle 17">
                <a:extLst>
                  <a:ext uri="{FF2B5EF4-FFF2-40B4-BE49-F238E27FC236}">
                    <a16:creationId xmlns:a16="http://schemas.microsoft.com/office/drawing/2014/main" id="{5AACD774-5167-46C7-8A62-6E2FE4BE9469}"/>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06E0F2D8-452E-48F9-9912-C47EAEAE1802}"/>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4" name="Group 13">
              <a:extLst>
                <a:ext uri="{FF2B5EF4-FFF2-40B4-BE49-F238E27FC236}">
                  <a16:creationId xmlns:a16="http://schemas.microsoft.com/office/drawing/2014/main" id="{91FBBF95-430B-427C-A6E8-DB899217FC00}"/>
                </a:ext>
              </a:extLst>
            </p:cNvPr>
            <p:cNvGrpSpPr>
              <a:grpSpLocks noChangeAspect="1"/>
            </p:cNvGrpSpPr>
            <p:nvPr/>
          </p:nvGrpSpPr>
          <p:grpSpPr>
            <a:xfrm rot="5400000">
              <a:off x="7048499" y="1714500"/>
              <a:ext cx="6858000" cy="3429000"/>
              <a:chOff x="0" y="0"/>
              <a:chExt cx="2880000" cy="1440000"/>
            </a:xfrm>
          </p:grpSpPr>
          <p:sp>
            <p:nvSpPr>
              <p:cNvPr id="16" name="Rectangle 15">
                <a:extLst>
                  <a:ext uri="{FF2B5EF4-FFF2-40B4-BE49-F238E27FC236}">
                    <a16:creationId xmlns:a16="http://schemas.microsoft.com/office/drawing/2014/main" id="{BEE64698-3ED2-4395-B7FC-65248E437E0A}"/>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FE20B1E1-CE09-4C2A-A3FB-DB8026C54E98}"/>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5" name="Rectangle 14">
              <a:extLst>
                <a:ext uri="{FF2B5EF4-FFF2-40B4-BE49-F238E27FC236}">
                  <a16:creationId xmlns:a16="http://schemas.microsoft.com/office/drawing/2014/main" id="{0CB2405B-A907-48B3-906A-FB3573C0B282}"/>
                </a:ext>
              </a:extLst>
            </p:cNvPr>
            <p:cNvSpPr>
              <a:spLocks noChangeAspect="1"/>
            </p:cNvSpPr>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0" name="Rectangle 19">
            <a:extLst>
              <a:ext uri="{FF2B5EF4-FFF2-40B4-BE49-F238E27FC236}">
                <a16:creationId xmlns:a16="http://schemas.microsoft.com/office/drawing/2014/main" id="{6DC8E2D9-6729-4614-8667-C1016D3182E4}"/>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5CEEBB1-1A1F-4A2C-B805-719CF98F68AB}"/>
              </a:ext>
            </a:extLst>
          </p:cNvPr>
          <p:cNvSpPr>
            <a:spLocks noGrp="1"/>
          </p:cNvSpPr>
          <p:nvPr>
            <p:ph type="ctrTitle"/>
          </p:nvPr>
        </p:nvSpPr>
        <p:spPr>
          <a:xfrm>
            <a:off x="540000" y="540000"/>
            <a:ext cx="11090273" cy="3798000"/>
          </a:xfrm>
        </p:spPr>
        <p:txBody>
          <a:bodyPr anchor="b"/>
          <a:lstStyle>
            <a:lvl1pPr algn="l">
              <a:defRPr sz="8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D6CC87B-ED2D-4303-BD40-E7AF14C03EF1}"/>
              </a:ext>
            </a:extLst>
          </p:cNvPr>
          <p:cNvSpPr>
            <a:spLocks noGrp="1"/>
          </p:cNvSpPr>
          <p:nvPr>
            <p:ph type="subTitle" idx="1"/>
          </p:nvPr>
        </p:nvSpPr>
        <p:spPr>
          <a:xfrm>
            <a:off x="540000" y="4508500"/>
            <a:ext cx="7345362" cy="1800224"/>
          </a:xfrm>
        </p:spPr>
        <p:txBody>
          <a:bodyPr/>
          <a:lstStyle>
            <a:lvl1pPr marL="0" indent="0" algn="l">
              <a:buNone/>
              <a:defRPr sz="16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5D880B4-5679-491C-963F-EC47B048C559}"/>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5" name="Footer Placeholder 4">
            <a:extLst>
              <a:ext uri="{FF2B5EF4-FFF2-40B4-BE49-F238E27FC236}">
                <a16:creationId xmlns:a16="http://schemas.microsoft.com/office/drawing/2014/main" id="{01865D6D-3F98-4BE8-A069-B96409902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CD51D-8E06-4959-88C9-647415079FC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395514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C461672-F18A-4768-9850-0531FD3720BA}"/>
              </a:ext>
            </a:extLst>
          </p:cNvPr>
          <p:cNvGrpSpPr/>
          <p:nvPr/>
        </p:nvGrpSpPr>
        <p:grpSpPr>
          <a:xfrm rot="10800000">
            <a:off x="5921828" y="2876440"/>
            <a:ext cx="6270171" cy="3981559"/>
            <a:chOff x="0" y="0"/>
            <a:chExt cx="10800000" cy="6858000"/>
          </a:xfrm>
        </p:grpSpPr>
        <p:sp>
          <p:nvSpPr>
            <p:cNvPr id="8" name="Rectangle 7">
              <a:extLst>
                <a:ext uri="{FF2B5EF4-FFF2-40B4-BE49-F238E27FC236}">
                  <a16:creationId xmlns:a16="http://schemas.microsoft.com/office/drawing/2014/main" id="{9FA73898-D78C-45F9-AFC1-2AB16F6725C2}"/>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Rectangle 8">
              <a:extLst>
                <a:ext uri="{FF2B5EF4-FFF2-40B4-BE49-F238E27FC236}">
                  <a16:creationId xmlns:a16="http://schemas.microsoft.com/office/drawing/2014/main" id="{4FC423E3-700B-43D6-A2CB-F3C871632C20}"/>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0" name="Group 9">
            <a:extLst>
              <a:ext uri="{FF2B5EF4-FFF2-40B4-BE49-F238E27FC236}">
                <a16:creationId xmlns:a16="http://schemas.microsoft.com/office/drawing/2014/main" id="{82F05B2A-1EC7-4131-B899-C7ECB9A502EB}"/>
              </a:ext>
            </a:extLst>
          </p:cNvPr>
          <p:cNvGrpSpPr>
            <a:grpSpLocks noChangeAspect="1"/>
          </p:cNvGrpSpPr>
          <p:nvPr/>
        </p:nvGrpSpPr>
        <p:grpSpPr>
          <a:xfrm flipH="1">
            <a:off x="0" y="-1"/>
            <a:ext cx="9361714" cy="4680857"/>
            <a:chOff x="0" y="0"/>
            <a:chExt cx="2880000" cy="1440000"/>
          </a:xfrm>
        </p:grpSpPr>
        <p:sp>
          <p:nvSpPr>
            <p:cNvPr id="11" name="Rectangle 10">
              <a:extLst>
                <a:ext uri="{FF2B5EF4-FFF2-40B4-BE49-F238E27FC236}">
                  <a16:creationId xmlns:a16="http://schemas.microsoft.com/office/drawing/2014/main" id="{97711D4C-4FFE-4151-B53D-60890F0F5827}"/>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2" name="Rectangle 11">
              <a:extLst>
                <a:ext uri="{FF2B5EF4-FFF2-40B4-BE49-F238E27FC236}">
                  <a16:creationId xmlns:a16="http://schemas.microsoft.com/office/drawing/2014/main" id="{F69D6393-413D-4151-BC2C-43161BE4A799}"/>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3" name="Rectangle 12">
            <a:extLst>
              <a:ext uri="{FF2B5EF4-FFF2-40B4-BE49-F238E27FC236}">
                <a16:creationId xmlns:a16="http://schemas.microsoft.com/office/drawing/2014/main" id="{A96370B9-6459-4B05-9A8B-A9E7FA8966CD}"/>
              </a:ext>
            </a:extLst>
          </p:cNvPr>
          <p:cNvSpPr>
            <a:spLocks noChangeAspect="1"/>
          </p:cNvSpPr>
          <p:nvPr/>
        </p:nvSpPr>
        <p:spPr>
          <a:xfrm rot="10800000">
            <a:off x="8430794" y="3096793"/>
            <a:ext cx="3761205" cy="3761205"/>
          </a:xfrm>
          <a:prstGeom prst="rect">
            <a:avLst/>
          </a:prstGeom>
          <a:gradFill flip="none" rotWithShape="1">
            <a:gsLst>
              <a:gs pos="0">
                <a:schemeClr val="accent1">
                  <a:alpha val="4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DA3AC0C6-74C3-4E55-AA42-A9F1A4B1B210}"/>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132C27A4-86D3-4C83-8022-E37A8672A993}"/>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8F1FF59-E1BE-4475-953B-5BF6FBC10C57}"/>
              </a:ext>
            </a:extLst>
          </p:cNvPr>
          <p:cNvSpPr>
            <a:spLocks noGrp="1"/>
          </p:cNvSpPr>
          <p:nvPr>
            <p:ph type="title"/>
          </p:nvPr>
        </p:nvSpPr>
        <p:spPr>
          <a:xfrm>
            <a:off x="540000" y="540000"/>
            <a:ext cx="11090273" cy="1800224"/>
          </a:xfr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8F1F045-44C5-4165-A640-4E4D33A59580}"/>
              </a:ext>
            </a:extLst>
          </p:cNvPr>
          <p:cNvSpPr>
            <a:spLocks noGrp="1"/>
          </p:cNvSpPr>
          <p:nvPr>
            <p:ph type="body" orient="vert" idx="1"/>
          </p:nvPr>
        </p:nvSpPr>
        <p:spPr>
          <a:xfrm>
            <a:off x="540000" y="2528887"/>
            <a:ext cx="11090276" cy="37798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517047A-D05B-44E9-A240-BDB881C4296A}"/>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5" name="Footer Placeholder 4">
            <a:extLst>
              <a:ext uri="{FF2B5EF4-FFF2-40B4-BE49-F238E27FC236}">
                <a16:creationId xmlns:a16="http://schemas.microsoft.com/office/drawing/2014/main" id="{7FDCB2E8-A68D-478D-A728-C9612848C8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E4F1D-3280-4DB5-B2E0-DA7F10717EB4}"/>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229284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C627D45-FE54-49FF-A37F-6206993AEFD8}"/>
              </a:ext>
            </a:extLst>
          </p:cNvPr>
          <p:cNvGrpSpPr/>
          <p:nvPr/>
        </p:nvGrpSpPr>
        <p:grpSpPr>
          <a:xfrm>
            <a:off x="0" y="-3"/>
            <a:ext cx="12192000" cy="6858003"/>
            <a:chOff x="0" y="-3"/>
            <a:chExt cx="12192000" cy="6858003"/>
          </a:xfrm>
        </p:grpSpPr>
        <p:sp useBgFill="1">
          <p:nvSpPr>
            <p:cNvPr id="8" name="Rectangle 7">
              <a:extLst>
                <a:ext uri="{FF2B5EF4-FFF2-40B4-BE49-F238E27FC236}">
                  <a16:creationId xmlns:a16="http://schemas.microsoft.com/office/drawing/2014/main" id="{879CEFA6-CCA5-4FEF-B53D-E74B1E67E9C7}"/>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ACFCD768-2100-4B20-87EF-9F92EFBD8FA8}"/>
                </a:ext>
              </a:extLst>
            </p:cNvPr>
            <p:cNvGrpSpPr>
              <a:grpSpLocks noChangeAspect="1"/>
            </p:cNvGrpSpPr>
            <p:nvPr/>
          </p:nvGrpSpPr>
          <p:grpSpPr>
            <a:xfrm>
              <a:off x="672000" y="-3"/>
              <a:ext cx="11520000" cy="5760000"/>
              <a:chOff x="5981700" y="-1"/>
              <a:chExt cx="6042660" cy="3021330"/>
            </a:xfrm>
          </p:grpSpPr>
          <p:sp>
            <p:nvSpPr>
              <p:cNvPr id="16" name="Rectangle 15">
                <a:extLst>
                  <a:ext uri="{FF2B5EF4-FFF2-40B4-BE49-F238E27FC236}">
                    <a16:creationId xmlns:a16="http://schemas.microsoft.com/office/drawing/2014/main" id="{E0D1B599-DFF1-4E00-9EAE-EE32BD7B4860}"/>
                  </a:ext>
                </a:extLst>
              </p:cNvPr>
              <p:cNvSpPr/>
              <p:nvPr/>
            </p:nvSpPr>
            <p:spPr>
              <a:xfrm>
                <a:off x="900303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0FCF7F6-290B-4DE7-BA60-863CBF95C2AF}"/>
                  </a:ext>
                </a:extLst>
              </p:cNvPr>
              <p:cNvSpPr/>
              <p:nvPr/>
            </p:nvSpPr>
            <p:spPr>
              <a:xfrm flipH="1">
                <a:off x="598170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id="{F59358AB-E1C9-402B-9F3F-28B4F50DAC6F}"/>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78C24EC-8C5D-4A7E-9D57-C752E0DC9485}"/>
                </a:ext>
              </a:extLst>
            </p:cNvPr>
            <p:cNvSpPr>
              <a:spLocks noChangeAspect="1"/>
            </p:cNvSpPr>
            <p:nvPr/>
          </p:nvSpPr>
          <p:spPr>
            <a:xfrm>
              <a:off x="0" y="2538000"/>
              <a:ext cx="4320000" cy="4320000"/>
            </a:xfrm>
            <a:prstGeom prst="ellipse">
              <a:avLst/>
            </a:prstGeom>
            <a:solidFill>
              <a:schemeClr val="accent3">
                <a:alpha val="4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E6C0B30A-4855-4424-B3A8-AC110CA8356F}"/>
                </a:ext>
              </a:extLst>
            </p:cNvPr>
            <p:cNvGrpSpPr/>
            <p:nvPr/>
          </p:nvGrpSpPr>
          <p:grpSpPr>
            <a:xfrm rot="10800000">
              <a:off x="1" y="2948940"/>
              <a:ext cx="7818118" cy="3909059"/>
              <a:chOff x="0" y="0"/>
              <a:chExt cx="2880000" cy="1440000"/>
            </a:xfrm>
          </p:grpSpPr>
          <p:sp>
            <p:nvSpPr>
              <p:cNvPr id="14" name="Rectangle 13">
                <a:extLst>
                  <a:ext uri="{FF2B5EF4-FFF2-40B4-BE49-F238E27FC236}">
                    <a16:creationId xmlns:a16="http://schemas.microsoft.com/office/drawing/2014/main" id="{DC119EB9-1A9A-45A4-AE16-9968A70C5C35}"/>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A5B7B85-4DC3-4343-B734-4852DD5DF033}"/>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73F3733E-DBA5-4A25-9315-B7A1A5E7A1FF}"/>
                </a:ext>
              </a:extLst>
            </p:cNvPr>
            <p:cNvSpPr>
              <a:spLocks noChangeAspect="1"/>
            </p:cNvSpPr>
            <p:nvPr/>
          </p:nvSpPr>
          <p:spPr>
            <a:xfrm rot="10800000" flipH="1">
              <a:off x="0" y="521786"/>
              <a:ext cx="6336213" cy="63362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AAB30D07-BE85-45CD-8055-8C57B00E2957}"/>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Vertical Title 1">
            <a:extLst>
              <a:ext uri="{FF2B5EF4-FFF2-40B4-BE49-F238E27FC236}">
                <a16:creationId xmlns:a16="http://schemas.microsoft.com/office/drawing/2014/main" id="{737FFCCA-9DBF-4E0A-BDC6-F7B8F39BD72F}"/>
              </a:ext>
            </a:extLst>
          </p:cNvPr>
          <p:cNvSpPr>
            <a:spLocks noGrp="1"/>
          </p:cNvSpPr>
          <p:nvPr>
            <p:ph type="title" orient="vert"/>
          </p:nvPr>
        </p:nvSpPr>
        <p:spPr>
          <a:xfrm>
            <a:off x="9012238" y="539999"/>
            <a:ext cx="2628900" cy="576872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511F1B23-21CD-4A3B-938B-5502019A13CD}"/>
              </a:ext>
            </a:extLst>
          </p:cNvPr>
          <p:cNvSpPr>
            <a:spLocks noGrp="1"/>
          </p:cNvSpPr>
          <p:nvPr>
            <p:ph type="body" orient="vert" idx="1"/>
          </p:nvPr>
        </p:nvSpPr>
        <p:spPr>
          <a:xfrm>
            <a:off x="550863" y="539999"/>
            <a:ext cx="8245475" cy="57687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9C884-5A98-4C01-BB89-098AC6966496}"/>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5" name="Footer Placeholder 4">
            <a:extLst>
              <a:ext uri="{FF2B5EF4-FFF2-40B4-BE49-F238E27FC236}">
                <a16:creationId xmlns:a16="http://schemas.microsoft.com/office/drawing/2014/main" id="{7DF54D22-9CD7-4FC6-9444-21948246C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AECC14-D66C-401A-A0C9-DFCA5533A5C7}"/>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289381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67416F32-9D98-4340-82E8-E90CE00AD2AC}"/>
              </a:ext>
            </a:extLst>
          </p:cNvPr>
          <p:cNvGrpSpPr/>
          <p:nvPr/>
        </p:nvGrpSpPr>
        <p:grpSpPr>
          <a:xfrm flipV="1">
            <a:off x="0" y="-1"/>
            <a:ext cx="12191999" cy="6861601"/>
            <a:chOff x="0" y="-1"/>
            <a:chExt cx="12191999" cy="6861601"/>
          </a:xfrm>
        </p:grpSpPr>
        <p:sp>
          <p:nvSpPr>
            <p:cNvPr id="20" name="Rectangle 19">
              <a:extLst>
                <a:ext uri="{FF2B5EF4-FFF2-40B4-BE49-F238E27FC236}">
                  <a16:creationId xmlns:a16="http://schemas.microsoft.com/office/drawing/2014/main" id="{66375AB4-82BB-418F-A50F-6180F68724A4}"/>
                </a:ext>
              </a:extLst>
            </p:cNvPr>
            <p:cNvSpPr>
              <a:spLocks noChangeAspect="1"/>
            </p:cNvSpPr>
            <p:nvPr/>
          </p:nvSpPr>
          <p:spPr>
            <a:xfrm>
              <a:off x="0" y="0"/>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1" name="Oval 20">
              <a:extLst>
                <a:ext uri="{FF2B5EF4-FFF2-40B4-BE49-F238E27FC236}">
                  <a16:creationId xmlns:a16="http://schemas.microsoft.com/office/drawing/2014/main" id="{3FDD54B2-4A3F-4BFE-8FF0-82CA73F4AE8F}"/>
                </a:ext>
              </a:extLst>
            </p:cNvPr>
            <p:cNvSpPr>
              <a:spLocks noChangeAspect="1"/>
            </p:cNvSpPr>
            <p:nvPr/>
          </p:nvSpPr>
          <p:spPr>
            <a:xfrm>
              <a:off x="5750280" y="2148106"/>
              <a:ext cx="4320000" cy="4320000"/>
            </a:xfrm>
            <a:prstGeom prst="ellipse">
              <a:avLst/>
            </a:prstGeom>
            <a:solidFill>
              <a:schemeClr val="accent3">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2" name="Oval 21">
              <a:extLst>
                <a:ext uri="{FF2B5EF4-FFF2-40B4-BE49-F238E27FC236}">
                  <a16:creationId xmlns:a16="http://schemas.microsoft.com/office/drawing/2014/main" id="{30876F96-77AB-4E72-B1D2-FA45F4E3C04D}"/>
                </a:ext>
              </a:extLst>
            </p:cNvPr>
            <p:cNvSpPr>
              <a:spLocks noChangeAspect="1"/>
            </p:cNvSpPr>
            <p:nvPr/>
          </p:nvSpPr>
          <p:spPr>
            <a:xfrm>
              <a:off x="0" y="0"/>
              <a:ext cx="6347046" cy="6347046"/>
            </a:xfrm>
            <a:prstGeom prst="ellipse">
              <a:avLst/>
            </a:prstGeom>
            <a:solidFill>
              <a:schemeClr val="accent3">
                <a:alpha val="2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23" name="Group 22">
              <a:extLst>
                <a:ext uri="{FF2B5EF4-FFF2-40B4-BE49-F238E27FC236}">
                  <a16:creationId xmlns:a16="http://schemas.microsoft.com/office/drawing/2014/main" id="{BB08A2E9-6518-449E-940B-8518A1D850BB}"/>
                </a:ext>
              </a:extLst>
            </p:cNvPr>
            <p:cNvGrpSpPr>
              <a:grpSpLocks noChangeAspect="1"/>
            </p:cNvGrpSpPr>
            <p:nvPr/>
          </p:nvGrpSpPr>
          <p:grpSpPr>
            <a:xfrm rot="10800000">
              <a:off x="0" y="-1"/>
              <a:ext cx="10800000" cy="6858000"/>
              <a:chOff x="2328000" y="0"/>
              <a:chExt cx="2880000" cy="1440000"/>
            </a:xfrm>
          </p:grpSpPr>
          <p:sp>
            <p:nvSpPr>
              <p:cNvPr id="28" name="Rectangle 27">
                <a:extLst>
                  <a:ext uri="{FF2B5EF4-FFF2-40B4-BE49-F238E27FC236}">
                    <a16:creationId xmlns:a16="http://schemas.microsoft.com/office/drawing/2014/main" id="{60A86BE0-76B3-4EA0-BA2D-05266013A814}"/>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28">
                <a:extLst>
                  <a:ext uri="{FF2B5EF4-FFF2-40B4-BE49-F238E27FC236}">
                    <a16:creationId xmlns:a16="http://schemas.microsoft.com/office/drawing/2014/main" id="{6BA13564-810C-4398-AA63-67B020811FCB}"/>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5" name="Rectangle 24">
              <a:extLst>
                <a:ext uri="{FF2B5EF4-FFF2-40B4-BE49-F238E27FC236}">
                  <a16:creationId xmlns:a16="http://schemas.microsoft.com/office/drawing/2014/main" id="{3555E1EF-6216-47FA-BBCA-7C0C8C2DAB8C}"/>
                </a:ext>
              </a:extLst>
            </p:cNvPr>
            <p:cNvSpPr>
              <a:spLocks noChangeAspect="1"/>
            </p:cNvSpPr>
            <p:nvPr/>
          </p:nvSpPr>
          <p:spPr>
            <a:xfrm rot="10800000">
              <a:off x="5602286" y="271887"/>
              <a:ext cx="6589713" cy="6589713"/>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32" name="Rectangle 31">
            <a:extLst>
              <a:ext uri="{FF2B5EF4-FFF2-40B4-BE49-F238E27FC236}">
                <a16:creationId xmlns:a16="http://schemas.microsoft.com/office/drawing/2014/main" id="{D8D85657-6A77-4466-887F-EE948B9CD2B2}"/>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C5D35498-B0C3-40BD-9407-6D0C0587E52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492F85E-0893-4D8C-816A-5193CC6DC9C0}"/>
              </a:ext>
            </a:extLst>
          </p:cNvPr>
          <p:cNvSpPr>
            <a:spLocks noGrp="1"/>
          </p:cNvSpPr>
          <p:nvPr>
            <p:ph idx="1"/>
          </p:nvPr>
        </p:nvSpPr>
        <p:spPr/>
        <p:txBody>
          <a:bodyPr/>
          <a:lstStyle>
            <a:lvl1pPr marL="270000">
              <a:defRPr/>
            </a:lvl1pPr>
            <a:lvl2pP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5D46A9C-9655-49F5-85B3-A8A37F4F5A8F}"/>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5" name="Footer Placeholder 4">
            <a:extLst>
              <a:ext uri="{FF2B5EF4-FFF2-40B4-BE49-F238E27FC236}">
                <a16:creationId xmlns:a16="http://schemas.microsoft.com/office/drawing/2014/main" id="{72EF896C-71D7-487F-A1B9-CBBE6DF4D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8228E8-7B8A-4153-BEB2-BD5A69F2513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386273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E54407D-DBA4-414C-ACA5-30D7B87C652B}"/>
              </a:ext>
            </a:extLst>
          </p:cNvPr>
          <p:cNvGrpSpPr/>
          <p:nvPr/>
        </p:nvGrpSpPr>
        <p:grpSpPr>
          <a:xfrm>
            <a:off x="0" y="0"/>
            <a:ext cx="12192000" cy="6858000"/>
            <a:chOff x="0" y="0"/>
            <a:chExt cx="12192000" cy="6858000"/>
          </a:xfrm>
        </p:grpSpPr>
        <p:sp>
          <p:nvSpPr>
            <p:cNvPr id="7" name="Rectangle 6">
              <a:extLst>
                <a:ext uri="{FF2B5EF4-FFF2-40B4-BE49-F238E27FC236}">
                  <a16:creationId xmlns:a16="http://schemas.microsoft.com/office/drawing/2014/main" id="{6BD518BC-8E44-4DAA-A8B9-2CFBD91DCDCD}"/>
                </a:ext>
              </a:extLst>
            </p:cNvPr>
            <p:cNvSpPr/>
            <p:nvPr/>
          </p:nvSpPr>
          <p:spPr>
            <a:xfrm rot="10800000" flipH="1">
              <a:off x="0" y="2019649"/>
              <a:ext cx="4838350" cy="483835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67C3660-39CD-431D-8E64-37508FFEAC96}"/>
                </a:ext>
              </a:extLst>
            </p:cNvPr>
            <p:cNvGrpSpPr>
              <a:grpSpLocks noChangeAspect="1"/>
            </p:cNvGrpSpPr>
            <p:nvPr/>
          </p:nvGrpSpPr>
          <p:grpSpPr>
            <a:xfrm>
              <a:off x="5603875" y="0"/>
              <a:ext cx="6521820" cy="3260910"/>
              <a:chOff x="0" y="0"/>
              <a:chExt cx="2880000" cy="1440000"/>
            </a:xfrm>
          </p:grpSpPr>
          <p:sp>
            <p:nvSpPr>
              <p:cNvPr id="9" name="Rectangle 8">
                <a:extLst>
                  <a:ext uri="{FF2B5EF4-FFF2-40B4-BE49-F238E27FC236}">
                    <a16:creationId xmlns:a16="http://schemas.microsoft.com/office/drawing/2014/main" id="{C4CCE569-E461-438A-A235-B96A542AF82F}"/>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F9DF1F-1F74-476C-AD41-22AC3F8A65A0}"/>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EBE49ED5-9713-43D1-AE9E-3F9FE5574077}"/>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21A2854-1482-4441-85EA-D7B9F3EF56D2}"/>
                </a:ext>
              </a:extLst>
            </p:cNvPr>
            <p:cNvSpPr>
              <a:spLocks noChangeAspect="1"/>
            </p:cNvSpPr>
            <p:nvPr/>
          </p:nvSpPr>
          <p:spPr>
            <a:xfrm>
              <a:off x="494887" y="2538000"/>
              <a:ext cx="4320000" cy="4320000"/>
            </a:xfrm>
            <a:prstGeom prst="ellipse">
              <a:avLst/>
            </a:prstGeom>
            <a:solidFill>
              <a:schemeClr val="accent2">
                <a:alpha val="2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FED36A6D-894D-44DA-851C-345A414F3F68}"/>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9D36F1DF-CD42-4695-A7D0-2F5B193057E9}"/>
              </a:ext>
            </a:extLst>
          </p:cNvPr>
          <p:cNvSpPr>
            <a:spLocks noGrp="1"/>
          </p:cNvSpPr>
          <p:nvPr>
            <p:ph type="title"/>
          </p:nvPr>
        </p:nvSpPr>
        <p:spPr>
          <a:xfrm>
            <a:off x="540000" y="540000"/>
            <a:ext cx="7345362" cy="5768725"/>
          </a:xfrm>
        </p:spPr>
        <p:txBody>
          <a:bodyPr anchor="t"/>
          <a:lstStyle>
            <a:lvl1pPr>
              <a:defRPr sz="8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A549160-0F86-4FCA-8718-6980E99C7938}"/>
              </a:ext>
            </a:extLst>
          </p:cNvPr>
          <p:cNvSpPr>
            <a:spLocks noGrp="1"/>
          </p:cNvSpPr>
          <p:nvPr>
            <p:ph type="body" idx="1"/>
          </p:nvPr>
        </p:nvSpPr>
        <p:spPr>
          <a:xfrm>
            <a:off x="8075612" y="540000"/>
            <a:ext cx="3565523" cy="5768725"/>
          </a:xfrm>
        </p:spPr>
        <p:txBody>
          <a:bodyPr anchor="t"/>
          <a:lstStyle>
            <a:lvl1pPr marL="0" indent="0">
              <a:buNone/>
              <a:defRPr sz="1800" cap="all" spc="3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5C6CBB-DABA-4F2E-8574-46747E15EA1A}"/>
              </a:ext>
            </a:extLst>
          </p:cNvPr>
          <p:cNvSpPr>
            <a:spLocks noGrp="1"/>
          </p:cNvSpPr>
          <p:nvPr>
            <p:ph type="dt" sz="half" idx="10"/>
          </p:nvPr>
        </p:nvSpPr>
        <p:spPr/>
        <p:txBody>
          <a:bodyPr/>
          <a:lstStyle/>
          <a:p>
            <a:fld id="{7CF0BCE0-945C-4FDF-95A1-2149B1FF5B83}" type="datetimeFigureOut">
              <a:rPr lang="en-US" smtClean="0"/>
              <a:t>8/12/2024</a:t>
            </a:fld>
            <a:endParaRPr lang="en-US" dirty="0"/>
          </a:p>
        </p:txBody>
      </p:sp>
      <p:sp>
        <p:nvSpPr>
          <p:cNvPr id="5" name="Footer Placeholder 4">
            <a:extLst>
              <a:ext uri="{FF2B5EF4-FFF2-40B4-BE49-F238E27FC236}">
                <a16:creationId xmlns:a16="http://schemas.microsoft.com/office/drawing/2014/main" id="{8FAF86BC-9ECC-439C-BF2E-F0B7EF193B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742552-C4C9-44EE-B7CB-5A652393BA20}"/>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71604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774299-531D-4CAC-881D-7EB68BC99FCC}"/>
              </a:ext>
            </a:extLst>
          </p:cNvPr>
          <p:cNvGrpSpPr/>
          <p:nvPr/>
        </p:nvGrpSpPr>
        <p:grpSpPr>
          <a:xfrm>
            <a:off x="0" y="-3"/>
            <a:ext cx="12192000" cy="6858003"/>
            <a:chOff x="0" y="-3"/>
            <a:chExt cx="12192000" cy="6858003"/>
          </a:xfrm>
        </p:grpSpPr>
        <p:sp useBgFill="1">
          <p:nvSpPr>
            <p:cNvPr id="9" name="Rectangle 8">
              <a:extLst>
                <a:ext uri="{FF2B5EF4-FFF2-40B4-BE49-F238E27FC236}">
                  <a16:creationId xmlns:a16="http://schemas.microsoft.com/office/drawing/2014/main" id="{A17676CF-DDCC-48C1-AC68-CDA0B9E47FD8}"/>
                </a:ext>
              </a:extLst>
            </p:cNvPr>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052D363-F6F5-455B-A2F2-A12B30CEE528}"/>
                </a:ext>
              </a:extLst>
            </p:cNvPr>
            <p:cNvGrpSpPr>
              <a:grpSpLocks noChangeAspect="1"/>
            </p:cNvGrpSpPr>
            <p:nvPr/>
          </p:nvGrpSpPr>
          <p:grpSpPr>
            <a:xfrm>
              <a:off x="672000" y="-3"/>
              <a:ext cx="11520000" cy="5760000"/>
              <a:chOff x="5981700" y="-1"/>
              <a:chExt cx="6042660" cy="3021330"/>
            </a:xfrm>
          </p:grpSpPr>
          <p:sp>
            <p:nvSpPr>
              <p:cNvPr id="17" name="Rectangle 16">
                <a:extLst>
                  <a:ext uri="{FF2B5EF4-FFF2-40B4-BE49-F238E27FC236}">
                    <a16:creationId xmlns:a16="http://schemas.microsoft.com/office/drawing/2014/main" id="{D0C396B8-00CA-4AE9-A0A5-B4E2B2A2AC07}"/>
                  </a:ext>
                </a:extLst>
              </p:cNvPr>
              <p:cNvSpPr/>
              <p:nvPr/>
            </p:nvSpPr>
            <p:spPr>
              <a:xfrm>
                <a:off x="900303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660166-3107-4058-A259-59B0527306BD}"/>
                  </a:ext>
                </a:extLst>
              </p:cNvPr>
              <p:cNvSpPr/>
              <p:nvPr/>
            </p:nvSpPr>
            <p:spPr>
              <a:xfrm flipH="1">
                <a:off x="5981700" y="-1"/>
                <a:ext cx="3021330" cy="3021330"/>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42BE934E-3063-4D0F-AFDE-68D58D336CBE}"/>
                </a:ext>
              </a:extLst>
            </p:cNvPr>
            <p:cNvSpPr>
              <a:spLocks noChangeAspect="1"/>
            </p:cNvSpPr>
            <p:nvPr/>
          </p:nvSpPr>
          <p:spPr>
            <a:xfrm rot="5400000">
              <a:off x="5334000" y="0"/>
              <a:ext cx="6858000" cy="6858000"/>
            </a:xfrm>
            <a:prstGeom prst="rect">
              <a:avLst/>
            </a:prstGeom>
            <a:gradFill flip="none" rotWithShape="1">
              <a:gsLst>
                <a:gs pos="0">
                  <a:schemeClr val="accent3">
                    <a:alpha val="60000"/>
                  </a:schemeClr>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39660FA-744A-4CB3-9BED-C59793E3BF32}"/>
                </a:ext>
              </a:extLst>
            </p:cNvPr>
            <p:cNvSpPr>
              <a:spLocks noChangeAspect="1"/>
            </p:cNvSpPr>
            <p:nvPr/>
          </p:nvSpPr>
          <p:spPr>
            <a:xfrm>
              <a:off x="0" y="2538000"/>
              <a:ext cx="4320000" cy="4320000"/>
            </a:xfrm>
            <a:prstGeom prst="ellipse">
              <a:avLst/>
            </a:prstGeom>
            <a:solidFill>
              <a:schemeClr val="accent3">
                <a:alpha val="4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AE313EEC-733B-4019-8A0B-3FA768B8DB7A}"/>
                </a:ext>
              </a:extLst>
            </p:cNvPr>
            <p:cNvGrpSpPr/>
            <p:nvPr/>
          </p:nvGrpSpPr>
          <p:grpSpPr>
            <a:xfrm rot="10800000">
              <a:off x="1" y="2948940"/>
              <a:ext cx="7818118" cy="3909059"/>
              <a:chOff x="0" y="0"/>
              <a:chExt cx="2880000" cy="1440000"/>
            </a:xfrm>
          </p:grpSpPr>
          <p:sp>
            <p:nvSpPr>
              <p:cNvPr id="15" name="Rectangle 14">
                <a:extLst>
                  <a:ext uri="{FF2B5EF4-FFF2-40B4-BE49-F238E27FC236}">
                    <a16:creationId xmlns:a16="http://schemas.microsoft.com/office/drawing/2014/main" id="{421FE91F-780C-4ABD-ADE8-0EFDB7196A10}"/>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09EA389-EE78-4475-A390-5EDED23C2D68}"/>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5E492A94-8867-4C62-9D40-4023C41E0AF8}"/>
                </a:ext>
              </a:extLst>
            </p:cNvPr>
            <p:cNvSpPr>
              <a:spLocks noChangeAspect="1"/>
            </p:cNvSpPr>
            <p:nvPr/>
          </p:nvSpPr>
          <p:spPr>
            <a:xfrm rot="10800000" flipH="1">
              <a:off x="0" y="521786"/>
              <a:ext cx="6336213" cy="63362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3DAD7C5-BA12-4557-8BC4-72C69B0D59DD}"/>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854412EC-56C0-4009-B2E3-D63F9EECB9D4}"/>
              </a:ext>
            </a:extLst>
          </p:cNvPr>
          <p:cNvSpPr>
            <a:spLocks noGrp="1"/>
          </p:cNvSpPr>
          <p:nvPr>
            <p:ph type="title"/>
          </p:nvPr>
        </p:nvSpPr>
        <p:spPr>
          <a:xfrm>
            <a:off x="540000" y="539999"/>
            <a:ext cx="11090275" cy="120960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70C84F-F3B7-4BF4-A328-BCF5ADD32944}"/>
              </a:ext>
            </a:extLst>
          </p:cNvPr>
          <p:cNvSpPr>
            <a:spLocks noGrp="1"/>
          </p:cNvSpPr>
          <p:nvPr>
            <p:ph sz="half" idx="1"/>
          </p:nvPr>
        </p:nvSpPr>
        <p:spPr>
          <a:xfrm>
            <a:off x="540000" y="1929600"/>
            <a:ext cx="5437186" cy="438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F919CD5-DBB4-4749-980D-B5B40ECB67B9}"/>
              </a:ext>
            </a:extLst>
          </p:cNvPr>
          <p:cNvSpPr>
            <a:spLocks noGrp="1"/>
          </p:cNvSpPr>
          <p:nvPr>
            <p:ph sz="half" idx="2"/>
          </p:nvPr>
        </p:nvSpPr>
        <p:spPr>
          <a:xfrm>
            <a:off x="6203950" y="1929600"/>
            <a:ext cx="5437186" cy="438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BCFC378-6572-43DF-8344-59DE8122CD12}"/>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6" name="Footer Placeholder 5">
            <a:extLst>
              <a:ext uri="{FF2B5EF4-FFF2-40B4-BE49-F238E27FC236}">
                <a16:creationId xmlns:a16="http://schemas.microsoft.com/office/drawing/2014/main" id="{36967A14-246A-4DDF-865C-68F6E1690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74B6D-E110-478C-94B9-2F8199E586DC}"/>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91919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130F7E5-A40E-4C9C-8E4F-3935B9182C4A}"/>
              </a:ext>
            </a:extLst>
          </p:cNvPr>
          <p:cNvGrpSpPr/>
          <p:nvPr/>
        </p:nvGrpSpPr>
        <p:grpSpPr>
          <a:xfrm>
            <a:off x="0" y="-2"/>
            <a:ext cx="12191999" cy="6858001"/>
            <a:chOff x="0" y="-2"/>
            <a:chExt cx="12191999" cy="6858001"/>
          </a:xfrm>
        </p:grpSpPr>
        <p:sp>
          <p:nvSpPr>
            <p:cNvPr id="12" name="Rectangle 11">
              <a:extLst>
                <a:ext uri="{FF2B5EF4-FFF2-40B4-BE49-F238E27FC236}">
                  <a16:creationId xmlns:a16="http://schemas.microsoft.com/office/drawing/2014/main" id="{AE67B504-02A7-4203-87D0-07D333D71917}"/>
                </a:ext>
              </a:extLst>
            </p:cNvPr>
            <p:cNvSpPr/>
            <p:nvPr/>
          </p:nvSpPr>
          <p:spPr>
            <a:xfrm>
              <a:off x="7995665" y="2562224"/>
              <a:ext cx="4196334" cy="4295775"/>
            </a:xfrm>
            <a:prstGeom prst="rect">
              <a:avLst/>
            </a:prstGeom>
            <a:gradFill flip="none" rotWithShape="1">
              <a:gsLst>
                <a:gs pos="0">
                  <a:schemeClr val="accent3">
                    <a:alpha val="40000"/>
                  </a:schemeClr>
                </a:gs>
                <a:gs pos="34000">
                  <a:schemeClr val="accent3">
                    <a:alpha val="20000"/>
                  </a:schemeClr>
                </a:gs>
                <a:gs pos="65000">
                  <a:schemeClr val="accent3">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A1158F3-E1C3-400D-8505-628DB94365CE}"/>
                </a:ext>
              </a:extLst>
            </p:cNvPr>
            <p:cNvGrpSpPr/>
            <p:nvPr/>
          </p:nvGrpSpPr>
          <p:grpSpPr>
            <a:xfrm rot="16200000">
              <a:off x="2295528" y="-2295528"/>
              <a:ext cx="6858000" cy="11449051"/>
              <a:chOff x="0" y="2333625"/>
              <a:chExt cx="9515474" cy="3766109"/>
            </a:xfrm>
          </p:grpSpPr>
          <p:sp>
            <p:nvSpPr>
              <p:cNvPr id="23" name="Rectangle 22">
                <a:extLst>
                  <a:ext uri="{FF2B5EF4-FFF2-40B4-BE49-F238E27FC236}">
                    <a16:creationId xmlns:a16="http://schemas.microsoft.com/office/drawing/2014/main" id="{0AEADDCE-3295-4F24-8700-C93B5457C2B7}"/>
                  </a:ext>
                </a:extLst>
              </p:cNvPr>
              <p:cNvSpPr/>
              <p:nvPr/>
            </p:nvSpPr>
            <p:spPr>
              <a:xfrm>
                <a:off x="4757737"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F95C76A-5429-458C-BC9D-E1053EF7B84F}"/>
                  </a:ext>
                </a:extLst>
              </p:cNvPr>
              <p:cNvSpPr/>
              <p:nvPr/>
            </p:nvSpPr>
            <p:spPr>
              <a:xfrm flipH="1">
                <a:off x="0"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3D0E8A42-259A-43FA-B284-B459D7364097}"/>
                </a:ext>
              </a:extLst>
            </p:cNvPr>
            <p:cNvGrpSpPr>
              <a:grpSpLocks noChangeAspect="1"/>
            </p:cNvGrpSpPr>
            <p:nvPr/>
          </p:nvGrpSpPr>
          <p:grpSpPr>
            <a:xfrm rot="5400000">
              <a:off x="3583369" y="-3583369"/>
              <a:ext cx="4713262" cy="11880000"/>
              <a:chOff x="1" y="0"/>
              <a:chExt cx="8305797" cy="6858000"/>
            </a:xfrm>
          </p:grpSpPr>
          <p:sp>
            <p:nvSpPr>
              <p:cNvPr id="21" name="Rectangle 20">
                <a:extLst>
                  <a:ext uri="{FF2B5EF4-FFF2-40B4-BE49-F238E27FC236}">
                    <a16:creationId xmlns:a16="http://schemas.microsoft.com/office/drawing/2014/main" id="{7900B4F1-619C-4C0E-B749-1843F22C946A}"/>
                  </a:ext>
                </a:extLst>
              </p:cNvPr>
              <p:cNvSpPr/>
              <p:nvPr/>
            </p:nvSpPr>
            <p:spPr>
              <a:xfrm>
                <a:off x="931" y="342900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E6F70BB-DCCC-4CF0-B5BB-95A965A99947}"/>
                  </a:ext>
                </a:extLst>
              </p:cNvPr>
              <p:cNvSpPr/>
              <p:nvPr/>
            </p:nvSpPr>
            <p:spPr>
              <a:xfrm flipV="1">
                <a:off x="1" y="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83E6C50C-C1DA-44E1-B254-3B7228879DCD}"/>
                </a:ext>
              </a:extLst>
            </p:cNvPr>
            <p:cNvGrpSpPr/>
            <p:nvPr/>
          </p:nvGrpSpPr>
          <p:grpSpPr>
            <a:xfrm>
              <a:off x="2676525" y="0"/>
              <a:ext cx="9515473" cy="3766109"/>
              <a:chOff x="2333625" y="2433367"/>
              <a:chExt cx="9897159" cy="3766109"/>
            </a:xfrm>
          </p:grpSpPr>
          <p:sp>
            <p:nvSpPr>
              <p:cNvPr id="19" name="Rectangle 18">
                <a:extLst>
                  <a:ext uri="{FF2B5EF4-FFF2-40B4-BE49-F238E27FC236}">
                    <a16:creationId xmlns:a16="http://schemas.microsoft.com/office/drawing/2014/main" id="{DFC6EEED-A40A-4D1C-BE6B-11DD62770607}"/>
                  </a:ext>
                </a:extLst>
              </p:cNvPr>
              <p:cNvSpPr/>
              <p:nvPr/>
            </p:nvSpPr>
            <p:spPr>
              <a:xfrm>
                <a:off x="728220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27FF3FB-FDFC-4659-A7D6-ABED74010E82}"/>
                  </a:ext>
                </a:extLst>
              </p:cNvPr>
              <p:cNvSpPr/>
              <p:nvPr/>
            </p:nvSpPr>
            <p:spPr>
              <a:xfrm flipH="1">
                <a:off x="233362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51548ED5-6668-4672-88DC-40E92508ACA2}"/>
                </a:ext>
              </a:extLst>
            </p:cNvPr>
            <p:cNvGrpSpPr/>
            <p:nvPr/>
          </p:nvGrpSpPr>
          <p:grpSpPr>
            <a:xfrm>
              <a:off x="0" y="0"/>
              <a:ext cx="9515473" cy="3766109"/>
              <a:chOff x="0" y="2333625"/>
              <a:chExt cx="9515473" cy="3766109"/>
            </a:xfrm>
          </p:grpSpPr>
          <p:sp>
            <p:nvSpPr>
              <p:cNvPr id="17" name="Rectangle 16">
                <a:extLst>
                  <a:ext uri="{FF2B5EF4-FFF2-40B4-BE49-F238E27FC236}">
                    <a16:creationId xmlns:a16="http://schemas.microsoft.com/office/drawing/2014/main" id="{975AE1B2-E73F-4E6E-AAFB-FB1C02684D32}"/>
                  </a:ext>
                </a:extLst>
              </p:cNvPr>
              <p:cNvSpPr/>
              <p:nvPr/>
            </p:nvSpPr>
            <p:spPr>
              <a:xfrm>
                <a:off x="4757737"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750F2D6-C0E1-4AFE-AB87-083292737609}"/>
                  </a:ext>
                </a:extLst>
              </p:cNvPr>
              <p:cNvSpPr/>
              <p:nvPr/>
            </p:nvSpPr>
            <p:spPr>
              <a:xfrm flipH="1">
                <a:off x="0"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5" name="Rectangle 24">
            <a:extLst>
              <a:ext uri="{FF2B5EF4-FFF2-40B4-BE49-F238E27FC236}">
                <a16:creationId xmlns:a16="http://schemas.microsoft.com/office/drawing/2014/main" id="{4ECC0D66-F2BE-4BF4-87F6-CE618B5C8916}"/>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9A0BCA11-08C2-4C9A-B0A3-31C9051CDF9E}"/>
              </a:ext>
            </a:extLst>
          </p:cNvPr>
          <p:cNvSpPr>
            <a:spLocks noGrp="1"/>
          </p:cNvSpPr>
          <p:nvPr>
            <p:ph type="title"/>
          </p:nvPr>
        </p:nvSpPr>
        <p:spPr>
          <a:xfrm>
            <a:off x="540000" y="539999"/>
            <a:ext cx="11090273" cy="1210396"/>
          </a:xfrm>
        </p:spPr>
        <p:txBody>
          <a:bodyPr>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662CEB0-C969-40EA-A5E2-8D875E28A6B6}"/>
              </a:ext>
            </a:extLst>
          </p:cNvPr>
          <p:cNvSpPr>
            <a:spLocks noGrp="1"/>
          </p:cNvSpPr>
          <p:nvPr>
            <p:ph type="body" idx="1"/>
          </p:nvPr>
        </p:nvSpPr>
        <p:spPr>
          <a:xfrm>
            <a:off x="540000" y="1929783"/>
            <a:ext cx="5448052" cy="792161"/>
          </a:xfrm>
        </p:spPr>
        <p:txBody>
          <a:bodyPr anchor="b"/>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0F41A6-112E-4305-A0BA-6E119A77AC10}"/>
              </a:ext>
            </a:extLst>
          </p:cNvPr>
          <p:cNvSpPr>
            <a:spLocks noGrp="1"/>
          </p:cNvSpPr>
          <p:nvPr>
            <p:ph sz="half" idx="2"/>
          </p:nvPr>
        </p:nvSpPr>
        <p:spPr>
          <a:xfrm>
            <a:off x="540000" y="2937844"/>
            <a:ext cx="5437186" cy="3376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AC672C5-31B9-443B-8DEE-5523646891F7}"/>
              </a:ext>
            </a:extLst>
          </p:cNvPr>
          <p:cNvSpPr>
            <a:spLocks noGrp="1"/>
          </p:cNvSpPr>
          <p:nvPr>
            <p:ph type="body" sz="quarter" idx="3"/>
          </p:nvPr>
        </p:nvSpPr>
        <p:spPr>
          <a:xfrm>
            <a:off x="6203949" y="1929782"/>
            <a:ext cx="5437187" cy="792000"/>
          </a:xfrm>
        </p:spPr>
        <p:txBody>
          <a:bodyPr anchor="b"/>
          <a:lstStyle>
            <a:lvl1pPr marL="0" indent="0">
              <a:buNone/>
              <a:defRPr sz="1600" b="0"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D18B9D-8B21-4249-A3AD-8FBE48F0F55B}"/>
              </a:ext>
            </a:extLst>
          </p:cNvPr>
          <p:cNvSpPr>
            <a:spLocks noGrp="1"/>
          </p:cNvSpPr>
          <p:nvPr>
            <p:ph sz="quarter" idx="4"/>
          </p:nvPr>
        </p:nvSpPr>
        <p:spPr>
          <a:xfrm>
            <a:off x="6203950" y="2937844"/>
            <a:ext cx="5437186" cy="3376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5B60881-13B2-4064-84FB-6D071F36C433}"/>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8" name="Footer Placeholder 7">
            <a:extLst>
              <a:ext uri="{FF2B5EF4-FFF2-40B4-BE49-F238E27FC236}">
                <a16:creationId xmlns:a16="http://schemas.microsoft.com/office/drawing/2014/main" id="{249FCE5D-D5EF-485D-97FA-2614FF9642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F204FC-4F66-417C-8E4B-74772ED0570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169572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521FD20-B9D4-4FD1-9AAD-F4157555AD62}"/>
              </a:ext>
            </a:extLst>
          </p:cNvPr>
          <p:cNvGrpSpPr/>
          <p:nvPr/>
        </p:nvGrpSpPr>
        <p:grpSpPr>
          <a:xfrm rot="10800000">
            <a:off x="1392000" y="0"/>
            <a:ext cx="10800000" cy="6858000"/>
            <a:chOff x="0" y="0"/>
            <a:chExt cx="10800000" cy="6858000"/>
          </a:xfrm>
        </p:grpSpPr>
        <p:sp>
          <p:nvSpPr>
            <p:cNvPr id="15" name="Rectangle 14">
              <a:extLst>
                <a:ext uri="{FF2B5EF4-FFF2-40B4-BE49-F238E27FC236}">
                  <a16:creationId xmlns:a16="http://schemas.microsoft.com/office/drawing/2014/main" id="{27477A35-8424-45D6-A66E-8ACFA6C405B5}"/>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8BFBA1CE-E9AC-40C0-A7F9-E5671F5FEF9C}"/>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1" name="Group 10">
            <a:extLst>
              <a:ext uri="{FF2B5EF4-FFF2-40B4-BE49-F238E27FC236}">
                <a16:creationId xmlns:a16="http://schemas.microsoft.com/office/drawing/2014/main" id="{D0C2729A-59F8-46A4-9AAA-7665E5966E2D}"/>
              </a:ext>
            </a:extLst>
          </p:cNvPr>
          <p:cNvGrpSpPr>
            <a:grpSpLocks noChangeAspect="1"/>
          </p:cNvGrpSpPr>
          <p:nvPr/>
        </p:nvGrpSpPr>
        <p:grpSpPr>
          <a:xfrm rot="16200000" flipH="1">
            <a:off x="-1714500" y="1714500"/>
            <a:ext cx="6858000" cy="3429000"/>
            <a:chOff x="0" y="0"/>
            <a:chExt cx="2880000" cy="1440000"/>
          </a:xfrm>
        </p:grpSpPr>
        <p:sp>
          <p:nvSpPr>
            <p:cNvPr id="13" name="Rectangle 12">
              <a:extLst>
                <a:ext uri="{FF2B5EF4-FFF2-40B4-BE49-F238E27FC236}">
                  <a16:creationId xmlns:a16="http://schemas.microsoft.com/office/drawing/2014/main" id="{83EBBB96-590D-4704-87AD-A00AE2424DE8}"/>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4" name="Rectangle 13">
              <a:extLst>
                <a:ext uri="{FF2B5EF4-FFF2-40B4-BE49-F238E27FC236}">
                  <a16:creationId xmlns:a16="http://schemas.microsoft.com/office/drawing/2014/main" id="{889BAB7D-5298-40B9-910B-136D0C6A9934}"/>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2" name="Rectangle 11">
            <a:extLst>
              <a:ext uri="{FF2B5EF4-FFF2-40B4-BE49-F238E27FC236}">
                <a16:creationId xmlns:a16="http://schemas.microsoft.com/office/drawing/2014/main" id="{F323EA00-E168-4864-883B-358A7CDF9153}"/>
              </a:ext>
            </a:extLst>
          </p:cNvPr>
          <p:cNvSpPr>
            <a:spLocks noChangeAspect="1"/>
          </p:cNvSpPr>
          <p:nvPr/>
        </p:nvSpPr>
        <p:spPr>
          <a:xfrm rot="10800000">
            <a:off x="5602287" y="268286"/>
            <a:ext cx="6589713" cy="65897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8" name="Rectangle 17">
            <a:extLst>
              <a:ext uri="{FF2B5EF4-FFF2-40B4-BE49-F238E27FC236}">
                <a16:creationId xmlns:a16="http://schemas.microsoft.com/office/drawing/2014/main" id="{CA4F2DFA-2F27-43FB-B08C-0787FA44B0D1}"/>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9" name="Rectangle 18">
            <a:extLst>
              <a:ext uri="{FF2B5EF4-FFF2-40B4-BE49-F238E27FC236}">
                <a16:creationId xmlns:a16="http://schemas.microsoft.com/office/drawing/2014/main" id="{7D750354-CD8D-4A3B-A7AC-04622BCB0499}"/>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7F3ED3C6-DA43-4D1C-9056-407A4FB1C6AB}"/>
              </a:ext>
            </a:extLst>
          </p:cNvPr>
          <p:cNvSpPr>
            <a:spLocks noGrp="1"/>
          </p:cNvSpPr>
          <p:nvPr>
            <p:ph type="title"/>
          </p:nvPr>
        </p:nvSpPr>
        <p:spPr>
          <a:xfrm>
            <a:off x="550863" y="549276"/>
            <a:ext cx="11090275" cy="5759450"/>
          </a:xfrm>
        </p:spPr>
        <p:txBody>
          <a:bodyPr/>
          <a:lstStyle>
            <a:lvl1pPr>
              <a:defRPr sz="8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20CEB41-E921-45ED-951A-861E31E01336}"/>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4" name="Footer Placeholder 3">
            <a:extLst>
              <a:ext uri="{FF2B5EF4-FFF2-40B4-BE49-F238E27FC236}">
                <a16:creationId xmlns:a16="http://schemas.microsoft.com/office/drawing/2014/main" id="{8F6B422D-769C-4E63-8763-ABBB885007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38FB6F-2D68-40C0-B628-142011F34A01}"/>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40106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ED88E92-14F3-4B58-9E48-1D79E139A89E}"/>
              </a:ext>
            </a:extLst>
          </p:cNvPr>
          <p:cNvGrpSpPr/>
          <p:nvPr/>
        </p:nvGrpSpPr>
        <p:grpSpPr>
          <a:xfrm>
            <a:off x="0" y="0"/>
            <a:ext cx="12191999" cy="6861600"/>
            <a:chOff x="1" y="0"/>
            <a:chExt cx="12191999" cy="6861600"/>
          </a:xfrm>
        </p:grpSpPr>
        <p:sp>
          <p:nvSpPr>
            <p:cNvPr id="6" name="Rectangle 5">
              <a:extLst>
                <a:ext uri="{FF2B5EF4-FFF2-40B4-BE49-F238E27FC236}">
                  <a16:creationId xmlns:a16="http://schemas.microsoft.com/office/drawing/2014/main" id="{A6466AE7-32B6-4334-AF41-B9387E6726C5}"/>
                </a:ext>
              </a:extLst>
            </p:cNvPr>
            <p:cNvSpPr>
              <a:spLocks noChangeAspect="1"/>
            </p:cNvSpPr>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Oval 6">
              <a:extLst>
                <a:ext uri="{FF2B5EF4-FFF2-40B4-BE49-F238E27FC236}">
                  <a16:creationId xmlns:a16="http://schemas.microsoft.com/office/drawing/2014/main" id="{659C09F8-90CD-443F-9AA1-D08C56A605BB}"/>
                </a:ext>
              </a:extLst>
            </p:cNvPr>
            <p:cNvSpPr>
              <a:spLocks noChangeAspect="1"/>
            </p:cNvSpPr>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Oval 7">
              <a:extLst>
                <a:ext uri="{FF2B5EF4-FFF2-40B4-BE49-F238E27FC236}">
                  <a16:creationId xmlns:a16="http://schemas.microsoft.com/office/drawing/2014/main" id="{DC7304AB-BE7D-45AC-A876-4A24543AE5B3}"/>
                </a:ext>
              </a:extLst>
            </p:cNvPr>
            <p:cNvSpPr>
              <a:spLocks noChangeAspect="1"/>
            </p:cNvSpPr>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9" name="Group 8">
              <a:extLst>
                <a:ext uri="{FF2B5EF4-FFF2-40B4-BE49-F238E27FC236}">
                  <a16:creationId xmlns:a16="http://schemas.microsoft.com/office/drawing/2014/main" id="{8E11922B-DDB3-46D7-B1BD-C1CCDB3C42E3}"/>
                </a:ext>
              </a:extLst>
            </p:cNvPr>
            <p:cNvGrpSpPr>
              <a:grpSpLocks noChangeAspect="1"/>
            </p:cNvGrpSpPr>
            <p:nvPr/>
          </p:nvGrpSpPr>
          <p:grpSpPr>
            <a:xfrm>
              <a:off x="690092" y="0"/>
              <a:ext cx="10800000" cy="6858000"/>
              <a:chOff x="2328000" y="0"/>
              <a:chExt cx="2880000" cy="1440000"/>
            </a:xfrm>
          </p:grpSpPr>
          <p:sp>
            <p:nvSpPr>
              <p:cNvPr id="14" name="Rectangle 13">
                <a:extLst>
                  <a:ext uri="{FF2B5EF4-FFF2-40B4-BE49-F238E27FC236}">
                    <a16:creationId xmlns:a16="http://schemas.microsoft.com/office/drawing/2014/main" id="{C580F8F6-E662-4BCD-AC9C-7E5DDBD5A773}"/>
                  </a:ext>
                </a:extLst>
              </p:cNvPr>
              <p:cNvSpPr/>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9A333FE5-ADB0-48EE-A1A6-9AA36DA343A2}"/>
                  </a:ext>
                </a:extLst>
              </p:cNvPr>
              <p:cNvSpPr/>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0" name="Group 9">
              <a:extLst>
                <a:ext uri="{FF2B5EF4-FFF2-40B4-BE49-F238E27FC236}">
                  <a16:creationId xmlns:a16="http://schemas.microsoft.com/office/drawing/2014/main" id="{0B09CD4F-6DF4-48AA-BD35-23E3F2A643F7}"/>
                </a:ext>
              </a:extLst>
            </p:cNvPr>
            <p:cNvGrpSpPr>
              <a:grpSpLocks noChangeAspect="1"/>
            </p:cNvGrpSpPr>
            <p:nvPr/>
          </p:nvGrpSpPr>
          <p:grpSpPr>
            <a:xfrm rot="5400000">
              <a:off x="7048499" y="1714500"/>
              <a:ext cx="6858000" cy="3429000"/>
              <a:chOff x="0" y="0"/>
              <a:chExt cx="2880000" cy="1440000"/>
            </a:xfrm>
          </p:grpSpPr>
          <p:sp>
            <p:nvSpPr>
              <p:cNvPr id="12" name="Rectangle 11">
                <a:extLst>
                  <a:ext uri="{FF2B5EF4-FFF2-40B4-BE49-F238E27FC236}">
                    <a16:creationId xmlns:a16="http://schemas.microsoft.com/office/drawing/2014/main" id="{02223219-ACCC-42F2-A1B4-E3C8C8AB12A4}"/>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1510B0E9-9BA0-4357-9E04-554C19BAAC89}"/>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1" name="Rectangle 10">
              <a:extLst>
                <a:ext uri="{FF2B5EF4-FFF2-40B4-BE49-F238E27FC236}">
                  <a16:creationId xmlns:a16="http://schemas.microsoft.com/office/drawing/2014/main" id="{DF06DA80-525A-4C9E-A441-50630AA772A4}"/>
                </a:ext>
              </a:extLst>
            </p:cNvPr>
            <p:cNvSpPr>
              <a:spLocks noChangeAspect="1"/>
            </p:cNvSpPr>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6" name="Rectangle 15">
            <a:extLst>
              <a:ext uri="{FF2B5EF4-FFF2-40B4-BE49-F238E27FC236}">
                <a16:creationId xmlns:a16="http://schemas.microsoft.com/office/drawing/2014/main" id="{E841E027-8E53-4FEB-8605-2124D85731CA}"/>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Date Placeholder 1">
            <a:extLst>
              <a:ext uri="{FF2B5EF4-FFF2-40B4-BE49-F238E27FC236}">
                <a16:creationId xmlns:a16="http://schemas.microsoft.com/office/drawing/2014/main" id="{7DD871A2-AE80-4408-AA95-DC60D132E9E3}"/>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3" name="Footer Placeholder 2">
            <a:extLst>
              <a:ext uri="{FF2B5EF4-FFF2-40B4-BE49-F238E27FC236}">
                <a16:creationId xmlns:a16="http://schemas.microsoft.com/office/drawing/2014/main" id="{DDD122A1-7B97-4979-B319-1CE0A4A497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209A76-7DCD-477A-A6BA-EEA63FF94082}"/>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037723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5C0F5C-A529-490C-8941-78F10C6A00D3}"/>
              </a:ext>
            </a:extLst>
          </p:cNvPr>
          <p:cNvGrpSpPr/>
          <p:nvPr/>
        </p:nvGrpSpPr>
        <p:grpSpPr>
          <a:xfrm flipH="1">
            <a:off x="0" y="0"/>
            <a:ext cx="12191999" cy="6858001"/>
            <a:chOff x="0" y="-2"/>
            <a:chExt cx="12191999" cy="6858001"/>
          </a:xfrm>
        </p:grpSpPr>
        <p:sp>
          <p:nvSpPr>
            <p:cNvPr id="9" name="Rectangle 8">
              <a:extLst>
                <a:ext uri="{FF2B5EF4-FFF2-40B4-BE49-F238E27FC236}">
                  <a16:creationId xmlns:a16="http://schemas.microsoft.com/office/drawing/2014/main" id="{14A8D739-B942-4545-9459-A6CAF0444D1F}"/>
                </a:ext>
              </a:extLst>
            </p:cNvPr>
            <p:cNvSpPr/>
            <p:nvPr/>
          </p:nvSpPr>
          <p:spPr>
            <a:xfrm>
              <a:off x="7995665" y="2562224"/>
              <a:ext cx="4196334" cy="4295775"/>
            </a:xfrm>
            <a:prstGeom prst="rect">
              <a:avLst/>
            </a:prstGeom>
            <a:gradFill flip="none" rotWithShape="1">
              <a:gsLst>
                <a:gs pos="0">
                  <a:schemeClr val="accent3">
                    <a:alpha val="40000"/>
                  </a:schemeClr>
                </a:gs>
                <a:gs pos="34000">
                  <a:schemeClr val="accent3">
                    <a:alpha val="20000"/>
                  </a:schemeClr>
                </a:gs>
                <a:gs pos="65000">
                  <a:schemeClr val="accent3">
                    <a:alpha val="0"/>
                  </a:schemeClr>
                </a:gs>
              </a:gsLst>
              <a:path path="circle">
                <a:fillToRect l="100000" t="100000"/>
              </a:path>
              <a:tileRect r="-100000" b="-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BB38CCA-110B-4404-9363-BFFA76C096D2}"/>
                </a:ext>
              </a:extLst>
            </p:cNvPr>
            <p:cNvGrpSpPr/>
            <p:nvPr/>
          </p:nvGrpSpPr>
          <p:grpSpPr>
            <a:xfrm rot="16200000">
              <a:off x="2295528" y="-2295528"/>
              <a:ext cx="6858000" cy="11449051"/>
              <a:chOff x="0" y="2333625"/>
              <a:chExt cx="9515474" cy="3766109"/>
            </a:xfrm>
          </p:grpSpPr>
          <p:sp>
            <p:nvSpPr>
              <p:cNvPr id="20" name="Rectangle 19">
                <a:extLst>
                  <a:ext uri="{FF2B5EF4-FFF2-40B4-BE49-F238E27FC236}">
                    <a16:creationId xmlns:a16="http://schemas.microsoft.com/office/drawing/2014/main" id="{B223FE99-C58F-4A56-8F8E-2942FF74E4BD}"/>
                  </a:ext>
                </a:extLst>
              </p:cNvPr>
              <p:cNvSpPr/>
              <p:nvPr/>
            </p:nvSpPr>
            <p:spPr>
              <a:xfrm>
                <a:off x="4757737"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BBD4511-8AB6-4BD3-8410-7FB3EC8D42B2}"/>
                  </a:ext>
                </a:extLst>
              </p:cNvPr>
              <p:cNvSpPr/>
              <p:nvPr/>
            </p:nvSpPr>
            <p:spPr>
              <a:xfrm flipH="1">
                <a:off x="0" y="2333625"/>
                <a:ext cx="4757737"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6A8CA067-2248-4BD3-B56E-2C014AEB2273}"/>
                </a:ext>
              </a:extLst>
            </p:cNvPr>
            <p:cNvGrpSpPr>
              <a:grpSpLocks noChangeAspect="1"/>
            </p:cNvGrpSpPr>
            <p:nvPr/>
          </p:nvGrpSpPr>
          <p:grpSpPr>
            <a:xfrm rot="5400000">
              <a:off x="3583369" y="-3583369"/>
              <a:ext cx="4713262" cy="11880000"/>
              <a:chOff x="1" y="0"/>
              <a:chExt cx="8305797" cy="6858000"/>
            </a:xfrm>
          </p:grpSpPr>
          <p:sp>
            <p:nvSpPr>
              <p:cNvPr id="18" name="Rectangle 17">
                <a:extLst>
                  <a:ext uri="{FF2B5EF4-FFF2-40B4-BE49-F238E27FC236}">
                    <a16:creationId xmlns:a16="http://schemas.microsoft.com/office/drawing/2014/main" id="{8C017B9B-2727-4255-8F80-9D4C2A5AE297}"/>
                  </a:ext>
                </a:extLst>
              </p:cNvPr>
              <p:cNvSpPr/>
              <p:nvPr/>
            </p:nvSpPr>
            <p:spPr>
              <a:xfrm>
                <a:off x="931" y="342900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693C5F16-BC47-4707-B6B7-DC5262ACDC51}"/>
                  </a:ext>
                </a:extLst>
              </p:cNvPr>
              <p:cNvSpPr/>
              <p:nvPr/>
            </p:nvSpPr>
            <p:spPr>
              <a:xfrm flipV="1">
                <a:off x="1" y="0"/>
                <a:ext cx="8304867" cy="3429000"/>
              </a:xfrm>
              <a:prstGeom prst="rect">
                <a:avLst/>
              </a:prstGeom>
              <a:gradFill flip="none" rotWithShape="1">
                <a:gsLst>
                  <a:gs pos="0">
                    <a:schemeClr val="accent3">
                      <a:alpha val="6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2E88FE13-0734-4BB3-B4D1-7C53A194DA84}"/>
                </a:ext>
              </a:extLst>
            </p:cNvPr>
            <p:cNvGrpSpPr/>
            <p:nvPr/>
          </p:nvGrpSpPr>
          <p:grpSpPr>
            <a:xfrm>
              <a:off x="2676525" y="0"/>
              <a:ext cx="9515473" cy="3766109"/>
              <a:chOff x="2333625" y="2433367"/>
              <a:chExt cx="9897159" cy="3766109"/>
            </a:xfrm>
          </p:grpSpPr>
          <p:sp>
            <p:nvSpPr>
              <p:cNvPr id="16" name="Rectangle 15">
                <a:extLst>
                  <a:ext uri="{FF2B5EF4-FFF2-40B4-BE49-F238E27FC236}">
                    <a16:creationId xmlns:a16="http://schemas.microsoft.com/office/drawing/2014/main" id="{5C9B7EF7-1EDF-4AC7-8E40-C2801783AC85}"/>
                  </a:ext>
                </a:extLst>
              </p:cNvPr>
              <p:cNvSpPr/>
              <p:nvPr/>
            </p:nvSpPr>
            <p:spPr>
              <a:xfrm>
                <a:off x="728220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25CA0A0-9A3F-498E-983D-B3285EF5AD9A}"/>
                  </a:ext>
                </a:extLst>
              </p:cNvPr>
              <p:cNvSpPr/>
              <p:nvPr/>
            </p:nvSpPr>
            <p:spPr>
              <a:xfrm flipH="1">
                <a:off x="2333625" y="2433367"/>
                <a:ext cx="4948579" cy="3766109"/>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A5171814-E4F0-44B5-BC3F-588512210991}"/>
                </a:ext>
              </a:extLst>
            </p:cNvPr>
            <p:cNvGrpSpPr/>
            <p:nvPr/>
          </p:nvGrpSpPr>
          <p:grpSpPr>
            <a:xfrm>
              <a:off x="0" y="0"/>
              <a:ext cx="9515473" cy="3766109"/>
              <a:chOff x="0" y="2333625"/>
              <a:chExt cx="9515473" cy="3766109"/>
            </a:xfrm>
          </p:grpSpPr>
          <p:sp>
            <p:nvSpPr>
              <p:cNvPr id="14" name="Rectangle 13">
                <a:extLst>
                  <a:ext uri="{FF2B5EF4-FFF2-40B4-BE49-F238E27FC236}">
                    <a16:creationId xmlns:a16="http://schemas.microsoft.com/office/drawing/2014/main" id="{8E666ACD-EB1C-4732-971B-C3B26061DB82}"/>
                  </a:ext>
                </a:extLst>
              </p:cNvPr>
              <p:cNvSpPr/>
              <p:nvPr/>
            </p:nvSpPr>
            <p:spPr>
              <a:xfrm>
                <a:off x="4757737"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4E213B-7F96-44C1-90B3-B72E9387BF73}"/>
                  </a:ext>
                </a:extLst>
              </p:cNvPr>
              <p:cNvSpPr/>
              <p:nvPr/>
            </p:nvSpPr>
            <p:spPr>
              <a:xfrm flipH="1">
                <a:off x="0" y="2333625"/>
                <a:ext cx="4757736" cy="3766109"/>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2" name="Rectangle 21">
            <a:extLst>
              <a:ext uri="{FF2B5EF4-FFF2-40B4-BE49-F238E27FC236}">
                <a16:creationId xmlns:a16="http://schemas.microsoft.com/office/drawing/2014/main" id="{BFE392AA-35E5-40E5-9309-284A0C541061}"/>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71A8188C-9713-46E1-AA5C-C84FE515F3A2}"/>
              </a:ext>
            </a:extLst>
          </p:cNvPr>
          <p:cNvSpPr>
            <a:spLocks noGrp="1"/>
          </p:cNvSpPr>
          <p:nvPr>
            <p:ph type="title"/>
          </p:nvPr>
        </p:nvSpPr>
        <p:spPr>
          <a:xfrm>
            <a:off x="539999" y="540000"/>
            <a:ext cx="4511425" cy="2771774"/>
          </a:xfrm>
        </p:spPr>
        <p:txBody>
          <a:bodyPr anchor="t"/>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E192CC-893A-4A84-A7E9-F389D83F0B16}"/>
              </a:ext>
            </a:extLst>
          </p:cNvPr>
          <p:cNvSpPr>
            <a:spLocks noGrp="1"/>
          </p:cNvSpPr>
          <p:nvPr>
            <p:ph idx="1"/>
          </p:nvPr>
        </p:nvSpPr>
        <p:spPr>
          <a:xfrm>
            <a:off x="5232400" y="540000"/>
            <a:ext cx="6408736" cy="5759450"/>
          </a:xfrm>
        </p:spPr>
        <p:txBody>
          <a:bodyPr/>
          <a:lstStyle>
            <a:lvl1pPr>
              <a:defRPr sz="3200"/>
            </a:lvl1pPr>
            <a:lvl2pPr>
              <a:defRPr sz="24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6CC7765-7D44-43DD-A1DF-419D3E1C625F}"/>
              </a:ext>
            </a:extLst>
          </p:cNvPr>
          <p:cNvSpPr>
            <a:spLocks noGrp="1"/>
          </p:cNvSpPr>
          <p:nvPr>
            <p:ph type="body" sz="half" idx="2"/>
          </p:nvPr>
        </p:nvSpPr>
        <p:spPr>
          <a:xfrm>
            <a:off x="540000" y="3536950"/>
            <a:ext cx="4511426" cy="2771775"/>
          </a:xfrm>
        </p:spPr>
        <p:txBody>
          <a:bodyPr/>
          <a:lstStyle>
            <a:lvl1pPr marL="0" indent="0">
              <a:buNone/>
              <a:defRPr sz="1600" cap="all" spc="3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36875-AFB0-4905-8C9E-A72B4F59775E}"/>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6" name="Footer Placeholder 5">
            <a:extLst>
              <a:ext uri="{FF2B5EF4-FFF2-40B4-BE49-F238E27FC236}">
                <a16:creationId xmlns:a16="http://schemas.microsoft.com/office/drawing/2014/main" id="{25437ABF-7E70-4E45-A67B-C503BF182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8016CA-2983-47BF-BA09-2130A40C8763}"/>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948861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97E00A2-2906-4C97-9D1F-C789D3ADD373}"/>
              </a:ext>
            </a:extLst>
          </p:cNvPr>
          <p:cNvGrpSpPr/>
          <p:nvPr/>
        </p:nvGrpSpPr>
        <p:grpSpPr>
          <a:xfrm rot="10800000">
            <a:off x="1392000" y="0"/>
            <a:ext cx="10800000" cy="6858000"/>
            <a:chOff x="0" y="0"/>
            <a:chExt cx="10800000" cy="6858000"/>
          </a:xfrm>
        </p:grpSpPr>
        <p:sp>
          <p:nvSpPr>
            <p:cNvPr id="9" name="Rectangle 8">
              <a:extLst>
                <a:ext uri="{FF2B5EF4-FFF2-40B4-BE49-F238E27FC236}">
                  <a16:creationId xmlns:a16="http://schemas.microsoft.com/office/drawing/2014/main" id="{59CE8EF9-87D6-47FD-B7D3-2D48D8E48AC3}"/>
                </a:ext>
              </a:extLst>
            </p:cNvPr>
            <p:cNvSpPr/>
            <p:nvPr/>
          </p:nvSpPr>
          <p:spPr>
            <a:xfrm>
              <a:off x="540000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6784998E-9D37-4D0D-889A-C67531E5295C}"/>
                </a:ext>
              </a:extLst>
            </p:cNvPr>
            <p:cNvSpPr/>
            <p:nvPr/>
          </p:nvSpPr>
          <p:spPr>
            <a:xfrm flipH="1">
              <a:off x="0" y="0"/>
              <a:ext cx="5400000" cy="6858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11" name="Group 10">
            <a:extLst>
              <a:ext uri="{FF2B5EF4-FFF2-40B4-BE49-F238E27FC236}">
                <a16:creationId xmlns:a16="http://schemas.microsoft.com/office/drawing/2014/main" id="{8B575B0B-C502-438E-967C-64D268031426}"/>
              </a:ext>
            </a:extLst>
          </p:cNvPr>
          <p:cNvGrpSpPr>
            <a:grpSpLocks noChangeAspect="1"/>
          </p:cNvGrpSpPr>
          <p:nvPr/>
        </p:nvGrpSpPr>
        <p:grpSpPr>
          <a:xfrm rot="16200000" flipH="1">
            <a:off x="-1714500" y="1714500"/>
            <a:ext cx="6858000" cy="3429000"/>
            <a:chOff x="0" y="0"/>
            <a:chExt cx="2880000" cy="1440000"/>
          </a:xfrm>
        </p:grpSpPr>
        <p:sp>
          <p:nvSpPr>
            <p:cNvPr id="12" name="Rectangle 11">
              <a:extLst>
                <a:ext uri="{FF2B5EF4-FFF2-40B4-BE49-F238E27FC236}">
                  <a16:creationId xmlns:a16="http://schemas.microsoft.com/office/drawing/2014/main" id="{4FC29931-00EB-4F74-BE4C-172A4C282A26}"/>
                </a:ext>
              </a:extLst>
            </p:cNvPr>
            <p:cNvSpPr/>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989B4C87-FDD3-406D-BE06-3ABF69905E03}"/>
                </a:ext>
              </a:extLst>
            </p:cNvPr>
            <p:cNvSpPr/>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14" name="Rectangle 13">
            <a:extLst>
              <a:ext uri="{FF2B5EF4-FFF2-40B4-BE49-F238E27FC236}">
                <a16:creationId xmlns:a16="http://schemas.microsoft.com/office/drawing/2014/main" id="{FD817A89-A0E1-4190-90AE-0571E6CE8FC6}"/>
              </a:ext>
            </a:extLst>
          </p:cNvPr>
          <p:cNvSpPr>
            <a:spLocks noChangeAspect="1"/>
          </p:cNvSpPr>
          <p:nvPr/>
        </p:nvSpPr>
        <p:spPr>
          <a:xfrm rot="10800000">
            <a:off x="5602287" y="268286"/>
            <a:ext cx="6589713" cy="6589713"/>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4FD20388-C666-4992-920D-5F034214950C}"/>
              </a:ext>
            </a:extLst>
          </p:cNvPr>
          <p:cNvSpPr>
            <a:spLocks noChangeAspect="1"/>
          </p:cNvSpPr>
          <p:nvPr/>
        </p:nvSpPr>
        <p:spPr>
          <a:xfrm>
            <a:off x="0" y="0"/>
            <a:ext cx="6589713" cy="6589713"/>
          </a:xfrm>
          <a:prstGeom prst="rect">
            <a:avLst/>
          </a:prstGeom>
          <a:gradFill flip="none" rotWithShape="1">
            <a:gsLst>
              <a:gs pos="0">
                <a:schemeClr val="accent1">
                  <a:alpha val="6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6" name="Rectangle 15">
            <a:extLst>
              <a:ext uri="{FF2B5EF4-FFF2-40B4-BE49-F238E27FC236}">
                <a16:creationId xmlns:a16="http://schemas.microsoft.com/office/drawing/2014/main" id="{FCAB0CC3-A07E-43B8-9B34-0A67C1806DE1}"/>
              </a:ext>
            </a:extLst>
          </p:cNvPr>
          <p:cNvSpPr/>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 name="Title 1">
            <a:extLst>
              <a:ext uri="{FF2B5EF4-FFF2-40B4-BE49-F238E27FC236}">
                <a16:creationId xmlns:a16="http://schemas.microsoft.com/office/drawing/2014/main" id="{F91800A6-9706-4B81-B957-C950A5F77490}"/>
              </a:ext>
            </a:extLst>
          </p:cNvPr>
          <p:cNvSpPr>
            <a:spLocks noGrp="1"/>
          </p:cNvSpPr>
          <p:nvPr>
            <p:ph type="title"/>
          </p:nvPr>
        </p:nvSpPr>
        <p:spPr>
          <a:xfrm>
            <a:off x="539999" y="540000"/>
            <a:ext cx="4511425" cy="2771774"/>
          </a:xfrm>
        </p:spPr>
        <p:txBody>
          <a:bodyPr anchor="t"/>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CA17652B-AA0D-4574-AF1D-7F7442D84B0B}"/>
              </a:ext>
            </a:extLst>
          </p:cNvPr>
          <p:cNvSpPr>
            <a:spLocks noGrp="1"/>
          </p:cNvSpPr>
          <p:nvPr>
            <p:ph type="pic" idx="1"/>
          </p:nvPr>
        </p:nvSpPr>
        <p:spPr>
          <a:xfrm>
            <a:off x="5232400" y="549275"/>
            <a:ext cx="6408736" cy="575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CA19547-D24B-4BD1-8C26-318450B171B3}"/>
              </a:ext>
            </a:extLst>
          </p:cNvPr>
          <p:cNvSpPr>
            <a:spLocks noGrp="1"/>
          </p:cNvSpPr>
          <p:nvPr>
            <p:ph type="body" sz="half" idx="2"/>
          </p:nvPr>
        </p:nvSpPr>
        <p:spPr>
          <a:xfrm>
            <a:off x="539999" y="3536950"/>
            <a:ext cx="4511425" cy="2771774"/>
          </a:xfrm>
        </p:spPr>
        <p:txBody>
          <a:bodyPr/>
          <a:lstStyle>
            <a:lvl1pPr marL="0" indent="0">
              <a:buNone/>
              <a:defRPr sz="1600" cap="all" spc="3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3A22E6-7E01-4547-8555-B2C197543921}"/>
              </a:ext>
            </a:extLst>
          </p:cNvPr>
          <p:cNvSpPr>
            <a:spLocks noGrp="1"/>
          </p:cNvSpPr>
          <p:nvPr>
            <p:ph type="dt" sz="half" idx="10"/>
          </p:nvPr>
        </p:nvSpPr>
        <p:spPr/>
        <p:txBody>
          <a:bodyPr/>
          <a:lstStyle/>
          <a:p>
            <a:fld id="{7CF0BCE0-945C-4FDF-95A1-2149B1FF5B83}" type="datetimeFigureOut">
              <a:rPr lang="en-US" smtClean="0"/>
              <a:t>8/12/2024</a:t>
            </a:fld>
            <a:endParaRPr lang="en-US"/>
          </a:p>
        </p:txBody>
      </p:sp>
      <p:sp>
        <p:nvSpPr>
          <p:cNvPr id="6" name="Footer Placeholder 5">
            <a:extLst>
              <a:ext uri="{FF2B5EF4-FFF2-40B4-BE49-F238E27FC236}">
                <a16:creationId xmlns:a16="http://schemas.microsoft.com/office/drawing/2014/main" id="{A90F6BEC-98F3-43FE-BA9B-B046D8917F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2FAF54-57F0-46F9-A1BA-B554E14017DF}"/>
              </a:ext>
            </a:extLst>
          </p:cNvPr>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77195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749C77-AA3A-4DA0-9E20-32FCD2B8BD5F}"/>
              </a:ext>
            </a:extLst>
          </p:cNvPr>
          <p:cNvSpPr>
            <a:spLocks noGrp="1"/>
          </p:cNvSpPr>
          <p:nvPr>
            <p:ph type="title"/>
          </p:nvPr>
        </p:nvSpPr>
        <p:spPr>
          <a:xfrm>
            <a:off x="540000" y="540000"/>
            <a:ext cx="11101135" cy="18095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8DC81A-9B5E-4A92-AA7B-3D750F95F434}"/>
              </a:ext>
            </a:extLst>
          </p:cNvPr>
          <p:cNvSpPr>
            <a:spLocks noGrp="1"/>
          </p:cNvSpPr>
          <p:nvPr>
            <p:ph type="body" idx="1"/>
          </p:nvPr>
        </p:nvSpPr>
        <p:spPr>
          <a:xfrm>
            <a:off x="540000" y="2528887"/>
            <a:ext cx="11101136" cy="37798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4B8083-48FB-4D6A-B77A-262FE3E23D6C}"/>
              </a:ext>
            </a:extLst>
          </p:cNvPr>
          <p:cNvSpPr>
            <a:spLocks noGrp="1"/>
          </p:cNvSpPr>
          <p:nvPr>
            <p:ph type="ftr" sz="quarter" idx="3"/>
          </p:nvPr>
        </p:nvSpPr>
        <p:spPr>
          <a:xfrm>
            <a:off x="540000" y="6314400"/>
            <a:ext cx="7350795" cy="365125"/>
          </a:xfrm>
          <a:prstGeom prst="rect">
            <a:avLst/>
          </a:prstGeom>
        </p:spPr>
        <p:txBody>
          <a:bodyPr vert="horz" lIns="91440" tIns="45720" rIns="91440" bIns="45720" rtlCol="0" anchor="ctr"/>
          <a:lstStyle>
            <a:lvl1pPr algn="l">
              <a:defRPr sz="1000" spc="100" baseline="0">
                <a:solidFill>
                  <a:schemeClr val="tx1"/>
                </a:solidFill>
              </a:defRPr>
            </a:lvl1pPr>
          </a:lstStyle>
          <a:p>
            <a:endParaRPr lang="en-US" sz="1000" dirty="0"/>
          </a:p>
        </p:txBody>
      </p:sp>
      <p:sp>
        <p:nvSpPr>
          <p:cNvPr id="4" name="Date Placeholder 3">
            <a:extLst>
              <a:ext uri="{FF2B5EF4-FFF2-40B4-BE49-F238E27FC236}">
                <a16:creationId xmlns:a16="http://schemas.microsoft.com/office/drawing/2014/main" id="{41EDA5BD-F7C8-4883-81D1-EF1F6F00EF72}"/>
              </a:ext>
            </a:extLst>
          </p:cNvPr>
          <p:cNvSpPr>
            <a:spLocks noGrp="1"/>
          </p:cNvSpPr>
          <p:nvPr>
            <p:ph type="dt" sz="half" idx="2"/>
          </p:nvPr>
        </p:nvSpPr>
        <p:spPr>
          <a:xfrm>
            <a:off x="8075613" y="6314400"/>
            <a:ext cx="2623468" cy="365125"/>
          </a:xfrm>
          <a:prstGeom prst="rect">
            <a:avLst/>
          </a:prstGeom>
        </p:spPr>
        <p:txBody>
          <a:bodyPr vert="horz" lIns="91440" tIns="45720" rIns="91440" bIns="45720" rtlCol="0" anchor="ctr"/>
          <a:lstStyle>
            <a:lvl1pPr algn="r">
              <a:defRPr sz="1000" cap="none" spc="100" baseline="0">
                <a:solidFill>
                  <a:schemeClr val="tx1"/>
                </a:solidFill>
              </a:defRPr>
            </a:lvl1pPr>
          </a:lstStyle>
          <a:p>
            <a:pPr algn="r"/>
            <a:fld id="{7CF0BCE0-945C-4FDF-95A1-2149B1FF5B83}" type="datetimeFigureOut">
              <a:rPr lang="en-US" smtClean="0"/>
              <a:pPr algn="r"/>
              <a:t>8/12/2024</a:t>
            </a:fld>
            <a:endParaRPr lang="en-US" dirty="0"/>
          </a:p>
        </p:txBody>
      </p:sp>
      <p:sp>
        <p:nvSpPr>
          <p:cNvPr id="6" name="Slide Number Placeholder 5">
            <a:extLst>
              <a:ext uri="{FF2B5EF4-FFF2-40B4-BE49-F238E27FC236}">
                <a16:creationId xmlns:a16="http://schemas.microsoft.com/office/drawing/2014/main" id="{AB48FEDB-2614-400B-9C19-0F4D448D98AB}"/>
              </a:ext>
            </a:extLst>
          </p:cNvPr>
          <p:cNvSpPr>
            <a:spLocks noGrp="1"/>
          </p:cNvSpPr>
          <p:nvPr>
            <p:ph type="sldNum" sz="quarter" idx="4"/>
          </p:nvPr>
        </p:nvSpPr>
        <p:spPr>
          <a:xfrm>
            <a:off x="10883899" y="6314400"/>
            <a:ext cx="757237" cy="365125"/>
          </a:xfrm>
          <a:prstGeom prst="rect">
            <a:avLst/>
          </a:prstGeom>
        </p:spPr>
        <p:txBody>
          <a:bodyPr vert="horz" lIns="91440" tIns="45720" rIns="91440" bIns="45720" rtlCol="0" anchor="ctr"/>
          <a:lstStyle>
            <a:lvl1pPr algn="r">
              <a:defRPr sz="1000" spc="100" baseline="0">
                <a:solidFill>
                  <a:schemeClr val="tx1"/>
                </a:solidFill>
              </a:defRPr>
            </a:lvl1p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2123697586"/>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1000"/>
        </a:spcBef>
        <a:buFont typeface="Arial" panose="020B0604020202020204" pitchFamily="34" charset="0"/>
        <a:buChar char="•"/>
        <a:defRPr sz="1800" kern="1200" spc="50" baseline="0">
          <a:solidFill>
            <a:schemeClr val="tx1"/>
          </a:solidFill>
          <a:latin typeface="+mn-lt"/>
          <a:ea typeface="+mn-ea"/>
          <a:cs typeface="+mn-cs"/>
        </a:defRPr>
      </a:lvl1pPr>
      <a:lvl2pPr marL="72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2pPr>
      <a:lvl3pPr marL="108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3pPr>
      <a:lvl4pPr marL="144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4pPr>
      <a:lvl5pPr marL="1800000" indent="-270000" algn="l" defTabSz="914400" rtl="0" eaLnBrk="1" latinLnBrk="0" hangingPunct="1">
        <a:lnSpc>
          <a:spcPct val="125000"/>
        </a:lnSpc>
        <a:spcBef>
          <a:spcPts val="500"/>
        </a:spcBef>
        <a:buFont typeface="Arial" panose="020B0604020202020204" pitchFamily="34" charset="0"/>
        <a:buChar char="•"/>
        <a:defRPr sz="18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package" Target="../embeddings/Microsoft_Excel_Worksheet.xlsx"/><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39000"/>
          </a:schemeClr>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EB9B5A19-3592-48E2-BC31-90E092BD6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E2548C40-4C00-4E91-BFA6-84B4D66225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68" name="Rectangle 67">
              <a:extLst>
                <a:ext uri="{FF2B5EF4-FFF2-40B4-BE49-F238E27FC236}">
                  <a16:creationId xmlns:a16="http://schemas.microsoft.com/office/drawing/2014/main" id="{B6EE6BCA-C84E-4BED-B084-F599F7EE689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24695526-4BAA-4EFE-91C1-1E446117C0C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00DF9B86-7987-40DC-85D6-479F5A2E87C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1" name="Group 70">
              <a:extLst>
                <a:ext uri="{FF2B5EF4-FFF2-40B4-BE49-F238E27FC236}">
                  <a16:creationId xmlns:a16="http://schemas.microsoft.com/office/drawing/2014/main" id="{A5465368-1AF5-43D6-BAD2-6BE8B04D94C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76" name="Rectangle 75">
                <a:extLst>
                  <a:ext uri="{FF2B5EF4-FFF2-40B4-BE49-F238E27FC236}">
                    <a16:creationId xmlns:a16="http://schemas.microsoft.com/office/drawing/2014/main" id="{CEB28D27-BDED-4D8C-94FC-58E93235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77AC833D-449C-45F4-9851-216F3681F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09528AAE-A1EB-446C-81BE-BA5E4490E4E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74" name="Rectangle 73">
                <a:extLst>
                  <a:ext uri="{FF2B5EF4-FFF2-40B4-BE49-F238E27FC236}">
                    <a16:creationId xmlns:a16="http://schemas.microsoft.com/office/drawing/2014/main" id="{9F7C0F2C-B581-402B-B4C4-6DFB71314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356A6B0D-707F-420B-BF4D-2CB60CCCA0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Rectangle 72">
              <a:extLst>
                <a:ext uri="{FF2B5EF4-FFF2-40B4-BE49-F238E27FC236}">
                  <a16:creationId xmlns:a16="http://schemas.microsoft.com/office/drawing/2014/main" id="{F8B7A59E-D61A-4BEB-A38A-1E8E5EBB837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a:extLst>
              <a:ext uri="{FF2B5EF4-FFF2-40B4-BE49-F238E27FC236}">
                <a16:creationId xmlns:a16="http://schemas.microsoft.com/office/drawing/2014/main" id="{DD99E1B6-CBC4-4306-9DFC-847D6D135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bg2">
                  <a:alpha val="40000"/>
                </a:schemeClr>
              </a:gs>
              <a:gs pos="37000">
                <a:schemeClr val="bg2">
                  <a:alpha val="40000"/>
                </a:schemeClr>
              </a:gs>
              <a:gs pos="79000">
                <a:schemeClr val="bg2">
                  <a:alpha val="0"/>
                </a:scheme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BADA1CB3-15B9-BAE7-191A-E5FE0106A211}"/>
              </a:ext>
            </a:extLst>
          </p:cNvPr>
          <p:cNvSpPr>
            <a:spLocks noGrp="1"/>
          </p:cNvSpPr>
          <p:nvPr>
            <p:ph type="ctrTitle"/>
          </p:nvPr>
        </p:nvSpPr>
        <p:spPr>
          <a:xfrm>
            <a:off x="5381594" y="2130517"/>
            <a:ext cx="6810404" cy="2334755"/>
          </a:xfrm>
          <a:solidFill>
            <a:schemeClr val="tx1">
              <a:alpha val="25000"/>
            </a:schemeClr>
          </a:solidFill>
        </p:spPr>
        <p:txBody>
          <a:bodyPr>
            <a:noAutofit/>
          </a:bodyPr>
          <a:lstStyle/>
          <a:p>
            <a:pPr algn="ctr">
              <a:spcBef>
                <a:spcPts val="1353"/>
              </a:spcBef>
            </a:pPr>
            <a:r>
              <a:rPr lang="en-US" sz="3200" b="1" dirty="0">
                <a:solidFill>
                  <a:schemeClr val="bg1"/>
                </a:solidFill>
                <a:latin typeface="Georgia" panose="02040502050405020303" pitchFamily="18" charset="0"/>
                <a:ea typeface="Times New Roman" panose="02020603050405020304" pitchFamily="18" charset="0"/>
              </a:rPr>
              <a:t>Racial Differences in Cognition </a:t>
            </a:r>
            <a:br>
              <a:rPr lang="en-US" sz="3200" b="1" dirty="0">
                <a:solidFill>
                  <a:schemeClr val="bg1"/>
                </a:solidFill>
                <a:latin typeface="Georgia" panose="02040502050405020303" pitchFamily="18" charset="0"/>
                <a:ea typeface="Times New Roman" panose="02020603050405020304" pitchFamily="18" charset="0"/>
              </a:rPr>
            </a:br>
            <a:r>
              <a:rPr lang="en-US" sz="3200" b="1" dirty="0">
                <a:solidFill>
                  <a:schemeClr val="bg1"/>
                </a:solidFill>
                <a:latin typeface="Georgia" panose="02040502050405020303" pitchFamily="18" charset="0"/>
                <a:ea typeface="Times New Roman" panose="02020603050405020304" pitchFamily="18" charset="0"/>
              </a:rPr>
              <a:t>Among Individuals</a:t>
            </a:r>
            <a:br>
              <a:rPr lang="en-US" sz="3200" b="1" dirty="0">
                <a:solidFill>
                  <a:schemeClr val="bg1"/>
                </a:solidFill>
                <a:latin typeface="Georgia" panose="02040502050405020303" pitchFamily="18" charset="0"/>
                <a:ea typeface="Times New Roman" panose="02020603050405020304" pitchFamily="18" charset="0"/>
              </a:rPr>
            </a:br>
            <a:r>
              <a:rPr lang="en-US" sz="3200" b="1" dirty="0">
                <a:solidFill>
                  <a:schemeClr val="bg1"/>
                </a:solidFill>
                <a:latin typeface="Georgia" panose="02040502050405020303" pitchFamily="18" charset="0"/>
                <a:ea typeface="Times New Roman" panose="02020603050405020304" pitchFamily="18" charset="0"/>
              </a:rPr>
              <a:t> at </a:t>
            </a:r>
            <a:br>
              <a:rPr lang="en-US" sz="3200" b="1" dirty="0">
                <a:solidFill>
                  <a:schemeClr val="bg1"/>
                </a:solidFill>
                <a:latin typeface="Georgia" panose="02040502050405020303" pitchFamily="18" charset="0"/>
                <a:ea typeface="Times New Roman" panose="02020603050405020304" pitchFamily="18" charset="0"/>
              </a:rPr>
            </a:br>
            <a:r>
              <a:rPr lang="en-US" sz="3200" b="1" dirty="0">
                <a:solidFill>
                  <a:schemeClr val="bg1"/>
                </a:solidFill>
                <a:latin typeface="Georgia" panose="02040502050405020303" pitchFamily="18" charset="0"/>
                <a:ea typeface="Times New Roman" panose="02020603050405020304" pitchFamily="18" charset="0"/>
              </a:rPr>
              <a:t>Clinical High Risk for Psychosis (CHR-P): Pilot Data</a:t>
            </a:r>
          </a:p>
        </p:txBody>
      </p:sp>
      <p:sp>
        <p:nvSpPr>
          <p:cNvPr id="3" name="Subtitle 2">
            <a:extLst>
              <a:ext uri="{FF2B5EF4-FFF2-40B4-BE49-F238E27FC236}">
                <a16:creationId xmlns:a16="http://schemas.microsoft.com/office/drawing/2014/main" id="{2BC18172-EBE2-DDF2-DE6E-808F8E63D986}"/>
              </a:ext>
            </a:extLst>
          </p:cNvPr>
          <p:cNvSpPr>
            <a:spLocks noGrp="1"/>
          </p:cNvSpPr>
          <p:nvPr>
            <p:ph type="subTitle" idx="1"/>
          </p:nvPr>
        </p:nvSpPr>
        <p:spPr>
          <a:xfrm>
            <a:off x="5528806" y="4667416"/>
            <a:ext cx="6810405" cy="756023"/>
          </a:xfrm>
          <a:noFill/>
        </p:spPr>
        <p:txBody>
          <a:bodyPr>
            <a:normAutofit/>
          </a:bodyPr>
          <a:lstStyle/>
          <a:p>
            <a:pPr algn="ctr">
              <a:lnSpc>
                <a:spcPct val="115000"/>
              </a:lnSpc>
            </a:pPr>
            <a:r>
              <a:rPr lang="en-US" sz="1400" dirty="0">
                <a:latin typeface="Georgia" panose="02040502050405020303" pitchFamily="18" charset="0"/>
              </a:rPr>
              <a:t>Sequoia McNeil, Michelle L. West Ph.D.</a:t>
            </a:r>
          </a:p>
        </p:txBody>
      </p:sp>
      <p:pic>
        <p:nvPicPr>
          <p:cNvPr id="6" name="Picture 5" descr="A group of people sitting on a bench&#10;&#10;Description automatically generated">
            <a:extLst>
              <a:ext uri="{FF2B5EF4-FFF2-40B4-BE49-F238E27FC236}">
                <a16:creationId xmlns:a16="http://schemas.microsoft.com/office/drawing/2014/main" id="{92A065A2-F5B3-B8FA-E761-F5D197501DC9}"/>
              </a:ext>
            </a:extLst>
          </p:cNvPr>
          <p:cNvPicPr>
            <a:picLocks noChangeAspect="1"/>
          </p:cNvPicPr>
          <p:nvPr/>
        </p:nvPicPr>
        <p:blipFill rotWithShape="1">
          <a:blip r:embed="rId3"/>
          <a:srcRect l="1835" r="4194"/>
          <a:stretch/>
        </p:blipFill>
        <p:spPr>
          <a:xfrm>
            <a:off x="-2272" y="-3601"/>
            <a:ext cx="5383865" cy="6857990"/>
          </a:xfrm>
          <a:prstGeom prst="rect">
            <a:avLst/>
          </a:prstGeom>
        </p:spPr>
      </p:pic>
      <p:pic>
        <p:nvPicPr>
          <p:cNvPr id="4" name="Picture 3">
            <a:extLst>
              <a:ext uri="{FF2B5EF4-FFF2-40B4-BE49-F238E27FC236}">
                <a16:creationId xmlns:a16="http://schemas.microsoft.com/office/drawing/2014/main" id="{BC194824-D7E3-4C18-B26D-C0D39A85C2D8}"/>
              </a:ext>
            </a:extLst>
          </p:cNvPr>
          <p:cNvPicPr>
            <a:picLocks noChangeAspect="1"/>
          </p:cNvPicPr>
          <p:nvPr/>
        </p:nvPicPr>
        <p:blipFill>
          <a:blip r:embed="rId4"/>
          <a:stretch>
            <a:fillRect/>
          </a:stretch>
        </p:blipFill>
        <p:spPr>
          <a:xfrm rot="10800000" flipH="1" flipV="1">
            <a:off x="10025247" y="172839"/>
            <a:ext cx="2033813" cy="606142"/>
          </a:xfrm>
          <a:prstGeom prst="rect">
            <a:avLst/>
          </a:prstGeom>
        </p:spPr>
      </p:pic>
      <p:pic>
        <p:nvPicPr>
          <p:cNvPr id="13" name="Picture 12" descr="A black background with gold text&#10;&#10;Description automatically generated">
            <a:extLst>
              <a:ext uri="{FF2B5EF4-FFF2-40B4-BE49-F238E27FC236}">
                <a16:creationId xmlns:a16="http://schemas.microsoft.com/office/drawing/2014/main" id="{974D0C94-EFB8-B53F-4797-FE4F801C7D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8184" y="8899"/>
            <a:ext cx="2968582" cy="1163451"/>
          </a:xfrm>
          <a:prstGeom prst="rect">
            <a:avLst/>
          </a:prstGeom>
        </p:spPr>
      </p:pic>
    </p:spTree>
    <p:extLst>
      <p:ext uri="{BB962C8B-B14F-4D97-AF65-F5344CB8AC3E}">
        <p14:creationId xmlns:p14="http://schemas.microsoft.com/office/powerpoint/2010/main" val="537055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Arrow: Pentagon 18">
            <a:extLst>
              <a:ext uri="{FF2B5EF4-FFF2-40B4-BE49-F238E27FC236}">
                <a16:creationId xmlns:a16="http://schemas.microsoft.com/office/drawing/2014/main" id="{4C411844-C7EF-57E3-7973-FD9DBF92B1AA}"/>
              </a:ext>
            </a:extLst>
          </p:cNvPr>
          <p:cNvSpPr/>
          <p:nvPr/>
        </p:nvSpPr>
        <p:spPr>
          <a:xfrm>
            <a:off x="7766423" y="1711287"/>
            <a:ext cx="4151949" cy="4723817"/>
          </a:xfrm>
          <a:prstGeom prst="homePlat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Pentagon 17">
            <a:extLst>
              <a:ext uri="{FF2B5EF4-FFF2-40B4-BE49-F238E27FC236}">
                <a16:creationId xmlns:a16="http://schemas.microsoft.com/office/drawing/2014/main" id="{F7CD1CC3-B738-CEBE-CEE4-9D8722704041}"/>
              </a:ext>
            </a:extLst>
          </p:cNvPr>
          <p:cNvSpPr/>
          <p:nvPr/>
        </p:nvSpPr>
        <p:spPr>
          <a:xfrm>
            <a:off x="3772439" y="1808951"/>
            <a:ext cx="3732284" cy="4337537"/>
          </a:xfrm>
          <a:prstGeom prst="homePlat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Pentagon 13">
            <a:extLst>
              <a:ext uri="{FF2B5EF4-FFF2-40B4-BE49-F238E27FC236}">
                <a16:creationId xmlns:a16="http://schemas.microsoft.com/office/drawing/2014/main" id="{B0248DB0-2A5E-C17C-6903-F54BC01C362D}"/>
              </a:ext>
            </a:extLst>
          </p:cNvPr>
          <p:cNvSpPr/>
          <p:nvPr/>
        </p:nvSpPr>
        <p:spPr>
          <a:xfrm>
            <a:off x="615450" y="2795953"/>
            <a:ext cx="2895288" cy="1731017"/>
          </a:xfrm>
          <a:prstGeom prst="homePlat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881DCCA-3C9F-3C88-2E38-FAD52CC5C473}"/>
              </a:ext>
            </a:extLst>
          </p:cNvPr>
          <p:cNvSpPr txBox="1"/>
          <p:nvPr/>
        </p:nvSpPr>
        <p:spPr>
          <a:xfrm>
            <a:off x="3404995" y="234570"/>
            <a:ext cx="5305124" cy="707886"/>
          </a:xfrm>
          <a:prstGeom prst="rect">
            <a:avLst/>
          </a:prstGeom>
          <a:noFill/>
        </p:spPr>
        <p:txBody>
          <a:bodyPr wrap="square" rtlCol="0">
            <a:spAutoFit/>
          </a:bodyPr>
          <a:lstStyle/>
          <a:p>
            <a:pPr algn="ctr"/>
            <a:r>
              <a:rPr lang="en-US" sz="4000" b="1" u="sng" dirty="0">
                <a:latin typeface="Georgia" panose="02040502050405020303" pitchFamily="18" charset="0"/>
              </a:rPr>
              <a:t>InVEST Pilot Data</a:t>
            </a:r>
          </a:p>
        </p:txBody>
      </p:sp>
      <p:sp>
        <p:nvSpPr>
          <p:cNvPr id="10" name="TextBox 9">
            <a:extLst>
              <a:ext uri="{FF2B5EF4-FFF2-40B4-BE49-F238E27FC236}">
                <a16:creationId xmlns:a16="http://schemas.microsoft.com/office/drawing/2014/main" id="{40C0DDDA-47F1-DC13-4077-E744B9D2B1C2}"/>
              </a:ext>
            </a:extLst>
          </p:cNvPr>
          <p:cNvSpPr txBox="1"/>
          <p:nvPr/>
        </p:nvSpPr>
        <p:spPr>
          <a:xfrm>
            <a:off x="537347" y="2999742"/>
            <a:ext cx="2481943"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US" sz="20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Youth ages 12-22 who participated in InVEST RCT </a:t>
            </a:r>
            <a:r>
              <a:rPr kumimoji="0" lang="en-US" sz="2000" b="1" i="1"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(n=25</a:t>
            </a:r>
            <a:r>
              <a:rPr kumimoji="0" lang="en-US" sz="1800" b="1" i="1"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a:t>
            </a:r>
            <a:endParaRPr kumimoji="0" lang="en-US" sz="1800" b="1" i="1" u="none" strike="noStrike" kern="1200" cap="none" spc="0" normalizeH="0" baseline="0" noProof="0" dirty="0">
              <a:ln>
                <a:noFill/>
              </a:ln>
              <a:solidFill>
                <a:prstClr val="white"/>
              </a:solidFill>
              <a:effectLst/>
              <a:uLnTx/>
              <a:uFillTx/>
              <a:latin typeface="Georgia" panose="02040502050405020303" pitchFamily="18" charset="0"/>
              <a:ea typeface="+mn-ea"/>
              <a:cs typeface="Arial"/>
            </a:endParaRPr>
          </a:p>
        </p:txBody>
      </p:sp>
      <p:sp>
        <p:nvSpPr>
          <p:cNvPr id="11" name="TextBox 10">
            <a:extLst>
              <a:ext uri="{FF2B5EF4-FFF2-40B4-BE49-F238E27FC236}">
                <a16:creationId xmlns:a16="http://schemas.microsoft.com/office/drawing/2014/main" id="{2A122C9C-D050-82D0-09B5-FFDA4194E095}"/>
              </a:ext>
            </a:extLst>
          </p:cNvPr>
          <p:cNvSpPr txBox="1"/>
          <p:nvPr/>
        </p:nvSpPr>
        <p:spPr>
          <a:xfrm>
            <a:off x="3825579" y="2272733"/>
            <a:ext cx="2481944" cy="349326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kumimoji="0" lang="en-US" sz="17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baseline assessments</a:t>
            </a:r>
            <a:r>
              <a:rPr kumimoji="0" lang="en-US" sz="17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engage in InVEST or 4-month waitlist control, then complete follow-up assessments</a:t>
            </a:r>
          </a:p>
          <a:p>
            <a:pPr marR="0" lvl="0" algn="l" defTabSz="914400" rtl="0" eaLnBrk="1" fontAlgn="auto" latinLnBrk="0" hangingPunct="1">
              <a:lnSpc>
                <a:spcPct val="100000"/>
              </a:lnSpc>
              <a:spcBef>
                <a:spcPts val="0"/>
              </a:spcBef>
              <a:spcAft>
                <a:spcPts val="0"/>
              </a:spcAft>
              <a:buClrTx/>
              <a:buSzTx/>
              <a:tabLst/>
              <a:defRPr/>
            </a:pPr>
            <a:endParaRPr kumimoji="0" lang="en-US" sz="17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en-US" sz="1700" dirty="0">
                <a:solidFill>
                  <a:prstClr val="white"/>
                </a:solidFill>
                <a:latin typeface="Georgia" panose="02040502050405020303" pitchFamily="18" charset="0"/>
                <a:ea typeface="MS PGothic"/>
                <a:cs typeface="Arial"/>
              </a:rPr>
              <a:t>R</a:t>
            </a:r>
            <a:r>
              <a:rPr kumimoji="0" lang="en-US" sz="17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ace into two groups </a:t>
            </a:r>
            <a:r>
              <a:rPr kumimoji="0" lang="en-US" sz="17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(White and Non-White) </a:t>
            </a:r>
            <a:r>
              <a:rPr kumimoji="0" lang="en-US" sz="17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and analyzed baseline data</a:t>
            </a:r>
            <a:endParaRPr kumimoji="0" lang="en-US" sz="1700" b="1" i="1" u="none" strike="noStrike" kern="1200" cap="none" spc="0" normalizeH="0" baseline="0" noProof="0" dirty="0">
              <a:ln>
                <a:noFill/>
              </a:ln>
              <a:solidFill>
                <a:prstClr val="white"/>
              </a:solidFill>
              <a:effectLst/>
              <a:uLnTx/>
              <a:uFillTx/>
              <a:latin typeface="Georgia" panose="02040502050405020303" pitchFamily="18" charset="0"/>
              <a:ea typeface="+mn-ea"/>
              <a:cs typeface="Arial"/>
            </a:endParaRPr>
          </a:p>
        </p:txBody>
      </p:sp>
      <p:sp>
        <p:nvSpPr>
          <p:cNvPr id="12" name="TextBox 11">
            <a:extLst>
              <a:ext uri="{FF2B5EF4-FFF2-40B4-BE49-F238E27FC236}">
                <a16:creationId xmlns:a16="http://schemas.microsoft.com/office/drawing/2014/main" id="{56ECF289-7762-6E56-BCF6-6CEEC719F387}"/>
              </a:ext>
            </a:extLst>
          </p:cNvPr>
          <p:cNvSpPr txBox="1"/>
          <p:nvPr/>
        </p:nvSpPr>
        <p:spPr>
          <a:xfrm>
            <a:off x="7766424" y="2449239"/>
            <a:ext cx="3075747" cy="3046988"/>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GF: R: </a:t>
            </a:r>
            <a:r>
              <a:rPr kumimoji="0" lang="en-US" sz="160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Same as before</a:t>
            </a:r>
            <a:endParaRPr lang="en-US" sz="1600" noProof="0" dirty="0">
              <a:solidFill>
                <a:prstClr val="white"/>
              </a:solidFill>
              <a:latin typeface="Georgia" panose="02040502050405020303" pitchFamily="18" charset="0"/>
              <a:ea typeface="MS PGothic"/>
              <a:cs typeface="Arial"/>
            </a:endParaRP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WRAT:</a:t>
            </a: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The Wide Range Achievement Test </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WASI:</a:t>
            </a: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The Wechsler Abbreviated Scale of Intelligence </a:t>
            </a:r>
          </a:p>
          <a:p>
            <a:pPr marR="0" lvl="0" algn="l" defTabSz="914400" rtl="0" eaLnBrk="1" fontAlgn="auto" latinLnBrk="0" hangingPunct="1">
              <a:lnSpc>
                <a:spcPct val="100000"/>
              </a:lnSpc>
              <a:spcBef>
                <a:spcPts val="0"/>
              </a:spcBef>
              <a:spcAft>
                <a:spcPts val="0"/>
              </a:spcAft>
              <a:buClrTx/>
              <a:buSzTx/>
              <a:tabLst/>
              <a:defRPr/>
            </a:pPr>
            <a:endPar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BRIEF 2:</a:t>
            </a:r>
            <a:r>
              <a:rPr kumimoji="0" lang="en-US" sz="1600" b="0" i="0" u="none" strike="noStrike" kern="1200" cap="none" spc="0" normalizeH="0" baseline="0" noProof="0" dirty="0">
                <a:ln>
                  <a:noFill/>
                </a:ln>
                <a:solidFill>
                  <a:prstClr val="white"/>
                </a:solidFill>
                <a:effectLst/>
                <a:uLnTx/>
                <a:uFillTx/>
                <a:latin typeface="Georgia" panose="02040502050405020303" pitchFamily="18" charset="0"/>
                <a:ea typeface="MS PGothic"/>
                <a:cs typeface="Arial"/>
              </a:rPr>
              <a:t> (Behavior Rating Inventory of Executive Function-2)</a:t>
            </a:r>
          </a:p>
        </p:txBody>
      </p:sp>
      <p:sp>
        <p:nvSpPr>
          <p:cNvPr id="15" name="TextBox 14">
            <a:extLst>
              <a:ext uri="{FF2B5EF4-FFF2-40B4-BE49-F238E27FC236}">
                <a16:creationId xmlns:a16="http://schemas.microsoft.com/office/drawing/2014/main" id="{902C3408-99F4-9CA8-AC33-13B99CDD60D4}"/>
              </a:ext>
            </a:extLst>
          </p:cNvPr>
          <p:cNvSpPr txBox="1"/>
          <p:nvPr/>
        </p:nvSpPr>
        <p:spPr>
          <a:xfrm>
            <a:off x="-341926" y="2272733"/>
            <a:ext cx="3905804" cy="523220"/>
          </a:xfrm>
          <a:prstGeom prst="rect">
            <a:avLst/>
          </a:prstGeom>
          <a:noFill/>
        </p:spPr>
        <p:txBody>
          <a:bodyPr wrap="square" rtlCol="0">
            <a:spAutoFit/>
          </a:bodyPr>
          <a:lstStyle/>
          <a:p>
            <a:pPr algn="ctr"/>
            <a:r>
              <a:rPr lang="en-US" sz="2800" b="1" dirty="0">
                <a:latin typeface="Georgia" panose="02040502050405020303" pitchFamily="18" charset="0"/>
              </a:rPr>
              <a:t>Participants</a:t>
            </a:r>
          </a:p>
        </p:txBody>
      </p:sp>
      <p:sp>
        <p:nvSpPr>
          <p:cNvPr id="16" name="TextBox 15">
            <a:extLst>
              <a:ext uri="{FF2B5EF4-FFF2-40B4-BE49-F238E27FC236}">
                <a16:creationId xmlns:a16="http://schemas.microsoft.com/office/drawing/2014/main" id="{5DD40B03-73CD-320E-8CC8-587691FB4979}"/>
              </a:ext>
            </a:extLst>
          </p:cNvPr>
          <p:cNvSpPr txBox="1"/>
          <p:nvPr/>
        </p:nvSpPr>
        <p:spPr>
          <a:xfrm>
            <a:off x="2898119" y="1305865"/>
            <a:ext cx="3905804" cy="523220"/>
          </a:xfrm>
          <a:prstGeom prst="rect">
            <a:avLst/>
          </a:prstGeom>
          <a:noFill/>
        </p:spPr>
        <p:txBody>
          <a:bodyPr wrap="square" rtlCol="0">
            <a:spAutoFit/>
          </a:bodyPr>
          <a:lstStyle/>
          <a:p>
            <a:pPr algn="ctr"/>
            <a:r>
              <a:rPr lang="en-US" sz="2800" b="1" dirty="0">
                <a:latin typeface="Georgia" panose="02040502050405020303" pitchFamily="18" charset="0"/>
              </a:rPr>
              <a:t>Procedure</a:t>
            </a:r>
          </a:p>
        </p:txBody>
      </p:sp>
      <p:sp>
        <p:nvSpPr>
          <p:cNvPr id="17" name="TextBox 16">
            <a:extLst>
              <a:ext uri="{FF2B5EF4-FFF2-40B4-BE49-F238E27FC236}">
                <a16:creationId xmlns:a16="http://schemas.microsoft.com/office/drawing/2014/main" id="{4341F2FF-6D38-C9B0-03B4-7F4F6E4167C5}"/>
              </a:ext>
            </a:extLst>
          </p:cNvPr>
          <p:cNvSpPr txBox="1"/>
          <p:nvPr/>
        </p:nvSpPr>
        <p:spPr>
          <a:xfrm>
            <a:off x="6803923" y="1188067"/>
            <a:ext cx="3905804" cy="523220"/>
          </a:xfrm>
          <a:prstGeom prst="rect">
            <a:avLst/>
          </a:prstGeom>
          <a:noFill/>
        </p:spPr>
        <p:txBody>
          <a:bodyPr wrap="square" rtlCol="0">
            <a:spAutoFit/>
          </a:bodyPr>
          <a:lstStyle/>
          <a:p>
            <a:pPr algn="ctr"/>
            <a:r>
              <a:rPr lang="en-US" sz="2800" b="1" dirty="0">
                <a:latin typeface="Georgia" panose="02040502050405020303" pitchFamily="18" charset="0"/>
              </a:rPr>
              <a:t>Measures</a:t>
            </a:r>
          </a:p>
        </p:txBody>
      </p:sp>
    </p:spTree>
    <p:extLst>
      <p:ext uri="{BB962C8B-B14F-4D97-AF65-F5344CB8AC3E}">
        <p14:creationId xmlns:p14="http://schemas.microsoft.com/office/powerpoint/2010/main" val="219800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420188-93AA-571C-FDA2-118BC7829E3B}"/>
              </a:ext>
            </a:extLst>
          </p:cNvPr>
          <p:cNvSpPr>
            <a:spLocks noGrp="1"/>
          </p:cNvSpPr>
          <p:nvPr>
            <p:ph type="title"/>
          </p:nvPr>
        </p:nvSpPr>
        <p:spPr>
          <a:xfrm>
            <a:off x="460978" y="-80384"/>
            <a:ext cx="11101135" cy="1809500"/>
          </a:xfrm>
        </p:spPr>
        <p:txBody>
          <a:bodyPr/>
          <a:lstStyle/>
          <a:p>
            <a:pPr algn="ctr"/>
            <a:r>
              <a:rPr lang="en-US" dirty="0"/>
              <a:t>InVEST RESULTS</a:t>
            </a:r>
          </a:p>
        </p:txBody>
      </p:sp>
      <p:graphicFrame>
        <p:nvGraphicFramePr>
          <p:cNvPr id="5" name="Object 4">
            <a:extLst>
              <a:ext uri="{FF2B5EF4-FFF2-40B4-BE49-F238E27FC236}">
                <a16:creationId xmlns:a16="http://schemas.microsoft.com/office/drawing/2014/main" id="{BF1CB50F-FF7E-E8DA-864E-118031393656}"/>
              </a:ext>
            </a:extLst>
          </p:cNvPr>
          <p:cNvGraphicFramePr>
            <a:graphicFrameLocks noChangeAspect="1"/>
          </p:cNvGraphicFramePr>
          <p:nvPr>
            <p:extLst>
              <p:ext uri="{D42A27DB-BD31-4B8C-83A1-F6EECF244321}">
                <p14:modId xmlns:p14="http://schemas.microsoft.com/office/powerpoint/2010/main" val="378815135"/>
              </p:ext>
            </p:extLst>
          </p:nvPr>
        </p:nvGraphicFramePr>
        <p:xfrm>
          <a:off x="1393761" y="4964346"/>
          <a:ext cx="8832257" cy="1569758"/>
        </p:xfrm>
        <a:graphic>
          <a:graphicData uri="http://schemas.openxmlformats.org/presentationml/2006/ole">
            <mc:AlternateContent xmlns:mc="http://schemas.openxmlformats.org/markup-compatibility/2006">
              <mc:Choice xmlns:v="urn:schemas-microsoft-com:vml" Requires="v">
                <p:oleObj name="Worksheet" r:id="rId3" imgW="5189114" imgH="922224" progId="Excel.Sheet.12">
                  <p:embed/>
                </p:oleObj>
              </mc:Choice>
              <mc:Fallback>
                <p:oleObj name="Worksheet" r:id="rId3" imgW="5189114" imgH="922224" progId="Excel.Sheet.12">
                  <p:embed/>
                  <p:pic>
                    <p:nvPicPr>
                      <p:cNvPr id="5" name="Object 4">
                        <a:extLst>
                          <a:ext uri="{FF2B5EF4-FFF2-40B4-BE49-F238E27FC236}">
                            <a16:creationId xmlns:a16="http://schemas.microsoft.com/office/drawing/2014/main" id="{BF1CB50F-FF7E-E8DA-864E-118031393656}"/>
                          </a:ext>
                        </a:extLst>
                      </p:cNvPr>
                      <p:cNvPicPr/>
                      <p:nvPr/>
                    </p:nvPicPr>
                    <p:blipFill>
                      <a:blip r:embed="rId4"/>
                      <a:stretch>
                        <a:fillRect/>
                      </a:stretch>
                    </p:blipFill>
                    <p:spPr>
                      <a:xfrm>
                        <a:off x="1393761" y="4964346"/>
                        <a:ext cx="8832257" cy="1569758"/>
                      </a:xfrm>
                      <a:prstGeom prst="rect">
                        <a:avLst/>
                      </a:prstGeom>
                      <a:solidFill>
                        <a:schemeClr val="tx2"/>
                      </a:solidFill>
                    </p:spPr>
                  </p:pic>
                </p:oleObj>
              </mc:Fallback>
            </mc:AlternateContent>
          </a:graphicData>
        </a:graphic>
      </p:graphicFrame>
      <p:graphicFrame>
        <p:nvGraphicFramePr>
          <p:cNvPr id="7" name="Chart 6">
            <a:extLst>
              <a:ext uri="{FF2B5EF4-FFF2-40B4-BE49-F238E27FC236}">
                <a16:creationId xmlns:a16="http://schemas.microsoft.com/office/drawing/2014/main" id="{AAA41508-696A-1B6B-0128-BD7E578DC958}"/>
              </a:ext>
            </a:extLst>
          </p:cNvPr>
          <p:cNvGraphicFramePr>
            <a:graphicFrameLocks/>
          </p:cNvGraphicFramePr>
          <p:nvPr>
            <p:extLst>
              <p:ext uri="{D42A27DB-BD31-4B8C-83A1-F6EECF244321}">
                <p14:modId xmlns:p14="http://schemas.microsoft.com/office/powerpoint/2010/main" val="1221007906"/>
              </p:ext>
            </p:extLst>
          </p:nvPr>
        </p:nvGraphicFramePr>
        <p:xfrm>
          <a:off x="5967046" y="962387"/>
          <a:ext cx="5964653" cy="36447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C3AE4E18-D7C6-D257-511D-DB7C039E40CE}"/>
              </a:ext>
            </a:extLst>
          </p:cNvPr>
          <p:cNvGraphicFramePr>
            <a:graphicFrameLocks/>
          </p:cNvGraphicFramePr>
          <p:nvPr>
            <p:extLst>
              <p:ext uri="{D42A27DB-BD31-4B8C-83A1-F6EECF244321}">
                <p14:modId xmlns:p14="http://schemas.microsoft.com/office/powerpoint/2010/main" val="4147709021"/>
              </p:ext>
            </p:extLst>
          </p:nvPr>
        </p:nvGraphicFramePr>
        <p:xfrm>
          <a:off x="282737" y="962387"/>
          <a:ext cx="5359222" cy="364478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0391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67416F32-9D98-4340-82E8-E90CE00AD2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0" y="-1"/>
            <a:ext cx="12191999" cy="6861601"/>
            <a:chOff x="0" y="-1"/>
            <a:chExt cx="12191999" cy="6861601"/>
          </a:xfrm>
        </p:grpSpPr>
        <p:sp>
          <p:nvSpPr>
            <p:cNvPr id="45" name="Rectangle 44">
              <a:extLst>
                <a:ext uri="{FF2B5EF4-FFF2-40B4-BE49-F238E27FC236}">
                  <a16:creationId xmlns:a16="http://schemas.microsoft.com/office/drawing/2014/main" id="{66375AB4-82BB-418F-A50F-6180F68724A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6" name="Oval 45">
              <a:extLst>
                <a:ext uri="{FF2B5EF4-FFF2-40B4-BE49-F238E27FC236}">
                  <a16:creationId xmlns:a16="http://schemas.microsoft.com/office/drawing/2014/main" id="{3FDD54B2-4A3F-4BFE-8FF0-82CA73F4AE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50280" y="2148106"/>
              <a:ext cx="4320000" cy="4320000"/>
            </a:xfrm>
            <a:prstGeom prst="ellipse">
              <a:avLst/>
            </a:prstGeom>
            <a:solidFill>
              <a:schemeClr val="accent3">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7" name="Oval 46">
              <a:extLst>
                <a:ext uri="{FF2B5EF4-FFF2-40B4-BE49-F238E27FC236}">
                  <a16:creationId xmlns:a16="http://schemas.microsoft.com/office/drawing/2014/main" id="{30876F96-77AB-4E72-B1D2-FA45F4E3C04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6347046" cy="6347046"/>
            </a:xfrm>
            <a:prstGeom prst="ellipse">
              <a:avLst/>
            </a:prstGeom>
            <a:solidFill>
              <a:schemeClr val="accent3">
                <a:alpha val="2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48" name="Group 47">
              <a:extLst>
                <a:ext uri="{FF2B5EF4-FFF2-40B4-BE49-F238E27FC236}">
                  <a16:creationId xmlns:a16="http://schemas.microsoft.com/office/drawing/2014/main" id="{BB08A2E9-6518-449E-940B-8518A1D850B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0" y="-1"/>
              <a:ext cx="10800000" cy="6858000"/>
              <a:chOff x="2328000" y="0"/>
              <a:chExt cx="2880000" cy="1440000"/>
            </a:xfrm>
          </p:grpSpPr>
          <p:sp>
            <p:nvSpPr>
              <p:cNvPr id="50" name="Rectangle 49">
                <a:extLst>
                  <a:ext uri="{FF2B5EF4-FFF2-40B4-BE49-F238E27FC236}">
                    <a16:creationId xmlns:a16="http://schemas.microsoft.com/office/drawing/2014/main" id="{60A86BE0-76B3-4EA0-BA2D-05266013A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1" name="Rectangle 50">
                <a:extLst>
                  <a:ext uri="{FF2B5EF4-FFF2-40B4-BE49-F238E27FC236}">
                    <a16:creationId xmlns:a16="http://schemas.microsoft.com/office/drawing/2014/main" id="{6BA13564-810C-4398-AA63-67B020811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49" name="Rectangle 48">
              <a:extLst>
                <a:ext uri="{FF2B5EF4-FFF2-40B4-BE49-F238E27FC236}">
                  <a16:creationId xmlns:a16="http://schemas.microsoft.com/office/drawing/2014/main" id="{3555E1EF-6216-47FA-BBCA-7C0C8C2DAB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6" y="271887"/>
              <a:ext cx="6589713" cy="6589713"/>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53" name="Rectangle 52">
            <a:extLst>
              <a:ext uri="{FF2B5EF4-FFF2-40B4-BE49-F238E27FC236}">
                <a16:creationId xmlns:a16="http://schemas.microsoft.com/office/drawing/2014/main" id="{D8D85657-6A77-4466-887F-EE948B9CD2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useBgFill="1">
        <p:nvSpPr>
          <p:cNvPr id="55" name="Rectangle 54">
            <a:extLst>
              <a:ext uri="{FF2B5EF4-FFF2-40B4-BE49-F238E27FC236}">
                <a16:creationId xmlns:a16="http://schemas.microsoft.com/office/drawing/2014/main" id="{A37F6730-8F76-4239-8CBA-B914B02A7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DE11E5CC-3C1F-4093-97B6-6433FBF9A9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9" cy="6861600"/>
            <a:chOff x="1" y="0"/>
            <a:chExt cx="12191999" cy="6861600"/>
          </a:xfrm>
        </p:grpSpPr>
        <p:sp>
          <p:nvSpPr>
            <p:cNvPr id="58" name="Rectangle 57">
              <a:extLst>
                <a:ext uri="{FF2B5EF4-FFF2-40B4-BE49-F238E27FC236}">
                  <a16:creationId xmlns:a16="http://schemas.microsoft.com/office/drawing/2014/main" id="{28D720AE-B07F-482D-B526-4A9C632DA76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076F0BCA-E2AA-4AED-9091-1E820FF25B5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71D2B33-982E-4EC0-9252-B8A7383C965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a:extLst>
                <a:ext uri="{FF2B5EF4-FFF2-40B4-BE49-F238E27FC236}">
                  <a16:creationId xmlns:a16="http://schemas.microsoft.com/office/drawing/2014/main" id="{9250D86D-299E-4837-B82C-B97DACC9754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66" name="Rectangle 65">
                <a:extLst>
                  <a:ext uri="{FF2B5EF4-FFF2-40B4-BE49-F238E27FC236}">
                    <a16:creationId xmlns:a16="http://schemas.microsoft.com/office/drawing/2014/main" id="{F74EFAF9-4DE5-4C1F-BF17-0A5930FFF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A857D782-AB09-4CB1-A94A-54F935E70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94E95A3B-E29B-40AA-B9DD-FF0BA512FD7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64" name="Rectangle 63">
                <a:extLst>
                  <a:ext uri="{FF2B5EF4-FFF2-40B4-BE49-F238E27FC236}">
                    <a16:creationId xmlns:a16="http://schemas.microsoft.com/office/drawing/2014/main" id="{1A71F79C-8170-4729-A592-753969B849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8AE5C556-02CA-4512-9F5F-7088484CF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Rectangle 62">
              <a:extLst>
                <a:ext uri="{FF2B5EF4-FFF2-40B4-BE49-F238E27FC236}">
                  <a16:creationId xmlns:a16="http://schemas.microsoft.com/office/drawing/2014/main" id="{B75FD132-C2ED-4807-B2DA-D428F9C449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Rectangle 68">
            <a:extLst>
              <a:ext uri="{FF2B5EF4-FFF2-40B4-BE49-F238E27FC236}">
                <a16:creationId xmlns:a16="http://schemas.microsoft.com/office/drawing/2014/main" id="{71967F12-B0C4-4D31-8D63-89945DCD29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bg2">
                  <a:alpha val="40000"/>
                </a:schemeClr>
              </a:gs>
              <a:gs pos="100000">
                <a:schemeClr val="bg2">
                  <a:alpha val="80000"/>
                </a:schemeClr>
              </a:gs>
            </a:gsLst>
            <a:lin ang="0" scaled="1"/>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aphicFrame>
        <p:nvGraphicFramePr>
          <p:cNvPr id="40" name="TextBox 1">
            <a:extLst>
              <a:ext uri="{FF2B5EF4-FFF2-40B4-BE49-F238E27FC236}">
                <a16:creationId xmlns:a16="http://schemas.microsoft.com/office/drawing/2014/main" id="{9AF0FCB5-11B3-EE5D-42C1-000E2497433E}"/>
              </a:ext>
            </a:extLst>
          </p:cNvPr>
          <p:cNvGraphicFramePr/>
          <p:nvPr>
            <p:extLst>
              <p:ext uri="{D42A27DB-BD31-4B8C-83A1-F6EECF244321}">
                <p14:modId xmlns:p14="http://schemas.microsoft.com/office/powerpoint/2010/main" val="714150992"/>
              </p:ext>
            </p:extLst>
          </p:nvPr>
        </p:nvGraphicFramePr>
        <p:xfrm>
          <a:off x="566057" y="393493"/>
          <a:ext cx="11152824" cy="5905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766320D2-5729-97EE-BBDF-E59913387A74}"/>
              </a:ext>
            </a:extLst>
          </p:cNvPr>
          <p:cNvSpPr txBox="1"/>
          <p:nvPr/>
        </p:nvSpPr>
        <p:spPr>
          <a:xfrm>
            <a:off x="307921" y="3429000"/>
            <a:ext cx="4158382" cy="3139321"/>
          </a:xfrm>
          <a:prstGeom prst="rect">
            <a:avLst/>
          </a:prstGeom>
          <a:noFill/>
        </p:spPr>
        <p:txBody>
          <a:bodyPr wrap="square" rtlCol="0">
            <a:spAutoFit/>
          </a:bodyPr>
          <a:lstStyle/>
          <a:p>
            <a:pPr marL="285750" lvl="0" indent="-285750" algn="ctr">
              <a:buFont typeface="Arial" panose="020B0604020202020204" pitchFamily="34" charset="0"/>
              <a:buChar char="•"/>
            </a:pPr>
            <a:r>
              <a:rPr lang="en-US" sz="2000" dirty="0">
                <a:solidFill>
                  <a:schemeClr val="bg1"/>
                </a:solidFill>
                <a:latin typeface="Georgia" panose="02040502050405020303" pitchFamily="18" charset="0"/>
              </a:rPr>
              <a:t>There was </a:t>
            </a:r>
            <a:r>
              <a:rPr lang="en-US" sz="2000" b="1" dirty="0">
                <a:solidFill>
                  <a:schemeClr val="bg1"/>
                </a:solidFill>
                <a:latin typeface="Georgia" panose="02040502050405020303" pitchFamily="18" charset="0"/>
              </a:rPr>
              <a:t>no significant difference</a:t>
            </a:r>
            <a:r>
              <a:rPr lang="en-US" sz="2000" dirty="0">
                <a:solidFill>
                  <a:schemeClr val="bg1"/>
                </a:solidFill>
                <a:latin typeface="Georgia" panose="02040502050405020303" pitchFamily="18" charset="0"/>
              </a:rPr>
              <a:t> between racial groups in individuals experiencing CHR-P.</a:t>
            </a:r>
          </a:p>
          <a:p>
            <a:pPr marL="285750" lvl="0" indent="-285750" algn="ctr">
              <a:buFont typeface="Arial" panose="020B0604020202020204" pitchFamily="34" charset="0"/>
              <a:buChar char="•"/>
            </a:pPr>
            <a:r>
              <a:rPr lang="en-US" sz="2000" dirty="0">
                <a:solidFill>
                  <a:schemeClr val="bg1"/>
                </a:solidFill>
                <a:latin typeface="Georgia" panose="02040502050405020303" pitchFamily="18" charset="0"/>
              </a:rPr>
              <a:t>The data from the PEACS and InVEST studies </a:t>
            </a:r>
            <a:r>
              <a:rPr lang="en-US" sz="2000" b="1" dirty="0">
                <a:solidFill>
                  <a:schemeClr val="bg1"/>
                </a:solidFill>
                <a:latin typeface="Georgia" panose="02040502050405020303" pitchFamily="18" charset="0"/>
              </a:rPr>
              <a:t>were not sufficient to answer our question </a:t>
            </a:r>
            <a:r>
              <a:rPr lang="en-US" sz="2000" dirty="0">
                <a:solidFill>
                  <a:schemeClr val="bg1"/>
                </a:solidFill>
                <a:latin typeface="Georgia" panose="02040502050405020303" pitchFamily="18" charset="0"/>
              </a:rPr>
              <a:t>(Small sample size, Cognitive data not collected</a:t>
            </a:r>
            <a:r>
              <a:rPr lang="en-US" sz="2000" b="1" dirty="0">
                <a:solidFill>
                  <a:schemeClr val="bg1"/>
                </a:solidFill>
                <a:latin typeface="Georgia" panose="02040502050405020303" pitchFamily="18" charset="0"/>
              </a:rPr>
              <a:t>) </a:t>
            </a:r>
          </a:p>
          <a:p>
            <a:pPr marL="285750" lvl="0" indent="-285750" algn="ctr">
              <a:buFont typeface="Arial" panose="020B0604020202020204" pitchFamily="34" charset="0"/>
              <a:buChar char="•"/>
            </a:pPr>
            <a:endParaRPr lang="en-US" dirty="0">
              <a:solidFill>
                <a:schemeClr val="bg1"/>
              </a:solidFill>
              <a:latin typeface="Georgia" panose="02040502050405020303" pitchFamily="18" charset="0"/>
            </a:endParaRPr>
          </a:p>
        </p:txBody>
      </p:sp>
      <p:sp>
        <p:nvSpPr>
          <p:cNvPr id="3" name="TextBox 2">
            <a:extLst>
              <a:ext uri="{FF2B5EF4-FFF2-40B4-BE49-F238E27FC236}">
                <a16:creationId xmlns:a16="http://schemas.microsoft.com/office/drawing/2014/main" id="{35737AFC-4BA0-E3C7-5F61-022D9828657A}"/>
              </a:ext>
            </a:extLst>
          </p:cNvPr>
          <p:cNvSpPr txBox="1"/>
          <p:nvPr/>
        </p:nvSpPr>
        <p:spPr>
          <a:xfrm>
            <a:off x="3900633" y="3707568"/>
            <a:ext cx="4158382" cy="2246769"/>
          </a:xfrm>
          <a:prstGeom prst="rect">
            <a:avLst/>
          </a:prstGeom>
          <a:noFill/>
        </p:spPr>
        <p:txBody>
          <a:bodyPr wrap="square" rtlCol="0">
            <a:spAutoFit/>
          </a:bodyPr>
          <a:lstStyle/>
          <a:p>
            <a:pPr marL="457200" lvl="0" indent="-457200" algn="ctr">
              <a:buFont typeface="Arial" panose="020B0604020202020204" pitchFamily="34" charset="0"/>
              <a:buChar char="•"/>
            </a:pPr>
            <a:r>
              <a:rPr lang="en-US" sz="2800" dirty="0">
                <a:solidFill>
                  <a:schemeClr val="bg1"/>
                </a:solidFill>
                <a:latin typeface="Georgia" panose="02040502050405020303" pitchFamily="18" charset="0"/>
              </a:rPr>
              <a:t>If there were any racial differences in cognition, in CHR-P, </a:t>
            </a:r>
            <a:r>
              <a:rPr lang="en-US" sz="2800" b="1" dirty="0">
                <a:solidFill>
                  <a:schemeClr val="bg1"/>
                </a:solidFill>
                <a:latin typeface="Georgia" panose="02040502050405020303" pitchFamily="18" charset="0"/>
              </a:rPr>
              <a:t>what would that mean?</a:t>
            </a:r>
          </a:p>
        </p:txBody>
      </p:sp>
      <p:sp>
        <p:nvSpPr>
          <p:cNvPr id="4" name="TextBox 3">
            <a:extLst>
              <a:ext uri="{FF2B5EF4-FFF2-40B4-BE49-F238E27FC236}">
                <a16:creationId xmlns:a16="http://schemas.microsoft.com/office/drawing/2014/main" id="{C5F4827F-33C2-F269-BE7A-4E628AB77890}"/>
              </a:ext>
            </a:extLst>
          </p:cNvPr>
          <p:cNvSpPr txBox="1"/>
          <p:nvPr/>
        </p:nvSpPr>
        <p:spPr>
          <a:xfrm>
            <a:off x="7815952" y="2986041"/>
            <a:ext cx="3902929" cy="3416320"/>
          </a:xfrm>
          <a:prstGeom prst="rect">
            <a:avLst/>
          </a:prstGeom>
          <a:noFill/>
        </p:spPr>
        <p:txBody>
          <a:bodyPr wrap="square" rtlCol="0">
            <a:spAutoFit/>
          </a:bodyPr>
          <a:lstStyle/>
          <a:p>
            <a:pPr lvl="0" algn="ctr"/>
            <a:endParaRPr lang="en-US" sz="2800" b="1" dirty="0">
              <a:solidFill>
                <a:schemeClr val="bg1"/>
              </a:solidFill>
              <a:latin typeface="Georgia" panose="02040502050405020303" pitchFamily="18" charset="0"/>
            </a:endParaRPr>
          </a:p>
          <a:p>
            <a:pPr algn="ctr"/>
            <a:r>
              <a:rPr lang="en-US" sz="2000" b="1" dirty="0">
                <a:solidFill>
                  <a:schemeClr val="bg1"/>
                </a:solidFill>
                <a:latin typeface="Georgia" panose="02040502050405020303" pitchFamily="18" charset="0"/>
              </a:rPr>
              <a:t>Suggestions for providers:</a:t>
            </a:r>
          </a:p>
          <a:p>
            <a:pPr algn="ctr"/>
            <a:endParaRPr lang="en-US" sz="2000" b="1" dirty="0">
              <a:solidFill>
                <a:schemeClr val="bg1"/>
              </a:solidFill>
              <a:latin typeface="Georgia" panose="02040502050405020303" pitchFamily="18" charset="0"/>
            </a:endParaRPr>
          </a:p>
          <a:p>
            <a:pPr marL="457200" lvl="0" indent="-457200" algn="ctr">
              <a:buFont typeface="Arial" panose="020B0604020202020204" pitchFamily="34" charset="0"/>
              <a:buChar char="•"/>
            </a:pPr>
            <a:r>
              <a:rPr lang="en-US" sz="2000" dirty="0">
                <a:solidFill>
                  <a:schemeClr val="bg1"/>
                </a:solidFill>
                <a:latin typeface="Georgia" panose="02040502050405020303" pitchFamily="18" charset="0"/>
              </a:rPr>
              <a:t>Consider culture in assessment &amp; treatment</a:t>
            </a:r>
          </a:p>
          <a:p>
            <a:pPr lvl="0" algn="ctr"/>
            <a:endParaRPr lang="en-US" sz="2000" dirty="0">
              <a:solidFill>
                <a:schemeClr val="bg1"/>
              </a:solidFill>
              <a:latin typeface="Georgia" panose="02040502050405020303" pitchFamily="18" charset="0"/>
            </a:endParaRPr>
          </a:p>
          <a:p>
            <a:pPr marL="457200" lvl="0" indent="-457200" algn="ctr">
              <a:buFont typeface="Arial" panose="020B0604020202020204" pitchFamily="34" charset="0"/>
              <a:buChar char="•"/>
            </a:pPr>
            <a:r>
              <a:rPr lang="en-US" sz="2000" dirty="0">
                <a:solidFill>
                  <a:schemeClr val="bg1"/>
                </a:solidFill>
                <a:latin typeface="Georgia" panose="02040502050405020303" pitchFamily="18" charset="0"/>
              </a:rPr>
              <a:t>Be aware that race may impact the experience of psychosis</a:t>
            </a:r>
          </a:p>
          <a:p>
            <a:pPr lvl="0" algn="ctr"/>
            <a:endParaRPr lang="en-US" sz="2800" dirty="0">
              <a:solidFill>
                <a:schemeClr val="bg1"/>
              </a:solidFill>
              <a:latin typeface="Georgia" panose="02040502050405020303" pitchFamily="18" charset="0"/>
            </a:endParaRPr>
          </a:p>
        </p:txBody>
      </p:sp>
    </p:spTree>
    <p:extLst>
      <p:ext uri="{BB962C8B-B14F-4D97-AF65-F5344CB8AC3E}">
        <p14:creationId xmlns:p14="http://schemas.microsoft.com/office/powerpoint/2010/main" val="186825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30D050C3-946A-4155-B469-3FE5492E6E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9" cy="6861600"/>
            <a:chOff x="1" y="0"/>
            <a:chExt cx="12191999" cy="6861600"/>
          </a:xfrm>
        </p:grpSpPr>
        <p:sp>
          <p:nvSpPr>
            <p:cNvPr id="30" name="Rectangle 29">
              <a:extLst>
                <a:ext uri="{FF2B5EF4-FFF2-40B4-BE49-F238E27FC236}">
                  <a16:creationId xmlns:a16="http://schemas.microsoft.com/office/drawing/2014/main" id="{70D7BFBB-BF60-4EF1-AF1C-731347DB115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40150CBC-E30B-417C-9BB2-CE6BB1A6440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76020D6-6ADB-408E-A69F-4EA6F51A7F1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8226C8E5-1D99-421D-AB3C-2AF296A1532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38" name="Rectangle 37">
                <a:extLst>
                  <a:ext uri="{FF2B5EF4-FFF2-40B4-BE49-F238E27FC236}">
                    <a16:creationId xmlns:a16="http://schemas.microsoft.com/office/drawing/2014/main" id="{67669339-D0C4-4CF0-9A76-5BFBCDB798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8B31604-91C4-4CB0-8097-02EE0ADDC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4" name="Group 33">
              <a:extLst>
                <a:ext uri="{FF2B5EF4-FFF2-40B4-BE49-F238E27FC236}">
                  <a16:creationId xmlns:a16="http://schemas.microsoft.com/office/drawing/2014/main" id="{548340F5-A593-469A-98DC-B6D90D3B22B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36" name="Rectangle 35">
                <a:extLst>
                  <a:ext uri="{FF2B5EF4-FFF2-40B4-BE49-F238E27FC236}">
                    <a16:creationId xmlns:a16="http://schemas.microsoft.com/office/drawing/2014/main" id="{B59E3068-3000-4C82-ACA8-367498951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C2E1C398-D8F7-4828-9F7F-80D61DAE2B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Rectangle 34">
              <a:extLst>
                <a:ext uri="{FF2B5EF4-FFF2-40B4-BE49-F238E27FC236}">
                  <a16:creationId xmlns:a16="http://schemas.microsoft.com/office/drawing/2014/main" id="{813B333C-60FD-4260-80E0-190666C9DE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Rectangle 40">
            <a:extLst>
              <a:ext uri="{FF2B5EF4-FFF2-40B4-BE49-F238E27FC236}">
                <a16:creationId xmlns:a16="http://schemas.microsoft.com/office/drawing/2014/main" id="{DC05F582-AA63-4A8C-915E-66057E4BE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gradFill flip="none" rotWithShape="1">
            <a:gsLst>
              <a:gs pos="0">
                <a:schemeClr val="bg2">
                  <a:alpha val="60000"/>
                </a:schemeClr>
              </a:gs>
              <a:gs pos="37000">
                <a:schemeClr val="bg2">
                  <a:alpha val="60000"/>
                </a:schemeClr>
              </a:gs>
              <a:gs pos="79000">
                <a:schemeClr val="bg2">
                  <a:alpha val="0"/>
                </a:scheme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51970DDD-212F-E435-C249-7BB84EA7F855}"/>
              </a:ext>
            </a:extLst>
          </p:cNvPr>
          <p:cNvSpPr>
            <a:spLocks noGrp="1"/>
          </p:cNvSpPr>
          <p:nvPr>
            <p:ph type="title"/>
          </p:nvPr>
        </p:nvSpPr>
        <p:spPr>
          <a:xfrm>
            <a:off x="447516" y="213159"/>
            <a:ext cx="11343082" cy="736905"/>
          </a:xfrm>
        </p:spPr>
        <p:txBody>
          <a:bodyPr anchor="b">
            <a:noAutofit/>
          </a:bodyPr>
          <a:lstStyle/>
          <a:p>
            <a:pPr algn="ctr"/>
            <a:r>
              <a:rPr lang="en-US" dirty="0">
                <a:latin typeface="Georgia" panose="02040502050405020303" pitchFamily="18" charset="0"/>
              </a:rPr>
              <a:t>Future Research Possibilities</a:t>
            </a:r>
          </a:p>
        </p:txBody>
      </p:sp>
      <p:pic>
        <p:nvPicPr>
          <p:cNvPr id="6" name="Picture 5" descr="A person touching a graph&#10;&#10;Description automatically generated">
            <a:extLst>
              <a:ext uri="{FF2B5EF4-FFF2-40B4-BE49-F238E27FC236}">
                <a16:creationId xmlns:a16="http://schemas.microsoft.com/office/drawing/2014/main" id="{6076005F-F079-CA4D-84B3-13D426D39B33}"/>
              </a:ext>
            </a:extLst>
          </p:cNvPr>
          <p:cNvPicPr>
            <a:picLocks noChangeAspect="1"/>
          </p:cNvPicPr>
          <p:nvPr/>
        </p:nvPicPr>
        <p:blipFill>
          <a:blip r:embed="rId3"/>
          <a:srcRect t="1341" b="26469"/>
          <a:stretch/>
        </p:blipFill>
        <p:spPr>
          <a:xfrm>
            <a:off x="6983121" y="1256924"/>
            <a:ext cx="4740887" cy="3001381"/>
          </a:xfrm>
          <a:prstGeom prst="rect">
            <a:avLst/>
          </a:prstGeom>
        </p:spPr>
      </p:pic>
      <p:sp>
        <p:nvSpPr>
          <p:cNvPr id="3" name="Content Placeholder 2">
            <a:extLst>
              <a:ext uri="{FF2B5EF4-FFF2-40B4-BE49-F238E27FC236}">
                <a16:creationId xmlns:a16="http://schemas.microsoft.com/office/drawing/2014/main" id="{D4A96ACF-EB4F-D684-AD2A-6157CFC2E771}"/>
              </a:ext>
            </a:extLst>
          </p:cNvPr>
          <p:cNvSpPr>
            <a:spLocks noGrp="1"/>
          </p:cNvSpPr>
          <p:nvPr>
            <p:ph idx="1"/>
          </p:nvPr>
        </p:nvSpPr>
        <p:spPr>
          <a:xfrm>
            <a:off x="7104063" y="2947121"/>
            <a:ext cx="4537073" cy="3361604"/>
          </a:xfrm>
        </p:spPr>
        <p:txBody>
          <a:bodyPr anchor="t">
            <a:normAutofit/>
          </a:bodyPr>
          <a:lstStyle/>
          <a:p>
            <a:pPr marL="0" indent="0">
              <a:buNone/>
            </a:pPr>
            <a:endParaRPr lang="en-US" dirty="0"/>
          </a:p>
          <a:p>
            <a:pPr marL="0" indent="0">
              <a:buNone/>
            </a:pPr>
            <a:endParaRPr lang="en-US" dirty="0"/>
          </a:p>
        </p:txBody>
      </p:sp>
      <p:sp>
        <p:nvSpPr>
          <p:cNvPr id="8" name="TextBox 7">
            <a:extLst>
              <a:ext uri="{FF2B5EF4-FFF2-40B4-BE49-F238E27FC236}">
                <a16:creationId xmlns:a16="http://schemas.microsoft.com/office/drawing/2014/main" id="{2D1003A5-A29A-DBD6-CE29-9C643C1AE68C}"/>
              </a:ext>
            </a:extLst>
          </p:cNvPr>
          <p:cNvSpPr txBox="1"/>
          <p:nvPr/>
        </p:nvSpPr>
        <p:spPr>
          <a:xfrm>
            <a:off x="-98064" y="1126850"/>
            <a:ext cx="3364523" cy="1938992"/>
          </a:xfrm>
          <a:prstGeom prst="rect">
            <a:avLst/>
          </a:prstGeom>
          <a:noFill/>
        </p:spPr>
        <p:txBody>
          <a:bodyPr wrap="square" rtlCol="0">
            <a:spAutoFit/>
          </a:bodyPr>
          <a:lstStyle/>
          <a:p>
            <a:pPr marL="285750" indent="-285750" algn="ctr">
              <a:buFont typeface="Arial" panose="020B0604020202020204" pitchFamily="34" charset="0"/>
              <a:buChar char="•"/>
            </a:pPr>
            <a:r>
              <a:rPr lang="en-US" sz="2000" b="1" dirty="0">
                <a:latin typeface="Georgia" panose="02040502050405020303" pitchFamily="18" charset="0"/>
              </a:rPr>
              <a:t>Longitudinal studies </a:t>
            </a:r>
            <a:r>
              <a:rPr lang="en-US" sz="2000" dirty="0">
                <a:latin typeface="Georgia" panose="02040502050405020303" pitchFamily="18" charset="0"/>
              </a:rPr>
              <a:t>will trace the trajectory of cognitive changes across different ethnic groups throughout a lifetime. </a:t>
            </a:r>
          </a:p>
        </p:txBody>
      </p:sp>
      <p:sp>
        <p:nvSpPr>
          <p:cNvPr id="9" name="TextBox 8">
            <a:extLst>
              <a:ext uri="{FF2B5EF4-FFF2-40B4-BE49-F238E27FC236}">
                <a16:creationId xmlns:a16="http://schemas.microsoft.com/office/drawing/2014/main" id="{7A0475EF-1081-1FA2-5C1C-6FE49FF0AD72}"/>
              </a:ext>
            </a:extLst>
          </p:cNvPr>
          <p:cNvSpPr txBox="1"/>
          <p:nvPr/>
        </p:nvSpPr>
        <p:spPr>
          <a:xfrm>
            <a:off x="2501" y="4724214"/>
            <a:ext cx="4219875" cy="1938992"/>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latin typeface="Georgia" panose="02040502050405020303" pitchFamily="18" charset="0"/>
              </a:rPr>
              <a:t>Particularly, understanding racial differences in cognition is crucial for adapting </a:t>
            </a:r>
            <a:r>
              <a:rPr lang="en-US" sz="2000" b="1" dirty="0">
                <a:latin typeface="Georgia" panose="02040502050405020303" pitchFamily="18" charset="0"/>
              </a:rPr>
              <a:t>individualized methods of treatments </a:t>
            </a:r>
            <a:r>
              <a:rPr lang="en-US" sz="2000" dirty="0">
                <a:latin typeface="Georgia" panose="02040502050405020303" pitchFamily="18" charset="0"/>
              </a:rPr>
              <a:t>with culturally sensitive support. </a:t>
            </a:r>
          </a:p>
        </p:txBody>
      </p:sp>
      <p:sp>
        <p:nvSpPr>
          <p:cNvPr id="4" name="TextBox 3">
            <a:extLst>
              <a:ext uri="{FF2B5EF4-FFF2-40B4-BE49-F238E27FC236}">
                <a16:creationId xmlns:a16="http://schemas.microsoft.com/office/drawing/2014/main" id="{DB7A214F-74F9-B776-A52D-3F787D90C0EF}"/>
              </a:ext>
            </a:extLst>
          </p:cNvPr>
          <p:cNvSpPr txBox="1"/>
          <p:nvPr/>
        </p:nvSpPr>
        <p:spPr>
          <a:xfrm>
            <a:off x="2592555" y="3099891"/>
            <a:ext cx="4115899" cy="1323439"/>
          </a:xfrm>
          <a:prstGeom prst="rect">
            <a:avLst/>
          </a:prstGeom>
          <a:noFill/>
        </p:spPr>
        <p:txBody>
          <a:bodyPr wrap="square" rtlCol="0">
            <a:spAutoFit/>
          </a:bodyPr>
          <a:lstStyle/>
          <a:p>
            <a:pPr marL="742950" lvl="1" indent="-285750" algn="ctr">
              <a:buFont typeface="Arial" panose="020B0604020202020204" pitchFamily="34" charset="0"/>
              <a:buChar char="•"/>
              <a:defRPr/>
            </a:pPr>
            <a:r>
              <a:rPr kumimoji="0" lang="en-US" sz="2000" b="0" u="none" strike="noStrike" kern="1200" cap="none" spc="0" normalizeH="0" baseline="0" noProof="0" dirty="0">
                <a:ln>
                  <a:noFill/>
                </a:ln>
                <a:effectLst/>
                <a:uLnTx/>
                <a:uFillTx/>
                <a:latin typeface="Georgia" panose="02040502050405020303" pitchFamily="18" charset="0"/>
                <a:ea typeface="+mn-ea"/>
                <a:cs typeface="+mn-cs"/>
              </a:rPr>
              <a:t>Develop </a:t>
            </a:r>
            <a:r>
              <a:rPr kumimoji="0" lang="en-US" sz="2000" b="1" u="none" strike="noStrike" kern="1200" cap="none" spc="0" normalizeH="0" baseline="0" noProof="0" dirty="0">
                <a:ln>
                  <a:noFill/>
                </a:ln>
                <a:effectLst/>
                <a:uLnTx/>
                <a:uFillTx/>
                <a:latin typeface="Georgia" panose="02040502050405020303" pitchFamily="18" charset="0"/>
                <a:ea typeface="+mn-ea"/>
                <a:cs typeface="+mn-cs"/>
              </a:rPr>
              <a:t>specialized testing batteries </a:t>
            </a:r>
            <a:r>
              <a:rPr kumimoji="0" lang="en-US" sz="2000" b="0" u="none" strike="noStrike" kern="1200" cap="none" spc="0" normalizeH="0" baseline="0" noProof="0" dirty="0">
                <a:ln>
                  <a:noFill/>
                </a:ln>
                <a:effectLst/>
                <a:uLnTx/>
                <a:uFillTx/>
                <a:latin typeface="Georgia" panose="02040502050405020303" pitchFamily="18" charset="0"/>
                <a:ea typeface="+mn-ea"/>
                <a:cs typeface="+mn-cs"/>
              </a:rPr>
              <a:t>that account for cultural differences. </a:t>
            </a:r>
          </a:p>
        </p:txBody>
      </p:sp>
      <p:sp>
        <p:nvSpPr>
          <p:cNvPr id="5" name="TextBox 4">
            <a:extLst>
              <a:ext uri="{FF2B5EF4-FFF2-40B4-BE49-F238E27FC236}">
                <a16:creationId xmlns:a16="http://schemas.microsoft.com/office/drawing/2014/main" id="{8240713D-646D-A397-2579-C45D39CFEE87}"/>
              </a:ext>
            </a:extLst>
          </p:cNvPr>
          <p:cNvSpPr txBox="1"/>
          <p:nvPr/>
        </p:nvSpPr>
        <p:spPr>
          <a:xfrm>
            <a:off x="6312846" y="4840019"/>
            <a:ext cx="4320000" cy="1938992"/>
          </a:xfrm>
          <a:prstGeom prst="rect">
            <a:avLst/>
          </a:prstGeom>
          <a:noFill/>
        </p:spPr>
        <p:txBody>
          <a:bodyPr wrap="square" rtlCol="0">
            <a:spAutoFit/>
          </a:bodyPr>
          <a:lstStyle/>
          <a:p>
            <a:pPr marL="742950" lvl="1" indent="-285750" algn="ctr">
              <a:buFont typeface="Arial" panose="020B0604020202020204" pitchFamily="34" charset="0"/>
              <a:buChar char="•"/>
              <a:defRPr/>
            </a:pPr>
            <a:r>
              <a:rPr kumimoji="0" lang="en-US" sz="2000" b="0" i="0" u="none" strike="noStrike" kern="1200" cap="none" spc="0" normalizeH="0" baseline="0" noProof="0" dirty="0">
                <a:ln>
                  <a:noFill/>
                </a:ln>
                <a:effectLst/>
                <a:uLnTx/>
                <a:uFillTx/>
                <a:latin typeface="Georgia" panose="02040502050405020303" pitchFamily="18" charset="0"/>
                <a:ea typeface="+mn-ea"/>
                <a:cs typeface="+mn-cs"/>
              </a:rPr>
              <a:t>Increase </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diversity of providers </a:t>
            </a:r>
            <a:r>
              <a:rPr kumimoji="0" lang="en-US" sz="2000" b="0" i="0" u="none" strike="noStrike" kern="1200" cap="none" spc="0" normalizeH="0" baseline="0" noProof="0" dirty="0">
                <a:ln>
                  <a:noFill/>
                </a:ln>
                <a:effectLst/>
                <a:uLnTx/>
                <a:uFillTx/>
                <a:latin typeface="Georgia" panose="02040502050405020303" pitchFamily="18" charset="0"/>
                <a:ea typeface="+mn-ea"/>
                <a:cs typeface="+mn-cs"/>
              </a:rPr>
              <a:t>in hopes of enhancing the ability to relate to and understand clients from diverse cultural backgrounds.</a:t>
            </a:r>
          </a:p>
        </p:txBody>
      </p:sp>
    </p:spTree>
    <p:extLst>
      <p:ext uri="{BB962C8B-B14F-4D97-AF65-F5344CB8AC3E}">
        <p14:creationId xmlns:p14="http://schemas.microsoft.com/office/powerpoint/2010/main" val="11452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4EC63-B4CB-583B-A2EB-22A407A7A244}"/>
              </a:ext>
            </a:extLst>
          </p:cNvPr>
          <p:cNvSpPr>
            <a:spLocks noGrp="1"/>
          </p:cNvSpPr>
          <p:nvPr>
            <p:ph type="title"/>
          </p:nvPr>
        </p:nvSpPr>
        <p:spPr/>
        <p:txBody>
          <a:bodyPr>
            <a:normAutofit fontScale="90000"/>
          </a:bodyPr>
          <a:lstStyle/>
          <a:p>
            <a:pPr algn="ctr"/>
            <a:r>
              <a:rPr kumimoji="0" lang="en-US" sz="6000" b="1" i="0" u="none" strike="noStrike" kern="1200" cap="none" spc="0" normalizeH="0" baseline="0" noProof="0" dirty="0">
                <a:ln>
                  <a:noFill/>
                </a:ln>
                <a:effectLst/>
                <a:uLnTx/>
                <a:uFillTx/>
                <a:latin typeface="Georgia" panose="02040502050405020303" pitchFamily="18" charset="0"/>
                <a:ea typeface="+mn-ea"/>
                <a:cs typeface="+mn-cs"/>
              </a:rPr>
              <a:t>Acknowledgments: </a:t>
            </a:r>
            <a:br>
              <a:rPr kumimoji="0" lang="en-US" sz="6000" b="1" i="0" u="none" strike="noStrike" kern="1200" cap="none" spc="0" normalizeH="0" baseline="0" noProof="0" dirty="0">
                <a:ln>
                  <a:noFill/>
                </a:ln>
                <a:effectLst/>
                <a:uLnTx/>
                <a:uFillTx/>
                <a:latin typeface="Georgia" panose="02040502050405020303" pitchFamily="18" charset="0"/>
                <a:ea typeface="+mn-ea"/>
                <a:cs typeface="+mn-cs"/>
              </a:rPr>
            </a:br>
            <a:r>
              <a:rPr kumimoji="0" lang="en-US" sz="6000" b="1" i="0" u="none" strike="noStrike" kern="1200" cap="none" spc="0" normalizeH="0" baseline="0" noProof="0" dirty="0">
                <a:ln>
                  <a:noFill/>
                </a:ln>
                <a:effectLst/>
                <a:uLnTx/>
                <a:uFillTx/>
                <a:latin typeface="Georgia" panose="02040502050405020303" pitchFamily="18" charset="0"/>
                <a:ea typeface="+mn-ea"/>
                <a:cs typeface="+mn-cs"/>
              </a:rPr>
              <a:t>I want to thank the following people/affiliations:</a:t>
            </a:r>
            <a:br>
              <a:rPr kumimoji="0" lang="en-US" sz="6000" b="1" i="0" u="none" strike="noStrike" kern="1200" cap="none" spc="0" normalizeH="0" baseline="0" noProof="0" dirty="0">
                <a:ln>
                  <a:noFill/>
                </a:ln>
                <a:effectLst/>
                <a:uLnTx/>
                <a:uFillTx/>
                <a:latin typeface="Georgia" panose="02040502050405020303" pitchFamily="18" charset="0"/>
                <a:ea typeface="+mn-ea"/>
                <a:cs typeface="+mn-cs"/>
              </a:rPr>
            </a:br>
            <a:endParaRPr lang="en-US" dirty="0"/>
          </a:p>
        </p:txBody>
      </p:sp>
      <p:sp>
        <p:nvSpPr>
          <p:cNvPr id="3" name="Content Placeholder 2">
            <a:extLst>
              <a:ext uri="{FF2B5EF4-FFF2-40B4-BE49-F238E27FC236}">
                <a16:creationId xmlns:a16="http://schemas.microsoft.com/office/drawing/2014/main" id="{F227D117-AFC0-BEE1-438E-8213EEC7C9B8}"/>
              </a:ext>
            </a:extLst>
          </p:cNvPr>
          <p:cNvSpPr>
            <a:spLocks noGrp="1"/>
          </p:cNvSpPr>
          <p:nvPr>
            <p:ph idx="1"/>
          </p:nvPr>
        </p:nvSpPr>
        <p:spPr>
          <a:xfrm>
            <a:off x="540000" y="3368714"/>
            <a:ext cx="11101136" cy="2424621"/>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effectLst/>
                <a:uLnTx/>
                <a:uFillTx/>
                <a:latin typeface="Georgia" panose="02040502050405020303" pitchFamily="18" charset="0"/>
                <a:ea typeface="+mn-ea"/>
                <a:cs typeface="+mn-cs"/>
              </a:rPr>
              <a:t>Dr. Ron-Li Liaw, Chair of PMHI; Dr. Neill Epperson, Chair of the Department of Psychiatry; Dr. Dominic Martinez, Dir. Office of Inclusion and Outreach, CCTSI</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000" spc="0" dirty="0">
              <a:latin typeface="Georgia" panose="02040502050405020303"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spc="0" dirty="0">
                <a:latin typeface="Georgia" panose="02040502050405020303" pitchFamily="18" charset="0"/>
              </a:rPr>
              <a:t>Special thanks to: </a:t>
            </a:r>
            <a:r>
              <a:rPr kumimoji="0" lang="en-US" sz="2000" b="1" i="0" u="none" strike="noStrike" kern="1200" cap="none" spc="0" normalizeH="0" baseline="0" noProof="0" dirty="0">
                <a:ln>
                  <a:noFill/>
                </a:ln>
                <a:effectLst/>
                <a:uLnTx/>
                <a:uFillTx/>
                <a:latin typeface="Georgia" panose="02040502050405020303" pitchFamily="18" charset="0"/>
                <a:ea typeface="+mn-ea"/>
                <a:cs typeface="+mn-cs"/>
              </a:rPr>
              <a:t> </a:t>
            </a:r>
            <a:r>
              <a:rPr kumimoji="0" lang="en-US" sz="2000" b="0" i="0" u="none" strike="noStrike" kern="1200" cap="none" spc="0" normalizeH="0" baseline="0" noProof="0" dirty="0">
                <a:ln>
                  <a:noFill/>
                </a:ln>
                <a:effectLst/>
                <a:uLnTx/>
                <a:uFillTx/>
                <a:latin typeface="Georgia" panose="02040502050405020303" pitchFamily="18" charset="0"/>
                <a:ea typeface="+mn-ea"/>
                <a:cs typeface="+mn-cs"/>
              </a:rPr>
              <a:t>Dr. Michelle L. West, Director, PEACS; Christine Reed, BA, MA, Shadi Sharif, BA, PEACS Team; Yunliang (Lily) Luo, Director PURPLE Program, Shanna Trott, Director PURPLE Program; Dr. Merlin Ariefdjohan, PURPLE Program Founder and Faculty Advisor</a:t>
            </a:r>
          </a:p>
          <a:p>
            <a:endParaRPr lang="en-US" dirty="0"/>
          </a:p>
        </p:txBody>
      </p:sp>
    </p:spTree>
    <p:extLst>
      <p:ext uri="{BB962C8B-B14F-4D97-AF65-F5344CB8AC3E}">
        <p14:creationId xmlns:p14="http://schemas.microsoft.com/office/powerpoint/2010/main" val="395300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5ED88E92-14F3-4B58-9E48-1D79E139A8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49" name="Rectangle 48">
              <a:extLst>
                <a:ext uri="{FF2B5EF4-FFF2-40B4-BE49-F238E27FC236}">
                  <a16:creationId xmlns:a16="http://schemas.microsoft.com/office/drawing/2014/main" id="{A6466AE7-32B6-4334-AF41-B9387E6726C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0" name="Oval 49">
              <a:extLst>
                <a:ext uri="{FF2B5EF4-FFF2-40B4-BE49-F238E27FC236}">
                  <a16:creationId xmlns:a16="http://schemas.microsoft.com/office/drawing/2014/main" id="{659C09F8-90CD-443F-9AA1-D08C56A605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1" name="Oval 50">
              <a:extLst>
                <a:ext uri="{FF2B5EF4-FFF2-40B4-BE49-F238E27FC236}">
                  <a16:creationId xmlns:a16="http://schemas.microsoft.com/office/drawing/2014/main" id="{DC7304AB-BE7D-45AC-A876-4A24543AE5B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52" name="Group 51">
              <a:extLst>
                <a:ext uri="{FF2B5EF4-FFF2-40B4-BE49-F238E27FC236}">
                  <a16:creationId xmlns:a16="http://schemas.microsoft.com/office/drawing/2014/main" id="{8E11922B-DDB3-46D7-B1BD-C1CCDB3C42E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57" name="Rectangle 56">
                <a:extLst>
                  <a:ext uri="{FF2B5EF4-FFF2-40B4-BE49-F238E27FC236}">
                    <a16:creationId xmlns:a16="http://schemas.microsoft.com/office/drawing/2014/main" id="{C580F8F6-E662-4BCD-AC9C-7E5DDBD5A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8" name="Rectangle 57">
                <a:extLst>
                  <a:ext uri="{FF2B5EF4-FFF2-40B4-BE49-F238E27FC236}">
                    <a16:creationId xmlns:a16="http://schemas.microsoft.com/office/drawing/2014/main" id="{9A333FE5-ADB0-48EE-A1A6-9AA36DA34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53" name="Group 52">
              <a:extLst>
                <a:ext uri="{FF2B5EF4-FFF2-40B4-BE49-F238E27FC236}">
                  <a16:creationId xmlns:a16="http://schemas.microsoft.com/office/drawing/2014/main" id="{0B09CD4F-6DF4-48AA-BD35-23E3F2A643F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55" name="Rectangle 54">
                <a:extLst>
                  <a:ext uri="{FF2B5EF4-FFF2-40B4-BE49-F238E27FC236}">
                    <a16:creationId xmlns:a16="http://schemas.microsoft.com/office/drawing/2014/main" id="{02223219-ACCC-42F2-A1B4-E3C8C8AB1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6" name="Rectangle 55">
                <a:extLst>
                  <a:ext uri="{FF2B5EF4-FFF2-40B4-BE49-F238E27FC236}">
                    <a16:creationId xmlns:a16="http://schemas.microsoft.com/office/drawing/2014/main" id="{1510B0E9-9BA0-4357-9E04-554C19BAA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54" name="Rectangle 53">
              <a:extLst>
                <a:ext uri="{FF2B5EF4-FFF2-40B4-BE49-F238E27FC236}">
                  <a16:creationId xmlns:a16="http://schemas.microsoft.com/office/drawing/2014/main" id="{DF06DA80-525A-4C9E-A441-50630AA772A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60" name="Rectangle 59">
            <a:extLst>
              <a:ext uri="{FF2B5EF4-FFF2-40B4-BE49-F238E27FC236}">
                <a16:creationId xmlns:a16="http://schemas.microsoft.com/office/drawing/2014/main" id="{E841E027-8E53-4FEB-8605-2124D8573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6" name="Picture 5">
            <a:extLst>
              <a:ext uri="{FF2B5EF4-FFF2-40B4-BE49-F238E27FC236}">
                <a16:creationId xmlns:a16="http://schemas.microsoft.com/office/drawing/2014/main" id="{B72D87F1-EF66-67D2-4252-91B5A6FE3084}"/>
              </a:ext>
            </a:extLst>
          </p:cNvPr>
          <p:cNvPicPr>
            <a:picLocks noChangeAspect="1"/>
          </p:cNvPicPr>
          <p:nvPr/>
        </p:nvPicPr>
        <p:blipFill rotWithShape="1">
          <a:blip r:embed="rId2"/>
          <a:srcRect t="27707" b="16043"/>
          <a:stretch/>
        </p:blipFill>
        <p:spPr>
          <a:xfrm>
            <a:off x="20" y="10"/>
            <a:ext cx="12191980" cy="6857990"/>
          </a:xfrm>
          <a:custGeom>
            <a:avLst/>
            <a:gdLst/>
            <a:ahLst/>
            <a:cxnLst/>
            <a:rect l="l" t="t" r="r" b="b"/>
            <a:pathLst>
              <a:path w="12192000" h="6858000">
                <a:moveTo>
                  <a:pt x="0" y="0"/>
                </a:moveTo>
                <a:lnTo>
                  <a:pt x="12192000" y="0"/>
                </a:lnTo>
                <a:lnTo>
                  <a:pt x="12192000" y="6858000"/>
                </a:lnTo>
                <a:lnTo>
                  <a:pt x="0" y="6858000"/>
                </a:lnTo>
                <a:close/>
              </a:path>
            </a:pathLst>
          </a:custGeom>
        </p:spPr>
      </p:pic>
      <p:pic>
        <p:nvPicPr>
          <p:cNvPr id="3" name="Picture 2" descr="A qr code with black dots&#10;&#10;Description automatically generated">
            <a:extLst>
              <a:ext uri="{FF2B5EF4-FFF2-40B4-BE49-F238E27FC236}">
                <a16:creationId xmlns:a16="http://schemas.microsoft.com/office/drawing/2014/main" id="{687CBEEC-6F9E-3F9B-DD23-921BB18D4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3006" y="4163494"/>
            <a:ext cx="1796338" cy="1796338"/>
          </a:xfrm>
          <a:prstGeom prst="rect">
            <a:avLst/>
          </a:prstGeom>
        </p:spPr>
      </p:pic>
      <p:sp>
        <p:nvSpPr>
          <p:cNvPr id="7" name="TextBox 6">
            <a:extLst>
              <a:ext uri="{FF2B5EF4-FFF2-40B4-BE49-F238E27FC236}">
                <a16:creationId xmlns:a16="http://schemas.microsoft.com/office/drawing/2014/main" id="{98907989-000D-3E1D-6607-2F392946DED8}"/>
              </a:ext>
            </a:extLst>
          </p:cNvPr>
          <p:cNvSpPr txBox="1"/>
          <p:nvPr/>
        </p:nvSpPr>
        <p:spPr>
          <a:xfrm>
            <a:off x="5932467" y="6031654"/>
            <a:ext cx="1677416" cy="400110"/>
          </a:xfrm>
          <a:prstGeom prst="rect">
            <a:avLst/>
          </a:prstGeom>
          <a:solidFill>
            <a:srgbClr val="F5EDE7">
              <a:alpha val="72000"/>
            </a:srgbClr>
          </a:solidFill>
          <a:effectLst>
            <a:glow rad="101600">
              <a:schemeClr val="accent6">
                <a:satMod val="175000"/>
                <a:alpha val="40000"/>
              </a:schemeClr>
            </a:glow>
          </a:effectLst>
        </p:spPr>
        <p:txBody>
          <a:bodyPr wrap="square" rtlCol="0">
            <a:spAutoFit/>
          </a:bodyPr>
          <a:lstStyle/>
          <a:p>
            <a:r>
              <a:rPr lang="en-US" sz="2000" b="1" dirty="0">
                <a:solidFill>
                  <a:schemeClr val="bg1"/>
                </a:solidFill>
                <a:latin typeface="Georgia" panose="02040502050405020303" pitchFamily="18" charset="0"/>
              </a:rPr>
              <a:t>References</a:t>
            </a:r>
          </a:p>
        </p:txBody>
      </p:sp>
    </p:spTree>
    <p:extLst>
      <p:ext uri="{BB962C8B-B14F-4D97-AF65-F5344CB8AC3E}">
        <p14:creationId xmlns:p14="http://schemas.microsoft.com/office/powerpoint/2010/main" val="1716997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llout: Right Arrow 1">
            <a:extLst>
              <a:ext uri="{FF2B5EF4-FFF2-40B4-BE49-F238E27FC236}">
                <a16:creationId xmlns:a16="http://schemas.microsoft.com/office/drawing/2014/main" id="{D43B38C3-5316-B1C2-8C44-1EC1B89694D1}"/>
              </a:ext>
            </a:extLst>
          </p:cNvPr>
          <p:cNvSpPr/>
          <p:nvPr/>
        </p:nvSpPr>
        <p:spPr>
          <a:xfrm>
            <a:off x="264945" y="1032096"/>
            <a:ext cx="4356744" cy="4778477"/>
          </a:xfrm>
          <a:prstGeom prst="rightArrowCallout">
            <a:avLst>
              <a:gd name="adj1" fmla="val 18198"/>
              <a:gd name="adj2" fmla="val 19899"/>
              <a:gd name="adj3" fmla="val 25000"/>
              <a:gd name="adj4" fmla="val 6497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34A4213-155E-3DF9-3F65-9293E0893468}"/>
              </a:ext>
            </a:extLst>
          </p:cNvPr>
          <p:cNvSpPr txBox="1"/>
          <p:nvPr/>
        </p:nvSpPr>
        <p:spPr>
          <a:xfrm>
            <a:off x="264945" y="1400360"/>
            <a:ext cx="2791569" cy="3662541"/>
          </a:xfrm>
          <a:prstGeom prst="rect">
            <a:avLst/>
          </a:prstGeom>
          <a:noFill/>
        </p:spPr>
        <p:txBody>
          <a:bodyPr wrap="square" rtlCol="0">
            <a:spAutoFit/>
          </a:bodyPr>
          <a:lstStyle/>
          <a:p>
            <a:pPr lvl="0"/>
            <a:r>
              <a:rPr lang="en-US" sz="4000" b="1" dirty="0">
                <a:latin typeface="Georgia" panose="02040502050405020303" pitchFamily="18" charset="0"/>
              </a:rPr>
              <a:t>Psychosis</a:t>
            </a:r>
          </a:p>
          <a:p>
            <a:pPr algn="ctr"/>
            <a:r>
              <a:rPr lang="en-US" sz="2400" dirty="0">
                <a:solidFill>
                  <a:schemeClr val="bg1"/>
                </a:solidFill>
                <a:latin typeface="Georgia" panose="02040502050405020303" pitchFamily="18" charset="0"/>
              </a:rPr>
              <a:t>Psychosis is a mental health term, characterized by difficulty telling the difference between what is real and not real.</a:t>
            </a:r>
          </a:p>
        </p:txBody>
      </p:sp>
      <p:sp>
        <p:nvSpPr>
          <p:cNvPr id="11" name="Rectangle 10">
            <a:extLst>
              <a:ext uri="{FF2B5EF4-FFF2-40B4-BE49-F238E27FC236}">
                <a16:creationId xmlns:a16="http://schemas.microsoft.com/office/drawing/2014/main" id="{62142548-E7A4-7DFA-FA01-E0660F86F2D5}"/>
              </a:ext>
            </a:extLst>
          </p:cNvPr>
          <p:cNvSpPr/>
          <p:nvPr/>
        </p:nvSpPr>
        <p:spPr>
          <a:xfrm>
            <a:off x="8978433" y="1032094"/>
            <a:ext cx="2514247" cy="47784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allout: Right Arrow 11">
            <a:extLst>
              <a:ext uri="{FF2B5EF4-FFF2-40B4-BE49-F238E27FC236}">
                <a16:creationId xmlns:a16="http://schemas.microsoft.com/office/drawing/2014/main" id="{29D2FA26-F94F-CEF3-C5A6-17B05DADBFDE}"/>
              </a:ext>
            </a:extLst>
          </p:cNvPr>
          <p:cNvSpPr/>
          <p:nvPr/>
        </p:nvSpPr>
        <p:spPr>
          <a:xfrm>
            <a:off x="4621689" y="1032095"/>
            <a:ext cx="4356744" cy="4778477"/>
          </a:xfrm>
          <a:prstGeom prst="rightArrowCallout">
            <a:avLst>
              <a:gd name="adj1" fmla="val 18198"/>
              <a:gd name="adj2" fmla="val 19899"/>
              <a:gd name="adj3" fmla="val 25000"/>
              <a:gd name="adj4" fmla="val 6497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C21E235-AA13-F62F-143B-2A2792004E66}"/>
              </a:ext>
            </a:extLst>
          </p:cNvPr>
          <p:cNvSpPr txBox="1"/>
          <p:nvPr/>
        </p:nvSpPr>
        <p:spPr>
          <a:xfrm>
            <a:off x="4753064" y="1385980"/>
            <a:ext cx="2634517" cy="4093428"/>
          </a:xfrm>
          <a:prstGeom prst="rect">
            <a:avLst/>
          </a:prstGeom>
          <a:noFill/>
        </p:spPr>
        <p:txBody>
          <a:bodyPr wrap="square" rtlCol="0">
            <a:spAutoFit/>
          </a:bodyPr>
          <a:lstStyle/>
          <a:p>
            <a:pPr lvl="0" algn="l"/>
            <a:r>
              <a:rPr lang="en-US" sz="4400" b="1" u="none" dirty="0">
                <a:solidFill>
                  <a:schemeClr val="tx1"/>
                </a:solidFill>
                <a:latin typeface="Georgia" panose="02040502050405020303" pitchFamily="18" charset="0"/>
              </a:rPr>
              <a:t>CHR-P</a:t>
            </a:r>
          </a:p>
          <a:p>
            <a:pPr lvl="0" algn="ctr"/>
            <a:r>
              <a:rPr lang="en-US" sz="2400" dirty="0">
                <a:solidFill>
                  <a:schemeClr val="bg1"/>
                </a:solidFill>
                <a:latin typeface="Georgia" panose="02040502050405020303" pitchFamily="18" charset="0"/>
              </a:rPr>
              <a:t>Clinical high risk for psychosis (CHR-P) is an earlier stage, which indicates an increased risk of developing a psychotic disorder later.</a:t>
            </a:r>
            <a:endParaRPr lang="en-US" sz="2400" u="sng" dirty="0">
              <a:solidFill>
                <a:schemeClr val="bg1"/>
              </a:solidFill>
              <a:latin typeface="Georgia" panose="02040502050405020303" pitchFamily="18" charset="0"/>
            </a:endParaRPr>
          </a:p>
        </p:txBody>
      </p:sp>
      <p:sp>
        <p:nvSpPr>
          <p:cNvPr id="8" name="TextBox 7">
            <a:extLst>
              <a:ext uri="{FF2B5EF4-FFF2-40B4-BE49-F238E27FC236}">
                <a16:creationId xmlns:a16="http://schemas.microsoft.com/office/drawing/2014/main" id="{E77C1E55-EE61-FA0F-2D6D-88AAE2D7B991}"/>
              </a:ext>
            </a:extLst>
          </p:cNvPr>
          <p:cNvSpPr txBox="1"/>
          <p:nvPr/>
        </p:nvSpPr>
        <p:spPr>
          <a:xfrm>
            <a:off x="9011440" y="1385980"/>
            <a:ext cx="2448232" cy="3847207"/>
          </a:xfrm>
          <a:prstGeom prst="rect">
            <a:avLst/>
          </a:prstGeom>
          <a:noFill/>
        </p:spPr>
        <p:txBody>
          <a:bodyPr wrap="square" rtlCol="0">
            <a:spAutoFit/>
          </a:bodyPr>
          <a:lstStyle/>
          <a:p>
            <a:pPr lvl="0" algn="ctr"/>
            <a:r>
              <a:rPr lang="en-US" sz="4400" b="1" dirty="0">
                <a:latin typeface="Georgia" panose="02040502050405020303" pitchFamily="18" charset="0"/>
              </a:rPr>
              <a:t>FEP</a:t>
            </a:r>
          </a:p>
          <a:p>
            <a:pPr lvl="0" algn="ctr"/>
            <a:r>
              <a:rPr lang="en-US" sz="2000" b="0" dirty="0">
                <a:solidFill>
                  <a:schemeClr val="bg1"/>
                </a:solidFill>
                <a:latin typeface="Georgia" panose="02040502050405020303" pitchFamily="18" charset="0"/>
              </a:rPr>
              <a:t>First-episode psychosis (FEP) is the first time a person experiences “fully psychotic” or acutely psychotic symptoms (e.g., fully believing psychosis symptoms are real)</a:t>
            </a:r>
          </a:p>
        </p:txBody>
      </p:sp>
    </p:spTree>
    <p:custDataLst>
      <p:tags r:id="rId1"/>
    </p:custDataLst>
    <p:extLst>
      <p:ext uri="{BB962C8B-B14F-4D97-AF65-F5344CB8AC3E}">
        <p14:creationId xmlns:p14="http://schemas.microsoft.com/office/powerpoint/2010/main" val="168511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8000" b="-11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43153AD-361B-D55D-A2E6-6EB906C73DFB}"/>
              </a:ext>
            </a:extLst>
          </p:cNvPr>
          <p:cNvSpPr txBox="1"/>
          <p:nvPr/>
        </p:nvSpPr>
        <p:spPr>
          <a:xfrm>
            <a:off x="3991708" y="96715"/>
            <a:ext cx="8009792" cy="707886"/>
          </a:xfrm>
          <a:prstGeom prst="rect">
            <a:avLst/>
          </a:prstGeom>
          <a:noFill/>
        </p:spPr>
        <p:txBody>
          <a:bodyPr wrap="square" rtlCol="0">
            <a:spAutoFit/>
          </a:bodyPr>
          <a:lstStyle/>
          <a:p>
            <a:pPr algn="ctr"/>
            <a:r>
              <a:rPr lang="en-US" sz="4000" b="1" u="sng" dirty="0">
                <a:latin typeface="Georgia" panose="02040502050405020303" pitchFamily="18" charset="0"/>
              </a:rPr>
              <a:t>What do we want to know?</a:t>
            </a:r>
          </a:p>
        </p:txBody>
      </p:sp>
      <p:sp>
        <p:nvSpPr>
          <p:cNvPr id="7" name="TextBox 6">
            <a:extLst>
              <a:ext uri="{FF2B5EF4-FFF2-40B4-BE49-F238E27FC236}">
                <a16:creationId xmlns:a16="http://schemas.microsoft.com/office/drawing/2014/main" id="{BB9168AC-B670-628D-6470-696995A82C12}"/>
              </a:ext>
            </a:extLst>
          </p:cNvPr>
          <p:cNvSpPr txBox="1"/>
          <p:nvPr/>
        </p:nvSpPr>
        <p:spPr>
          <a:xfrm>
            <a:off x="1268352" y="3217263"/>
            <a:ext cx="9295002" cy="2123658"/>
          </a:xfrm>
          <a:prstGeom prst="rect">
            <a:avLst/>
          </a:prstGeom>
          <a:solidFill>
            <a:schemeClr val="tx1">
              <a:alpha val="60000"/>
            </a:schemeClr>
          </a:solidFill>
          <a:ln w="73025" cmpd="sng">
            <a:solidFill>
              <a:sysClr val="window" lastClr="FFFFFF">
                <a:lumMod val="15000"/>
                <a:lumOff val="85000"/>
              </a:sysClr>
            </a:solidFill>
            <a:extLst>
              <a:ext uri="{C807C97D-BFC1-408E-A445-0C87EB9F89A2}">
                <ask:lineSketchStyleProps xmlns:ask="http://schemas.microsoft.com/office/drawing/2018/sketchyshapes" sd="1219033472">
                  <a:custGeom>
                    <a:avLst/>
                    <a:gdLst>
                      <a:gd name="connsiteX0" fmla="*/ 0 w 12192000"/>
                      <a:gd name="connsiteY0" fmla="*/ 0 h 1200329"/>
                      <a:gd name="connsiteX1" fmla="*/ 458651 w 12192000"/>
                      <a:gd name="connsiteY1" fmla="*/ 0 h 1200329"/>
                      <a:gd name="connsiteX2" fmla="*/ 673463 w 12192000"/>
                      <a:gd name="connsiteY2" fmla="*/ 0 h 1200329"/>
                      <a:gd name="connsiteX3" fmla="*/ 1497874 w 12192000"/>
                      <a:gd name="connsiteY3" fmla="*/ 0 h 1200329"/>
                      <a:gd name="connsiteX4" fmla="*/ 1956526 w 12192000"/>
                      <a:gd name="connsiteY4" fmla="*/ 0 h 1200329"/>
                      <a:gd name="connsiteX5" fmla="*/ 2415177 w 12192000"/>
                      <a:gd name="connsiteY5" fmla="*/ 0 h 1200329"/>
                      <a:gd name="connsiteX6" fmla="*/ 3239589 w 12192000"/>
                      <a:gd name="connsiteY6" fmla="*/ 0 h 1200329"/>
                      <a:gd name="connsiteX7" fmla="*/ 3576320 w 12192000"/>
                      <a:gd name="connsiteY7" fmla="*/ 0 h 1200329"/>
                      <a:gd name="connsiteX8" fmla="*/ 4400731 w 12192000"/>
                      <a:gd name="connsiteY8" fmla="*/ 0 h 1200329"/>
                      <a:gd name="connsiteX9" fmla="*/ 5225143 w 12192000"/>
                      <a:gd name="connsiteY9" fmla="*/ 0 h 1200329"/>
                      <a:gd name="connsiteX10" fmla="*/ 5805714 w 12192000"/>
                      <a:gd name="connsiteY10" fmla="*/ 0 h 1200329"/>
                      <a:gd name="connsiteX11" fmla="*/ 6630126 w 12192000"/>
                      <a:gd name="connsiteY11" fmla="*/ 0 h 1200329"/>
                      <a:gd name="connsiteX12" fmla="*/ 7088777 w 12192000"/>
                      <a:gd name="connsiteY12" fmla="*/ 0 h 1200329"/>
                      <a:gd name="connsiteX13" fmla="*/ 7547429 w 12192000"/>
                      <a:gd name="connsiteY13" fmla="*/ 0 h 1200329"/>
                      <a:gd name="connsiteX14" fmla="*/ 8249920 w 12192000"/>
                      <a:gd name="connsiteY14" fmla="*/ 0 h 1200329"/>
                      <a:gd name="connsiteX15" fmla="*/ 8708571 w 12192000"/>
                      <a:gd name="connsiteY15" fmla="*/ 0 h 1200329"/>
                      <a:gd name="connsiteX16" fmla="*/ 9532983 w 12192000"/>
                      <a:gd name="connsiteY16" fmla="*/ 0 h 1200329"/>
                      <a:gd name="connsiteX17" fmla="*/ 10357394 w 12192000"/>
                      <a:gd name="connsiteY17" fmla="*/ 0 h 1200329"/>
                      <a:gd name="connsiteX18" fmla="*/ 10937966 w 12192000"/>
                      <a:gd name="connsiteY18" fmla="*/ 0 h 1200329"/>
                      <a:gd name="connsiteX19" fmla="*/ 11396617 w 12192000"/>
                      <a:gd name="connsiteY19" fmla="*/ 0 h 1200329"/>
                      <a:gd name="connsiteX20" fmla="*/ 11611429 w 12192000"/>
                      <a:gd name="connsiteY20" fmla="*/ 0 h 1200329"/>
                      <a:gd name="connsiteX21" fmla="*/ 12192000 w 12192000"/>
                      <a:gd name="connsiteY21" fmla="*/ 0 h 1200329"/>
                      <a:gd name="connsiteX22" fmla="*/ 12192000 w 12192000"/>
                      <a:gd name="connsiteY22" fmla="*/ 376103 h 1200329"/>
                      <a:gd name="connsiteX23" fmla="*/ 12192000 w 12192000"/>
                      <a:gd name="connsiteY23" fmla="*/ 764209 h 1200329"/>
                      <a:gd name="connsiteX24" fmla="*/ 12192000 w 12192000"/>
                      <a:gd name="connsiteY24" fmla="*/ 1200329 h 1200329"/>
                      <a:gd name="connsiteX25" fmla="*/ 11489509 w 12192000"/>
                      <a:gd name="connsiteY25" fmla="*/ 1200329 h 1200329"/>
                      <a:gd name="connsiteX26" fmla="*/ 11274697 w 12192000"/>
                      <a:gd name="connsiteY26" fmla="*/ 1200329 h 1200329"/>
                      <a:gd name="connsiteX27" fmla="*/ 10694126 w 12192000"/>
                      <a:gd name="connsiteY27" fmla="*/ 1200329 h 1200329"/>
                      <a:gd name="connsiteX28" fmla="*/ 10357394 w 12192000"/>
                      <a:gd name="connsiteY28" fmla="*/ 1200329 h 1200329"/>
                      <a:gd name="connsiteX29" fmla="*/ 9654903 w 12192000"/>
                      <a:gd name="connsiteY29" fmla="*/ 1200329 h 1200329"/>
                      <a:gd name="connsiteX30" fmla="*/ 9318171 w 12192000"/>
                      <a:gd name="connsiteY30" fmla="*/ 1200329 h 1200329"/>
                      <a:gd name="connsiteX31" fmla="*/ 8615680 w 12192000"/>
                      <a:gd name="connsiteY31" fmla="*/ 1200329 h 1200329"/>
                      <a:gd name="connsiteX32" fmla="*/ 8400869 w 12192000"/>
                      <a:gd name="connsiteY32" fmla="*/ 1200329 h 1200329"/>
                      <a:gd name="connsiteX33" fmla="*/ 7698377 w 12192000"/>
                      <a:gd name="connsiteY33" fmla="*/ 1200329 h 1200329"/>
                      <a:gd name="connsiteX34" fmla="*/ 7361646 w 12192000"/>
                      <a:gd name="connsiteY34" fmla="*/ 1200329 h 1200329"/>
                      <a:gd name="connsiteX35" fmla="*/ 7146834 w 12192000"/>
                      <a:gd name="connsiteY35" fmla="*/ 1200329 h 1200329"/>
                      <a:gd name="connsiteX36" fmla="*/ 6810103 w 12192000"/>
                      <a:gd name="connsiteY36" fmla="*/ 1200329 h 1200329"/>
                      <a:gd name="connsiteX37" fmla="*/ 6107611 w 12192000"/>
                      <a:gd name="connsiteY37" fmla="*/ 1200329 h 1200329"/>
                      <a:gd name="connsiteX38" fmla="*/ 5770880 w 12192000"/>
                      <a:gd name="connsiteY38" fmla="*/ 1200329 h 1200329"/>
                      <a:gd name="connsiteX39" fmla="*/ 5556069 w 12192000"/>
                      <a:gd name="connsiteY39" fmla="*/ 1200329 h 1200329"/>
                      <a:gd name="connsiteX40" fmla="*/ 5219337 w 12192000"/>
                      <a:gd name="connsiteY40" fmla="*/ 1200329 h 1200329"/>
                      <a:gd name="connsiteX41" fmla="*/ 4760686 w 12192000"/>
                      <a:gd name="connsiteY41" fmla="*/ 1200329 h 1200329"/>
                      <a:gd name="connsiteX42" fmla="*/ 4180114 w 12192000"/>
                      <a:gd name="connsiteY42" fmla="*/ 1200329 h 1200329"/>
                      <a:gd name="connsiteX43" fmla="*/ 3843383 w 12192000"/>
                      <a:gd name="connsiteY43" fmla="*/ 1200329 h 1200329"/>
                      <a:gd name="connsiteX44" fmla="*/ 3018971 w 12192000"/>
                      <a:gd name="connsiteY44" fmla="*/ 1200329 h 1200329"/>
                      <a:gd name="connsiteX45" fmla="*/ 2438400 w 12192000"/>
                      <a:gd name="connsiteY45" fmla="*/ 1200329 h 1200329"/>
                      <a:gd name="connsiteX46" fmla="*/ 1613989 w 12192000"/>
                      <a:gd name="connsiteY46" fmla="*/ 1200329 h 1200329"/>
                      <a:gd name="connsiteX47" fmla="*/ 911497 w 12192000"/>
                      <a:gd name="connsiteY47" fmla="*/ 1200329 h 1200329"/>
                      <a:gd name="connsiteX48" fmla="*/ 0 w 12192000"/>
                      <a:gd name="connsiteY48" fmla="*/ 1200329 h 1200329"/>
                      <a:gd name="connsiteX49" fmla="*/ 0 w 12192000"/>
                      <a:gd name="connsiteY49" fmla="*/ 788216 h 1200329"/>
                      <a:gd name="connsiteX50" fmla="*/ 0 w 12192000"/>
                      <a:gd name="connsiteY50" fmla="*/ 376103 h 1200329"/>
                      <a:gd name="connsiteX51" fmla="*/ 0 w 12192000"/>
                      <a:gd name="connsiteY51"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1200329" extrusionOk="0">
                        <a:moveTo>
                          <a:pt x="0" y="0"/>
                        </a:moveTo>
                        <a:cubicBezTo>
                          <a:pt x="117127" y="-5097"/>
                          <a:pt x="305253" y="1402"/>
                          <a:pt x="458651" y="0"/>
                        </a:cubicBezTo>
                        <a:cubicBezTo>
                          <a:pt x="612049" y="-1402"/>
                          <a:pt x="595207" y="19573"/>
                          <a:pt x="673463" y="0"/>
                        </a:cubicBezTo>
                        <a:cubicBezTo>
                          <a:pt x="751719" y="-19573"/>
                          <a:pt x="1110976" y="2947"/>
                          <a:pt x="1497874" y="0"/>
                        </a:cubicBezTo>
                        <a:cubicBezTo>
                          <a:pt x="1884772" y="-2947"/>
                          <a:pt x="1727277" y="12394"/>
                          <a:pt x="1956526" y="0"/>
                        </a:cubicBezTo>
                        <a:cubicBezTo>
                          <a:pt x="2185775" y="-12394"/>
                          <a:pt x="2186037" y="21439"/>
                          <a:pt x="2415177" y="0"/>
                        </a:cubicBezTo>
                        <a:cubicBezTo>
                          <a:pt x="2644317" y="-21439"/>
                          <a:pt x="2980375" y="35203"/>
                          <a:pt x="3239589" y="0"/>
                        </a:cubicBezTo>
                        <a:cubicBezTo>
                          <a:pt x="3498803" y="-35203"/>
                          <a:pt x="3499976" y="366"/>
                          <a:pt x="3576320" y="0"/>
                        </a:cubicBezTo>
                        <a:cubicBezTo>
                          <a:pt x="3652664" y="-366"/>
                          <a:pt x="4027617" y="80807"/>
                          <a:pt x="4400731" y="0"/>
                        </a:cubicBezTo>
                        <a:cubicBezTo>
                          <a:pt x="4773845" y="-80807"/>
                          <a:pt x="4838935" y="27413"/>
                          <a:pt x="5225143" y="0"/>
                        </a:cubicBezTo>
                        <a:cubicBezTo>
                          <a:pt x="5611351" y="-27413"/>
                          <a:pt x="5670159" y="30339"/>
                          <a:pt x="5805714" y="0"/>
                        </a:cubicBezTo>
                        <a:cubicBezTo>
                          <a:pt x="5941269" y="-30339"/>
                          <a:pt x="6367077" y="29593"/>
                          <a:pt x="6630126" y="0"/>
                        </a:cubicBezTo>
                        <a:cubicBezTo>
                          <a:pt x="6893175" y="-29593"/>
                          <a:pt x="6919581" y="35567"/>
                          <a:pt x="7088777" y="0"/>
                        </a:cubicBezTo>
                        <a:cubicBezTo>
                          <a:pt x="7257973" y="-35567"/>
                          <a:pt x="7359908" y="46992"/>
                          <a:pt x="7547429" y="0"/>
                        </a:cubicBezTo>
                        <a:cubicBezTo>
                          <a:pt x="7734950" y="-46992"/>
                          <a:pt x="8044814" y="40653"/>
                          <a:pt x="8249920" y="0"/>
                        </a:cubicBezTo>
                        <a:cubicBezTo>
                          <a:pt x="8455026" y="-40653"/>
                          <a:pt x="8489644" y="23818"/>
                          <a:pt x="8708571" y="0"/>
                        </a:cubicBezTo>
                        <a:cubicBezTo>
                          <a:pt x="8927498" y="-23818"/>
                          <a:pt x="9259545" y="8651"/>
                          <a:pt x="9532983" y="0"/>
                        </a:cubicBezTo>
                        <a:cubicBezTo>
                          <a:pt x="9806421" y="-8651"/>
                          <a:pt x="10032831" y="97126"/>
                          <a:pt x="10357394" y="0"/>
                        </a:cubicBezTo>
                        <a:cubicBezTo>
                          <a:pt x="10681957" y="-97126"/>
                          <a:pt x="10669289" y="18621"/>
                          <a:pt x="10937966" y="0"/>
                        </a:cubicBezTo>
                        <a:cubicBezTo>
                          <a:pt x="11206643" y="-18621"/>
                          <a:pt x="11228125" y="49914"/>
                          <a:pt x="11396617" y="0"/>
                        </a:cubicBezTo>
                        <a:cubicBezTo>
                          <a:pt x="11565109" y="-49914"/>
                          <a:pt x="11567903" y="2966"/>
                          <a:pt x="11611429" y="0"/>
                        </a:cubicBezTo>
                        <a:cubicBezTo>
                          <a:pt x="11654955" y="-2966"/>
                          <a:pt x="11909242" y="42336"/>
                          <a:pt x="12192000" y="0"/>
                        </a:cubicBezTo>
                        <a:cubicBezTo>
                          <a:pt x="12209479" y="100676"/>
                          <a:pt x="12184679" y="209920"/>
                          <a:pt x="12192000" y="376103"/>
                        </a:cubicBezTo>
                        <a:cubicBezTo>
                          <a:pt x="12199321" y="542286"/>
                          <a:pt x="12156809" y="647655"/>
                          <a:pt x="12192000" y="764209"/>
                        </a:cubicBezTo>
                        <a:cubicBezTo>
                          <a:pt x="12227191" y="880763"/>
                          <a:pt x="12157229" y="1062711"/>
                          <a:pt x="12192000" y="1200329"/>
                        </a:cubicBezTo>
                        <a:cubicBezTo>
                          <a:pt x="11856889" y="1229017"/>
                          <a:pt x="11833381" y="1144514"/>
                          <a:pt x="11489509" y="1200329"/>
                        </a:cubicBezTo>
                        <a:cubicBezTo>
                          <a:pt x="11145637" y="1256144"/>
                          <a:pt x="11340202" y="1176590"/>
                          <a:pt x="11274697" y="1200329"/>
                        </a:cubicBezTo>
                        <a:cubicBezTo>
                          <a:pt x="11209192" y="1224068"/>
                          <a:pt x="10850426" y="1178976"/>
                          <a:pt x="10694126" y="1200329"/>
                        </a:cubicBezTo>
                        <a:cubicBezTo>
                          <a:pt x="10537826" y="1221682"/>
                          <a:pt x="10450315" y="1170324"/>
                          <a:pt x="10357394" y="1200329"/>
                        </a:cubicBezTo>
                        <a:cubicBezTo>
                          <a:pt x="10264473" y="1230334"/>
                          <a:pt x="9876693" y="1165863"/>
                          <a:pt x="9654903" y="1200329"/>
                        </a:cubicBezTo>
                        <a:cubicBezTo>
                          <a:pt x="9433113" y="1234795"/>
                          <a:pt x="9435575" y="1173481"/>
                          <a:pt x="9318171" y="1200329"/>
                        </a:cubicBezTo>
                        <a:cubicBezTo>
                          <a:pt x="9200767" y="1227177"/>
                          <a:pt x="8921250" y="1166247"/>
                          <a:pt x="8615680" y="1200329"/>
                        </a:cubicBezTo>
                        <a:cubicBezTo>
                          <a:pt x="8310110" y="1234411"/>
                          <a:pt x="8445742" y="1191113"/>
                          <a:pt x="8400869" y="1200329"/>
                        </a:cubicBezTo>
                        <a:cubicBezTo>
                          <a:pt x="8355996" y="1209545"/>
                          <a:pt x="7974049" y="1151913"/>
                          <a:pt x="7698377" y="1200329"/>
                        </a:cubicBezTo>
                        <a:cubicBezTo>
                          <a:pt x="7422705" y="1248745"/>
                          <a:pt x="7490294" y="1194683"/>
                          <a:pt x="7361646" y="1200329"/>
                        </a:cubicBezTo>
                        <a:cubicBezTo>
                          <a:pt x="7232998" y="1205975"/>
                          <a:pt x="7246798" y="1178476"/>
                          <a:pt x="7146834" y="1200329"/>
                        </a:cubicBezTo>
                        <a:cubicBezTo>
                          <a:pt x="7046870" y="1222182"/>
                          <a:pt x="6897227" y="1200203"/>
                          <a:pt x="6810103" y="1200329"/>
                        </a:cubicBezTo>
                        <a:cubicBezTo>
                          <a:pt x="6722979" y="1200455"/>
                          <a:pt x="6286643" y="1131286"/>
                          <a:pt x="6107611" y="1200329"/>
                        </a:cubicBezTo>
                        <a:cubicBezTo>
                          <a:pt x="5928579" y="1269372"/>
                          <a:pt x="5895602" y="1185352"/>
                          <a:pt x="5770880" y="1200329"/>
                        </a:cubicBezTo>
                        <a:cubicBezTo>
                          <a:pt x="5646158" y="1215306"/>
                          <a:pt x="5661180" y="1185801"/>
                          <a:pt x="5556069" y="1200329"/>
                        </a:cubicBezTo>
                        <a:cubicBezTo>
                          <a:pt x="5450958" y="1214857"/>
                          <a:pt x="5313430" y="1170856"/>
                          <a:pt x="5219337" y="1200329"/>
                        </a:cubicBezTo>
                        <a:cubicBezTo>
                          <a:pt x="5125244" y="1229802"/>
                          <a:pt x="4858781" y="1159010"/>
                          <a:pt x="4760686" y="1200329"/>
                        </a:cubicBezTo>
                        <a:cubicBezTo>
                          <a:pt x="4662591" y="1241648"/>
                          <a:pt x="4391935" y="1157829"/>
                          <a:pt x="4180114" y="1200329"/>
                        </a:cubicBezTo>
                        <a:cubicBezTo>
                          <a:pt x="3968293" y="1242829"/>
                          <a:pt x="3911243" y="1188856"/>
                          <a:pt x="3843383" y="1200329"/>
                        </a:cubicBezTo>
                        <a:cubicBezTo>
                          <a:pt x="3775523" y="1211802"/>
                          <a:pt x="3262201" y="1177006"/>
                          <a:pt x="3018971" y="1200329"/>
                        </a:cubicBezTo>
                        <a:cubicBezTo>
                          <a:pt x="2775741" y="1223652"/>
                          <a:pt x="2705967" y="1150181"/>
                          <a:pt x="2438400" y="1200329"/>
                        </a:cubicBezTo>
                        <a:cubicBezTo>
                          <a:pt x="2170833" y="1250477"/>
                          <a:pt x="1854819" y="1131674"/>
                          <a:pt x="1613989" y="1200329"/>
                        </a:cubicBezTo>
                        <a:cubicBezTo>
                          <a:pt x="1373159" y="1268984"/>
                          <a:pt x="1082872" y="1200101"/>
                          <a:pt x="911497" y="1200329"/>
                        </a:cubicBezTo>
                        <a:cubicBezTo>
                          <a:pt x="740122" y="1200557"/>
                          <a:pt x="333834" y="1166098"/>
                          <a:pt x="0" y="1200329"/>
                        </a:cubicBezTo>
                        <a:cubicBezTo>
                          <a:pt x="-46602" y="1028032"/>
                          <a:pt x="17637" y="872701"/>
                          <a:pt x="0" y="788216"/>
                        </a:cubicBezTo>
                        <a:cubicBezTo>
                          <a:pt x="-17637" y="703731"/>
                          <a:pt x="40348" y="510941"/>
                          <a:pt x="0" y="376103"/>
                        </a:cubicBezTo>
                        <a:cubicBezTo>
                          <a:pt x="-40348" y="241265"/>
                          <a:pt x="28040" y="149810"/>
                          <a:pt x="0" y="0"/>
                        </a:cubicBezTo>
                        <a:close/>
                      </a:path>
                    </a:pathLst>
                  </a:custGeom>
                  <ask:type>
                    <ask:lineSketchNone/>
                  </ask:type>
                </ask:lineSketchStyleProps>
              </a:ext>
            </a:extLst>
          </a:ln>
        </p:spPr>
        <p:txBody>
          <a:bodyPr wrap="square">
            <a:spAutoFit/>
          </a:bodyPr>
          <a:lstStyle/>
          <a:p>
            <a:pPr lvl="0" algn="ctr"/>
            <a:r>
              <a:rPr lang="en-US" sz="4400" i="1" dirty="0">
                <a:solidFill>
                  <a:schemeClr val="bg1"/>
                </a:solidFill>
                <a:latin typeface="Georgia" panose="02040502050405020303" pitchFamily="18" charset="0"/>
              </a:rPr>
              <a:t>Is there a racial difference in cognition in individuals at clinical high risk for psychosis (CHR-P)?</a:t>
            </a:r>
          </a:p>
        </p:txBody>
      </p:sp>
    </p:spTree>
    <p:extLst>
      <p:ext uri="{BB962C8B-B14F-4D97-AF65-F5344CB8AC3E}">
        <p14:creationId xmlns:p14="http://schemas.microsoft.com/office/powerpoint/2010/main" val="221970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35000"/>
          </a:schemeClr>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67416F32-9D98-4340-82E8-E90CE00AD2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0" y="-1"/>
            <a:ext cx="12191999" cy="6861601"/>
            <a:chOff x="0" y="-1"/>
            <a:chExt cx="12191999" cy="6861601"/>
          </a:xfrm>
        </p:grpSpPr>
        <p:sp>
          <p:nvSpPr>
            <p:cNvPr id="37" name="Rectangle 36">
              <a:extLst>
                <a:ext uri="{FF2B5EF4-FFF2-40B4-BE49-F238E27FC236}">
                  <a16:creationId xmlns:a16="http://schemas.microsoft.com/office/drawing/2014/main" id="{66375AB4-82BB-418F-A50F-6180F68724A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8" name="Oval 37">
              <a:extLst>
                <a:ext uri="{FF2B5EF4-FFF2-40B4-BE49-F238E27FC236}">
                  <a16:creationId xmlns:a16="http://schemas.microsoft.com/office/drawing/2014/main" id="{3FDD54B2-4A3F-4BFE-8FF0-82CA73F4AE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50280" y="2148106"/>
              <a:ext cx="4320000" cy="4320000"/>
            </a:xfrm>
            <a:prstGeom prst="ellipse">
              <a:avLst/>
            </a:prstGeom>
            <a:solidFill>
              <a:schemeClr val="accent3">
                <a:alpha val="6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9" name="Oval 38">
              <a:extLst>
                <a:ext uri="{FF2B5EF4-FFF2-40B4-BE49-F238E27FC236}">
                  <a16:creationId xmlns:a16="http://schemas.microsoft.com/office/drawing/2014/main" id="{30876F96-77AB-4E72-B1D2-FA45F4E3C04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6347046" cy="6347046"/>
            </a:xfrm>
            <a:prstGeom prst="ellipse">
              <a:avLst/>
            </a:prstGeom>
            <a:solidFill>
              <a:schemeClr val="accent3">
                <a:alpha val="2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40" name="Group 39">
              <a:extLst>
                <a:ext uri="{FF2B5EF4-FFF2-40B4-BE49-F238E27FC236}">
                  <a16:creationId xmlns:a16="http://schemas.microsoft.com/office/drawing/2014/main" id="{BB08A2E9-6518-449E-940B-8518A1D850B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0" y="-1"/>
              <a:ext cx="10800000" cy="6858000"/>
              <a:chOff x="2328000" y="0"/>
              <a:chExt cx="2880000" cy="1440000"/>
            </a:xfrm>
          </p:grpSpPr>
          <p:sp>
            <p:nvSpPr>
              <p:cNvPr id="42" name="Rectangle 41">
                <a:extLst>
                  <a:ext uri="{FF2B5EF4-FFF2-40B4-BE49-F238E27FC236}">
                    <a16:creationId xmlns:a16="http://schemas.microsoft.com/office/drawing/2014/main" id="{60A86BE0-76B3-4EA0-BA2D-05266013A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3" name="Rectangle 42">
                <a:extLst>
                  <a:ext uri="{FF2B5EF4-FFF2-40B4-BE49-F238E27FC236}">
                    <a16:creationId xmlns:a16="http://schemas.microsoft.com/office/drawing/2014/main" id="{6BA13564-810C-4398-AA63-67B020811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41" name="Rectangle 40">
              <a:extLst>
                <a:ext uri="{FF2B5EF4-FFF2-40B4-BE49-F238E27FC236}">
                  <a16:creationId xmlns:a16="http://schemas.microsoft.com/office/drawing/2014/main" id="{3555E1EF-6216-47FA-BBCA-7C0C8C2DAB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6" y="271887"/>
              <a:ext cx="6589713" cy="6589713"/>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45" name="Rectangle 44">
            <a:extLst>
              <a:ext uri="{FF2B5EF4-FFF2-40B4-BE49-F238E27FC236}">
                <a16:creationId xmlns:a16="http://schemas.microsoft.com/office/drawing/2014/main" id="{D8D85657-6A77-4466-887F-EE948B9CD2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useBgFill="1">
        <p:nvSpPr>
          <p:cNvPr id="47" name="Rectangle 46">
            <a:extLst>
              <a:ext uri="{FF2B5EF4-FFF2-40B4-BE49-F238E27FC236}">
                <a16:creationId xmlns:a16="http://schemas.microsoft.com/office/drawing/2014/main" id="{B4F9B187-EC02-44E0-99C7-5D629D664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id="{7C6B683D-13FA-4605-8648-01FC9C82FE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9" cy="6861600"/>
            <a:chOff x="1" y="0"/>
            <a:chExt cx="12191999" cy="6861600"/>
          </a:xfrm>
        </p:grpSpPr>
        <p:sp>
          <p:nvSpPr>
            <p:cNvPr id="50" name="Rectangle 49">
              <a:extLst>
                <a:ext uri="{FF2B5EF4-FFF2-40B4-BE49-F238E27FC236}">
                  <a16:creationId xmlns:a16="http://schemas.microsoft.com/office/drawing/2014/main" id="{9852A959-AA36-4E4C-940B-F33A7BE0ABC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FFFC38A9-EA65-4BD6-A6E1-CAD07CCB810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F9E36CA9-9013-4306-B36F-2E349B6FEDB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3" name="Group 52">
              <a:extLst>
                <a:ext uri="{FF2B5EF4-FFF2-40B4-BE49-F238E27FC236}">
                  <a16:creationId xmlns:a16="http://schemas.microsoft.com/office/drawing/2014/main" id="{CE8D3FFE-4362-43F6-99D3-1B83F7AD594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58" name="Rectangle 57">
                <a:extLst>
                  <a:ext uri="{FF2B5EF4-FFF2-40B4-BE49-F238E27FC236}">
                    <a16:creationId xmlns:a16="http://schemas.microsoft.com/office/drawing/2014/main" id="{F7AA39D6-8796-468A-8C18-D17C0BBF2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75967788-298A-4B75-B02F-0625E5F84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8D0FB4E1-29BE-427B-9999-B25351A07CB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56" name="Rectangle 55">
                <a:extLst>
                  <a:ext uri="{FF2B5EF4-FFF2-40B4-BE49-F238E27FC236}">
                    <a16:creationId xmlns:a16="http://schemas.microsoft.com/office/drawing/2014/main" id="{39914662-C165-4AD1-89C0-F6C47C109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384C8199-BC83-4D02-8937-CF9AB0F4C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Rectangle 54">
              <a:extLst>
                <a:ext uri="{FF2B5EF4-FFF2-40B4-BE49-F238E27FC236}">
                  <a16:creationId xmlns:a16="http://schemas.microsoft.com/office/drawing/2014/main" id="{4A28F3F3-1D22-45C2-8627-C7E4E74BDD0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Rectangle 60">
            <a:extLst>
              <a:ext uri="{FF2B5EF4-FFF2-40B4-BE49-F238E27FC236}">
                <a16:creationId xmlns:a16="http://schemas.microsoft.com/office/drawing/2014/main" id="{9D8267F7-1115-4F9A-BEF5-BB6664BCF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gradFill flip="none" rotWithShape="1">
            <a:gsLst>
              <a:gs pos="0">
                <a:schemeClr val="bg2">
                  <a:alpha val="60000"/>
                </a:schemeClr>
              </a:gs>
              <a:gs pos="37000">
                <a:schemeClr val="bg2">
                  <a:alpha val="60000"/>
                </a:schemeClr>
              </a:gs>
              <a:gs pos="79000">
                <a:schemeClr val="bg2">
                  <a:alpha val="0"/>
                </a:schemeClr>
              </a:gs>
            </a:gsLst>
            <a:lin ang="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grpSp>
        <p:nvGrpSpPr>
          <p:cNvPr id="63" name="Group 62">
            <a:extLst>
              <a:ext uri="{FF2B5EF4-FFF2-40B4-BE49-F238E27FC236}">
                <a16:creationId xmlns:a16="http://schemas.microsoft.com/office/drawing/2014/main" id="{7B4E221E-E4F3-4D25-8DC8-8A3D08C830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491700" y="811038"/>
            <a:ext cx="6131951" cy="5783897"/>
            <a:chOff x="4925125" y="3600"/>
            <a:chExt cx="7266875" cy="6854400"/>
          </a:xfrm>
        </p:grpSpPr>
        <p:sp>
          <p:nvSpPr>
            <p:cNvPr id="64" name="Oval 63">
              <a:extLst>
                <a:ext uri="{FF2B5EF4-FFF2-40B4-BE49-F238E27FC236}">
                  <a16:creationId xmlns:a16="http://schemas.microsoft.com/office/drawing/2014/main" id="{1DCB79C8-6A25-43E7-AC87-D1D7C607100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925125" y="1098000"/>
              <a:ext cx="5760000" cy="5760000"/>
            </a:xfrm>
            <a:prstGeom prst="ellipse">
              <a:avLst/>
            </a:prstGeom>
            <a:solidFill>
              <a:schemeClr val="accent1">
                <a:alpha val="80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2BABC8D9-79F4-4665-99B3-4EA1B520E5C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105686" y="65314"/>
              <a:ext cx="4320000" cy="4320000"/>
            </a:xfrm>
            <a:prstGeom prst="ellipse">
              <a:avLst/>
            </a:prstGeom>
            <a:solidFill>
              <a:schemeClr val="accent3"/>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808BC036-0C59-4D8B-8F96-46D122C906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337600" y="3600"/>
              <a:ext cx="6854400" cy="6854400"/>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TextBox 2">
            <a:extLst>
              <a:ext uri="{FF2B5EF4-FFF2-40B4-BE49-F238E27FC236}">
                <a16:creationId xmlns:a16="http://schemas.microsoft.com/office/drawing/2014/main" id="{BCF8A8B8-C781-42BE-8E74-F7DE4FDC3EC8}"/>
              </a:ext>
            </a:extLst>
          </p:cNvPr>
          <p:cNvSpPr txBox="1"/>
          <p:nvPr/>
        </p:nvSpPr>
        <p:spPr>
          <a:xfrm>
            <a:off x="6476509" y="1730321"/>
            <a:ext cx="4304147" cy="1815882"/>
          </a:xfrm>
          <a:prstGeom prst="rect">
            <a:avLst/>
          </a:prstGeom>
          <a:solidFill>
            <a:schemeClr val="tx1">
              <a:alpha val="60000"/>
            </a:schemeClr>
          </a:solidFill>
          <a:ln w="57150">
            <a:solidFill>
              <a:sysClr val="window" lastClr="FFFFFF">
                <a:lumMod val="15000"/>
                <a:lumOff val="85000"/>
              </a:sysClr>
            </a:solidFill>
          </a:ln>
        </p:spPr>
        <p:txBody>
          <a:bodyPr wrap="square" rtlCol="0">
            <a:spAutoFit/>
          </a:bodyPr>
          <a:lstStyle/>
          <a:p>
            <a:pPr lvl="0" algn="ctr"/>
            <a:r>
              <a:rPr lang="en-US" sz="2800" dirty="0">
                <a:solidFill>
                  <a:schemeClr val="bg1"/>
                </a:solidFill>
                <a:latin typeface="Georgia" panose="02040502050405020303" pitchFamily="18" charset="0"/>
              </a:rPr>
              <a:t>Cognitive impairment often presents in the </a:t>
            </a:r>
            <a:r>
              <a:rPr lang="en-US" sz="2800" b="1" i="1" dirty="0">
                <a:solidFill>
                  <a:schemeClr val="bg1"/>
                </a:solidFill>
                <a:latin typeface="Georgia" panose="02040502050405020303" pitchFamily="18" charset="0"/>
              </a:rPr>
              <a:t>early stages of psychosis</a:t>
            </a:r>
            <a:r>
              <a:rPr lang="en-US" sz="2800" dirty="0">
                <a:solidFill>
                  <a:schemeClr val="bg1"/>
                </a:solidFill>
                <a:latin typeface="Georgia" panose="02040502050405020303" pitchFamily="18" charset="0"/>
              </a:rPr>
              <a:t>.</a:t>
            </a:r>
          </a:p>
        </p:txBody>
      </p:sp>
      <p:sp>
        <p:nvSpPr>
          <p:cNvPr id="4" name="TextBox 3">
            <a:extLst>
              <a:ext uri="{FF2B5EF4-FFF2-40B4-BE49-F238E27FC236}">
                <a16:creationId xmlns:a16="http://schemas.microsoft.com/office/drawing/2014/main" id="{BF2F53D0-13BB-49AB-BC92-799266D55651}"/>
              </a:ext>
            </a:extLst>
          </p:cNvPr>
          <p:cNvSpPr txBox="1"/>
          <p:nvPr/>
        </p:nvSpPr>
        <p:spPr>
          <a:xfrm>
            <a:off x="7614327" y="3967708"/>
            <a:ext cx="4385508" cy="2677656"/>
          </a:xfrm>
          <a:prstGeom prst="rect">
            <a:avLst/>
          </a:prstGeom>
          <a:solidFill>
            <a:schemeClr val="tx1">
              <a:alpha val="60000"/>
            </a:schemeClr>
          </a:solidFill>
          <a:ln w="57150">
            <a:solidFill>
              <a:sysClr val="window" lastClr="FFFFFF">
                <a:lumMod val="15000"/>
                <a:lumOff val="85000"/>
              </a:sysClr>
            </a:solidFill>
          </a:ln>
        </p:spPr>
        <p:txBody>
          <a:bodyPr wrap="square" rtlCol="0">
            <a:spAutoFit/>
          </a:bodyPr>
          <a:lstStyle/>
          <a:p>
            <a:pPr lvl="0" algn="ctr"/>
            <a:r>
              <a:rPr lang="en-US" sz="2800" dirty="0">
                <a:solidFill>
                  <a:schemeClr val="bg1"/>
                </a:solidFill>
                <a:latin typeface="Georgia" panose="02040502050405020303" pitchFamily="18" charset="0"/>
              </a:rPr>
              <a:t>There appears to be a difference in cognitive performance in minorities </a:t>
            </a:r>
            <a:r>
              <a:rPr lang="en-US" sz="2800" b="1" i="1" dirty="0">
                <a:solidFill>
                  <a:schemeClr val="bg1"/>
                </a:solidFill>
                <a:latin typeface="Georgia" panose="02040502050405020303" pitchFamily="18" charset="0"/>
              </a:rPr>
              <a:t>in general </a:t>
            </a:r>
            <a:r>
              <a:rPr lang="en-US" sz="2800" dirty="0">
                <a:solidFill>
                  <a:schemeClr val="bg1"/>
                </a:solidFill>
                <a:latin typeface="Georgia" panose="02040502050405020303" pitchFamily="18" charset="0"/>
              </a:rPr>
              <a:t>that may be influenced by various factors.</a:t>
            </a:r>
            <a:endParaRPr lang="en-US" sz="2800" dirty="0">
              <a:solidFill>
                <a:schemeClr val="bg1"/>
              </a:solidFill>
            </a:endParaRPr>
          </a:p>
        </p:txBody>
      </p:sp>
      <p:sp>
        <p:nvSpPr>
          <p:cNvPr id="7" name="TextBox 6">
            <a:extLst>
              <a:ext uri="{FF2B5EF4-FFF2-40B4-BE49-F238E27FC236}">
                <a16:creationId xmlns:a16="http://schemas.microsoft.com/office/drawing/2014/main" id="{86B9F37D-8C3E-2090-5789-F8205CD32678}"/>
              </a:ext>
            </a:extLst>
          </p:cNvPr>
          <p:cNvSpPr txBox="1"/>
          <p:nvPr/>
        </p:nvSpPr>
        <p:spPr>
          <a:xfrm>
            <a:off x="131355" y="152404"/>
            <a:ext cx="9132718" cy="954107"/>
          </a:xfrm>
          <a:prstGeom prst="rect">
            <a:avLst/>
          </a:prstGeom>
          <a:noFill/>
        </p:spPr>
        <p:txBody>
          <a:bodyPr wrap="square" rtlCol="0">
            <a:spAutoFit/>
          </a:bodyPr>
          <a:lstStyle/>
          <a:p>
            <a:pPr lvl="0" algn="ctr"/>
            <a:r>
              <a:rPr lang="en-US" sz="2800" b="1" u="none" dirty="0">
                <a:latin typeface="Georgia" panose="02040502050405020303" pitchFamily="18" charset="0"/>
              </a:rPr>
              <a:t>What does the literature say about cognitive changes, race, AND early psychosis?</a:t>
            </a:r>
            <a:endParaRPr lang="en-US" sz="2800" u="none" dirty="0">
              <a:latin typeface="Georgia" panose="02040502050405020303" pitchFamily="18" charset="0"/>
            </a:endParaRPr>
          </a:p>
        </p:txBody>
      </p:sp>
      <p:pic>
        <p:nvPicPr>
          <p:cNvPr id="5" name="Picture 4">
            <a:extLst>
              <a:ext uri="{FF2B5EF4-FFF2-40B4-BE49-F238E27FC236}">
                <a16:creationId xmlns:a16="http://schemas.microsoft.com/office/drawing/2014/main" id="{2C3F6959-B831-F2B7-C870-381F402E6700}"/>
              </a:ext>
            </a:extLst>
          </p:cNvPr>
          <p:cNvPicPr>
            <a:picLocks noChangeAspect="1"/>
          </p:cNvPicPr>
          <p:nvPr/>
        </p:nvPicPr>
        <p:blipFill>
          <a:blip r:embed="rId3">
            <a:alphaModFix/>
          </a:blip>
          <a:srcRect l="7384" r="7866"/>
          <a:stretch/>
        </p:blipFill>
        <p:spPr>
          <a:xfrm>
            <a:off x="3171328" y="3016584"/>
            <a:ext cx="4477764" cy="4048874"/>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1016000"/>
          </a:effectLst>
        </p:spPr>
      </p:pic>
      <p:sp>
        <p:nvSpPr>
          <p:cNvPr id="6" name="TextBox 5">
            <a:extLst>
              <a:ext uri="{FF2B5EF4-FFF2-40B4-BE49-F238E27FC236}">
                <a16:creationId xmlns:a16="http://schemas.microsoft.com/office/drawing/2014/main" id="{3C3DDB70-81D6-867B-B5E2-8AFDBEE95019}"/>
              </a:ext>
            </a:extLst>
          </p:cNvPr>
          <p:cNvSpPr txBox="1"/>
          <p:nvPr/>
        </p:nvSpPr>
        <p:spPr>
          <a:xfrm>
            <a:off x="174631" y="2882250"/>
            <a:ext cx="4323087" cy="2246769"/>
          </a:xfrm>
          <a:prstGeom prst="rect">
            <a:avLst/>
          </a:prstGeom>
          <a:solidFill>
            <a:schemeClr val="tx1">
              <a:alpha val="60000"/>
            </a:schemeClr>
          </a:solidFill>
          <a:ln w="57150">
            <a:solidFill>
              <a:sysClr val="window" lastClr="FFFFFF">
                <a:lumMod val="15000"/>
                <a:lumOff val="85000"/>
              </a:sysClr>
            </a:solidFill>
          </a:ln>
        </p:spPr>
        <p:txBody>
          <a:bodyPr wrap="square" rtlCol="0">
            <a:spAutoFit/>
          </a:bodyPr>
          <a:lstStyle/>
          <a:p>
            <a:pPr lvl="0" algn="ctr"/>
            <a:r>
              <a:rPr lang="en-US" sz="2800" dirty="0">
                <a:solidFill>
                  <a:schemeClr val="bg1"/>
                </a:solidFill>
                <a:latin typeface="Georgia" panose="02040502050405020303" pitchFamily="18" charset="0"/>
              </a:rPr>
              <a:t>Black people are more likely to be diagnosed with psychotic disorders (specifically schizophrenia) </a:t>
            </a:r>
          </a:p>
        </p:txBody>
      </p:sp>
    </p:spTree>
    <p:extLst>
      <p:ext uri="{BB962C8B-B14F-4D97-AF65-F5344CB8AC3E}">
        <p14:creationId xmlns:p14="http://schemas.microsoft.com/office/powerpoint/2010/main" val="3221841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80000"/>
          </a:schemeClr>
        </a:solid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BCEFBB1-C1A9-DA2A-2627-E4E7BB827AFE}"/>
              </a:ext>
            </a:extLst>
          </p:cNvPr>
          <p:cNvGraphicFramePr/>
          <p:nvPr>
            <p:extLst>
              <p:ext uri="{D42A27DB-BD31-4B8C-83A1-F6EECF244321}">
                <p14:modId xmlns:p14="http://schemas.microsoft.com/office/powerpoint/2010/main" val="1207949003"/>
              </p:ext>
            </p:extLst>
          </p:nvPr>
        </p:nvGraphicFramePr>
        <p:xfrm>
          <a:off x="2834640" y="91438"/>
          <a:ext cx="8778240" cy="6766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A59466D-F800-6DF9-7B75-16C2DEC1D963}"/>
              </a:ext>
            </a:extLst>
          </p:cNvPr>
          <p:cNvSpPr txBox="1"/>
          <p:nvPr/>
        </p:nvSpPr>
        <p:spPr>
          <a:xfrm>
            <a:off x="211015" y="3429000"/>
            <a:ext cx="3807069" cy="2308324"/>
          </a:xfrm>
          <a:prstGeom prst="rect">
            <a:avLst/>
          </a:prstGeom>
          <a:noFill/>
        </p:spPr>
        <p:txBody>
          <a:bodyPr wrap="square" rtlCol="0">
            <a:spAutoFit/>
          </a:bodyPr>
          <a:lstStyle/>
          <a:p>
            <a:r>
              <a:rPr lang="en-US" sz="4800" dirty="0">
                <a:latin typeface="Georgia" panose="02040502050405020303" pitchFamily="18" charset="0"/>
              </a:rPr>
              <a:t>Why is this research important?</a:t>
            </a:r>
          </a:p>
        </p:txBody>
      </p:sp>
      <p:pic>
        <p:nvPicPr>
          <p:cNvPr id="4" name="Picture 3">
            <a:extLst>
              <a:ext uri="{FF2B5EF4-FFF2-40B4-BE49-F238E27FC236}">
                <a16:creationId xmlns:a16="http://schemas.microsoft.com/office/drawing/2014/main" id="{4BB7F31C-969F-B61D-C2B5-A8847B2117DF}"/>
              </a:ext>
            </a:extLst>
          </p:cNvPr>
          <p:cNvPicPr>
            <a:picLocks noChangeAspect="1"/>
          </p:cNvPicPr>
          <p:nvPr/>
        </p:nvPicPr>
        <p:blipFill>
          <a:blip r:embed="rId8"/>
          <a:stretch>
            <a:fillRect/>
          </a:stretch>
        </p:blipFill>
        <p:spPr>
          <a:xfrm>
            <a:off x="989623" y="1938052"/>
            <a:ext cx="1635370" cy="1635370"/>
          </a:xfrm>
          <a:prstGeom prst="rect">
            <a:avLst/>
          </a:prstGeom>
        </p:spPr>
      </p:pic>
    </p:spTree>
    <p:extLst>
      <p:ext uri="{BB962C8B-B14F-4D97-AF65-F5344CB8AC3E}">
        <p14:creationId xmlns:p14="http://schemas.microsoft.com/office/powerpoint/2010/main" val="253637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D61075-E6ED-BA96-A376-E211FD3495DD}"/>
              </a:ext>
            </a:extLst>
          </p:cNvPr>
          <p:cNvSpPr txBox="1"/>
          <p:nvPr/>
        </p:nvSpPr>
        <p:spPr>
          <a:xfrm>
            <a:off x="256770" y="103148"/>
            <a:ext cx="12215450" cy="830997"/>
          </a:xfrm>
          <a:prstGeom prst="rect">
            <a:avLst/>
          </a:prstGeom>
          <a:noFill/>
        </p:spPr>
        <p:txBody>
          <a:bodyPr wrap="square" rtlCol="0">
            <a:spAutoFit/>
          </a:bodyPr>
          <a:lstStyle/>
          <a:p>
            <a:pPr algn="ctr"/>
            <a:r>
              <a:rPr lang="en-US" sz="2400" b="1" u="sng" dirty="0">
                <a:latin typeface="Georgia" panose="02040502050405020303" pitchFamily="18" charset="0"/>
              </a:rPr>
              <a:t>Objective:</a:t>
            </a:r>
            <a:endParaRPr lang="en-US" sz="2400" dirty="0">
              <a:latin typeface="Georgia" panose="02040502050405020303" pitchFamily="18" charset="0"/>
            </a:endParaRPr>
          </a:p>
          <a:p>
            <a:pPr algn="ctr"/>
            <a:r>
              <a:rPr lang="en-US" sz="2400" b="1" i="1" dirty="0">
                <a:latin typeface="Georgia" panose="02040502050405020303" pitchFamily="18" charset="0"/>
              </a:rPr>
              <a:t>Compare </a:t>
            </a:r>
            <a:r>
              <a:rPr lang="en-US" sz="2400" i="1" dirty="0">
                <a:latin typeface="Georgia" panose="02040502050405020303" pitchFamily="18" charset="0"/>
              </a:rPr>
              <a:t>cognition-related variables across racial groups.</a:t>
            </a:r>
            <a:endParaRPr lang="en-US" sz="2400" dirty="0"/>
          </a:p>
        </p:txBody>
      </p:sp>
      <p:pic>
        <p:nvPicPr>
          <p:cNvPr id="4" name="Graphic 3" descr="Aspiration outline">
            <a:extLst>
              <a:ext uri="{FF2B5EF4-FFF2-40B4-BE49-F238E27FC236}">
                <a16:creationId xmlns:a16="http://schemas.microsoft.com/office/drawing/2014/main" id="{D0382C08-416A-4AC7-172E-C3CCA6D7F1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296" y="2453054"/>
            <a:ext cx="5055629" cy="4404946"/>
          </a:xfrm>
          <a:prstGeom prst="rect">
            <a:avLst/>
          </a:prstGeom>
        </p:spPr>
      </p:pic>
      <p:sp>
        <p:nvSpPr>
          <p:cNvPr id="5" name="TextBox 4">
            <a:extLst>
              <a:ext uri="{FF2B5EF4-FFF2-40B4-BE49-F238E27FC236}">
                <a16:creationId xmlns:a16="http://schemas.microsoft.com/office/drawing/2014/main" id="{D1B5DD1F-C2C2-561A-8929-D9D9CA373DA7}"/>
              </a:ext>
            </a:extLst>
          </p:cNvPr>
          <p:cNvSpPr txBox="1"/>
          <p:nvPr/>
        </p:nvSpPr>
        <p:spPr>
          <a:xfrm>
            <a:off x="3771390" y="2453054"/>
            <a:ext cx="7939964" cy="2246769"/>
          </a:xfrm>
          <a:prstGeom prst="rect">
            <a:avLst/>
          </a:prstGeom>
          <a:solidFill>
            <a:schemeClr val="tx1">
              <a:alpha val="50000"/>
            </a:schemeClr>
          </a:solidFill>
          <a:ln w="57150">
            <a:solidFill>
              <a:schemeClr val="tx1"/>
            </a:solidFill>
          </a:ln>
        </p:spPr>
        <p:txBody>
          <a:bodyPr wrap="square" rtlCol="0">
            <a:spAutoFit/>
          </a:bodyPr>
          <a:lstStyle/>
          <a:p>
            <a:pPr lvl="0" algn="ctr"/>
            <a:r>
              <a:rPr lang="en-US" sz="2800" b="1" u="sng" dirty="0">
                <a:solidFill>
                  <a:schemeClr val="bg1"/>
                </a:solidFill>
                <a:latin typeface="Georgia" panose="02040502050405020303" pitchFamily="18" charset="0"/>
              </a:rPr>
              <a:t>Hypothesis:</a:t>
            </a:r>
          </a:p>
          <a:p>
            <a:pPr lvl="0" algn="ctr"/>
            <a:r>
              <a:rPr lang="en-US" sz="2800" i="1" dirty="0">
                <a:solidFill>
                  <a:schemeClr val="bg1"/>
                </a:solidFill>
                <a:latin typeface="Georgia" panose="02040502050405020303" pitchFamily="18" charset="0"/>
              </a:rPr>
              <a:t>I </a:t>
            </a:r>
            <a:r>
              <a:rPr lang="en-US" sz="2800" b="1" i="1" dirty="0">
                <a:solidFill>
                  <a:schemeClr val="bg1"/>
                </a:solidFill>
                <a:latin typeface="Georgia" panose="02040502050405020303" pitchFamily="18" charset="0"/>
              </a:rPr>
              <a:t>hypothesize</a:t>
            </a:r>
            <a:r>
              <a:rPr lang="en-US" sz="2800" i="1" dirty="0">
                <a:solidFill>
                  <a:schemeClr val="bg1"/>
                </a:solidFill>
                <a:latin typeface="Georgia" panose="02040502050405020303" pitchFamily="18" charset="0"/>
              </a:rPr>
              <a:t> that there will be a </a:t>
            </a:r>
            <a:r>
              <a:rPr lang="en-US" sz="2800" b="1" i="1" dirty="0">
                <a:solidFill>
                  <a:schemeClr val="bg1"/>
                </a:solidFill>
                <a:latin typeface="Georgia" panose="02040502050405020303" pitchFamily="18" charset="0"/>
              </a:rPr>
              <a:t>significant difference</a:t>
            </a:r>
            <a:r>
              <a:rPr lang="en-US" sz="2800" i="1" dirty="0">
                <a:solidFill>
                  <a:schemeClr val="bg1"/>
                </a:solidFill>
                <a:latin typeface="Georgia" panose="02040502050405020303" pitchFamily="18" charset="0"/>
              </a:rPr>
              <a:t> between races (Non-White versus White) in cognition-related variables in people experiencing CHR-P.</a:t>
            </a:r>
          </a:p>
        </p:txBody>
      </p:sp>
    </p:spTree>
    <p:extLst>
      <p:ext uri="{BB962C8B-B14F-4D97-AF65-F5344CB8AC3E}">
        <p14:creationId xmlns:p14="http://schemas.microsoft.com/office/powerpoint/2010/main" val="364467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 name="Group 69">
            <a:extLst>
              <a:ext uri="{FF2B5EF4-FFF2-40B4-BE49-F238E27FC236}">
                <a16:creationId xmlns:a16="http://schemas.microsoft.com/office/drawing/2014/main" id="{BF4E480B-94D6-46F9-A2B6-B98D311FDC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1999" cy="6861600"/>
            <a:chOff x="1" y="0"/>
            <a:chExt cx="12191999" cy="6861600"/>
          </a:xfrm>
        </p:grpSpPr>
        <p:sp>
          <p:nvSpPr>
            <p:cNvPr id="71" name="Rectangle 70">
              <a:extLst>
                <a:ext uri="{FF2B5EF4-FFF2-40B4-BE49-F238E27FC236}">
                  <a16:creationId xmlns:a16="http://schemas.microsoft.com/office/drawing/2014/main" id="{07183CDE-91A1-40C3-8E80-66F89E1C2D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6200000">
              <a:off x="1" y="1640114"/>
              <a:ext cx="5217886" cy="5217886"/>
            </a:xfrm>
            <a:prstGeom prst="rect">
              <a:avLst/>
            </a:prstGeom>
            <a:gradFill flip="none" rotWithShape="1">
              <a:gsLst>
                <a:gs pos="0">
                  <a:schemeClr val="accent2">
                    <a:alpha val="60000"/>
                  </a:schemeClr>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2" name="Oval 71">
              <a:extLst>
                <a:ext uri="{FF2B5EF4-FFF2-40B4-BE49-F238E27FC236}">
                  <a16:creationId xmlns:a16="http://schemas.microsoft.com/office/drawing/2014/main" id="{A6756515-F9AA-46BD-8DD2-AA15BA492AC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384514" y="0"/>
              <a:ext cx="4320000" cy="4320000"/>
            </a:xfrm>
            <a:prstGeom prst="ellipse">
              <a:avLst/>
            </a:prstGeom>
            <a:solidFill>
              <a:schemeClr val="accent3">
                <a:alpha val="96000"/>
              </a:schemeClr>
            </a:solidFill>
            <a:ln>
              <a:noFill/>
            </a:ln>
            <a:effectLst>
              <a:softEdge rad="1016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3" name="Oval 72">
              <a:extLst>
                <a:ext uri="{FF2B5EF4-FFF2-40B4-BE49-F238E27FC236}">
                  <a16:creationId xmlns:a16="http://schemas.microsoft.com/office/drawing/2014/main" id="{ABA365E2-8B71-408B-9092-0104216AC7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119057" y="1230054"/>
              <a:ext cx="5506886" cy="5506886"/>
            </a:xfrm>
            <a:prstGeom prst="ellipse">
              <a:avLst/>
            </a:prstGeom>
            <a:solidFill>
              <a:schemeClr val="accent2">
                <a:alpha val="60000"/>
              </a:schemeClr>
            </a:solidFill>
            <a:ln>
              <a:noFill/>
            </a:ln>
            <a:effectLst>
              <a:softEdge rad="1270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grpSp>
          <p:nvGrpSpPr>
            <p:cNvPr id="74" name="Group 73">
              <a:extLst>
                <a:ext uri="{FF2B5EF4-FFF2-40B4-BE49-F238E27FC236}">
                  <a16:creationId xmlns:a16="http://schemas.microsoft.com/office/drawing/2014/main" id="{BEDB8D7A-1BF6-4CDB-B93A-7736955F504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90092" y="0"/>
              <a:ext cx="10800000" cy="6858000"/>
              <a:chOff x="2328000" y="0"/>
              <a:chExt cx="2880000" cy="1440000"/>
            </a:xfrm>
          </p:grpSpPr>
          <p:sp>
            <p:nvSpPr>
              <p:cNvPr id="75" name="Rectangle 74">
                <a:extLst>
                  <a:ext uri="{FF2B5EF4-FFF2-40B4-BE49-F238E27FC236}">
                    <a16:creationId xmlns:a16="http://schemas.microsoft.com/office/drawing/2014/main" id="{5AACD774-5167-46C7-8A62-6E2FE4BE94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6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6" name="Rectangle 75">
                <a:extLst>
                  <a:ext uri="{FF2B5EF4-FFF2-40B4-BE49-F238E27FC236}">
                    <a16:creationId xmlns:a16="http://schemas.microsoft.com/office/drawing/2014/main" id="{06E0F2D8-452E-48F9-9912-C47EAEAE1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328000" y="0"/>
                <a:ext cx="1440000" cy="1440000"/>
              </a:xfrm>
              <a:prstGeom prst="rect">
                <a:avLst/>
              </a:prstGeom>
              <a:gradFill flip="none" rotWithShape="1">
                <a:gsLst>
                  <a:gs pos="0">
                    <a:schemeClr val="accent1"/>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47" name="Group 46">
              <a:extLst>
                <a:ext uri="{FF2B5EF4-FFF2-40B4-BE49-F238E27FC236}">
                  <a16:creationId xmlns:a16="http://schemas.microsoft.com/office/drawing/2014/main" id="{91FBBF95-430B-427C-A6E8-DB899217FC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7048499" y="1714500"/>
              <a:ext cx="6858000" cy="3429000"/>
              <a:chOff x="0" y="0"/>
              <a:chExt cx="2880000" cy="1440000"/>
            </a:xfrm>
          </p:grpSpPr>
          <p:sp>
            <p:nvSpPr>
              <p:cNvPr id="77" name="Rectangle 76">
                <a:extLst>
                  <a:ext uri="{FF2B5EF4-FFF2-40B4-BE49-F238E27FC236}">
                    <a16:creationId xmlns:a16="http://schemas.microsoft.com/office/drawing/2014/main" id="{BEE64698-3ED2-4395-B7FC-65248E437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4000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8" name="Rectangle 77">
                <a:extLst>
                  <a:ext uri="{FF2B5EF4-FFF2-40B4-BE49-F238E27FC236}">
                    <a16:creationId xmlns:a16="http://schemas.microsoft.com/office/drawing/2014/main" id="{FE20B1E1-CE09-4C2A-A3FB-DB8026C54E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1440000" cy="1440000"/>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48" name="Rectangle 47">
              <a:extLst>
                <a:ext uri="{FF2B5EF4-FFF2-40B4-BE49-F238E27FC236}">
                  <a16:creationId xmlns:a16="http://schemas.microsoft.com/office/drawing/2014/main" id="{0CB2405B-A907-48B3-906A-FB3573C0B2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5602287" y="271887"/>
              <a:ext cx="6589713" cy="6589713"/>
            </a:xfrm>
            <a:prstGeom prst="rect">
              <a:avLst/>
            </a:prstGeom>
            <a:gradFill flip="none" rotWithShape="1">
              <a:gsLst>
                <a:gs pos="0">
                  <a:schemeClr val="accent3"/>
                </a:gs>
                <a:gs pos="60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79" name="Rectangle 78">
            <a:extLst>
              <a:ext uri="{FF2B5EF4-FFF2-40B4-BE49-F238E27FC236}">
                <a16:creationId xmlns:a16="http://schemas.microsoft.com/office/drawing/2014/main" id="{6DC8E2D9-6729-4614-8667-C1016D318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pic>
        <p:nvPicPr>
          <p:cNvPr id="4" name="Content Placeholder 3" descr="A person thinking in space&#10;&#10;Description automatically generated with medium confidence">
            <a:extLst>
              <a:ext uri="{FF2B5EF4-FFF2-40B4-BE49-F238E27FC236}">
                <a16:creationId xmlns:a16="http://schemas.microsoft.com/office/drawing/2014/main" id="{8DD2F763-F408-CEC2-C5CA-2F6A720B2D04}"/>
              </a:ext>
            </a:extLst>
          </p:cNvPr>
          <p:cNvPicPr>
            <a:picLocks noGrp="1" noChangeAspect="1"/>
          </p:cNvPicPr>
          <p:nvPr>
            <p:ph idx="1"/>
          </p:nvPr>
        </p:nvPicPr>
        <p:blipFill rotWithShape="1">
          <a:blip r:embed="rId3">
            <a:alphaModFix/>
          </a:blip>
          <a:srcRect t="24225" r="1" b="19529"/>
          <a:stretch/>
        </p:blipFill>
        <p:spPr>
          <a:xfrm>
            <a:off x="-688" y="-4"/>
            <a:ext cx="12192687" cy="6858000"/>
          </a:xfrm>
          <a:prstGeom prst="rect">
            <a:avLst/>
          </a:prstGeom>
        </p:spPr>
      </p:pic>
      <p:grpSp>
        <p:nvGrpSpPr>
          <p:cNvPr id="80" name="Group 79">
            <a:extLst>
              <a:ext uri="{FF2B5EF4-FFF2-40B4-BE49-F238E27FC236}">
                <a16:creationId xmlns:a16="http://schemas.microsoft.com/office/drawing/2014/main" id="{5697E9DF-ECF5-4EA6-8E3F-160752B889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101" y="549274"/>
            <a:ext cx="12268203" cy="6308725"/>
            <a:chOff x="-38101" y="549274"/>
            <a:chExt cx="12268203" cy="6308725"/>
          </a:xfrm>
        </p:grpSpPr>
        <p:sp>
          <p:nvSpPr>
            <p:cNvPr id="57" name="Rectangle 56">
              <a:extLst>
                <a:ext uri="{FF2B5EF4-FFF2-40B4-BE49-F238E27FC236}">
                  <a16:creationId xmlns:a16="http://schemas.microsoft.com/office/drawing/2014/main" id="{1DCAAB57-774B-4C3C-B2E2-9BA998704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6096001" y="549274"/>
              <a:ext cx="6096599" cy="6308723"/>
            </a:xfrm>
            <a:prstGeom prst="rect">
              <a:avLst/>
            </a:prstGeom>
            <a:gradFill flip="none" rotWithShape="1">
              <a:gsLst>
                <a:gs pos="30000">
                  <a:schemeClr val="bg1">
                    <a:alpha val="60000"/>
                  </a:schemeClr>
                </a:gs>
                <a:gs pos="0">
                  <a:schemeClr val="bg1">
                    <a:alpha val="80000"/>
                  </a:schemeClr>
                </a:gs>
                <a:gs pos="70000">
                  <a:schemeClr val="bg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7069F6E5-0E1F-4324-B525-E896EE983D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00" y="549274"/>
              <a:ext cx="6096598" cy="6308723"/>
            </a:xfrm>
            <a:prstGeom prst="rect">
              <a:avLst/>
            </a:prstGeom>
            <a:gradFill flip="none" rotWithShape="1">
              <a:gsLst>
                <a:gs pos="30000">
                  <a:schemeClr val="bg1">
                    <a:alpha val="60000"/>
                  </a:schemeClr>
                </a:gs>
                <a:gs pos="0">
                  <a:schemeClr val="bg1">
                    <a:alpha val="80000"/>
                  </a:schemeClr>
                </a:gs>
                <a:gs pos="70000">
                  <a:schemeClr val="bg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9" name="Group 58">
              <a:extLst>
                <a:ext uri="{FF2B5EF4-FFF2-40B4-BE49-F238E27FC236}">
                  <a16:creationId xmlns:a16="http://schemas.microsoft.com/office/drawing/2014/main" id="{FDAFA65F-5ED6-4A79-9C73-A1DE583C1A8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38101" y="1990722"/>
              <a:ext cx="12268200" cy="4867276"/>
              <a:chOff x="3" y="1"/>
              <a:chExt cx="12268200" cy="4867276"/>
            </a:xfrm>
          </p:grpSpPr>
          <p:sp>
            <p:nvSpPr>
              <p:cNvPr id="81" name="Rectangle 80">
                <a:extLst>
                  <a:ext uri="{FF2B5EF4-FFF2-40B4-BE49-F238E27FC236}">
                    <a16:creationId xmlns:a16="http://schemas.microsoft.com/office/drawing/2014/main" id="{ED04940F-1A28-47CA-BC85-5D0FA90768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33687" y="-633138"/>
                <a:ext cx="4866731" cy="6134100"/>
              </a:xfrm>
              <a:prstGeom prst="rect">
                <a:avLst/>
              </a:prstGeom>
              <a:gradFill flip="none" rotWithShape="1">
                <a:gsLst>
                  <a:gs pos="0">
                    <a:schemeClr val="accent3">
                      <a:alpha val="8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DF2264D0-1772-4B5C-A1F5-C000597317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V="1">
                <a:off x="6767787" y="-633683"/>
                <a:ext cx="4866731" cy="6134100"/>
              </a:xfrm>
              <a:prstGeom prst="rect">
                <a:avLst/>
              </a:prstGeom>
              <a:gradFill flip="none" rotWithShape="1">
                <a:gsLst>
                  <a:gs pos="0">
                    <a:schemeClr val="accent3">
                      <a:alpha val="80000"/>
                    </a:schemeClr>
                  </a:gs>
                  <a:gs pos="63000">
                    <a:schemeClr val="accent3">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81">
              <a:extLst>
                <a:ext uri="{FF2B5EF4-FFF2-40B4-BE49-F238E27FC236}">
                  <a16:creationId xmlns:a16="http://schemas.microsoft.com/office/drawing/2014/main" id="{926BB5ED-C44B-4E3E-9A5D-18228C0199F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38104" y="3091890"/>
              <a:ext cx="9515473" cy="3766109"/>
              <a:chOff x="2676525" y="0"/>
              <a:chExt cx="9515473" cy="3766109"/>
            </a:xfrm>
          </p:grpSpPr>
          <p:sp>
            <p:nvSpPr>
              <p:cNvPr id="83" name="Rectangle 82">
                <a:extLst>
                  <a:ext uri="{FF2B5EF4-FFF2-40B4-BE49-F238E27FC236}">
                    <a16:creationId xmlns:a16="http://schemas.microsoft.com/office/drawing/2014/main" id="{DD5A1916-1815-43F3-8E57-A5AD558BCA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4262" y="0"/>
                <a:ext cx="4757736" cy="3766109"/>
              </a:xfrm>
              <a:prstGeom prst="rect">
                <a:avLst/>
              </a:prstGeom>
              <a:gradFill flip="none" rotWithShape="1">
                <a:gsLst>
                  <a:gs pos="0">
                    <a:schemeClr val="accent1">
                      <a:alpha val="8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a:extLst>
                  <a:ext uri="{FF2B5EF4-FFF2-40B4-BE49-F238E27FC236}">
                    <a16:creationId xmlns:a16="http://schemas.microsoft.com/office/drawing/2014/main" id="{1C758D1E-62C7-4EF3-824F-C2542D216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676525" y="0"/>
                <a:ext cx="4757736" cy="3766109"/>
              </a:xfrm>
              <a:prstGeom prst="rect">
                <a:avLst/>
              </a:prstGeom>
              <a:gradFill flip="none" rotWithShape="1">
                <a:gsLst>
                  <a:gs pos="0">
                    <a:schemeClr val="accent1">
                      <a:alpha val="80000"/>
                    </a:schemeClr>
                  </a:gs>
                  <a:gs pos="60000">
                    <a:schemeClr val="accent1">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5" name="Group 84">
              <a:extLst>
                <a:ext uri="{FF2B5EF4-FFF2-40B4-BE49-F238E27FC236}">
                  <a16:creationId xmlns:a16="http://schemas.microsoft.com/office/drawing/2014/main" id="{3A3AF6C1-825F-437D-BED2-DEF267D06FA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a:off x="2714629" y="3091890"/>
              <a:ext cx="9515473" cy="3766109"/>
              <a:chOff x="0" y="0"/>
              <a:chExt cx="9515473" cy="3766109"/>
            </a:xfrm>
          </p:grpSpPr>
          <p:sp>
            <p:nvSpPr>
              <p:cNvPr id="86" name="Rectangle 85">
                <a:extLst>
                  <a:ext uri="{FF2B5EF4-FFF2-40B4-BE49-F238E27FC236}">
                    <a16:creationId xmlns:a16="http://schemas.microsoft.com/office/drawing/2014/main" id="{0E518F14-B231-4186-ADC0-8339580E80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57737" y="0"/>
                <a:ext cx="4757736" cy="3766109"/>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86">
                <a:extLst>
                  <a:ext uri="{FF2B5EF4-FFF2-40B4-BE49-F238E27FC236}">
                    <a16:creationId xmlns:a16="http://schemas.microsoft.com/office/drawing/2014/main" id="{75A3C29F-2140-4EC1-B779-7A8D725B7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0" y="0"/>
                <a:ext cx="4757736" cy="3766109"/>
              </a:xfrm>
              <a:prstGeom prst="rect">
                <a:avLst/>
              </a:prstGeom>
              <a:gradFill flip="none" rotWithShape="1">
                <a:gsLst>
                  <a:gs pos="0">
                    <a:schemeClr val="accent2"/>
                  </a:gs>
                  <a:gs pos="60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 name="Title 4">
            <a:extLst>
              <a:ext uri="{FF2B5EF4-FFF2-40B4-BE49-F238E27FC236}">
                <a16:creationId xmlns:a16="http://schemas.microsoft.com/office/drawing/2014/main" id="{447F4A03-9317-F0FA-D7AA-CCA0680FA265}"/>
              </a:ext>
            </a:extLst>
          </p:cNvPr>
          <p:cNvSpPr>
            <a:spLocks noGrp="1"/>
          </p:cNvSpPr>
          <p:nvPr>
            <p:ph type="title"/>
          </p:nvPr>
        </p:nvSpPr>
        <p:spPr>
          <a:xfrm>
            <a:off x="2131680" y="5364003"/>
            <a:ext cx="8428465" cy="995634"/>
          </a:xfrm>
        </p:spPr>
        <p:txBody>
          <a:bodyPr>
            <a:noAutofit/>
          </a:bodyPr>
          <a:lstStyle/>
          <a:p>
            <a:pPr algn="ctr"/>
            <a:r>
              <a:rPr lang="en-US" sz="9600" dirty="0"/>
              <a:t>Methods</a:t>
            </a:r>
          </a:p>
        </p:txBody>
      </p:sp>
    </p:spTree>
    <p:extLst>
      <p:ext uri="{BB962C8B-B14F-4D97-AF65-F5344CB8AC3E}">
        <p14:creationId xmlns:p14="http://schemas.microsoft.com/office/powerpoint/2010/main" val="175684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87699F-B7D4-15DD-B239-DA060AA616E5}"/>
              </a:ext>
            </a:extLst>
          </p:cNvPr>
          <p:cNvSpPr txBox="1"/>
          <p:nvPr/>
        </p:nvSpPr>
        <p:spPr>
          <a:xfrm>
            <a:off x="1143000" y="222644"/>
            <a:ext cx="8229599" cy="707886"/>
          </a:xfrm>
          <a:prstGeom prst="rect">
            <a:avLst/>
          </a:prstGeom>
          <a:noFill/>
        </p:spPr>
        <p:txBody>
          <a:bodyPr wrap="square" rtlCol="0">
            <a:spAutoFit/>
          </a:bodyPr>
          <a:lstStyle/>
          <a:p>
            <a:pPr algn="ctr"/>
            <a:r>
              <a:rPr lang="en-US" sz="4000" b="1" u="sng" dirty="0">
                <a:latin typeface="Georgia" panose="02040502050405020303" pitchFamily="18" charset="0"/>
              </a:rPr>
              <a:t>PEACS Pilot Data</a:t>
            </a:r>
          </a:p>
        </p:txBody>
      </p:sp>
      <p:sp>
        <p:nvSpPr>
          <p:cNvPr id="8" name="Arrow: Pentagon 7">
            <a:extLst>
              <a:ext uri="{FF2B5EF4-FFF2-40B4-BE49-F238E27FC236}">
                <a16:creationId xmlns:a16="http://schemas.microsoft.com/office/drawing/2014/main" id="{0F3646F0-012F-2332-8772-E3D61BCF23F1}"/>
              </a:ext>
            </a:extLst>
          </p:cNvPr>
          <p:cNvSpPr/>
          <p:nvPr/>
        </p:nvSpPr>
        <p:spPr>
          <a:xfrm>
            <a:off x="243690" y="2567354"/>
            <a:ext cx="3137939" cy="2258646"/>
          </a:xfrm>
          <a:prstGeom prst="homePlat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79EA2574-B929-F9C7-ECD8-93358326187B}"/>
              </a:ext>
            </a:extLst>
          </p:cNvPr>
          <p:cNvSpPr/>
          <p:nvPr/>
        </p:nvSpPr>
        <p:spPr>
          <a:xfrm>
            <a:off x="3888836" y="2156340"/>
            <a:ext cx="3711183" cy="3470568"/>
          </a:xfrm>
          <a:prstGeom prst="homePlat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Pentagon 9">
            <a:extLst>
              <a:ext uri="{FF2B5EF4-FFF2-40B4-BE49-F238E27FC236}">
                <a16:creationId xmlns:a16="http://schemas.microsoft.com/office/drawing/2014/main" id="{F84FAAEC-813A-D917-36E4-C10BFE2881C2}"/>
              </a:ext>
            </a:extLst>
          </p:cNvPr>
          <p:cNvSpPr/>
          <p:nvPr/>
        </p:nvSpPr>
        <p:spPr>
          <a:xfrm>
            <a:off x="8027599" y="1867790"/>
            <a:ext cx="3711184" cy="3723385"/>
          </a:xfrm>
          <a:prstGeom prst="homePlate">
            <a:avLst/>
          </a:prstGeom>
          <a:solidFill>
            <a:schemeClr val="accent1">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B39B88B-273D-7928-D89A-E9C7F6302ADD}"/>
              </a:ext>
            </a:extLst>
          </p:cNvPr>
          <p:cNvSpPr txBox="1"/>
          <p:nvPr/>
        </p:nvSpPr>
        <p:spPr>
          <a:xfrm>
            <a:off x="-524175" y="2010665"/>
            <a:ext cx="3905804" cy="523220"/>
          </a:xfrm>
          <a:prstGeom prst="rect">
            <a:avLst/>
          </a:prstGeom>
          <a:noFill/>
        </p:spPr>
        <p:txBody>
          <a:bodyPr wrap="square" rtlCol="0">
            <a:spAutoFit/>
          </a:bodyPr>
          <a:lstStyle/>
          <a:p>
            <a:pPr algn="ctr"/>
            <a:r>
              <a:rPr lang="en-US" sz="2800" b="1" dirty="0">
                <a:latin typeface="Georgia" panose="02040502050405020303" pitchFamily="18" charset="0"/>
              </a:rPr>
              <a:t>Participants</a:t>
            </a:r>
          </a:p>
        </p:txBody>
      </p:sp>
      <p:sp>
        <p:nvSpPr>
          <p:cNvPr id="12" name="TextBox 11">
            <a:extLst>
              <a:ext uri="{FF2B5EF4-FFF2-40B4-BE49-F238E27FC236}">
                <a16:creationId xmlns:a16="http://schemas.microsoft.com/office/drawing/2014/main" id="{62179117-8DF7-D880-A18E-A19E887E1096}"/>
              </a:ext>
            </a:extLst>
          </p:cNvPr>
          <p:cNvSpPr txBox="1"/>
          <p:nvPr/>
        </p:nvSpPr>
        <p:spPr>
          <a:xfrm>
            <a:off x="2703557" y="1526537"/>
            <a:ext cx="3905804" cy="523220"/>
          </a:xfrm>
          <a:prstGeom prst="rect">
            <a:avLst/>
          </a:prstGeom>
          <a:noFill/>
        </p:spPr>
        <p:txBody>
          <a:bodyPr wrap="square" rtlCol="0">
            <a:spAutoFit/>
          </a:bodyPr>
          <a:lstStyle/>
          <a:p>
            <a:pPr algn="ctr"/>
            <a:r>
              <a:rPr lang="en-US" sz="2800" b="1" dirty="0">
                <a:latin typeface="Georgia" panose="02040502050405020303" pitchFamily="18" charset="0"/>
              </a:rPr>
              <a:t>Procedure</a:t>
            </a:r>
          </a:p>
        </p:txBody>
      </p:sp>
      <p:sp>
        <p:nvSpPr>
          <p:cNvPr id="13" name="TextBox 12">
            <a:extLst>
              <a:ext uri="{FF2B5EF4-FFF2-40B4-BE49-F238E27FC236}">
                <a16:creationId xmlns:a16="http://schemas.microsoft.com/office/drawing/2014/main" id="{A14A0345-CD46-932C-8FA3-D3405AEC62B7}"/>
              </a:ext>
            </a:extLst>
          </p:cNvPr>
          <p:cNvSpPr txBox="1"/>
          <p:nvPr/>
        </p:nvSpPr>
        <p:spPr>
          <a:xfrm>
            <a:off x="7172442" y="1344570"/>
            <a:ext cx="3905804" cy="523220"/>
          </a:xfrm>
          <a:prstGeom prst="rect">
            <a:avLst/>
          </a:prstGeom>
          <a:noFill/>
        </p:spPr>
        <p:txBody>
          <a:bodyPr wrap="square" rtlCol="0">
            <a:spAutoFit/>
          </a:bodyPr>
          <a:lstStyle/>
          <a:p>
            <a:pPr algn="ctr"/>
            <a:r>
              <a:rPr lang="en-US" sz="2800" b="1" dirty="0">
                <a:latin typeface="Georgia" panose="02040502050405020303" pitchFamily="18" charset="0"/>
              </a:rPr>
              <a:t>Measures</a:t>
            </a:r>
          </a:p>
        </p:txBody>
      </p:sp>
      <p:sp>
        <p:nvSpPr>
          <p:cNvPr id="14" name="TextBox 13">
            <a:extLst>
              <a:ext uri="{FF2B5EF4-FFF2-40B4-BE49-F238E27FC236}">
                <a16:creationId xmlns:a16="http://schemas.microsoft.com/office/drawing/2014/main" id="{F356546B-76DD-CFC5-9905-1A3BD4289635}"/>
              </a:ext>
            </a:extLst>
          </p:cNvPr>
          <p:cNvSpPr txBox="1"/>
          <p:nvPr/>
        </p:nvSpPr>
        <p:spPr>
          <a:xfrm>
            <a:off x="153897" y="3043937"/>
            <a:ext cx="2549660" cy="1631216"/>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2000" dirty="0">
                <a:effectLst/>
                <a:latin typeface="Georgia" panose="02040502050405020303" pitchFamily="18" charset="0"/>
                <a:ea typeface="Calibri" panose="020F0502020204030204" pitchFamily="34" charset="0"/>
                <a:cs typeface="Times New Roman" panose="02020603050405020304" pitchFamily="18" charset="0"/>
              </a:rPr>
              <a:t>Adolescents and young adults (n= 243</a:t>
            </a:r>
            <a:r>
              <a:rPr lang="en-US" sz="2000" dirty="0">
                <a:latin typeface="Georgia" panose="02040502050405020303" pitchFamily="18" charset="0"/>
                <a:ea typeface="Calibri" panose="020F0502020204030204" pitchFamily="34" charset="0"/>
                <a:cs typeface="Times New Roman" panose="02020603050405020304" pitchFamily="18" charset="0"/>
              </a:rPr>
              <a:t>, March 2021-July 2024)</a:t>
            </a:r>
          </a:p>
          <a:p>
            <a:pPr marL="285750" marR="0" indent="-285750">
              <a:spcBef>
                <a:spcPts val="0"/>
              </a:spcBef>
              <a:spcAft>
                <a:spcPts val="0"/>
              </a:spcAft>
              <a:buFont typeface="Arial" panose="020B0604020202020204" pitchFamily="34" charset="0"/>
              <a:buChar char="•"/>
            </a:pPr>
            <a:endParaRPr lang="en-US" sz="2000" dirty="0">
              <a:latin typeface="Georgia" panose="02040502050405020303" pitchFamily="18"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FB7C2E18-7190-FC3C-E9EC-2E7904A6D1BB}"/>
              </a:ext>
            </a:extLst>
          </p:cNvPr>
          <p:cNvSpPr txBox="1"/>
          <p:nvPr/>
        </p:nvSpPr>
        <p:spPr>
          <a:xfrm>
            <a:off x="3888835" y="2491240"/>
            <a:ext cx="2412634" cy="2800767"/>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1600" dirty="0">
                <a:latin typeface="Georgia" panose="02040502050405020303" pitchFamily="18" charset="0"/>
                <a:ea typeface="Calibri" panose="020F0502020204030204" pitchFamily="34" charset="0"/>
                <a:cs typeface="Times New Roman" panose="02020603050405020304" pitchFamily="18" charset="0"/>
              </a:rPr>
              <a:t>Analysis of archival PEACS baseline clinical assessment data (clinician assessment, client self-report)</a:t>
            </a:r>
          </a:p>
          <a:p>
            <a:pPr marR="0">
              <a:spcBef>
                <a:spcPts val="0"/>
              </a:spcBef>
              <a:spcAft>
                <a:spcPts val="0"/>
              </a:spcAft>
            </a:pPr>
            <a:endParaRPr lang="en-US" sz="1600" dirty="0">
              <a:effectLst/>
              <a:latin typeface="Georgia" panose="02040502050405020303" pitchFamily="18"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1600" dirty="0">
                <a:latin typeface="Georgia" panose="02040502050405020303" pitchFamily="18" charset="0"/>
                <a:ea typeface="Calibri" panose="020F0502020204030204" pitchFamily="34" charset="0"/>
                <a:cs typeface="Times New Roman" panose="02020603050405020304" pitchFamily="18" charset="0"/>
              </a:rPr>
              <a:t>R</a:t>
            </a:r>
            <a:r>
              <a:rPr lang="en-US" sz="1600" dirty="0">
                <a:effectLst/>
                <a:latin typeface="Georgia" panose="02040502050405020303" pitchFamily="18" charset="0"/>
                <a:ea typeface="Calibri" panose="020F0502020204030204" pitchFamily="34" charset="0"/>
                <a:cs typeface="Times New Roman" panose="02020603050405020304" pitchFamily="18" charset="0"/>
              </a:rPr>
              <a:t>ace data into two groups (White and Non-White) and analyzed at baseline</a:t>
            </a:r>
          </a:p>
        </p:txBody>
      </p:sp>
      <p:sp>
        <p:nvSpPr>
          <p:cNvPr id="16" name="TextBox 15">
            <a:extLst>
              <a:ext uri="{FF2B5EF4-FFF2-40B4-BE49-F238E27FC236}">
                <a16:creationId xmlns:a16="http://schemas.microsoft.com/office/drawing/2014/main" id="{8B64FC81-5F5E-9127-5DCD-D6541B0CBB16}"/>
              </a:ext>
            </a:extLst>
          </p:cNvPr>
          <p:cNvSpPr txBox="1"/>
          <p:nvPr/>
        </p:nvSpPr>
        <p:spPr>
          <a:xfrm>
            <a:off x="8027598" y="2120607"/>
            <a:ext cx="2724138" cy="3477875"/>
          </a:xfrm>
          <a:prstGeom prst="rect">
            <a:avLst/>
          </a:prstGeom>
          <a:noFill/>
        </p:spPr>
        <p:txBody>
          <a:bodyPr wrap="square" rtlCol="0">
            <a:spAutoFit/>
          </a:bodyPr>
          <a:lstStyle/>
          <a:p>
            <a:pPr marL="285750" marR="0" indent="-285750">
              <a:spcBef>
                <a:spcPts val="0"/>
              </a:spcBef>
              <a:spcAft>
                <a:spcPts val="0"/>
              </a:spcAft>
              <a:buFont typeface="Arial" panose="020B0604020202020204" pitchFamily="34" charset="0"/>
              <a:buChar char="•"/>
            </a:pPr>
            <a:r>
              <a:rPr lang="en-US" sz="2000" b="1" dirty="0">
                <a:effectLst/>
                <a:latin typeface="Georgia" panose="02040502050405020303" pitchFamily="18" charset="0"/>
                <a:ea typeface="Calibri" panose="020F0502020204030204" pitchFamily="34" charset="0"/>
                <a:cs typeface="Times New Roman" panose="02020603050405020304" pitchFamily="18" charset="0"/>
              </a:rPr>
              <a:t>Demographics questionnaire.</a:t>
            </a:r>
            <a:r>
              <a:rPr lang="en-US" sz="2000" dirty="0">
                <a:effectLst/>
                <a:latin typeface="Georgia" panose="02040502050405020303" pitchFamily="18" charset="0"/>
                <a:ea typeface="Calibri" panose="020F0502020204030204" pitchFamily="34" charset="0"/>
                <a:cs typeface="Times New Roman" panose="02020603050405020304" pitchFamily="18" charset="0"/>
              </a:rPr>
              <a:t> Self-report age, gender, race, etc.</a:t>
            </a:r>
          </a:p>
          <a:p>
            <a:pPr marR="0">
              <a:spcBef>
                <a:spcPts val="0"/>
              </a:spcBef>
              <a:spcAft>
                <a:spcPts val="0"/>
              </a:spcAft>
            </a:pPr>
            <a:endParaRPr lang="en-US" sz="2000" dirty="0">
              <a:effectLst/>
              <a:latin typeface="Georgia" panose="02040502050405020303" pitchFamily="18" charset="0"/>
              <a:ea typeface="Calibri" panose="020F0502020204030204" pitchFamily="34" charset="0"/>
              <a:cs typeface="Times New Roman" panose="02020603050405020304" pitchFamily="18" charset="0"/>
            </a:endParaRPr>
          </a:p>
          <a:p>
            <a:pPr marL="285750" marR="0" indent="-285750">
              <a:spcBef>
                <a:spcPts val="0"/>
              </a:spcBef>
              <a:spcAft>
                <a:spcPts val="0"/>
              </a:spcAft>
              <a:buFont typeface="Arial" panose="020B0604020202020204" pitchFamily="34" charset="0"/>
              <a:buChar char="•"/>
            </a:pPr>
            <a:r>
              <a:rPr lang="en-US" sz="2000" b="1" dirty="0">
                <a:latin typeface="Georgia" panose="02040502050405020303" pitchFamily="18" charset="0"/>
                <a:ea typeface="MS PGothic"/>
                <a:cs typeface="Arial"/>
              </a:rPr>
              <a:t>Global Functioning- </a:t>
            </a:r>
            <a:r>
              <a:rPr lang="en-US" sz="2000" dirty="0">
                <a:latin typeface="Georgia" panose="02040502050405020303" pitchFamily="18" charset="0"/>
                <a:ea typeface="MS PGothic"/>
                <a:cs typeface="Arial"/>
              </a:rPr>
              <a:t>Role (GF: R). Clinician-rated role (school/work) functioning</a:t>
            </a:r>
          </a:p>
        </p:txBody>
      </p:sp>
    </p:spTree>
    <p:extLst>
      <p:ext uri="{BB962C8B-B14F-4D97-AF65-F5344CB8AC3E}">
        <p14:creationId xmlns:p14="http://schemas.microsoft.com/office/powerpoint/2010/main" val="189865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DD10E-84FF-5B86-8BD8-4F1881BAE541}"/>
              </a:ext>
            </a:extLst>
          </p:cNvPr>
          <p:cNvSpPr>
            <a:spLocks noGrp="1"/>
          </p:cNvSpPr>
          <p:nvPr>
            <p:ph type="title"/>
          </p:nvPr>
        </p:nvSpPr>
        <p:spPr>
          <a:xfrm>
            <a:off x="460978" y="-80384"/>
            <a:ext cx="11101135" cy="1809500"/>
          </a:xfrm>
        </p:spPr>
        <p:txBody>
          <a:bodyPr/>
          <a:lstStyle/>
          <a:p>
            <a:pPr algn="ctr"/>
            <a:r>
              <a:rPr lang="en-US" dirty="0"/>
              <a:t>PEACS RESULTS</a:t>
            </a:r>
          </a:p>
        </p:txBody>
      </p:sp>
      <p:graphicFrame>
        <p:nvGraphicFramePr>
          <p:cNvPr id="7" name="Chart 6">
            <a:extLst>
              <a:ext uri="{FF2B5EF4-FFF2-40B4-BE49-F238E27FC236}">
                <a16:creationId xmlns:a16="http://schemas.microsoft.com/office/drawing/2014/main" id="{FC24161A-9F66-D24B-88FC-269AB49815C0}"/>
              </a:ext>
            </a:extLst>
          </p:cNvPr>
          <p:cNvGraphicFramePr>
            <a:graphicFrameLocks/>
          </p:cNvGraphicFramePr>
          <p:nvPr>
            <p:extLst>
              <p:ext uri="{D42A27DB-BD31-4B8C-83A1-F6EECF244321}">
                <p14:modId xmlns:p14="http://schemas.microsoft.com/office/powerpoint/2010/main" val="2161607892"/>
              </p:ext>
            </p:extLst>
          </p:nvPr>
        </p:nvGraphicFramePr>
        <p:xfrm>
          <a:off x="460978" y="867508"/>
          <a:ext cx="5763976" cy="40444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AAFF5A02-89D8-73F1-2873-95EFF7709AED}"/>
              </a:ext>
            </a:extLst>
          </p:cNvPr>
          <p:cNvGraphicFramePr>
            <a:graphicFrameLocks/>
          </p:cNvGraphicFramePr>
          <p:nvPr>
            <p:extLst>
              <p:ext uri="{D42A27DB-BD31-4B8C-83A1-F6EECF244321}">
                <p14:modId xmlns:p14="http://schemas.microsoft.com/office/powerpoint/2010/main" val="1057979667"/>
              </p:ext>
            </p:extLst>
          </p:nvPr>
        </p:nvGraphicFramePr>
        <p:xfrm>
          <a:off x="6705600" y="867508"/>
          <a:ext cx="5228492" cy="40444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Object 11">
            <a:extLst>
              <a:ext uri="{FF2B5EF4-FFF2-40B4-BE49-F238E27FC236}">
                <a16:creationId xmlns:a16="http://schemas.microsoft.com/office/drawing/2014/main" id="{FB25975D-6213-1590-C616-C4EADEDC8E6E}"/>
              </a:ext>
            </a:extLst>
          </p:cNvPr>
          <p:cNvGraphicFramePr>
            <a:graphicFrameLocks noChangeAspect="1"/>
          </p:cNvGraphicFramePr>
          <p:nvPr>
            <p:extLst>
              <p:ext uri="{D42A27DB-BD31-4B8C-83A1-F6EECF244321}">
                <p14:modId xmlns:p14="http://schemas.microsoft.com/office/powerpoint/2010/main" val="1017874371"/>
              </p:ext>
            </p:extLst>
          </p:nvPr>
        </p:nvGraphicFramePr>
        <p:xfrm>
          <a:off x="1500148" y="5553697"/>
          <a:ext cx="8480149" cy="762195"/>
        </p:xfrm>
        <a:graphic>
          <a:graphicData uri="http://schemas.openxmlformats.org/presentationml/2006/ole">
            <mc:AlternateContent xmlns:mc="http://schemas.openxmlformats.org/markup-compatibility/2006">
              <mc:Choice xmlns:v="urn:schemas-microsoft-com:vml" Requires="v">
                <p:oleObj name="Worksheet" r:id="rId5" imgW="5189114" imgH="373301" progId="Excel.Sheet.12">
                  <p:embed/>
                </p:oleObj>
              </mc:Choice>
              <mc:Fallback>
                <p:oleObj name="Worksheet" r:id="rId5" imgW="5189114" imgH="373301" progId="Excel.Sheet.12">
                  <p:embed/>
                  <p:pic>
                    <p:nvPicPr>
                      <p:cNvPr id="12" name="Object 11">
                        <a:extLst>
                          <a:ext uri="{FF2B5EF4-FFF2-40B4-BE49-F238E27FC236}">
                            <a16:creationId xmlns:a16="http://schemas.microsoft.com/office/drawing/2014/main" id="{FB25975D-6213-1590-C616-C4EADEDC8E6E}"/>
                          </a:ext>
                        </a:extLst>
                      </p:cNvPr>
                      <p:cNvPicPr/>
                      <p:nvPr/>
                    </p:nvPicPr>
                    <p:blipFill>
                      <a:blip r:embed="rId6"/>
                      <a:stretch>
                        <a:fillRect/>
                      </a:stretch>
                    </p:blipFill>
                    <p:spPr>
                      <a:xfrm>
                        <a:off x="1500148" y="5553697"/>
                        <a:ext cx="8480149" cy="762195"/>
                      </a:xfrm>
                      <a:prstGeom prst="rect">
                        <a:avLst/>
                      </a:prstGeom>
                    </p:spPr>
                  </p:pic>
                </p:oleObj>
              </mc:Fallback>
            </mc:AlternateContent>
          </a:graphicData>
        </a:graphic>
      </p:graphicFrame>
    </p:spTree>
    <p:extLst>
      <p:ext uri="{BB962C8B-B14F-4D97-AF65-F5344CB8AC3E}">
        <p14:creationId xmlns:p14="http://schemas.microsoft.com/office/powerpoint/2010/main" val="113661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9" grpId="0">
        <p:bldAsOne/>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7"/>
</p:tagLst>
</file>

<file path=ppt/theme/theme1.xml><?xml version="1.0" encoding="utf-8"?>
<a:theme xmlns:a="http://schemas.openxmlformats.org/drawingml/2006/main" name="GlowVTI">
  <a:themeElements>
    <a:clrScheme name="Glow">
      <a:dk1>
        <a:sysClr val="windowText" lastClr="000000"/>
      </a:dk1>
      <a:lt1>
        <a:sysClr val="window" lastClr="FFFFFF"/>
      </a:lt1>
      <a:dk2>
        <a:srgbClr val="000000"/>
      </a:dk2>
      <a:lt2>
        <a:srgbClr val="F2F2F2"/>
      </a:lt2>
      <a:accent1>
        <a:srgbClr val="00BAC8"/>
      </a:accent1>
      <a:accent2>
        <a:srgbClr val="794DFF"/>
      </a:accent2>
      <a:accent3>
        <a:srgbClr val="00D17D"/>
      </a:accent3>
      <a:accent4>
        <a:srgbClr val="E69500"/>
      </a:accent4>
      <a:accent5>
        <a:srgbClr val="FE5D21"/>
      </a:accent5>
      <a:accent6>
        <a:srgbClr val="404040"/>
      </a:accent6>
      <a:hlink>
        <a:srgbClr val="3E8FF1"/>
      </a:hlink>
      <a:folHlink>
        <a:srgbClr val="939393"/>
      </a:folHlink>
    </a:clrScheme>
    <a:fontScheme name="Blur">
      <a:majorFont>
        <a:latin typeface="Bell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lowVTI" id="{D5B5AA20-F6D3-43B8-AF6B-ECAF69256418}" vid="{93025AB5-1D44-4CD3-9BC3-729F6E11E04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F4D360F85661468B9B23CC78D0CBAF" ma:contentTypeVersion="18" ma:contentTypeDescription="Create a new document." ma:contentTypeScope="" ma:versionID="f39e63fe1a22b1bedbcf6fb692222841">
  <xsd:schema xmlns:xsd="http://www.w3.org/2001/XMLSchema" xmlns:xs="http://www.w3.org/2001/XMLSchema" xmlns:p="http://schemas.microsoft.com/office/2006/metadata/properties" xmlns:ns2="b10b96fc-3cac-4f39-8741-761b5c694de7" xmlns:ns3="cd07119f-ec39-461f-9d35-e9dde5481e50" targetNamespace="http://schemas.microsoft.com/office/2006/metadata/properties" ma:root="true" ma:fieldsID="1bc355f65d7d3abee87d101411c176a8" ns2:_="" ns3:_="">
    <xsd:import namespace="b10b96fc-3cac-4f39-8741-761b5c694de7"/>
    <xsd:import namespace="cd07119f-ec39-461f-9d35-e9dde5481e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96fc-3cac-4f39-8741-761b5c694d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07119f-ec39-461f-9d35-e9dde5481e5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575d1d3-11ac-4cfd-9924-75d384c3cee9}" ma:internalName="TaxCatchAll" ma:showField="CatchAllData" ma:web="cd07119f-ec39-461f-9d35-e9dde5481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10b96fc-3cac-4f39-8741-761b5c694de7">
      <Terms xmlns="http://schemas.microsoft.com/office/infopath/2007/PartnerControls"/>
    </lcf76f155ced4ddcb4097134ff3c332f>
    <TaxCatchAll xmlns="cd07119f-ec39-461f-9d35-e9dde5481e50" xsi:nil="true"/>
  </documentManagement>
</p:properties>
</file>

<file path=customXml/itemProps1.xml><?xml version="1.0" encoding="utf-8"?>
<ds:datastoreItem xmlns:ds="http://schemas.openxmlformats.org/officeDocument/2006/customXml" ds:itemID="{5B3ADFCD-7680-46F0-8A7C-7CD5B388F37E}"/>
</file>

<file path=customXml/itemProps2.xml><?xml version="1.0" encoding="utf-8"?>
<ds:datastoreItem xmlns:ds="http://schemas.openxmlformats.org/officeDocument/2006/customXml" ds:itemID="{B720120C-CB92-432D-8806-6BC99D48A814}">
  <ds:schemaRefs>
    <ds:schemaRef ds:uri="http://schemas.microsoft.com/sharepoint/v3/contenttype/forms"/>
  </ds:schemaRefs>
</ds:datastoreItem>
</file>

<file path=customXml/itemProps3.xml><?xml version="1.0" encoding="utf-8"?>
<ds:datastoreItem xmlns:ds="http://schemas.openxmlformats.org/officeDocument/2006/customXml" ds:itemID="{0BF11A1E-5CD7-4D8D-B8B8-AE00E8F100FD}">
  <ds:schemaRefs>
    <ds:schemaRef ds:uri="ed454bc4-a397-458b-9137-06bb95e35005"/>
    <ds:schemaRef ds:uri="http://schemas.microsoft.com/office/2006/documentManagement/types"/>
    <ds:schemaRef ds:uri="http://purl.org/dc/elements/1.1/"/>
    <ds:schemaRef ds:uri="http://purl.org/dc/dcmitype/"/>
    <ds:schemaRef ds:uri="http://schemas.microsoft.com/office/2006/metadata/properties"/>
    <ds:schemaRef ds:uri="3fcfb385-77f0-48af-9d79-1ba1859b81f9"/>
    <ds:schemaRef ds:uri="http://schemas.microsoft.com/office/infopath/2007/PartnerControl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19503</TotalTime>
  <Words>2029</Words>
  <Application>Microsoft Office PowerPoint</Application>
  <PresentationFormat>Widescreen</PresentationFormat>
  <Paragraphs>193</Paragraphs>
  <Slides>15</Slides>
  <Notes>13</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7" baseType="lpstr">
      <vt:lpstr>-apple-system</vt:lpstr>
      <vt:lpstr>Aptos</vt:lpstr>
      <vt:lpstr>Arial</vt:lpstr>
      <vt:lpstr>Arial,Sans-Serif</vt:lpstr>
      <vt:lpstr>Avenir Next LT Pro</vt:lpstr>
      <vt:lpstr>Bell MT</vt:lpstr>
      <vt:lpstr>Courier New</vt:lpstr>
      <vt:lpstr>Georgia</vt:lpstr>
      <vt:lpstr>Lato</vt:lpstr>
      <vt:lpstr>Times New Roman</vt:lpstr>
      <vt:lpstr>GlowVTI</vt:lpstr>
      <vt:lpstr>Worksheet</vt:lpstr>
      <vt:lpstr>Racial Differences in Cognition  Among Individuals  at  Clinical High Risk for Psychosis (CHR-P): Pilot Data</vt:lpstr>
      <vt:lpstr>PowerPoint Presentation</vt:lpstr>
      <vt:lpstr>PowerPoint Presentation</vt:lpstr>
      <vt:lpstr>PowerPoint Presentation</vt:lpstr>
      <vt:lpstr>PowerPoint Presentation</vt:lpstr>
      <vt:lpstr>PowerPoint Presentation</vt:lpstr>
      <vt:lpstr>Methods</vt:lpstr>
      <vt:lpstr>PowerPoint Presentation</vt:lpstr>
      <vt:lpstr>PEACS RESULTS</vt:lpstr>
      <vt:lpstr>PowerPoint Presentation</vt:lpstr>
      <vt:lpstr>InVEST RESULTS</vt:lpstr>
      <vt:lpstr>PowerPoint Presentation</vt:lpstr>
      <vt:lpstr>Future Research Possibilities</vt:lpstr>
      <vt:lpstr>Acknowledgments:  I want to thank the following people/affiliations: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Quoia Mae</dc:creator>
  <cp:lastModifiedBy>Sequoia McNeil</cp:lastModifiedBy>
  <cp:revision>9</cp:revision>
  <dcterms:created xsi:type="dcterms:W3CDTF">2024-05-30T16:42:44Z</dcterms:created>
  <dcterms:modified xsi:type="dcterms:W3CDTF">2024-08-12T20:04:00Z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0x010100C8F4D360F85661468B9B23CC78D0CBAF</vt:lpwstr>
  </property>
</Properties>
</file>