
<file path=[Content_Types].xml><?xml version="1.0" encoding="utf-8"?>
<Types xmlns="http://schemas.openxmlformats.org/package/2006/content-types">
  <Default Extension="gif" ContentType="image/gif"/>
  <Default Extension="jpeg" ContentType="image/jpeg"/>
  <Default Extension="mov" ContentType="video/quicktime"/>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9" r:id="rId3"/>
  </p:sldMasterIdLst>
  <p:notesMasterIdLst>
    <p:notesMasterId r:id="rId24"/>
  </p:notesMasterIdLst>
  <p:handoutMasterIdLst>
    <p:handoutMasterId r:id="rId25"/>
  </p:handoutMasterIdLst>
  <p:sldIdLst>
    <p:sldId id="256" r:id="rId4"/>
    <p:sldId id="476" r:id="rId5"/>
    <p:sldId id="487" r:id="rId6"/>
    <p:sldId id="493" r:id="rId7"/>
    <p:sldId id="488" r:id="rId8"/>
    <p:sldId id="491" r:id="rId9"/>
    <p:sldId id="492" r:id="rId10"/>
    <p:sldId id="490" r:id="rId11"/>
    <p:sldId id="489" r:id="rId12"/>
    <p:sldId id="482" r:id="rId13"/>
    <p:sldId id="478" r:id="rId14"/>
    <p:sldId id="481" r:id="rId15"/>
    <p:sldId id="479" r:id="rId16"/>
    <p:sldId id="483" r:id="rId17"/>
    <p:sldId id="484" r:id="rId18"/>
    <p:sldId id="480" r:id="rId19"/>
    <p:sldId id="496" r:id="rId20"/>
    <p:sldId id="486" r:id="rId21"/>
    <p:sldId id="495" r:id="rId22"/>
    <p:sldId id="33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5"/>
    <a:srgbClr val="CBB379"/>
    <a:srgbClr val="9BBF71"/>
    <a:srgbClr val="7DE5CB"/>
    <a:srgbClr val="BFC2C9"/>
    <a:srgbClr val="AAACB2"/>
    <a:srgbClr val="55D6E8"/>
    <a:srgbClr val="5AD6E7"/>
    <a:srgbClr val="EE7874"/>
    <a:srgbClr val="91BA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95" autoAdjust="0"/>
    <p:restoredTop sz="79437" autoAdjust="0"/>
  </p:normalViewPr>
  <p:slideViewPr>
    <p:cSldViewPr snapToGrid="0">
      <p:cViewPr>
        <p:scale>
          <a:sx n="98" d="100"/>
          <a:sy n="98" d="100"/>
        </p:scale>
        <p:origin x="200" y="160"/>
      </p:cViewPr>
      <p:guideLst/>
    </p:cSldViewPr>
  </p:slideViewPr>
  <p:notesTextViewPr>
    <p:cViewPr>
      <p:scale>
        <a:sx n="1" d="1"/>
        <a:sy n="1" d="1"/>
      </p:scale>
      <p:origin x="0" y="0"/>
    </p:cViewPr>
  </p:notesTextViewPr>
  <p:notesViewPr>
    <p:cSldViewPr snapToGrid="0">
      <p:cViewPr varScale="1">
        <p:scale>
          <a:sx n="107" d="100"/>
          <a:sy n="107" d="100"/>
        </p:scale>
        <p:origin x="3200"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547C35-3B02-5A4E-BFFB-992B8476E8A6}" type="doc">
      <dgm:prSet loTypeId="urn:microsoft.com/office/officeart/2005/8/layout/process1" loCatId="" qsTypeId="urn:microsoft.com/office/officeart/2005/8/quickstyle/simple1" qsCatId="simple" csTypeId="urn:microsoft.com/office/officeart/2005/8/colors/accent1_2" csCatId="accent1" phldr="1"/>
      <dgm:spPr/>
    </dgm:pt>
    <dgm:pt modelId="{E09EB59B-1BE1-594B-B063-70E7B743984F}">
      <dgm:prSet phldrT="[Text]" custT="1"/>
      <dgm:spPr/>
      <dgm:t>
        <a:bodyPr/>
        <a:lstStyle/>
        <a:p>
          <a:r>
            <a:rPr lang="en-US" sz="2000" dirty="0"/>
            <a:t>BCBA participates in Virtual Training on DR</a:t>
          </a:r>
        </a:p>
      </dgm:t>
    </dgm:pt>
    <dgm:pt modelId="{6AF62836-151F-1A4C-8ABF-42FD26C92F26}" type="parTrans" cxnId="{9D7CD0AD-1D5B-ED4B-82B3-80EE96B8B4D7}">
      <dgm:prSet/>
      <dgm:spPr/>
      <dgm:t>
        <a:bodyPr/>
        <a:lstStyle/>
        <a:p>
          <a:endParaRPr lang="en-US"/>
        </a:p>
      </dgm:t>
    </dgm:pt>
    <dgm:pt modelId="{D6CFD8F0-156C-124D-AC03-726612BB5514}" type="sibTrans" cxnId="{9D7CD0AD-1D5B-ED4B-82B3-80EE96B8B4D7}">
      <dgm:prSet/>
      <dgm:spPr/>
      <dgm:t>
        <a:bodyPr/>
        <a:lstStyle/>
        <a:p>
          <a:endParaRPr lang="en-US"/>
        </a:p>
      </dgm:t>
    </dgm:pt>
    <dgm:pt modelId="{0062AE40-BED9-5942-B44C-B4135DB9E59D}">
      <dgm:prSet phldrT="[Text]" custT="1"/>
      <dgm:spPr/>
      <dgm:t>
        <a:bodyPr/>
        <a:lstStyle/>
        <a:p>
          <a:r>
            <a:rPr lang="en-US" sz="2000" dirty="0"/>
            <a:t>Increase in likelihood/confidence using DR</a:t>
          </a:r>
        </a:p>
      </dgm:t>
    </dgm:pt>
    <dgm:pt modelId="{29514ECA-A2BB-CD4F-9D2C-1BE387192049}" type="parTrans" cxnId="{9040B29A-B84F-D54F-864F-E00852E788B4}">
      <dgm:prSet/>
      <dgm:spPr/>
      <dgm:t>
        <a:bodyPr/>
        <a:lstStyle/>
        <a:p>
          <a:endParaRPr lang="en-US"/>
        </a:p>
      </dgm:t>
    </dgm:pt>
    <dgm:pt modelId="{5840CF4C-135A-EF43-B5E2-6DF117021FD5}" type="sibTrans" cxnId="{9040B29A-B84F-D54F-864F-E00852E788B4}">
      <dgm:prSet/>
      <dgm:spPr/>
      <dgm:t>
        <a:bodyPr/>
        <a:lstStyle/>
        <a:p>
          <a:endParaRPr lang="en-US"/>
        </a:p>
      </dgm:t>
    </dgm:pt>
    <dgm:pt modelId="{32DB1D4D-3469-F94A-A881-6DC089137829}">
      <dgm:prSet phldrT="[Text]" custT="1"/>
      <dgm:spPr/>
      <dgm:t>
        <a:bodyPr/>
        <a:lstStyle/>
        <a:p>
          <a:r>
            <a:rPr lang="en-US" sz="2000" dirty="0"/>
            <a:t>Children receive appropriate treatment</a:t>
          </a:r>
        </a:p>
      </dgm:t>
    </dgm:pt>
    <dgm:pt modelId="{CC2F3DEE-ED88-E64D-88DC-C059F432DF0F}" type="parTrans" cxnId="{7D2699E0-7E52-1F40-83CC-00EFFFF4C8C0}">
      <dgm:prSet/>
      <dgm:spPr/>
      <dgm:t>
        <a:bodyPr/>
        <a:lstStyle/>
        <a:p>
          <a:endParaRPr lang="en-US"/>
        </a:p>
      </dgm:t>
    </dgm:pt>
    <dgm:pt modelId="{D4F87402-5460-B94E-8B54-14AD4BEB92DB}" type="sibTrans" cxnId="{7D2699E0-7E52-1F40-83CC-00EFFFF4C8C0}">
      <dgm:prSet/>
      <dgm:spPr/>
      <dgm:t>
        <a:bodyPr/>
        <a:lstStyle/>
        <a:p>
          <a:endParaRPr lang="en-US"/>
        </a:p>
      </dgm:t>
    </dgm:pt>
    <dgm:pt modelId="{794E8407-15FF-B943-85BF-F79D707DC291}" type="pres">
      <dgm:prSet presAssocID="{13547C35-3B02-5A4E-BFFB-992B8476E8A6}" presName="Name0" presStyleCnt="0">
        <dgm:presLayoutVars>
          <dgm:dir/>
          <dgm:resizeHandles val="exact"/>
        </dgm:presLayoutVars>
      </dgm:prSet>
      <dgm:spPr/>
    </dgm:pt>
    <dgm:pt modelId="{C37D4076-D336-294E-A0F7-2BA611E8BC30}" type="pres">
      <dgm:prSet presAssocID="{E09EB59B-1BE1-594B-B063-70E7B743984F}" presName="node" presStyleLbl="node1" presStyleIdx="0" presStyleCnt="3">
        <dgm:presLayoutVars>
          <dgm:bulletEnabled val="1"/>
        </dgm:presLayoutVars>
      </dgm:prSet>
      <dgm:spPr/>
    </dgm:pt>
    <dgm:pt modelId="{2D49B5A6-3F3D-D74E-9FA9-8B4F01B27931}" type="pres">
      <dgm:prSet presAssocID="{D6CFD8F0-156C-124D-AC03-726612BB5514}" presName="sibTrans" presStyleLbl="sibTrans2D1" presStyleIdx="0" presStyleCnt="2"/>
      <dgm:spPr/>
    </dgm:pt>
    <dgm:pt modelId="{95B02A10-082D-3441-8D78-77828019ADB3}" type="pres">
      <dgm:prSet presAssocID="{D6CFD8F0-156C-124D-AC03-726612BB5514}" presName="connectorText" presStyleLbl="sibTrans2D1" presStyleIdx="0" presStyleCnt="2"/>
      <dgm:spPr/>
    </dgm:pt>
    <dgm:pt modelId="{8761D288-9714-B047-9252-056135216163}" type="pres">
      <dgm:prSet presAssocID="{0062AE40-BED9-5942-B44C-B4135DB9E59D}" presName="node" presStyleLbl="node1" presStyleIdx="1" presStyleCnt="3" custScaleX="131271">
        <dgm:presLayoutVars>
          <dgm:bulletEnabled val="1"/>
        </dgm:presLayoutVars>
      </dgm:prSet>
      <dgm:spPr/>
    </dgm:pt>
    <dgm:pt modelId="{EBFE9D58-B617-374B-9C85-8535ABF76522}" type="pres">
      <dgm:prSet presAssocID="{5840CF4C-135A-EF43-B5E2-6DF117021FD5}" presName="sibTrans" presStyleLbl="sibTrans2D1" presStyleIdx="1" presStyleCnt="2"/>
      <dgm:spPr/>
    </dgm:pt>
    <dgm:pt modelId="{19D1B771-5574-114E-9CFA-36B7827303FF}" type="pres">
      <dgm:prSet presAssocID="{5840CF4C-135A-EF43-B5E2-6DF117021FD5}" presName="connectorText" presStyleLbl="sibTrans2D1" presStyleIdx="1" presStyleCnt="2"/>
      <dgm:spPr/>
    </dgm:pt>
    <dgm:pt modelId="{F9AAE8B3-8CB7-2047-BB36-3D9DC4161857}" type="pres">
      <dgm:prSet presAssocID="{32DB1D4D-3469-F94A-A881-6DC089137829}" presName="node" presStyleLbl="node1" presStyleIdx="2" presStyleCnt="3">
        <dgm:presLayoutVars>
          <dgm:bulletEnabled val="1"/>
        </dgm:presLayoutVars>
      </dgm:prSet>
      <dgm:spPr/>
    </dgm:pt>
  </dgm:ptLst>
  <dgm:cxnLst>
    <dgm:cxn modelId="{98410A17-BB2B-B24D-8F50-02EE28FB3539}" type="presOf" srcId="{5840CF4C-135A-EF43-B5E2-6DF117021FD5}" destId="{19D1B771-5574-114E-9CFA-36B7827303FF}" srcOrd="1" destOrd="0" presId="urn:microsoft.com/office/officeart/2005/8/layout/process1"/>
    <dgm:cxn modelId="{AF8FC052-2DF9-454D-AC02-71831241EB63}" type="presOf" srcId="{32DB1D4D-3469-F94A-A881-6DC089137829}" destId="{F9AAE8B3-8CB7-2047-BB36-3D9DC4161857}" srcOrd="0" destOrd="0" presId="urn:microsoft.com/office/officeart/2005/8/layout/process1"/>
    <dgm:cxn modelId="{46410771-E612-4B45-A7E6-2DAC177E2330}" type="presOf" srcId="{D6CFD8F0-156C-124D-AC03-726612BB5514}" destId="{2D49B5A6-3F3D-D74E-9FA9-8B4F01B27931}" srcOrd="0" destOrd="0" presId="urn:microsoft.com/office/officeart/2005/8/layout/process1"/>
    <dgm:cxn modelId="{C0E0737F-5368-9B43-9E61-105EE42C9E2E}" type="presOf" srcId="{E09EB59B-1BE1-594B-B063-70E7B743984F}" destId="{C37D4076-D336-294E-A0F7-2BA611E8BC30}" srcOrd="0" destOrd="0" presId="urn:microsoft.com/office/officeart/2005/8/layout/process1"/>
    <dgm:cxn modelId="{9040B29A-B84F-D54F-864F-E00852E788B4}" srcId="{13547C35-3B02-5A4E-BFFB-992B8476E8A6}" destId="{0062AE40-BED9-5942-B44C-B4135DB9E59D}" srcOrd="1" destOrd="0" parTransId="{29514ECA-A2BB-CD4F-9D2C-1BE387192049}" sibTransId="{5840CF4C-135A-EF43-B5E2-6DF117021FD5}"/>
    <dgm:cxn modelId="{7D37519C-AE90-374F-81FC-CBC799F54D8D}" type="presOf" srcId="{D6CFD8F0-156C-124D-AC03-726612BB5514}" destId="{95B02A10-082D-3441-8D78-77828019ADB3}" srcOrd="1" destOrd="0" presId="urn:microsoft.com/office/officeart/2005/8/layout/process1"/>
    <dgm:cxn modelId="{E75E76A0-0435-AC48-8CE5-0EEEDE5F7328}" type="presOf" srcId="{5840CF4C-135A-EF43-B5E2-6DF117021FD5}" destId="{EBFE9D58-B617-374B-9C85-8535ABF76522}" srcOrd="0" destOrd="0" presId="urn:microsoft.com/office/officeart/2005/8/layout/process1"/>
    <dgm:cxn modelId="{9D7CD0AD-1D5B-ED4B-82B3-80EE96B8B4D7}" srcId="{13547C35-3B02-5A4E-BFFB-992B8476E8A6}" destId="{E09EB59B-1BE1-594B-B063-70E7B743984F}" srcOrd="0" destOrd="0" parTransId="{6AF62836-151F-1A4C-8ABF-42FD26C92F26}" sibTransId="{D6CFD8F0-156C-124D-AC03-726612BB5514}"/>
    <dgm:cxn modelId="{6AD84DC1-BBEB-3046-9449-5B61569C2B8C}" type="presOf" srcId="{13547C35-3B02-5A4E-BFFB-992B8476E8A6}" destId="{794E8407-15FF-B943-85BF-F79D707DC291}" srcOrd="0" destOrd="0" presId="urn:microsoft.com/office/officeart/2005/8/layout/process1"/>
    <dgm:cxn modelId="{D31B77C2-88C3-6D42-8E3B-79AEE248EA5B}" type="presOf" srcId="{0062AE40-BED9-5942-B44C-B4135DB9E59D}" destId="{8761D288-9714-B047-9252-056135216163}" srcOrd="0" destOrd="0" presId="urn:microsoft.com/office/officeart/2005/8/layout/process1"/>
    <dgm:cxn modelId="{7D2699E0-7E52-1F40-83CC-00EFFFF4C8C0}" srcId="{13547C35-3B02-5A4E-BFFB-992B8476E8A6}" destId="{32DB1D4D-3469-F94A-A881-6DC089137829}" srcOrd="2" destOrd="0" parTransId="{CC2F3DEE-ED88-E64D-88DC-C059F432DF0F}" sibTransId="{D4F87402-5460-B94E-8B54-14AD4BEB92DB}"/>
    <dgm:cxn modelId="{4FD833B3-2BF9-7047-B1D8-C14A553D25B2}" type="presParOf" srcId="{794E8407-15FF-B943-85BF-F79D707DC291}" destId="{C37D4076-D336-294E-A0F7-2BA611E8BC30}" srcOrd="0" destOrd="0" presId="urn:microsoft.com/office/officeart/2005/8/layout/process1"/>
    <dgm:cxn modelId="{AD773B26-B367-6144-840D-D625F8E878FB}" type="presParOf" srcId="{794E8407-15FF-B943-85BF-F79D707DC291}" destId="{2D49B5A6-3F3D-D74E-9FA9-8B4F01B27931}" srcOrd="1" destOrd="0" presId="urn:microsoft.com/office/officeart/2005/8/layout/process1"/>
    <dgm:cxn modelId="{ABE13A23-C377-8947-BC5B-D6AF4ECC29D3}" type="presParOf" srcId="{2D49B5A6-3F3D-D74E-9FA9-8B4F01B27931}" destId="{95B02A10-082D-3441-8D78-77828019ADB3}" srcOrd="0" destOrd="0" presId="urn:microsoft.com/office/officeart/2005/8/layout/process1"/>
    <dgm:cxn modelId="{F6E7606F-A2BF-1E48-B96E-9B43D97DA074}" type="presParOf" srcId="{794E8407-15FF-B943-85BF-F79D707DC291}" destId="{8761D288-9714-B047-9252-056135216163}" srcOrd="2" destOrd="0" presId="urn:microsoft.com/office/officeart/2005/8/layout/process1"/>
    <dgm:cxn modelId="{BBDB11B7-034C-8540-B41D-8C4EE89CF4B0}" type="presParOf" srcId="{794E8407-15FF-B943-85BF-F79D707DC291}" destId="{EBFE9D58-B617-374B-9C85-8535ABF76522}" srcOrd="3" destOrd="0" presId="urn:microsoft.com/office/officeart/2005/8/layout/process1"/>
    <dgm:cxn modelId="{2D181D6E-93FD-DA44-B109-C2C2C7C49429}" type="presParOf" srcId="{EBFE9D58-B617-374B-9C85-8535ABF76522}" destId="{19D1B771-5574-114E-9CFA-36B7827303FF}" srcOrd="0" destOrd="0" presId="urn:microsoft.com/office/officeart/2005/8/layout/process1"/>
    <dgm:cxn modelId="{0D619240-E801-A349-91E8-D237FBFAF26A}" type="presParOf" srcId="{794E8407-15FF-B943-85BF-F79D707DC291}" destId="{F9AAE8B3-8CB7-2047-BB36-3D9DC416185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F22B54-556A-40AD-8AB1-C89371FC92E4}"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9BC3AF11-FF1E-449F-80DE-1F42C9E04225}">
      <dgm:prSet phldrT="[Text]" custT="1"/>
      <dgm:spPr/>
      <dgm:t>
        <a:bodyPr/>
        <a:lstStyle/>
        <a:p>
          <a:r>
            <a:rPr lang="en-US" sz="2800" dirty="0"/>
            <a:t>Participants Enroll in Training 	</a:t>
          </a:r>
        </a:p>
      </dgm:t>
    </dgm:pt>
    <dgm:pt modelId="{1DA88CED-7BFE-4179-A738-525E68DC7A3C}" type="parTrans" cxnId="{6FAB6C92-D6FE-435B-B8AA-1990B9FF124E}">
      <dgm:prSet/>
      <dgm:spPr/>
      <dgm:t>
        <a:bodyPr/>
        <a:lstStyle/>
        <a:p>
          <a:endParaRPr lang="en-US"/>
        </a:p>
      </dgm:t>
    </dgm:pt>
    <dgm:pt modelId="{4925C1C5-24AE-4656-AA78-DD9784C1DAC4}" type="sibTrans" cxnId="{6FAB6C92-D6FE-435B-B8AA-1990B9FF124E}">
      <dgm:prSet/>
      <dgm:spPr/>
      <dgm:t>
        <a:bodyPr/>
        <a:lstStyle/>
        <a:p>
          <a:endParaRPr lang="en-US"/>
        </a:p>
      </dgm:t>
    </dgm:pt>
    <dgm:pt modelId="{2E5BDACF-D002-4E64-BDD7-72A79CB000D0}">
      <dgm:prSet phldrT="[Text]" custT="1"/>
      <dgm:spPr/>
      <dgm:t>
        <a:bodyPr/>
        <a:lstStyle/>
        <a:p>
          <a:r>
            <a:rPr lang="en-US" sz="2300" dirty="0"/>
            <a:t>Participants</a:t>
          </a:r>
          <a:r>
            <a:rPr lang="en-US" sz="2300" baseline="0" dirty="0"/>
            <a:t> were emailed Zoom Invitation for virtual training and the Qualtrics survey assessing confidence/likelihood</a:t>
          </a:r>
          <a:endParaRPr lang="en-US" sz="2300" dirty="0"/>
        </a:p>
      </dgm:t>
    </dgm:pt>
    <dgm:pt modelId="{571F66E7-395F-45C6-91AD-FE93A18A432A}" type="parTrans" cxnId="{C4082E05-5DE4-4668-A1F8-D55160A7FD1C}">
      <dgm:prSet/>
      <dgm:spPr/>
      <dgm:t>
        <a:bodyPr/>
        <a:lstStyle/>
        <a:p>
          <a:endParaRPr lang="en-US"/>
        </a:p>
      </dgm:t>
    </dgm:pt>
    <dgm:pt modelId="{959F332E-90B2-4F28-A9A0-A0E7F5004BB5}" type="sibTrans" cxnId="{C4082E05-5DE4-4668-A1F8-D55160A7FD1C}">
      <dgm:prSet/>
      <dgm:spPr/>
      <dgm:t>
        <a:bodyPr/>
        <a:lstStyle/>
        <a:p>
          <a:endParaRPr lang="en-US"/>
        </a:p>
      </dgm:t>
    </dgm:pt>
    <dgm:pt modelId="{3316D99F-AE49-450A-A84F-BFAE6BDF11E2}">
      <dgm:prSet phldrT="[Text]" custT="1"/>
      <dgm:spPr/>
      <dgm:t>
        <a:bodyPr/>
        <a:lstStyle/>
        <a:p>
          <a:r>
            <a:rPr lang="en-US" sz="2300" dirty="0"/>
            <a:t>The training lasted 2 hours </a:t>
          </a:r>
        </a:p>
      </dgm:t>
    </dgm:pt>
    <dgm:pt modelId="{FBDDD315-7167-48AD-AB68-0085A866B08F}" type="sibTrans" cxnId="{DF466EB5-FC97-47D7-85DD-74E9FF7FA1B6}">
      <dgm:prSet/>
      <dgm:spPr/>
      <dgm:t>
        <a:bodyPr/>
        <a:lstStyle/>
        <a:p>
          <a:endParaRPr lang="en-US"/>
        </a:p>
      </dgm:t>
    </dgm:pt>
    <dgm:pt modelId="{B13C0638-2B3B-4A86-8167-5F89F77F4971}" type="parTrans" cxnId="{DF466EB5-FC97-47D7-85DD-74E9FF7FA1B6}">
      <dgm:prSet/>
      <dgm:spPr/>
      <dgm:t>
        <a:bodyPr/>
        <a:lstStyle/>
        <a:p>
          <a:endParaRPr lang="en-US"/>
        </a:p>
      </dgm:t>
    </dgm:pt>
    <dgm:pt modelId="{EC4B7AC1-E4A7-4B57-AE22-1BA6C5743AC6}">
      <dgm:prSet phldrT="[Text]" custT="1"/>
      <dgm:spPr/>
      <dgm:t>
        <a:bodyPr/>
        <a:lstStyle/>
        <a:p>
          <a:r>
            <a:rPr lang="en-US" sz="2600" dirty="0"/>
            <a:t>Participants Answer Survey Questionnaire</a:t>
          </a:r>
        </a:p>
      </dgm:t>
    </dgm:pt>
    <dgm:pt modelId="{12C5D5B1-8E24-4C92-9C63-D0B5D9B0769E}" type="sibTrans" cxnId="{63E46357-9204-4143-B0F1-2E71AC748F6E}">
      <dgm:prSet/>
      <dgm:spPr/>
      <dgm:t>
        <a:bodyPr/>
        <a:lstStyle/>
        <a:p>
          <a:endParaRPr lang="en-US"/>
        </a:p>
      </dgm:t>
    </dgm:pt>
    <dgm:pt modelId="{2BFBC185-67BC-48A7-BDCA-38C9F8058C7D}" type="parTrans" cxnId="{63E46357-9204-4143-B0F1-2E71AC748F6E}">
      <dgm:prSet/>
      <dgm:spPr/>
      <dgm:t>
        <a:bodyPr/>
        <a:lstStyle/>
        <a:p>
          <a:endParaRPr lang="en-US"/>
        </a:p>
      </dgm:t>
    </dgm:pt>
    <dgm:pt modelId="{6220F490-7B04-45B9-93EC-B69D5BE53089}">
      <dgm:prSet phldrT="[Text]" custT="1"/>
      <dgm:spPr/>
      <dgm:t>
        <a:bodyPr/>
        <a:lstStyle/>
        <a:p>
          <a:r>
            <a:rPr lang="en-US" sz="2800" dirty="0"/>
            <a:t>Participants Complete Training</a:t>
          </a:r>
        </a:p>
      </dgm:t>
    </dgm:pt>
    <dgm:pt modelId="{C641C8F8-5E0A-410D-B7DF-F3E9F7882D0D}" type="sibTrans" cxnId="{5E08296B-017A-45E9-8BDC-C7527F90BEDF}">
      <dgm:prSet/>
      <dgm:spPr/>
      <dgm:t>
        <a:bodyPr/>
        <a:lstStyle/>
        <a:p>
          <a:endParaRPr lang="en-US"/>
        </a:p>
      </dgm:t>
    </dgm:pt>
    <dgm:pt modelId="{7113D2B5-3FA5-4175-9D26-B0DE01113F40}" type="parTrans" cxnId="{5E08296B-017A-45E9-8BDC-C7527F90BEDF}">
      <dgm:prSet/>
      <dgm:spPr/>
      <dgm:t>
        <a:bodyPr/>
        <a:lstStyle/>
        <a:p>
          <a:endParaRPr lang="en-US"/>
        </a:p>
      </dgm:t>
    </dgm:pt>
    <dgm:pt modelId="{2D534E1A-E2C0-2241-BB3F-CCDD21D72FE2}">
      <dgm:prSet phldrT="[Text]" custT="1"/>
      <dgm:spPr/>
      <dgm:t>
        <a:bodyPr/>
        <a:lstStyle/>
        <a:p>
          <a:r>
            <a:rPr lang="en-US" sz="2300" dirty="0"/>
            <a:t>Participants complete the survey shortly after completing training and once more 3 months later</a:t>
          </a:r>
        </a:p>
      </dgm:t>
    </dgm:pt>
    <dgm:pt modelId="{F3C6A77D-0BA7-7F48-8BCE-513D2DA64B01}" type="parTrans" cxnId="{B04AEAE5-2311-4249-9FF9-AA0B15B05B0A}">
      <dgm:prSet/>
      <dgm:spPr/>
      <dgm:t>
        <a:bodyPr/>
        <a:lstStyle/>
        <a:p>
          <a:endParaRPr lang="en-US"/>
        </a:p>
      </dgm:t>
    </dgm:pt>
    <dgm:pt modelId="{72BA52C7-A093-0A4F-AB6F-100A04F846EA}" type="sibTrans" cxnId="{B04AEAE5-2311-4249-9FF9-AA0B15B05B0A}">
      <dgm:prSet/>
      <dgm:spPr/>
      <dgm:t>
        <a:bodyPr/>
        <a:lstStyle/>
        <a:p>
          <a:endParaRPr lang="en-US"/>
        </a:p>
      </dgm:t>
    </dgm:pt>
    <dgm:pt modelId="{D77BAE49-0F58-7D48-9B31-5BDFD829146D}">
      <dgm:prSet phldrT="[Text]" custT="1"/>
      <dgm:spPr/>
      <dgm:t>
        <a:bodyPr/>
        <a:lstStyle/>
        <a:p>
          <a:r>
            <a:rPr lang="en-US" sz="2300" dirty="0"/>
            <a:t>One hour of didactic training and one hour of discussion </a:t>
          </a:r>
        </a:p>
      </dgm:t>
    </dgm:pt>
    <dgm:pt modelId="{925B6270-6FF2-B846-9480-F7B1F1815696}" type="parTrans" cxnId="{A1D748B1-BC7A-1543-B1B9-FF1789345842}">
      <dgm:prSet/>
      <dgm:spPr/>
      <dgm:t>
        <a:bodyPr/>
        <a:lstStyle/>
        <a:p>
          <a:endParaRPr lang="en-US"/>
        </a:p>
      </dgm:t>
    </dgm:pt>
    <dgm:pt modelId="{9F13721D-0AA0-4F42-BECD-AC1F87C821DF}" type="sibTrans" cxnId="{A1D748B1-BC7A-1543-B1B9-FF1789345842}">
      <dgm:prSet/>
      <dgm:spPr/>
      <dgm:t>
        <a:bodyPr/>
        <a:lstStyle/>
        <a:p>
          <a:endParaRPr lang="en-US"/>
        </a:p>
      </dgm:t>
    </dgm:pt>
    <dgm:pt modelId="{51632808-3712-5E4B-9940-4A553EB715F4}" type="pres">
      <dgm:prSet presAssocID="{A1F22B54-556A-40AD-8AB1-C89371FC92E4}" presName="linear" presStyleCnt="0">
        <dgm:presLayoutVars>
          <dgm:dir/>
          <dgm:animLvl val="lvl"/>
          <dgm:resizeHandles val="exact"/>
        </dgm:presLayoutVars>
      </dgm:prSet>
      <dgm:spPr/>
    </dgm:pt>
    <dgm:pt modelId="{0AF04427-0997-234F-AAAD-C0DB4E81EBF2}" type="pres">
      <dgm:prSet presAssocID="{9BC3AF11-FF1E-449F-80DE-1F42C9E04225}" presName="parentLin" presStyleCnt="0"/>
      <dgm:spPr/>
    </dgm:pt>
    <dgm:pt modelId="{20E03A15-0434-C64B-8A77-A081FDBA2159}" type="pres">
      <dgm:prSet presAssocID="{9BC3AF11-FF1E-449F-80DE-1F42C9E04225}" presName="parentLeftMargin" presStyleLbl="node1" presStyleIdx="0" presStyleCnt="3"/>
      <dgm:spPr/>
    </dgm:pt>
    <dgm:pt modelId="{646889BC-CCC1-094F-8F10-D78A37AA9A61}" type="pres">
      <dgm:prSet presAssocID="{9BC3AF11-FF1E-449F-80DE-1F42C9E04225}" presName="parentText" presStyleLbl="node1" presStyleIdx="0" presStyleCnt="3">
        <dgm:presLayoutVars>
          <dgm:chMax val="0"/>
          <dgm:bulletEnabled val="1"/>
        </dgm:presLayoutVars>
      </dgm:prSet>
      <dgm:spPr/>
    </dgm:pt>
    <dgm:pt modelId="{79562A1F-08E4-DA42-82BD-700BF8C16EC6}" type="pres">
      <dgm:prSet presAssocID="{9BC3AF11-FF1E-449F-80DE-1F42C9E04225}" presName="negativeSpace" presStyleCnt="0"/>
      <dgm:spPr/>
    </dgm:pt>
    <dgm:pt modelId="{9B7487BE-6C7C-C24A-8776-A3414FEC11B0}" type="pres">
      <dgm:prSet presAssocID="{9BC3AF11-FF1E-449F-80DE-1F42C9E04225}" presName="childText" presStyleLbl="conFgAcc1" presStyleIdx="0" presStyleCnt="3">
        <dgm:presLayoutVars>
          <dgm:bulletEnabled val="1"/>
        </dgm:presLayoutVars>
      </dgm:prSet>
      <dgm:spPr/>
    </dgm:pt>
    <dgm:pt modelId="{1187AD14-BD87-2C4B-925A-DE5CEA45295F}" type="pres">
      <dgm:prSet presAssocID="{4925C1C5-24AE-4656-AA78-DD9784C1DAC4}" presName="spaceBetweenRectangles" presStyleCnt="0"/>
      <dgm:spPr/>
    </dgm:pt>
    <dgm:pt modelId="{F49091B2-16AB-2A40-81EE-E65B257A2507}" type="pres">
      <dgm:prSet presAssocID="{6220F490-7B04-45B9-93EC-B69D5BE53089}" presName="parentLin" presStyleCnt="0"/>
      <dgm:spPr/>
    </dgm:pt>
    <dgm:pt modelId="{402E1CD6-02B8-434B-97AB-0D59E47CA05D}" type="pres">
      <dgm:prSet presAssocID="{6220F490-7B04-45B9-93EC-B69D5BE53089}" presName="parentLeftMargin" presStyleLbl="node1" presStyleIdx="0" presStyleCnt="3"/>
      <dgm:spPr/>
    </dgm:pt>
    <dgm:pt modelId="{6B399CDD-7452-EF4C-83EF-6B90B120516F}" type="pres">
      <dgm:prSet presAssocID="{6220F490-7B04-45B9-93EC-B69D5BE53089}" presName="parentText" presStyleLbl="node1" presStyleIdx="1" presStyleCnt="3">
        <dgm:presLayoutVars>
          <dgm:chMax val="0"/>
          <dgm:bulletEnabled val="1"/>
        </dgm:presLayoutVars>
      </dgm:prSet>
      <dgm:spPr/>
    </dgm:pt>
    <dgm:pt modelId="{2869A1B6-876E-D644-A845-DDED6B45DB60}" type="pres">
      <dgm:prSet presAssocID="{6220F490-7B04-45B9-93EC-B69D5BE53089}" presName="negativeSpace" presStyleCnt="0"/>
      <dgm:spPr/>
    </dgm:pt>
    <dgm:pt modelId="{EB8C59F4-40D3-5D44-8384-5F99882B5F79}" type="pres">
      <dgm:prSet presAssocID="{6220F490-7B04-45B9-93EC-B69D5BE53089}" presName="childText" presStyleLbl="conFgAcc1" presStyleIdx="1" presStyleCnt="3">
        <dgm:presLayoutVars>
          <dgm:bulletEnabled val="1"/>
        </dgm:presLayoutVars>
      </dgm:prSet>
      <dgm:spPr/>
    </dgm:pt>
    <dgm:pt modelId="{2ABADAC8-06CE-1241-99C0-5A86C8AC28C0}" type="pres">
      <dgm:prSet presAssocID="{C641C8F8-5E0A-410D-B7DF-F3E9F7882D0D}" presName="spaceBetweenRectangles" presStyleCnt="0"/>
      <dgm:spPr/>
    </dgm:pt>
    <dgm:pt modelId="{04888892-2576-AE44-81EE-BC0D527610D0}" type="pres">
      <dgm:prSet presAssocID="{EC4B7AC1-E4A7-4B57-AE22-1BA6C5743AC6}" presName="parentLin" presStyleCnt="0"/>
      <dgm:spPr/>
    </dgm:pt>
    <dgm:pt modelId="{DA4E50C8-4030-764B-A502-F584DD95D4A6}" type="pres">
      <dgm:prSet presAssocID="{EC4B7AC1-E4A7-4B57-AE22-1BA6C5743AC6}" presName="parentLeftMargin" presStyleLbl="node1" presStyleIdx="1" presStyleCnt="3"/>
      <dgm:spPr/>
    </dgm:pt>
    <dgm:pt modelId="{2B2B5747-18A3-BD4A-A7F5-B98A011E9F3A}" type="pres">
      <dgm:prSet presAssocID="{EC4B7AC1-E4A7-4B57-AE22-1BA6C5743AC6}" presName="parentText" presStyleLbl="node1" presStyleIdx="2" presStyleCnt="3" custScaleX="119357">
        <dgm:presLayoutVars>
          <dgm:chMax val="0"/>
          <dgm:bulletEnabled val="1"/>
        </dgm:presLayoutVars>
      </dgm:prSet>
      <dgm:spPr/>
    </dgm:pt>
    <dgm:pt modelId="{D4D31A52-31FD-1143-A4AB-D2DE4A0D6C31}" type="pres">
      <dgm:prSet presAssocID="{EC4B7AC1-E4A7-4B57-AE22-1BA6C5743AC6}" presName="negativeSpace" presStyleCnt="0"/>
      <dgm:spPr/>
    </dgm:pt>
    <dgm:pt modelId="{F9F2860A-C5F9-4944-8DDF-4F47585F0E62}" type="pres">
      <dgm:prSet presAssocID="{EC4B7AC1-E4A7-4B57-AE22-1BA6C5743AC6}" presName="childText" presStyleLbl="conFgAcc1" presStyleIdx="2" presStyleCnt="3">
        <dgm:presLayoutVars>
          <dgm:bulletEnabled val="1"/>
        </dgm:presLayoutVars>
      </dgm:prSet>
      <dgm:spPr/>
    </dgm:pt>
  </dgm:ptLst>
  <dgm:cxnLst>
    <dgm:cxn modelId="{C4082E05-5DE4-4668-A1F8-D55160A7FD1C}" srcId="{9BC3AF11-FF1E-449F-80DE-1F42C9E04225}" destId="{2E5BDACF-D002-4E64-BDD7-72A79CB000D0}" srcOrd="0" destOrd="0" parTransId="{571F66E7-395F-45C6-91AD-FE93A18A432A}" sibTransId="{959F332E-90B2-4F28-A9A0-A0E7F5004BB5}"/>
    <dgm:cxn modelId="{963CDF33-52F6-9C44-8152-3934A0906C96}" type="presOf" srcId="{9BC3AF11-FF1E-449F-80DE-1F42C9E04225}" destId="{20E03A15-0434-C64B-8A77-A081FDBA2159}" srcOrd="0" destOrd="0" presId="urn:microsoft.com/office/officeart/2005/8/layout/list1"/>
    <dgm:cxn modelId="{EB0AF33A-FC1D-B648-8254-B3F0606C3D05}" type="presOf" srcId="{EC4B7AC1-E4A7-4B57-AE22-1BA6C5743AC6}" destId="{2B2B5747-18A3-BD4A-A7F5-B98A011E9F3A}" srcOrd="1" destOrd="0" presId="urn:microsoft.com/office/officeart/2005/8/layout/list1"/>
    <dgm:cxn modelId="{D349C443-0360-484F-8D62-79D58DD1947A}" type="presOf" srcId="{6220F490-7B04-45B9-93EC-B69D5BE53089}" destId="{6B399CDD-7452-EF4C-83EF-6B90B120516F}" srcOrd="1" destOrd="0" presId="urn:microsoft.com/office/officeart/2005/8/layout/list1"/>
    <dgm:cxn modelId="{63E46357-9204-4143-B0F1-2E71AC748F6E}" srcId="{A1F22B54-556A-40AD-8AB1-C89371FC92E4}" destId="{EC4B7AC1-E4A7-4B57-AE22-1BA6C5743AC6}" srcOrd="2" destOrd="0" parTransId="{2BFBC185-67BC-48A7-BDCA-38C9F8058C7D}" sibTransId="{12C5D5B1-8E24-4C92-9C63-D0B5D9B0769E}"/>
    <dgm:cxn modelId="{9B4C9568-28D8-AC4E-B952-F6B3B169ED9D}" type="presOf" srcId="{EC4B7AC1-E4A7-4B57-AE22-1BA6C5743AC6}" destId="{DA4E50C8-4030-764B-A502-F584DD95D4A6}" srcOrd="0" destOrd="0" presId="urn:microsoft.com/office/officeart/2005/8/layout/list1"/>
    <dgm:cxn modelId="{5E08296B-017A-45E9-8BDC-C7527F90BEDF}" srcId="{A1F22B54-556A-40AD-8AB1-C89371FC92E4}" destId="{6220F490-7B04-45B9-93EC-B69D5BE53089}" srcOrd="1" destOrd="0" parTransId="{7113D2B5-3FA5-4175-9D26-B0DE01113F40}" sibTransId="{C641C8F8-5E0A-410D-B7DF-F3E9F7882D0D}"/>
    <dgm:cxn modelId="{5A44B474-0810-5447-B9F6-AE28EF0CED19}" type="presOf" srcId="{6220F490-7B04-45B9-93EC-B69D5BE53089}" destId="{402E1CD6-02B8-434B-97AB-0D59E47CA05D}" srcOrd="0" destOrd="0" presId="urn:microsoft.com/office/officeart/2005/8/layout/list1"/>
    <dgm:cxn modelId="{9B450D77-EC1D-B047-AAB1-69046B40B957}" type="presOf" srcId="{A1F22B54-556A-40AD-8AB1-C89371FC92E4}" destId="{51632808-3712-5E4B-9940-4A553EB715F4}" srcOrd="0" destOrd="0" presId="urn:microsoft.com/office/officeart/2005/8/layout/list1"/>
    <dgm:cxn modelId="{2C6BBC77-E34C-4443-A484-B51C0D48CEB6}" type="presOf" srcId="{D77BAE49-0F58-7D48-9B31-5BDFD829146D}" destId="{EB8C59F4-40D3-5D44-8384-5F99882B5F79}" srcOrd="0" destOrd="1" presId="urn:microsoft.com/office/officeart/2005/8/layout/list1"/>
    <dgm:cxn modelId="{4EAE7786-DAD8-3E4B-983C-837F137A7671}" type="presOf" srcId="{2E5BDACF-D002-4E64-BDD7-72A79CB000D0}" destId="{9B7487BE-6C7C-C24A-8776-A3414FEC11B0}" srcOrd="0" destOrd="0" presId="urn:microsoft.com/office/officeart/2005/8/layout/list1"/>
    <dgm:cxn modelId="{6FAB6C92-D6FE-435B-B8AA-1990B9FF124E}" srcId="{A1F22B54-556A-40AD-8AB1-C89371FC92E4}" destId="{9BC3AF11-FF1E-449F-80DE-1F42C9E04225}" srcOrd="0" destOrd="0" parTransId="{1DA88CED-7BFE-4179-A738-525E68DC7A3C}" sibTransId="{4925C1C5-24AE-4656-AA78-DD9784C1DAC4}"/>
    <dgm:cxn modelId="{DAE77598-4501-8E47-8A04-BDE7615F4475}" type="presOf" srcId="{3316D99F-AE49-450A-A84F-BFAE6BDF11E2}" destId="{EB8C59F4-40D3-5D44-8384-5F99882B5F79}" srcOrd="0" destOrd="0" presId="urn:microsoft.com/office/officeart/2005/8/layout/list1"/>
    <dgm:cxn modelId="{A1D748B1-BC7A-1543-B1B9-FF1789345842}" srcId="{6220F490-7B04-45B9-93EC-B69D5BE53089}" destId="{D77BAE49-0F58-7D48-9B31-5BDFD829146D}" srcOrd="1" destOrd="0" parTransId="{925B6270-6FF2-B846-9480-F7B1F1815696}" sibTransId="{9F13721D-0AA0-4F42-BECD-AC1F87C821DF}"/>
    <dgm:cxn modelId="{DF466EB5-FC97-47D7-85DD-74E9FF7FA1B6}" srcId="{6220F490-7B04-45B9-93EC-B69D5BE53089}" destId="{3316D99F-AE49-450A-A84F-BFAE6BDF11E2}" srcOrd="0" destOrd="0" parTransId="{B13C0638-2B3B-4A86-8167-5F89F77F4971}" sibTransId="{FBDDD315-7167-48AD-AB68-0085A866B08F}"/>
    <dgm:cxn modelId="{27EDCCC8-912D-3E4A-8552-8106A6F5D077}" type="presOf" srcId="{2D534E1A-E2C0-2241-BB3F-CCDD21D72FE2}" destId="{F9F2860A-C5F9-4944-8DDF-4F47585F0E62}" srcOrd="0" destOrd="0" presId="urn:microsoft.com/office/officeart/2005/8/layout/list1"/>
    <dgm:cxn modelId="{1ECD47D8-40D9-994F-B0D0-64287E91658B}" type="presOf" srcId="{9BC3AF11-FF1E-449F-80DE-1F42C9E04225}" destId="{646889BC-CCC1-094F-8F10-D78A37AA9A61}" srcOrd="1" destOrd="0" presId="urn:microsoft.com/office/officeart/2005/8/layout/list1"/>
    <dgm:cxn modelId="{B04AEAE5-2311-4249-9FF9-AA0B15B05B0A}" srcId="{EC4B7AC1-E4A7-4B57-AE22-1BA6C5743AC6}" destId="{2D534E1A-E2C0-2241-BB3F-CCDD21D72FE2}" srcOrd="0" destOrd="0" parTransId="{F3C6A77D-0BA7-7F48-8BCE-513D2DA64B01}" sibTransId="{72BA52C7-A093-0A4F-AB6F-100A04F846EA}"/>
    <dgm:cxn modelId="{04CE74F1-BC80-6845-AED1-6C7FF1D79FC2}" type="presParOf" srcId="{51632808-3712-5E4B-9940-4A553EB715F4}" destId="{0AF04427-0997-234F-AAAD-C0DB4E81EBF2}" srcOrd="0" destOrd="0" presId="urn:microsoft.com/office/officeart/2005/8/layout/list1"/>
    <dgm:cxn modelId="{629F2B4A-2F73-2740-A156-F9F384E56790}" type="presParOf" srcId="{0AF04427-0997-234F-AAAD-C0DB4E81EBF2}" destId="{20E03A15-0434-C64B-8A77-A081FDBA2159}" srcOrd="0" destOrd="0" presId="urn:microsoft.com/office/officeart/2005/8/layout/list1"/>
    <dgm:cxn modelId="{1CA996D6-AEE2-A64C-BEE1-1E958BF88E79}" type="presParOf" srcId="{0AF04427-0997-234F-AAAD-C0DB4E81EBF2}" destId="{646889BC-CCC1-094F-8F10-D78A37AA9A61}" srcOrd="1" destOrd="0" presId="urn:microsoft.com/office/officeart/2005/8/layout/list1"/>
    <dgm:cxn modelId="{AD08ECB2-09F1-6F40-9CB6-90AB571A9E4E}" type="presParOf" srcId="{51632808-3712-5E4B-9940-4A553EB715F4}" destId="{79562A1F-08E4-DA42-82BD-700BF8C16EC6}" srcOrd="1" destOrd="0" presId="urn:microsoft.com/office/officeart/2005/8/layout/list1"/>
    <dgm:cxn modelId="{583CE638-43EC-C04A-AD7B-19DAEBC0C884}" type="presParOf" srcId="{51632808-3712-5E4B-9940-4A553EB715F4}" destId="{9B7487BE-6C7C-C24A-8776-A3414FEC11B0}" srcOrd="2" destOrd="0" presId="urn:microsoft.com/office/officeart/2005/8/layout/list1"/>
    <dgm:cxn modelId="{10A84AFC-7798-104E-A9BB-6B469BB21C87}" type="presParOf" srcId="{51632808-3712-5E4B-9940-4A553EB715F4}" destId="{1187AD14-BD87-2C4B-925A-DE5CEA45295F}" srcOrd="3" destOrd="0" presId="urn:microsoft.com/office/officeart/2005/8/layout/list1"/>
    <dgm:cxn modelId="{F6A7FE86-4C77-E843-A383-FFEC83640A1E}" type="presParOf" srcId="{51632808-3712-5E4B-9940-4A553EB715F4}" destId="{F49091B2-16AB-2A40-81EE-E65B257A2507}" srcOrd="4" destOrd="0" presId="urn:microsoft.com/office/officeart/2005/8/layout/list1"/>
    <dgm:cxn modelId="{88F47C77-405C-E747-9753-9ED5A3A5AB50}" type="presParOf" srcId="{F49091B2-16AB-2A40-81EE-E65B257A2507}" destId="{402E1CD6-02B8-434B-97AB-0D59E47CA05D}" srcOrd="0" destOrd="0" presId="urn:microsoft.com/office/officeart/2005/8/layout/list1"/>
    <dgm:cxn modelId="{FC89C9D5-593E-0348-BFD3-1D3530BD5238}" type="presParOf" srcId="{F49091B2-16AB-2A40-81EE-E65B257A2507}" destId="{6B399CDD-7452-EF4C-83EF-6B90B120516F}" srcOrd="1" destOrd="0" presId="urn:microsoft.com/office/officeart/2005/8/layout/list1"/>
    <dgm:cxn modelId="{B466EB6F-1B8E-174B-9414-ADB1EE58C18F}" type="presParOf" srcId="{51632808-3712-5E4B-9940-4A553EB715F4}" destId="{2869A1B6-876E-D644-A845-DDED6B45DB60}" srcOrd="5" destOrd="0" presId="urn:microsoft.com/office/officeart/2005/8/layout/list1"/>
    <dgm:cxn modelId="{C51F7466-2E79-114E-950E-8CE053D8CA2C}" type="presParOf" srcId="{51632808-3712-5E4B-9940-4A553EB715F4}" destId="{EB8C59F4-40D3-5D44-8384-5F99882B5F79}" srcOrd="6" destOrd="0" presId="urn:microsoft.com/office/officeart/2005/8/layout/list1"/>
    <dgm:cxn modelId="{6E937C07-3B6B-AC42-AF47-395CA593ADAE}" type="presParOf" srcId="{51632808-3712-5E4B-9940-4A553EB715F4}" destId="{2ABADAC8-06CE-1241-99C0-5A86C8AC28C0}" srcOrd="7" destOrd="0" presId="urn:microsoft.com/office/officeart/2005/8/layout/list1"/>
    <dgm:cxn modelId="{BBC6BC58-3005-BF43-BBE9-C2ADE505B6EE}" type="presParOf" srcId="{51632808-3712-5E4B-9940-4A553EB715F4}" destId="{04888892-2576-AE44-81EE-BC0D527610D0}" srcOrd="8" destOrd="0" presId="urn:microsoft.com/office/officeart/2005/8/layout/list1"/>
    <dgm:cxn modelId="{AC98B9F4-191F-2D4E-AECF-2598B3379DDD}" type="presParOf" srcId="{04888892-2576-AE44-81EE-BC0D527610D0}" destId="{DA4E50C8-4030-764B-A502-F584DD95D4A6}" srcOrd="0" destOrd="0" presId="urn:microsoft.com/office/officeart/2005/8/layout/list1"/>
    <dgm:cxn modelId="{439DB497-C6BF-5C46-A1FD-A1448421411D}" type="presParOf" srcId="{04888892-2576-AE44-81EE-BC0D527610D0}" destId="{2B2B5747-18A3-BD4A-A7F5-B98A011E9F3A}" srcOrd="1" destOrd="0" presId="urn:microsoft.com/office/officeart/2005/8/layout/list1"/>
    <dgm:cxn modelId="{E83DE765-F365-4B45-95B5-D8BD122E0958}" type="presParOf" srcId="{51632808-3712-5E4B-9940-4A553EB715F4}" destId="{D4D31A52-31FD-1143-A4AB-D2DE4A0D6C31}" srcOrd="9" destOrd="0" presId="urn:microsoft.com/office/officeart/2005/8/layout/list1"/>
    <dgm:cxn modelId="{5B64B513-4155-7744-BEFC-6A518EC5DCAD}" type="presParOf" srcId="{51632808-3712-5E4B-9940-4A553EB715F4}" destId="{F9F2860A-C5F9-4944-8DDF-4F47585F0E6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547C35-3B02-5A4E-BFFB-992B8476E8A6}" type="doc">
      <dgm:prSet loTypeId="urn:microsoft.com/office/officeart/2005/8/layout/process1" loCatId="" qsTypeId="urn:microsoft.com/office/officeart/2005/8/quickstyle/simple1" qsCatId="simple" csTypeId="urn:microsoft.com/office/officeart/2005/8/colors/accent1_2" csCatId="accent1" phldr="1"/>
      <dgm:spPr/>
    </dgm:pt>
    <dgm:pt modelId="{E09EB59B-1BE1-594B-B063-70E7B743984F}">
      <dgm:prSet phldrT="[Text]" custT="1"/>
      <dgm:spPr/>
      <dgm:t>
        <a:bodyPr/>
        <a:lstStyle/>
        <a:p>
          <a:r>
            <a:rPr lang="en-US" sz="2000" dirty="0"/>
            <a:t>BCBA participates in Virtual Training on DR</a:t>
          </a:r>
        </a:p>
      </dgm:t>
    </dgm:pt>
    <dgm:pt modelId="{6AF62836-151F-1A4C-8ABF-42FD26C92F26}" type="parTrans" cxnId="{9D7CD0AD-1D5B-ED4B-82B3-80EE96B8B4D7}">
      <dgm:prSet/>
      <dgm:spPr/>
      <dgm:t>
        <a:bodyPr/>
        <a:lstStyle/>
        <a:p>
          <a:endParaRPr lang="en-US"/>
        </a:p>
      </dgm:t>
    </dgm:pt>
    <dgm:pt modelId="{D6CFD8F0-156C-124D-AC03-726612BB5514}" type="sibTrans" cxnId="{9D7CD0AD-1D5B-ED4B-82B3-80EE96B8B4D7}">
      <dgm:prSet/>
      <dgm:spPr/>
      <dgm:t>
        <a:bodyPr/>
        <a:lstStyle/>
        <a:p>
          <a:endParaRPr lang="en-US"/>
        </a:p>
      </dgm:t>
    </dgm:pt>
    <dgm:pt modelId="{0062AE40-BED9-5942-B44C-B4135DB9E59D}">
      <dgm:prSet phldrT="[Text]" custT="1"/>
      <dgm:spPr/>
      <dgm:t>
        <a:bodyPr/>
        <a:lstStyle/>
        <a:p>
          <a:r>
            <a:rPr lang="en-US" sz="2000" dirty="0"/>
            <a:t>Increase in likelihood/confidence using DR</a:t>
          </a:r>
        </a:p>
      </dgm:t>
    </dgm:pt>
    <dgm:pt modelId="{29514ECA-A2BB-CD4F-9D2C-1BE387192049}" type="parTrans" cxnId="{9040B29A-B84F-D54F-864F-E00852E788B4}">
      <dgm:prSet/>
      <dgm:spPr/>
      <dgm:t>
        <a:bodyPr/>
        <a:lstStyle/>
        <a:p>
          <a:endParaRPr lang="en-US"/>
        </a:p>
      </dgm:t>
    </dgm:pt>
    <dgm:pt modelId="{5840CF4C-135A-EF43-B5E2-6DF117021FD5}" type="sibTrans" cxnId="{9040B29A-B84F-D54F-864F-E00852E788B4}">
      <dgm:prSet/>
      <dgm:spPr/>
      <dgm:t>
        <a:bodyPr/>
        <a:lstStyle/>
        <a:p>
          <a:endParaRPr lang="en-US"/>
        </a:p>
      </dgm:t>
    </dgm:pt>
    <dgm:pt modelId="{32DB1D4D-3469-F94A-A881-6DC089137829}">
      <dgm:prSet phldrT="[Text]" custT="1"/>
      <dgm:spPr/>
      <dgm:t>
        <a:bodyPr/>
        <a:lstStyle/>
        <a:p>
          <a:r>
            <a:rPr lang="en-US" sz="2000" dirty="0"/>
            <a:t>Children receive appropriate treatment</a:t>
          </a:r>
        </a:p>
      </dgm:t>
    </dgm:pt>
    <dgm:pt modelId="{CC2F3DEE-ED88-E64D-88DC-C059F432DF0F}" type="parTrans" cxnId="{7D2699E0-7E52-1F40-83CC-00EFFFF4C8C0}">
      <dgm:prSet/>
      <dgm:spPr/>
      <dgm:t>
        <a:bodyPr/>
        <a:lstStyle/>
        <a:p>
          <a:endParaRPr lang="en-US"/>
        </a:p>
      </dgm:t>
    </dgm:pt>
    <dgm:pt modelId="{D4F87402-5460-B94E-8B54-14AD4BEB92DB}" type="sibTrans" cxnId="{7D2699E0-7E52-1F40-83CC-00EFFFF4C8C0}">
      <dgm:prSet/>
      <dgm:spPr/>
      <dgm:t>
        <a:bodyPr/>
        <a:lstStyle/>
        <a:p>
          <a:endParaRPr lang="en-US"/>
        </a:p>
      </dgm:t>
    </dgm:pt>
    <dgm:pt modelId="{794E8407-15FF-B943-85BF-F79D707DC291}" type="pres">
      <dgm:prSet presAssocID="{13547C35-3B02-5A4E-BFFB-992B8476E8A6}" presName="Name0" presStyleCnt="0">
        <dgm:presLayoutVars>
          <dgm:dir/>
          <dgm:resizeHandles val="exact"/>
        </dgm:presLayoutVars>
      </dgm:prSet>
      <dgm:spPr/>
    </dgm:pt>
    <dgm:pt modelId="{C37D4076-D336-294E-A0F7-2BA611E8BC30}" type="pres">
      <dgm:prSet presAssocID="{E09EB59B-1BE1-594B-B063-70E7B743984F}" presName="node" presStyleLbl="node1" presStyleIdx="0" presStyleCnt="3">
        <dgm:presLayoutVars>
          <dgm:bulletEnabled val="1"/>
        </dgm:presLayoutVars>
      </dgm:prSet>
      <dgm:spPr/>
    </dgm:pt>
    <dgm:pt modelId="{2D49B5A6-3F3D-D74E-9FA9-8B4F01B27931}" type="pres">
      <dgm:prSet presAssocID="{D6CFD8F0-156C-124D-AC03-726612BB5514}" presName="sibTrans" presStyleLbl="sibTrans2D1" presStyleIdx="0" presStyleCnt="2"/>
      <dgm:spPr/>
    </dgm:pt>
    <dgm:pt modelId="{95B02A10-082D-3441-8D78-77828019ADB3}" type="pres">
      <dgm:prSet presAssocID="{D6CFD8F0-156C-124D-AC03-726612BB5514}" presName="connectorText" presStyleLbl="sibTrans2D1" presStyleIdx="0" presStyleCnt="2"/>
      <dgm:spPr/>
    </dgm:pt>
    <dgm:pt modelId="{8761D288-9714-B047-9252-056135216163}" type="pres">
      <dgm:prSet presAssocID="{0062AE40-BED9-5942-B44C-B4135DB9E59D}" presName="node" presStyleLbl="node1" presStyleIdx="1" presStyleCnt="3" custScaleX="129576">
        <dgm:presLayoutVars>
          <dgm:bulletEnabled val="1"/>
        </dgm:presLayoutVars>
      </dgm:prSet>
      <dgm:spPr/>
    </dgm:pt>
    <dgm:pt modelId="{EBFE9D58-B617-374B-9C85-8535ABF76522}" type="pres">
      <dgm:prSet presAssocID="{5840CF4C-135A-EF43-B5E2-6DF117021FD5}" presName="sibTrans" presStyleLbl="sibTrans2D1" presStyleIdx="1" presStyleCnt="2"/>
      <dgm:spPr/>
    </dgm:pt>
    <dgm:pt modelId="{19D1B771-5574-114E-9CFA-36B7827303FF}" type="pres">
      <dgm:prSet presAssocID="{5840CF4C-135A-EF43-B5E2-6DF117021FD5}" presName="connectorText" presStyleLbl="sibTrans2D1" presStyleIdx="1" presStyleCnt="2"/>
      <dgm:spPr/>
    </dgm:pt>
    <dgm:pt modelId="{F9AAE8B3-8CB7-2047-BB36-3D9DC4161857}" type="pres">
      <dgm:prSet presAssocID="{32DB1D4D-3469-F94A-A881-6DC089137829}" presName="node" presStyleLbl="node1" presStyleIdx="2" presStyleCnt="3">
        <dgm:presLayoutVars>
          <dgm:bulletEnabled val="1"/>
        </dgm:presLayoutVars>
      </dgm:prSet>
      <dgm:spPr/>
    </dgm:pt>
  </dgm:ptLst>
  <dgm:cxnLst>
    <dgm:cxn modelId="{98410A17-BB2B-B24D-8F50-02EE28FB3539}" type="presOf" srcId="{5840CF4C-135A-EF43-B5E2-6DF117021FD5}" destId="{19D1B771-5574-114E-9CFA-36B7827303FF}" srcOrd="1" destOrd="0" presId="urn:microsoft.com/office/officeart/2005/8/layout/process1"/>
    <dgm:cxn modelId="{AF8FC052-2DF9-454D-AC02-71831241EB63}" type="presOf" srcId="{32DB1D4D-3469-F94A-A881-6DC089137829}" destId="{F9AAE8B3-8CB7-2047-BB36-3D9DC4161857}" srcOrd="0" destOrd="0" presId="urn:microsoft.com/office/officeart/2005/8/layout/process1"/>
    <dgm:cxn modelId="{46410771-E612-4B45-A7E6-2DAC177E2330}" type="presOf" srcId="{D6CFD8F0-156C-124D-AC03-726612BB5514}" destId="{2D49B5A6-3F3D-D74E-9FA9-8B4F01B27931}" srcOrd="0" destOrd="0" presId="urn:microsoft.com/office/officeart/2005/8/layout/process1"/>
    <dgm:cxn modelId="{C0E0737F-5368-9B43-9E61-105EE42C9E2E}" type="presOf" srcId="{E09EB59B-1BE1-594B-B063-70E7B743984F}" destId="{C37D4076-D336-294E-A0F7-2BA611E8BC30}" srcOrd="0" destOrd="0" presId="urn:microsoft.com/office/officeart/2005/8/layout/process1"/>
    <dgm:cxn modelId="{9040B29A-B84F-D54F-864F-E00852E788B4}" srcId="{13547C35-3B02-5A4E-BFFB-992B8476E8A6}" destId="{0062AE40-BED9-5942-B44C-B4135DB9E59D}" srcOrd="1" destOrd="0" parTransId="{29514ECA-A2BB-CD4F-9D2C-1BE387192049}" sibTransId="{5840CF4C-135A-EF43-B5E2-6DF117021FD5}"/>
    <dgm:cxn modelId="{7D37519C-AE90-374F-81FC-CBC799F54D8D}" type="presOf" srcId="{D6CFD8F0-156C-124D-AC03-726612BB5514}" destId="{95B02A10-082D-3441-8D78-77828019ADB3}" srcOrd="1" destOrd="0" presId="urn:microsoft.com/office/officeart/2005/8/layout/process1"/>
    <dgm:cxn modelId="{E75E76A0-0435-AC48-8CE5-0EEEDE5F7328}" type="presOf" srcId="{5840CF4C-135A-EF43-B5E2-6DF117021FD5}" destId="{EBFE9D58-B617-374B-9C85-8535ABF76522}" srcOrd="0" destOrd="0" presId="urn:microsoft.com/office/officeart/2005/8/layout/process1"/>
    <dgm:cxn modelId="{9D7CD0AD-1D5B-ED4B-82B3-80EE96B8B4D7}" srcId="{13547C35-3B02-5A4E-BFFB-992B8476E8A6}" destId="{E09EB59B-1BE1-594B-B063-70E7B743984F}" srcOrd="0" destOrd="0" parTransId="{6AF62836-151F-1A4C-8ABF-42FD26C92F26}" sibTransId="{D6CFD8F0-156C-124D-AC03-726612BB5514}"/>
    <dgm:cxn modelId="{6AD84DC1-BBEB-3046-9449-5B61569C2B8C}" type="presOf" srcId="{13547C35-3B02-5A4E-BFFB-992B8476E8A6}" destId="{794E8407-15FF-B943-85BF-F79D707DC291}" srcOrd="0" destOrd="0" presId="urn:microsoft.com/office/officeart/2005/8/layout/process1"/>
    <dgm:cxn modelId="{D31B77C2-88C3-6D42-8E3B-79AEE248EA5B}" type="presOf" srcId="{0062AE40-BED9-5942-B44C-B4135DB9E59D}" destId="{8761D288-9714-B047-9252-056135216163}" srcOrd="0" destOrd="0" presId="urn:microsoft.com/office/officeart/2005/8/layout/process1"/>
    <dgm:cxn modelId="{7D2699E0-7E52-1F40-83CC-00EFFFF4C8C0}" srcId="{13547C35-3B02-5A4E-BFFB-992B8476E8A6}" destId="{32DB1D4D-3469-F94A-A881-6DC089137829}" srcOrd="2" destOrd="0" parTransId="{CC2F3DEE-ED88-E64D-88DC-C059F432DF0F}" sibTransId="{D4F87402-5460-B94E-8B54-14AD4BEB92DB}"/>
    <dgm:cxn modelId="{4FD833B3-2BF9-7047-B1D8-C14A553D25B2}" type="presParOf" srcId="{794E8407-15FF-B943-85BF-F79D707DC291}" destId="{C37D4076-D336-294E-A0F7-2BA611E8BC30}" srcOrd="0" destOrd="0" presId="urn:microsoft.com/office/officeart/2005/8/layout/process1"/>
    <dgm:cxn modelId="{AD773B26-B367-6144-840D-D625F8E878FB}" type="presParOf" srcId="{794E8407-15FF-B943-85BF-F79D707DC291}" destId="{2D49B5A6-3F3D-D74E-9FA9-8B4F01B27931}" srcOrd="1" destOrd="0" presId="urn:microsoft.com/office/officeart/2005/8/layout/process1"/>
    <dgm:cxn modelId="{ABE13A23-C377-8947-BC5B-D6AF4ECC29D3}" type="presParOf" srcId="{2D49B5A6-3F3D-D74E-9FA9-8B4F01B27931}" destId="{95B02A10-082D-3441-8D78-77828019ADB3}" srcOrd="0" destOrd="0" presId="urn:microsoft.com/office/officeart/2005/8/layout/process1"/>
    <dgm:cxn modelId="{F6E7606F-A2BF-1E48-B96E-9B43D97DA074}" type="presParOf" srcId="{794E8407-15FF-B943-85BF-F79D707DC291}" destId="{8761D288-9714-B047-9252-056135216163}" srcOrd="2" destOrd="0" presId="urn:microsoft.com/office/officeart/2005/8/layout/process1"/>
    <dgm:cxn modelId="{BBDB11B7-034C-8540-B41D-8C4EE89CF4B0}" type="presParOf" srcId="{794E8407-15FF-B943-85BF-F79D707DC291}" destId="{EBFE9D58-B617-374B-9C85-8535ABF76522}" srcOrd="3" destOrd="0" presId="urn:microsoft.com/office/officeart/2005/8/layout/process1"/>
    <dgm:cxn modelId="{2D181D6E-93FD-DA44-B109-C2C2C7C49429}" type="presParOf" srcId="{EBFE9D58-B617-374B-9C85-8535ABF76522}" destId="{19D1B771-5574-114E-9CFA-36B7827303FF}" srcOrd="0" destOrd="0" presId="urn:microsoft.com/office/officeart/2005/8/layout/process1"/>
    <dgm:cxn modelId="{0D619240-E801-A349-91E8-D237FBFAF26A}" type="presParOf" srcId="{794E8407-15FF-B943-85BF-F79D707DC291}" destId="{F9AAE8B3-8CB7-2047-BB36-3D9DC416185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D4076-D336-294E-A0F7-2BA611E8BC30}">
      <dsp:nvSpPr>
        <dsp:cNvPr id="0" name=""/>
        <dsp:cNvSpPr/>
      </dsp:nvSpPr>
      <dsp:spPr>
        <a:xfrm>
          <a:off x="8185" y="1613841"/>
          <a:ext cx="2073031" cy="13021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BCBA participates in Virtual Training on DR</a:t>
          </a:r>
        </a:p>
      </dsp:txBody>
      <dsp:txXfrm>
        <a:off x="46323" y="1651979"/>
        <a:ext cx="1996755" cy="1225847"/>
      </dsp:txXfrm>
    </dsp:sp>
    <dsp:sp modelId="{2D49B5A6-3F3D-D74E-9FA9-8B4F01B27931}">
      <dsp:nvSpPr>
        <dsp:cNvPr id="0" name=""/>
        <dsp:cNvSpPr/>
      </dsp:nvSpPr>
      <dsp:spPr>
        <a:xfrm>
          <a:off x="2288520" y="2007847"/>
          <a:ext cx="439482" cy="5141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88520" y="2110669"/>
        <a:ext cx="307637" cy="308467"/>
      </dsp:txXfrm>
    </dsp:sp>
    <dsp:sp modelId="{8761D288-9714-B047-9252-056135216163}">
      <dsp:nvSpPr>
        <dsp:cNvPr id="0" name=""/>
        <dsp:cNvSpPr/>
      </dsp:nvSpPr>
      <dsp:spPr>
        <a:xfrm>
          <a:off x="2910429" y="1613841"/>
          <a:ext cx="2721289" cy="13021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Increase in likelihood/confidence using DR</a:t>
          </a:r>
        </a:p>
      </dsp:txBody>
      <dsp:txXfrm>
        <a:off x="2948567" y="1651979"/>
        <a:ext cx="2645013" cy="1225847"/>
      </dsp:txXfrm>
    </dsp:sp>
    <dsp:sp modelId="{EBFE9D58-B617-374B-9C85-8535ABF76522}">
      <dsp:nvSpPr>
        <dsp:cNvPr id="0" name=""/>
        <dsp:cNvSpPr/>
      </dsp:nvSpPr>
      <dsp:spPr>
        <a:xfrm>
          <a:off x="5839022" y="2007847"/>
          <a:ext cx="439482" cy="5141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839022" y="2110669"/>
        <a:ext cx="307637" cy="308467"/>
      </dsp:txXfrm>
    </dsp:sp>
    <dsp:sp modelId="{F9AAE8B3-8CB7-2047-BB36-3D9DC4161857}">
      <dsp:nvSpPr>
        <dsp:cNvPr id="0" name=""/>
        <dsp:cNvSpPr/>
      </dsp:nvSpPr>
      <dsp:spPr>
        <a:xfrm>
          <a:off x="6460931" y="1613841"/>
          <a:ext cx="2073031" cy="13021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Children receive appropriate treatment</a:t>
          </a:r>
        </a:p>
      </dsp:txBody>
      <dsp:txXfrm>
        <a:off x="6499069" y="1651979"/>
        <a:ext cx="1996755" cy="12258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487BE-6C7C-C24A-8776-A3414FEC11B0}">
      <dsp:nvSpPr>
        <dsp:cNvPr id="0" name=""/>
        <dsp:cNvSpPr/>
      </dsp:nvSpPr>
      <dsp:spPr>
        <a:xfrm>
          <a:off x="0" y="327483"/>
          <a:ext cx="8128000" cy="151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16560" rIns="630823"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Participants</a:t>
          </a:r>
          <a:r>
            <a:rPr lang="en-US" sz="2300" kern="1200" baseline="0" dirty="0"/>
            <a:t> were emailed Zoom Invitation for virtual training and the Qualtrics survey assessing confidence/likelihood</a:t>
          </a:r>
          <a:endParaRPr lang="en-US" sz="2300" kern="1200" dirty="0"/>
        </a:p>
      </dsp:txBody>
      <dsp:txXfrm>
        <a:off x="0" y="327483"/>
        <a:ext cx="8128000" cy="1512000"/>
      </dsp:txXfrm>
    </dsp:sp>
    <dsp:sp modelId="{646889BC-CCC1-094F-8F10-D78A37AA9A61}">
      <dsp:nvSpPr>
        <dsp:cNvPr id="0" name=""/>
        <dsp:cNvSpPr/>
      </dsp:nvSpPr>
      <dsp:spPr>
        <a:xfrm>
          <a:off x="406400" y="32283"/>
          <a:ext cx="5689599"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2800" kern="1200" dirty="0"/>
            <a:t>Participants Enroll in Training 	</a:t>
          </a:r>
        </a:p>
      </dsp:txBody>
      <dsp:txXfrm>
        <a:off x="435221" y="61104"/>
        <a:ext cx="5631957" cy="532757"/>
      </dsp:txXfrm>
    </dsp:sp>
    <dsp:sp modelId="{EB8C59F4-40D3-5D44-8384-5F99882B5F79}">
      <dsp:nvSpPr>
        <dsp:cNvPr id="0" name=""/>
        <dsp:cNvSpPr/>
      </dsp:nvSpPr>
      <dsp:spPr>
        <a:xfrm>
          <a:off x="0" y="2242683"/>
          <a:ext cx="8128000" cy="1543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16560" rIns="630823"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The training lasted 2 hours </a:t>
          </a:r>
        </a:p>
        <a:p>
          <a:pPr marL="228600" lvl="1" indent="-228600" algn="l" defTabSz="1022350">
            <a:lnSpc>
              <a:spcPct val="90000"/>
            </a:lnSpc>
            <a:spcBef>
              <a:spcPct val="0"/>
            </a:spcBef>
            <a:spcAft>
              <a:spcPct val="15000"/>
            </a:spcAft>
            <a:buChar char="•"/>
          </a:pPr>
          <a:r>
            <a:rPr lang="en-US" sz="2300" kern="1200" dirty="0"/>
            <a:t>One hour of didactic training and one hour of discussion </a:t>
          </a:r>
        </a:p>
      </dsp:txBody>
      <dsp:txXfrm>
        <a:off x="0" y="2242683"/>
        <a:ext cx="8128000" cy="1543500"/>
      </dsp:txXfrm>
    </dsp:sp>
    <dsp:sp modelId="{6B399CDD-7452-EF4C-83EF-6B90B120516F}">
      <dsp:nvSpPr>
        <dsp:cNvPr id="0" name=""/>
        <dsp:cNvSpPr/>
      </dsp:nvSpPr>
      <dsp:spPr>
        <a:xfrm>
          <a:off x="406400" y="1947483"/>
          <a:ext cx="5689599"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2800" kern="1200" dirty="0"/>
            <a:t>Participants Complete Training</a:t>
          </a:r>
        </a:p>
      </dsp:txBody>
      <dsp:txXfrm>
        <a:off x="435221" y="1976304"/>
        <a:ext cx="5631957" cy="532757"/>
      </dsp:txXfrm>
    </dsp:sp>
    <dsp:sp modelId="{F9F2860A-C5F9-4944-8DDF-4F47585F0E62}">
      <dsp:nvSpPr>
        <dsp:cNvPr id="0" name=""/>
        <dsp:cNvSpPr/>
      </dsp:nvSpPr>
      <dsp:spPr>
        <a:xfrm>
          <a:off x="0" y="4189383"/>
          <a:ext cx="8128000" cy="1197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16560" rIns="630823"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Participants complete the survey shortly after completing training and once more 3 months later</a:t>
          </a:r>
        </a:p>
      </dsp:txBody>
      <dsp:txXfrm>
        <a:off x="0" y="4189383"/>
        <a:ext cx="8128000" cy="1197000"/>
      </dsp:txXfrm>
    </dsp:sp>
    <dsp:sp modelId="{2B2B5747-18A3-BD4A-A7F5-B98A011E9F3A}">
      <dsp:nvSpPr>
        <dsp:cNvPr id="0" name=""/>
        <dsp:cNvSpPr/>
      </dsp:nvSpPr>
      <dsp:spPr>
        <a:xfrm>
          <a:off x="406400" y="3894183"/>
          <a:ext cx="6790935"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155700">
            <a:lnSpc>
              <a:spcPct val="90000"/>
            </a:lnSpc>
            <a:spcBef>
              <a:spcPct val="0"/>
            </a:spcBef>
            <a:spcAft>
              <a:spcPct val="35000"/>
            </a:spcAft>
            <a:buNone/>
          </a:pPr>
          <a:r>
            <a:rPr lang="en-US" sz="2600" kern="1200" dirty="0"/>
            <a:t>Participants Answer Survey Questionnaire</a:t>
          </a:r>
        </a:p>
      </dsp:txBody>
      <dsp:txXfrm>
        <a:off x="435221" y="3923004"/>
        <a:ext cx="6733293" cy="5327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D4076-D336-294E-A0F7-2BA611E8BC30}">
      <dsp:nvSpPr>
        <dsp:cNvPr id="0" name=""/>
        <dsp:cNvSpPr/>
      </dsp:nvSpPr>
      <dsp:spPr>
        <a:xfrm>
          <a:off x="4420" y="1610570"/>
          <a:ext cx="2083448" cy="1308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BCBA participates in Virtual Training on DR</a:t>
          </a:r>
        </a:p>
      </dsp:txBody>
      <dsp:txXfrm>
        <a:off x="42750" y="1648900"/>
        <a:ext cx="2006788" cy="1232006"/>
      </dsp:txXfrm>
    </dsp:sp>
    <dsp:sp modelId="{2D49B5A6-3F3D-D74E-9FA9-8B4F01B27931}">
      <dsp:nvSpPr>
        <dsp:cNvPr id="0" name=""/>
        <dsp:cNvSpPr/>
      </dsp:nvSpPr>
      <dsp:spPr>
        <a:xfrm>
          <a:off x="2296214" y="2006555"/>
          <a:ext cx="441691" cy="5166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96214" y="2109894"/>
        <a:ext cx="309184" cy="310017"/>
      </dsp:txXfrm>
    </dsp:sp>
    <dsp:sp modelId="{8761D288-9714-B047-9252-056135216163}">
      <dsp:nvSpPr>
        <dsp:cNvPr id="0" name=""/>
        <dsp:cNvSpPr/>
      </dsp:nvSpPr>
      <dsp:spPr>
        <a:xfrm>
          <a:off x="2921249" y="1610570"/>
          <a:ext cx="2699649" cy="1308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Increase in likelihood/confidence using DR</a:t>
          </a:r>
        </a:p>
      </dsp:txBody>
      <dsp:txXfrm>
        <a:off x="2959579" y="1648900"/>
        <a:ext cx="2622989" cy="1232006"/>
      </dsp:txXfrm>
    </dsp:sp>
    <dsp:sp modelId="{EBFE9D58-B617-374B-9C85-8535ABF76522}">
      <dsp:nvSpPr>
        <dsp:cNvPr id="0" name=""/>
        <dsp:cNvSpPr/>
      </dsp:nvSpPr>
      <dsp:spPr>
        <a:xfrm>
          <a:off x="5829244" y="2006555"/>
          <a:ext cx="441691" cy="5166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829244" y="2109894"/>
        <a:ext cx="309184" cy="310017"/>
      </dsp:txXfrm>
    </dsp:sp>
    <dsp:sp modelId="{F9AAE8B3-8CB7-2047-BB36-3D9DC4161857}">
      <dsp:nvSpPr>
        <dsp:cNvPr id="0" name=""/>
        <dsp:cNvSpPr/>
      </dsp:nvSpPr>
      <dsp:spPr>
        <a:xfrm>
          <a:off x="6454279" y="1610570"/>
          <a:ext cx="2083448" cy="1308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Children receive appropriate treatment</a:t>
          </a:r>
        </a:p>
      </dsp:txBody>
      <dsp:txXfrm>
        <a:off x="6492609" y="1648900"/>
        <a:ext cx="2006788" cy="12320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53EBD-2868-854D-B7E4-FEB3D2B729E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0E9156-2865-E34D-B5BE-6030F5B648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49C0C-E19E-2A41-9ADF-2987DE64CDD3}" type="datetimeFigureOut">
              <a:rPr lang="en-US" smtClean="0"/>
              <a:t>8/7/23</a:t>
            </a:fld>
            <a:endParaRPr lang="en-US"/>
          </a:p>
        </p:txBody>
      </p:sp>
      <p:sp>
        <p:nvSpPr>
          <p:cNvPr id="4" name="Footer Placeholder 3">
            <a:extLst>
              <a:ext uri="{FF2B5EF4-FFF2-40B4-BE49-F238E27FC236}">
                <a16:creationId xmlns:a16="http://schemas.microsoft.com/office/drawing/2014/main" id="{A4F48FF2-80CA-5040-A76B-E7E8773EE7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6E9548-A76A-A44A-B5A6-B38389EF44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6A50A9-82D1-EE42-A9BF-9F5047B5286C}" type="slidenum">
              <a:rPr lang="en-US" smtClean="0"/>
              <a:t>‹#›</a:t>
            </a:fld>
            <a:endParaRPr lang="en-US"/>
          </a:p>
        </p:txBody>
      </p:sp>
    </p:spTree>
    <p:extLst>
      <p:ext uri="{BB962C8B-B14F-4D97-AF65-F5344CB8AC3E}">
        <p14:creationId xmlns:p14="http://schemas.microsoft.com/office/powerpoint/2010/main" val="2911884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E1E33-D903-42F5-918E-4EEA31BDA9DA}" type="datetimeFigureOut">
              <a:rPr lang="en-US" smtClean="0"/>
              <a:t>8/7/23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9F632-0407-4C0A-BE8F-CDAC807460C6}" type="slidenum">
              <a:rPr lang="en-US" smtClean="0"/>
              <a:t>‹#›</a:t>
            </a:fld>
            <a:endParaRPr lang="en-US" dirty="0"/>
          </a:p>
        </p:txBody>
      </p:sp>
    </p:spTree>
    <p:extLst>
      <p:ext uri="{BB962C8B-B14F-4D97-AF65-F5344CB8AC3E}">
        <p14:creationId xmlns:p14="http://schemas.microsoft.com/office/powerpoint/2010/main" val="1267063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a:t>
            </a:r>
          </a:p>
          <a:p>
            <a:endParaRPr lang="en-US" dirty="0"/>
          </a:p>
          <a:p>
            <a:r>
              <a:rPr lang="en-US" dirty="0"/>
              <a:t>Name is Brian Melendez and</a:t>
            </a:r>
          </a:p>
          <a:p>
            <a:endParaRPr lang="en-US" dirty="0"/>
          </a:p>
          <a:p>
            <a:r>
              <a:rPr lang="en-US" dirty="0"/>
              <a:t>My summer research project looked at: READ TITLE</a:t>
            </a:r>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154204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aims to answer the 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panose="020F0502020204030204" pitchFamily="34" charset="0"/>
                <a:cs typeface="Times New Roman" panose="02020603050405020304" pitchFamily="18" charset="0"/>
              </a:rPr>
              <a:t>-Does a virtual presentation describing the benefits and limitations of these DR approaches change BCBA reported likelihood and confidence with using different forms of DR?</a:t>
            </a:r>
            <a:endParaRPr lang="en-US" dirty="0">
              <a:latin typeface="Bell MT"/>
              <a:cs typeface="Bell MT"/>
            </a:endParaRPr>
          </a:p>
          <a:p>
            <a:r>
              <a:rPr lang="en-US" dirty="0"/>
              <a:t>-What that process would look like is; </a:t>
            </a:r>
            <a:r>
              <a:rPr lang="en-US" b="1" dirty="0"/>
              <a:t>READ GRAPHIC</a:t>
            </a:r>
          </a:p>
        </p:txBody>
      </p:sp>
      <p:sp>
        <p:nvSpPr>
          <p:cNvPr id="4" name="Slide Number Placeholder 3"/>
          <p:cNvSpPr>
            <a:spLocks noGrp="1"/>
          </p:cNvSpPr>
          <p:nvPr>
            <p:ph type="sldNum" sz="quarter" idx="10"/>
          </p:nvPr>
        </p:nvSpPr>
        <p:spPr/>
        <p:txBody>
          <a:bodyPr/>
          <a:lstStyle/>
          <a:p>
            <a:fld id="{6A39F632-0407-4C0A-BE8F-CDAC807460C6}" type="slidenum">
              <a:rPr lang="en-US" smtClean="0"/>
              <a:t>10</a:t>
            </a:fld>
            <a:endParaRPr lang="en-US" dirty="0"/>
          </a:p>
        </p:txBody>
      </p:sp>
    </p:spTree>
    <p:extLst>
      <p:ext uri="{BB962C8B-B14F-4D97-AF65-F5344CB8AC3E}">
        <p14:creationId xmlns:p14="http://schemas.microsoft.com/office/powerpoint/2010/main" val="158950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dirty="0">
                <a:latin typeface="Calibri" panose="020F0502020204030204" pitchFamily="34" charset="0"/>
                <a:ea typeface="Calibri" panose="020F0502020204030204" pitchFamily="34" charset="0"/>
                <a:cs typeface="Times New Roman" panose="02020603050405020304" pitchFamily="18" charset="0"/>
              </a:rPr>
              <a:t>-For our participants there were</a:t>
            </a:r>
          </a:p>
          <a:p>
            <a:pPr marL="0" indent="0">
              <a:buFontTx/>
              <a:buNone/>
            </a:pPr>
            <a:r>
              <a:rPr lang="en-US" dirty="0"/>
              <a:t>-14 BCBAs agreed to participate in this study and answer the questionnaire</a:t>
            </a:r>
            <a:r>
              <a:rPr lang="en-US" baseline="0" dirty="0"/>
              <a:t>. We will present the data from 11 participants as they have completed at least the initial survey and one follow-up survey</a:t>
            </a:r>
          </a:p>
          <a:p>
            <a:pPr marL="0" indent="0">
              <a:buFontTx/>
              <a:buNone/>
            </a:pPr>
            <a:r>
              <a:rPr lang="en-US" sz="1200" dirty="0">
                <a:latin typeface="Calibri" panose="020F0502020204030204" pitchFamily="34" charset="0"/>
                <a:cs typeface="Times New Roman" panose="02020603050405020304" pitchFamily="18" charset="0"/>
              </a:rPr>
              <a:t>-Virtual Training took place over Zoom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ea typeface="+mn-ea"/>
                <a:cs typeface="Times New Roman" panose="02020603050405020304" pitchFamily="18" charset="0"/>
              </a:rPr>
              <a:t>-</a:t>
            </a:r>
            <a:r>
              <a:rPr lang="en-US" sz="1200" dirty="0">
                <a:latin typeface="Calibri" panose="020F0502020204030204" pitchFamily="34" charset="0"/>
                <a:ea typeface="Calibri" panose="020F0502020204030204" pitchFamily="34" charset="0"/>
                <a:cs typeface="Times New Roman" panose="02020603050405020304" pitchFamily="18" charset="0"/>
              </a:rPr>
              <a:t>Participants completed surveys on Qualtrics</a:t>
            </a:r>
          </a:p>
          <a:p>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11</a:t>
            </a:fld>
            <a:endParaRPr lang="en-US" dirty="0"/>
          </a:p>
        </p:txBody>
      </p:sp>
    </p:spTree>
    <p:extLst>
      <p:ext uri="{BB962C8B-B14F-4D97-AF65-F5344CB8AC3E}">
        <p14:creationId xmlns:p14="http://schemas.microsoft.com/office/powerpoint/2010/main" val="1036385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Upon enrolling in the continuing education series, the research team emailed the participants Zoom links for the online virtual training and the Qualtrics survey assessing their confidence and likelihood.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training lasted two hours with one hour dedicated to a didactic training on DR and one hour dedicated to a group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Participants then answer the Qualtrics survey that assesses their confidence and likelihood of using DR shortly after receiving the training and once more 3 months after receiving the training giving us a total of 3 assessment periods with that being the initial survey they answered before training, shortly after, and three months after receiving the training.</a:t>
            </a:r>
          </a:p>
        </p:txBody>
      </p:sp>
      <p:sp>
        <p:nvSpPr>
          <p:cNvPr id="4" name="Slide Number Placeholder 3"/>
          <p:cNvSpPr>
            <a:spLocks noGrp="1"/>
          </p:cNvSpPr>
          <p:nvPr>
            <p:ph type="sldNum" sz="quarter" idx="10"/>
          </p:nvPr>
        </p:nvSpPr>
        <p:spPr/>
        <p:txBody>
          <a:bodyPr/>
          <a:lstStyle/>
          <a:p>
            <a:fld id="{6A39F632-0407-4C0A-BE8F-CDAC807460C6}" type="slidenum">
              <a:rPr lang="en-US" smtClean="0"/>
              <a:t>12</a:t>
            </a:fld>
            <a:endParaRPr lang="en-US" dirty="0"/>
          </a:p>
        </p:txBody>
      </p:sp>
    </p:spTree>
    <p:extLst>
      <p:ext uri="{BB962C8B-B14F-4D97-AF65-F5344CB8AC3E}">
        <p14:creationId xmlns:p14="http://schemas.microsoft.com/office/powerpoint/2010/main" val="609979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ea typeface="Calibri" panose="020F0502020204030204" pitchFamily="34" charset="0"/>
                <a:cs typeface="Times New Roman" panose="02020603050405020304" pitchFamily="18" charset="0"/>
              </a:rPr>
              <a:t>Participants rated the likelihood and confidence of using the treatment approaches according to a 0 – 10 </a:t>
            </a:r>
            <a:r>
              <a:rPr lang="en-US" sz="1200" dirty="0" err="1">
                <a:latin typeface="Calibri" panose="020F0502020204030204" pitchFamily="34" charset="0"/>
                <a:ea typeface="Calibri" panose="020F0502020204030204" pitchFamily="34" charset="0"/>
                <a:cs typeface="Times New Roman" panose="02020603050405020304" pitchFamily="18" charset="0"/>
              </a:rPr>
              <a:t>likert</a:t>
            </a:r>
            <a:r>
              <a:rPr lang="en-US" sz="1200" dirty="0">
                <a:latin typeface="Calibri" panose="020F0502020204030204" pitchFamily="34" charset="0"/>
                <a:ea typeface="Calibri" panose="020F0502020204030204" pitchFamily="34" charset="0"/>
                <a:cs typeface="Times New Roman" panose="02020603050405020304" pitchFamily="18" charset="0"/>
              </a:rPr>
              <a:t>-type scale Where 0 indicates not at all likely to use DR or not at all confident using DR and 10 indicating very likely to use DR or very confident using DR.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Times New Roman" panose="02020603050405020304" pitchFamily="18" charset="0"/>
              </a:rPr>
              <a:t>This same question format was used to asses confidence and likelihood for all three differential reinforcement methods</a:t>
            </a:r>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13</a:t>
            </a:fld>
            <a:endParaRPr lang="en-US" dirty="0"/>
          </a:p>
        </p:txBody>
      </p:sp>
    </p:spTree>
    <p:extLst>
      <p:ext uri="{BB962C8B-B14F-4D97-AF65-F5344CB8AC3E}">
        <p14:creationId xmlns:p14="http://schemas.microsoft.com/office/powerpoint/2010/main" val="129145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participants responses plotted out </a:t>
            </a:r>
          </a:p>
          <a:p>
            <a:r>
              <a:rPr lang="en-US" dirty="0"/>
              <a:t>-each line represents each participants responses across the three survey times</a:t>
            </a:r>
          </a:p>
          <a:p>
            <a:r>
              <a:rPr lang="en-US" dirty="0"/>
              <a:t>-X axis represents the survey time and the y indicates their likelihood and confidence measures they answered on the </a:t>
            </a:r>
            <a:r>
              <a:rPr lang="en-US" dirty="0" err="1"/>
              <a:t>likert</a:t>
            </a:r>
            <a:r>
              <a:rPr lang="en-US" dirty="0"/>
              <a:t> type scale question. </a:t>
            </a:r>
          </a:p>
          <a:p>
            <a:r>
              <a:rPr lang="en-US" dirty="0"/>
              <a:t>-For Differential reinforcement With extinction, participants reported an average of 3.13 at time 1, 6.12 at time 2, and 9 at time 3 for the likelihood they would use it in practice.</a:t>
            </a:r>
          </a:p>
          <a:p>
            <a:r>
              <a:rPr lang="en-US" sz="1200" dirty="0">
                <a:ea typeface="+mn-ea"/>
                <a:cs typeface="+mn-cs"/>
              </a:rPr>
              <a:t>-</a:t>
            </a:r>
            <a:r>
              <a:rPr lang="en-US" sz="1200" dirty="0">
                <a:ea typeface="Calibri" panose="020F0502020204030204" pitchFamily="34" charset="0"/>
                <a:cs typeface="Times New Roman" panose="02020603050405020304" pitchFamily="18" charset="0"/>
              </a:rPr>
              <a:t>With respect to </a:t>
            </a:r>
            <a:r>
              <a:rPr lang="en-US" sz="1200" b="1" dirty="0">
                <a:ea typeface="Calibri" panose="020F0502020204030204" pitchFamily="34" charset="0"/>
                <a:cs typeface="Times New Roman" panose="02020603050405020304" pitchFamily="18" charset="0"/>
              </a:rPr>
              <a:t>confidence</a:t>
            </a:r>
            <a:r>
              <a:rPr lang="en-US" sz="1200" dirty="0">
                <a:ea typeface="Calibri" panose="020F0502020204030204" pitchFamily="34" charset="0"/>
                <a:cs typeface="Times New Roman" panose="02020603050405020304" pitchFamily="18" charset="0"/>
              </a:rPr>
              <a:t>, the participants reported an average confidence using this procedure as 7.73 at Time 1, 9 at Time 2, and 9 at Time 3.</a:t>
            </a:r>
          </a:p>
          <a:p>
            <a:r>
              <a:rPr lang="en-US" sz="1200" dirty="0">
                <a:cs typeface="Times New Roman" panose="02020603050405020304" pitchFamily="18" charset="0"/>
              </a:rPr>
              <a:t>-This is where we see the most noticeable changes in both likelihood and confidence</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14</a:t>
            </a:fld>
            <a:endParaRPr lang="en-US" dirty="0"/>
          </a:p>
        </p:txBody>
      </p:sp>
    </p:spTree>
    <p:extLst>
      <p:ext uri="{BB962C8B-B14F-4D97-AF65-F5344CB8AC3E}">
        <p14:creationId xmlns:p14="http://schemas.microsoft.com/office/powerpoint/2010/main" val="1771423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cs typeface="Times New Roman" panose="02020603050405020304" pitchFamily="18" charset="0"/>
              </a:rPr>
              <a:t>-For the likelihood of using DR with extinction and a multiple schedules arrangement, participants reported an average </a:t>
            </a:r>
            <a:r>
              <a:rPr lang="en-US" sz="1200" b="1" dirty="0">
                <a:ea typeface="Calibri" panose="020F0502020204030204" pitchFamily="34" charset="0"/>
                <a:cs typeface="Times New Roman" panose="02020603050405020304" pitchFamily="18" charset="0"/>
              </a:rPr>
              <a:t>likelihood</a:t>
            </a:r>
            <a:r>
              <a:rPr lang="en-US" sz="1200" dirty="0">
                <a:ea typeface="Calibri" panose="020F0502020204030204" pitchFamily="34" charset="0"/>
                <a:cs typeface="Times New Roman" panose="02020603050405020304" pitchFamily="18" charset="0"/>
              </a:rPr>
              <a:t> of 7.52 at Time 1 and 7.26 at Time 2 and 9 Time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cs typeface="Times New Roman" panose="02020603050405020304" pitchFamily="18" charset="0"/>
              </a:rPr>
              <a:t>-With respect to </a:t>
            </a:r>
            <a:r>
              <a:rPr lang="en-US" sz="1200" b="1" dirty="0">
                <a:ea typeface="Calibri" panose="020F0502020204030204" pitchFamily="34" charset="0"/>
                <a:cs typeface="Times New Roman" panose="02020603050405020304" pitchFamily="18" charset="0"/>
              </a:rPr>
              <a:t>confidence</a:t>
            </a:r>
            <a:r>
              <a:rPr lang="en-US" sz="1200" dirty="0">
                <a:ea typeface="Calibri" panose="020F0502020204030204" pitchFamily="34" charset="0"/>
                <a:cs typeface="Times New Roman" panose="02020603050405020304" pitchFamily="18" charset="0"/>
              </a:rPr>
              <a:t>, the participants reported and average confidence of 6.9 at Time 1, at 7.93 at Time 2, and 10 for Time 3.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15</a:t>
            </a:fld>
            <a:endParaRPr lang="en-US" dirty="0"/>
          </a:p>
        </p:txBody>
      </p:sp>
    </p:spTree>
    <p:extLst>
      <p:ext uri="{BB962C8B-B14F-4D97-AF65-F5344CB8AC3E}">
        <p14:creationId xmlns:p14="http://schemas.microsoft.com/office/powerpoint/2010/main" val="681256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cs typeface="Times New Roman" panose="02020603050405020304" pitchFamily="18" charset="0"/>
              </a:rPr>
              <a:t>-For the likelihood of using DR without extinction, participants reported an average </a:t>
            </a:r>
            <a:r>
              <a:rPr lang="en-US" sz="1200" b="1" dirty="0">
                <a:ea typeface="Calibri" panose="020F0502020204030204" pitchFamily="34" charset="0"/>
                <a:cs typeface="Times New Roman" panose="02020603050405020304" pitchFamily="18" charset="0"/>
              </a:rPr>
              <a:t>likelihood</a:t>
            </a:r>
            <a:r>
              <a:rPr lang="en-US" sz="1200" dirty="0">
                <a:ea typeface="Calibri" panose="020F0502020204030204" pitchFamily="34" charset="0"/>
                <a:cs typeface="Times New Roman" panose="02020603050405020304" pitchFamily="18" charset="0"/>
              </a:rPr>
              <a:t> of 8 at Time 1, 9.09 at Time 2, and 9.5 at Time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cs typeface="Times New Roman" panose="02020603050405020304" pitchFamily="18" charset="0"/>
              </a:rPr>
              <a:t>-With respect to </a:t>
            </a:r>
            <a:r>
              <a:rPr lang="en-US" sz="1200" b="1" dirty="0">
                <a:ea typeface="Calibri" panose="020F0502020204030204" pitchFamily="34" charset="0"/>
                <a:cs typeface="Times New Roman" panose="02020603050405020304" pitchFamily="18" charset="0"/>
              </a:rPr>
              <a:t>confidence</a:t>
            </a:r>
            <a:r>
              <a:rPr lang="en-US" sz="1200" dirty="0">
                <a:ea typeface="Calibri" panose="020F0502020204030204" pitchFamily="34" charset="0"/>
                <a:cs typeface="Times New Roman" panose="02020603050405020304" pitchFamily="18" charset="0"/>
              </a:rPr>
              <a:t>, they reported an average confidence of 8.45 at Time 1, 9 at Time 2, and 10 at Time 3</a:t>
            </a:r>
            <a:endParaRPr lang="en-US" sz="1200" dirty="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16</a:t>
            </a:fld>
            <a:endParaRPr lang="en-US" dirty="0"/>
          </a:p>
        </p:txBody>
      </p:sp>
    </p:spTree>
    <p:extLst>
      <p:ext uri="{BB962C8B-B14F-4D97-AF65-F5344CB8AC3E}">
        <p14:creationId xmlns:p14="http://schemas.microsoft.com/office/powerpoint/2010/main" val="2220396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Times New Roman" panose="02020603050405020304" pitchFamily="18" charset="0"/>
                <a:ea typeface="Calibri" panose="020F0502020204030204" pitchFamily="34" charset="0"/>
                <a:cs typeface="Times New Roman" panose="02020603050405020304" pitchFamily="18" charset="0"/>
              </a:rPr>
              <a:t>-Participants averages across the three survey periods suggest the virtual training on differential reinforcement increased their measures of likelihood and confidence for differential reinforcement with and without extinction with DR with extinction showing the largest increase for both likelihood and confidence. </a:t>
            </a:r>
          </a:p>
          <a:p>
            <a:r>
              <a:rPr lang="en-US" sz="1200" b="0" dirty="0">
                <a:latin typeface="Times New Roman" panose="02020603050405020304" pitchFamily="18" charset="0"/>
                <a:ea typeface="Calibri" panose="020F0502020204030204" pitchFamily="34" charset="0"/>
                <a:cs typeface="Times New Roman" panose="02020603050405020304" pitchFamily="18" charset="0"/>
              </a:rPr>
              <a:t>-Interestingly, DR with extinction and a multiple schedules arrangement showed a decrease in likelihood while an increase in confidence still occurred.</a:t>
            </a:r>
          </a:p>
          <a:p>
            <a:r>
              <a:rPr lang="en-US" sz="1200" b="0" dirty="0">
                <a:latin typeface="Times New Roman" panose="02020603050405020304" pitchFamily="18" charset="0"/>
                <a:ea typeface="Calibri" panose="020F0502020204030204" pitchFamily="34" charset="0"/>
                <a:cs typeface="Times New Roman" panose="02020603050405020304" pitchFamily="18" charset="0"/>
              </a:rPr>
              <a:t>-This could be due to BCBAs feeling confident in implementing this treatment after receiving training while also feeling like the treatment strategy may not be appropriate for their current clients.</a:t>
            </a:r>
          </a:p>
          <a:p>
            <a:endParaRPr lang="en-US" sz="1200" b="0" dirty="0">
              <a:latin typeface="Times New Roman" panose="02020603050405020304" pitchFamily="18" charset="0"/>
              <a:ea typeface="Calibri" panose="020F0502020204030204" pitchFamily="34"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implications</a:t>
            </a:r>
            <a:r>
              <a:rPr lang="en-US" sz="1200" baseline="0" dirty="0">
                <a:latin typeface="Times New Roman" panose="02020603050405020304" pitchFamily="18" charset="0"/>
                <a:cs typeface="Times New Roman" panose="02020603050405020304" pitchFamily="18" charset="0"/>
              </a:rPr>
              <a:t> of these results are positive</a:t>
            </a:r>
          </a:p>
          <a:p>
            <a:endParaRPr lang="en-US" sz="1200" baseline="0" dirty="0">
              <a:latin typeface="Times New Roman" panose="02020603050405020304" pitchFamily="18" charset="0"/>
              <a:cs typeface="Times New Roman" panose="02020603050405020304" pitchFamily="18" charset="0"/>
            </a:endParaRPr>
          </a:p>
          <a:p>
            <a:r>
              <a:rPr lang="en-US" sz="1200" baseline="0" dirty="0">
                <a:latin typeface="Times New Roman" panose="02020603050405020304" pitchFamily="18" charset="0"/>
                <a:cs typeface="Times New Roman" panose="02020603050405020304" pitchFamily="18" charset="0"/>
              </a:rPr>
              <a:t>-if we consider the graphic shown earlier, increased measures of likelihood and confidence with using DR treatments can result in autistic youth receiving the </a:t>
            </a:r>
            <a:r>
              <a:rPr lang="en-US" baseline="0" dirty="0"/>
              <a:t>appropriate evidence-based treatment to help them with their problem behaviors</a:t>
            </a: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17</a:t>
            </a:fld>
            <a:endParaRPr lang="en-US" dirty="0"/>
          </a:p>
        </p:txBody>
      </p:sp>
    </p:spTree>
    <p:extLst>
      <p:ext uri="{BB962C8B-B14F-4D97-AF65-F5344CB8AC3E}">
        <p14:creationId xmlns:p14="http://schemas.microsoft.com/office/powerpoint/2010/main" val="2758942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current study is not without its limitations. One limitation of our study was attrition. That is, not all participants completed the assessments at the various time points. Future research might consider other ways of encouraging study participation over a lengthy period. </a:t>
            </a:r>
          </a:p>
          <a:p>
            <a:endParaRPr lang="en-US" baseline="0" dirty="0"/>
          </a:p>
          <a:p>
            <a:r>
              <a:rPr lang="en-US" baseline="0" dirty="0"/>
              <a:t>Future directions based on this study include investigating the mode of training delivery. </a:t>
            </a:r>
          </a:p>
          <a:p>
            <a:r>
              <a:rPr lang="en-US" baseline="0" dirty="0"/>
              <a:t>-</a:t>
            </a:r>
            <a:r>
              <a:rPr lang="en-US" dirty="0"/>
              <a:t>The</a:t>
            </a:r>
            <a:r>
              <a:rPr lang="en-US" baseline="0" dirty="0"/>
              <a:t> results of this study differ a bit from results published in similar studies. That is, other studies have shown didactic trainings may not improve reported use of healthcare related procedures. </a:t>
            </a:r>
          </a:p>
          <a:p>
            <a:r>
              <a:rPr lang="en-US" baseline="0" dirty="0"/>
              <a:t>-We think that two possible explanations for our increased confidence and likelihood measures could be that the virtual training incorporated 1 </a:t>
            </a:r>
            <a:r>
              <a:rPr lang="en-US" baseline="0" dirty="0" err="1"/>
              <a:t>hr</a:t>
            </a:r>
            <a:r>
              <a:rPr lang="en-US" baseline="0" dirty="0"/>
              <a:t> of didactic presentation and 1 </a:t>
            </a:r>
            <a:r>
              <a:rPr lang="en-US" baseline="0" dirty="0" err="1"/>
              <a:t>hr</a:t>
            </a:r>
            <a:r>
              <a:rPr lang="en-US" baseline="0" dirty="0"/>
              <a:t> of discussion. </a:t>
            </a:r>
          </a:p>
          <a:p>
            <a:r>
              <a:rPr lang="en-US" baseline="0" dirty="0"/>
              <a:t>-Additionally, the training occurred in a small group setting. </a:t>
            </a:r>
          </a:p>
          <a:p>
            <a:endParaRPr lang="en-US" baseline="0" dirty="0"/>
          </a:p>
          <a:p>
            <a:r>
              <a:rPr lang="en-US" baseline="0" dirty="0"/>
              <a:t>Finally, we believe future research should attempt to understand whether the reported increase in likelihood and confidence led to actual change in patient care. Our results on increased likelihood and confidence show intention for BCBAs to change healthcare procedures by using DR treatment methods but more research is required to see if they actually implement these changes and how that effects patient outcomes</a:t>
            </a:r>
          </a:p>
          <a:p>
            <a:r>
              <a:rPr lang="en-US" baseline="0" dirty="0"/>
              <a:t>Our research team is currently designing procedures in order to look at this.</a:t>
            </a:r>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18</a:t>
            </a:fld>
            <a:endParaRPr lang="en-US" dirty="0"/>
          </a:p>
        </p:txBody>
      </p:sp>
    </p:spTree>
    <p:extLst>
      <p:ext uri="{BB962C8B-B14F-4D97-AF65-F5344CB8AC3E}">
        <p14:creationId xmlns:p14="http://schemas.microsoft.com/office/powerpoint/2010/main" val="4173121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19</a:t>
            </a:fld>
            <a:endParaRPr lang="en-US" dirty="0"/>
          </a:p>
        </p:txBody>
      </p:sp>
    </p:spTree>
    <p:extLst>
      <p:ext uri="{BB962C8B-B14F-4D97-AF65-F5344CB8AC3E}">
        <p14:creationId xmlns:p14="http://schemas.microsoft.com/office/powerpoint/2010/main" val="1354182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prevalence</a:t>
            </a:r>
            <a:r>
              <a:rPr lang="en-US" baseline="0" dirty="0"/>
              <a:t> of neurodevelopmental disabilities, particularly autism spectrum disorder, has been increasing. </a:t>
            </a:r>
          </a:p>
          <a:p>
            <a:endParaRPr lang="en-US" baseline="0" dirty="0"/>
          </a:p>
          <a:p>
            <a:pPr marL="171450" indent="-171450">
              <a:buFontTx/>
              <a:buChar char="-"/>
            </a:pPr>
            <a:r>
              <a:rPr lang="en-US" baseline="0" dirty="0"/>
              <a:t>Autistic individuals tend to exhibit problem behaviors, such as physical aggression, self-injury, and tantrums more than their neurotypical peers.</a:t>
            </a:r>
          </a:p>
          <a:p>
            <a:pPr marL="171450" indent="-171450">
              <a:buFontTx/>
              <a:buChar char="-"/>
            </a:pPr>
            <a:r>
              <a:rPr lang="en-US" baseline="0" dirty="0"/>
              <a:t> Somewhere between 12 – 20% of these individuals engaging in problem behavior will engage in severe problem behaviors in need of behavioral treatment.</a:t>
            </a:r>
          </a:p>
          <a:p>
            <a:r>
              <a:rPr lang="en-US" baseline="0" dirty="0"/>
              <a:t>-These problem behaviors are those that can lead to injury to self, others, and property.</a:t>
            </a:r>
          </a:p>
          <a:p>
            <a:r>
              <a:rPr lang="en-US" baseline="0" dirty="0"/>
              <a:t>-It is very important that autistic youth receive the appropriate evidence-based treatment to help them with their problem behaviors. </a:t>
            </a:r>
          </a:p>
        </p:txBody>
      </p:sp>
      <p:sp>
        <p:nvSpPr>
          <p:cNvPr id="4" name="Slide Number Placeholder 3"/>
          <p:cNvSpPr>
            <a:spLocks noGrp="1"/>
          </p:cNvSpPr>
          <p:nvPr>
            <p:ph type="sldNum" sz="quarter" idx="10"/>
          </p:nvPr>
        </p:nvSpPr>
        <p:spPr/>
        <p:txBody>
          <a:bodyPr/>
          <a:lstStyle/>
          <a:p>
            <a:fld id="{6A39F632-0407-4C0A-BE8F-CDAC807460C6}" type="slidenum">
              <a:rPr lang="en-US" smtClean="0"/>
              <a:t>2</a:t>
            </a:fld>
            <a:endParaRPr lang="en-US" dirty="0"/>
          </a:p>
        </p:txBody>
      </p:sp>
    </p:spTree>
    <p:extLst>
      <p:ext uri="{BB962C8B-B14F-4D97-AF65-F5344CB8AC3E}">
        <p14:creationId xmlns:p14="http://schemas.microsoft.com/office/powerpoint/2010/main" val="2056375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individuals who are often responsible for administering treatment to autistic youth are called Board-certified Behavioral analysts or BCBAs</a:t>
            </a:r>
          </a:p>
          <a:p>
            <a:r>
              <a:rPr lang="en-US" dirty="0"/>
              <a:t>-BCBAs use a two-step model of assessment and treatment that is grounded in applied behavioral therapy</a:t>
            </a:r>
          </a:p>
          <a:p>
            <a:r>
              <a:rPr lang="en-US" baseline="0" dirty="0"/>
              <a:t>-When BCBAs work with an autistic individual engaging in severe problem behavior, they will complete a functional behavior assessment to identify the causes of problem behavior such as </a:t>
            </a:r>
            <a:r>
              <a:rPr lang="en-US" sz="1200" dirty="0">
                <a:ea typeface="Calibri" panose="020F0502020204030204" pitchFamily="34" charset="0"/>
                <a:cs typeface="Times New Roman" panose="02020603050405020304" pitchFamily="18" charset="0"/>
              </a:rPr>
              <a:t>escape from task demands, access to attention, or access to preferred items </a:t>
            </a:r>
          </a:p>
        </p:txBody>
      </p:sp>
      <p:sp>
        <p:nvSpPr>
          <p:cNvPr id="4" name="Slide Number Placeholder 3"/>
          <p:cNvSpPr>
            <a:spLocks noGrp="1"/>
          </p:cNvSpPr>
          <p:nvPr>
            <p:ph type="sldNum" sz="quarter" idx="10"/>
          </p:nvPr>
        </p:nvSpPr>
        <p:spPr/>
        <p:txBody>
          <a:bodyPr/>
          <a:lstStyle/>
          <a:p>
            <a:fld id="{6A39F632-0407-4C0A-BE8F-CDAC807460C6}" type="slidenum">
              <a:rPr lang="en-US" smtClean="0"/>
              <a:t>3</a:t>
            </a:fld>
            <a:endParaRPr lang="en-US" dirty="0"/>
          </a:p>
        </p:txBody>
      </p:sp>
    </p:spTree>
    <p:extLst>
      <p:ext uri="{BB962C8B-B14F-4D97-AF65-F5344CB8AC3E}">
        <p14:creationId xmlns:p14="http://schemas.microsoft.com/office/powerpoint/2010/main" val="787237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information from the functional behavior assessment,</a:t>
            </a:r>
            <a:r>
              <a:rPr lang="en-US" baseline="0" dirty="0"/>
              <a:t> BCBAs will then implement treatment to replace problem behaviors with a more appropriate response, like communication.</a:t>
            </a:r>
          </a:p>
          <a:p>
            <a:r>
              <a:rPr lang="en-US" baseline="0" dirty="0"/>
              <a:t>-This process of reinforcing an appropriate response and limiting problem behavior is called differential reinforcement. </a:t>
            </a:r>
          </a:p>
          <a:p>
            <a:r>
              <a:rPr lang="en-US" baseline="0" dirty="0"/>
              <a:t> </a:t>
            </a:r>
          </a:p>
        </p:txBody>
      </p:sp>
      <p:sp>
        <p:nvSpPr>
          <p:cNvPr id="4" name="Slide Number Placeholder 3"/>
          <p:cNvSpPr>
            <a:spLocks noGrp="1"/>
          </p:cNvSpPr>
          <p:nvPr>
            <p:ph type="sldNum" sz="quarter" idx="10"/>
          </p:nvPr>
        </p:nvSpPr>
        <p:spPr/>
        <p:txBody>
          <a:bodyPr/>
          <a:lstStyle/>
          <a:p>
            <a:fld id="{6A39F632-0407-4C0A-BE8F-CDAC807460C6}" type="slidenum">
              <a:rPr lang="en-US" smtClean="0"/>
              <a:t>4</a:t>
            </a:fld>
            <a:endParaRPr lang="en-US" dirty="0"/>
          </a:p>
        </p:txBody>
      </p:sp>
    </p:spTree>
    <p:extLst>
      <p:ext uri="{BB962C8B-B14F-4D97-AF65-F5344CB8AC3E}">
        <p14:creationId xmlns:p14="http://schemas.microsoft.com/office/powerpoint/2010/main" val="481691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-Studies and trials would suggest Differential reinforcement or DR is one of the best treatments to</a:t>
            </a:r>
            <a:r>
              <a:rPr lang="en-US" baseline="0" dirty="0"/>
              <a:t> manage problem behaviors exhibited by autistic individuals. </a:t>
            </a:r>
          </a:p>
          <a:p>
            <a:r>
              <a:rPr lang="en-US" baseline="0" dirty="0"/>
              <a:t>-There are three primary variations of differential reinforcement that BCBAs can use to manage problem behaviors. </a:t>
            </a:r>
          </a:p>
          <a:p>
            <a:r>
              <a:rPr lang="en-US" baseline="0" dirty="0"/>
              <a:t>-These include differential reinforcement with extinction, differential reinforcement with extinction and a multiple schedules arrangement and differential reinforcement without extinction</a:t>
            </a:r>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5</a:t>
            </a:fld>
            <a:endParaRPr lang="en-US" dirty="0"/>
          </a:p>
        </p:txBody>
      </p:sp>
    </p:spTree>
    <p:extLst>
      <p:ext uri="{BB962C8B-B14F-4D97-AF65-F5344CB8AC3E}">
        <p14:creationId xmlns:p14="http://schemas.microsoft.com/office/powerpoint/2010/main" val="131149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what DR with extinction can look like (PLAY VIDEO)</a:t>
            </a:r>
          </a:p>
          <a:p>
            <a:endParaRPr lang="en-US" dirty="0"/>
          </a:p>
          <a:p>
            <a:r>
              <a:rPr lang="en-US" dirty="0"/>
              <a:t>-In this example of DR with extinction, the therapist allowed access to the iPad once the patient displayed appropriate communication by touching the card. The therapist gives no attention to the problem behavior the patient engaged in which was hitting and snatching. </a:t>
            </a:r>
          </a:p>
          <a:p>
            <a:r>
              <a:rPr lang="en-US" dirty="0"/>
              <a:t>-In doing so, they differentially reinforce appropriate communication and place the problem behavior on extinction</a:t>
            </a:r>
          </a:p>
        </p:txBody>
      </p:sp>
      <p:sp>
        <p:nvSpPr>
          <p:cNvPr id="4" name="Slide Number Placeholder 3"/>
          <p:cNvSpPr>
            <a:spLocks noGrp="1"/>
          </p:cNvSpPr>
          <p:nvPr>
            <p:ph type="sldNum" sz="quarter" idx="10"/>
          </p:nvPr>
        </p:nvSpPr>
        <p:spPr/>
        <p:txBody>
          <a:bodyPr/>
          <a:lstStyle/>
          <a:p>
            <a:fld id="{6A39F632-0407-4C0A-BE8F-CDAC807460C6}" type="slidenum">
              <a:rPr lang="en-US" smtClean="0"/>
              <a:t>6</a:t>
            </a:fld>
            <a:endParaRPr lang="en-US" dirty="0"/>
          </a:p>
        </p:txBody>
      </p:sp>
    </p:spTree>
    <p:extLst>
      <p:ext uri="{BB962C8B-B14F-4D97-AF65-F5344CB8AC3E}">
        <p14:creationId xmlns:p14="http://schemas.microsoft.com/office/powerpoint/2010/main" val="1413892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DR with extinction and a multiple schedules arrangement. (PLAY VIDEO)</a:t>
            </a:r>
          </a:p>
          <a:p>
            <a:r>
              <a:rPr lang="en-US" dirty="0"/>
              <a:t>-In this example,</a:t>
            </a:r>
            <a:r>
              <a:rPr lang="en-US" baseline="0" dirty="0"/>
              <a:t> the therapist placed a colored wrist band on their arm to signal the availability or unavailability of access to the preferred item which is the iPad. </a:t>
            </a:r>
          </a:p>
          <a:p>
            <a:r>
              <a:rPr lang="en-US" baseline="0" dirty="0"/>
              <a:t>-The therapist grants the patient the iPad only when the the patient uses appropriate communication and when wristband is set on green which signals the availability of the iPad.</a:t>
            </a:r>
          </a:p>
          <a:p>
            <a:r>
              <a:rPr lang="en-US" baseline="0" dirty="0"/>
              <a:t>-If problem behavior were to occur, the therapist would provide no reaction thus placing the problem behavior on extinction. </a:t>
            </a:r>
          </a:p>
        </p:txBody>
      </p:sp>
      <p:sp>
        <p:nvSpPr>
          <p:cNvPr id="4" name="Slide Number Placeholder 3"/>
          <p:cNvSpPr>
            <a:spLocks noGrp="1"/>
          </p:cNvSpPr>
          <p:nvPr>
            <p:ph type="sldNum" sz="quarter" idx="10"/>
          </p:nvPr>
        </p:nvSpPr>
        <p:spPr/>
        <p:txBody>
          <a:bodyPr/>
          <a:lstStyle/>
          <a:p>
            <a:fld id="{6A39F632-0407-4C0A-BE8F-CDAC807460C6}" type="slidenum">
              <a:rPr lang="en-US" smtClean="0"/>
              <a:t>7</a:t>
            </a:fld>
            <a:endParaRPr lang="en-US" dirty="0"/>
          </a:p>
        </p:txBody>
      </p:sp>
    </p:spTree>
    <p:extLst>
      <p:ext uri="{BB962C8B-B14F-4D97-AF65-F5344CB8AC3E}">
        <p14:creationId xmlns:p14="http://schemas.microsoft.com/office/powerpoint/2010/main" val="4079647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without extinction is very similar to DR with extinction. </a:t>
            </a:r>
          </a:p>
          <a:p>
            <a:r>
              <a:rPr lang="en-US" dirty="0"/>
              <a:t>-The key difference is that both</a:t>
            </a:r>
            <a:r>
              <a:rPr lang="en-US" baseline="0" dirty="0"/>
              <a:t> the problem behavior and appropriate behavior are differentially reinforced</a:t>
            </a:r>
          </a:p>
          <a:p>
            <a:r>
              <a:rPr lang="en-US" baseline="0" dirty="0"/>
              <a:t>-For example, in the previous videos, the therapist gave no reaction in response to the problem behaviors such as hitting from the patient but in differential reinforcement without extinction, that patient may be given a less desired item instead of the iPad such as another toy.</a:t>
            </a:r>
          </a:p>
          <a:p>
            <a:r>
              <a:rPr lang="en-US" baseline="0" dirty="0"/>
              <a:t>-This is meant to bias the patient choice so they choose to engage in appropriate behaviors instead of problem behaviors. </a:t>
            </a:r>
          </a:p>
        </p:txBody>
      </p:sp>
      <p:sp>
        <p:nvSpPr>
          <p:cNvPr id="4" name="Slide Number Placeholder 3"/>
          <p:cNvSpPr>
            <a:spLocks noGrp="1"/>
          </p:cNvSpPr>
          <p:nvPr>
            <p:ph type="sldNum" sz="quarter" idx="10"/>
          </p:nvPr>
        </p:nvSpPr>
        <p:spPr/>
        <p:txBody>
          <a:bodyPr/>
          <a:lstStyle/>
          <a:p>
            <a:fld id="{6A39F632-0407-4C0A-BE8F-CDAC807460C6}" type="slidenum">
              <a:rPr lang="en-US" smtClean="0"/>
              <a:t>8</a:t>
            </a:fld>
            <a:endParaRPr lang="en-US" dirty="0"/>
          </a:p>
        </p:txBody>
      </p:sp>
    </p:spTree>
    <p:extLst>
      <p:ext uri="{BB962C8B-B14F-4D97-AF65-F5344CB8AC3E}">
        <p14:creationId xmlns:p14="http://schemas.microsoft.com/office/powerpoint/2010/main" val="3205596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-BCBAs are responsible for administering best practices treatment, such as DR, to autistic youth in order to treat problem behaviors </a:t>
            </a:r>
          </a:p>
          <a:p>
            <a:r>
              <a:rPr lang="en-US" dirty="0"/>
              <a:t>-Our lab conducted a needs assessment prior to this study that showed that BCBAs practicing in the state of Colorado sometimes deviate from best practices like DR and instead use less effective treatment approaches. </a:t>
            </a:r>
          </a:p>
          <a:p>
            <a:r>
              <a:rPr lang="en-US" dirty="0"/>
              <a:t>-Additionally, they reported moderate confidence with using Differential reinforcement for youth engaging in problem behavior. </a:t>
            </a:r>
          </a:p>
          <a:p>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9</a:t>
            </a:fld>
            <a:endParaRPr lang="en-US" dirty="0"/>
          </a:p>
        </p:txBody>
      </p:sp>
    </p:spTree>
    <p:extLst>
      <p:ext uri="{BB962C8B-B14F-4D97-AF65-F5344CB8AC3E}">
        <p14:creationId xmlns:p14="http://schemas.microsoft.com/office/powerpoint/2010/main" val="2212078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69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Break Slide2">
    <p:spTree>
      <p:nvGrpSpPr>
        <p:cNvPr id="1" name=""/>
        <p:cNvGrpSpPr/>
        <p:nvPr/>
      </p:nvGrpSpPr>
      <p:grpSpPr>
        <a:xfrm>
          <a:off x="0" y="0"/>
          <a:ext cx="0" cy="0"/>
          <a:chOff x="0" y="0"/>
          <a:chExt cx="0" cy="0"/>
        </a:xfrm>
      </p:grpSpPr>
      <p:pic>
        <p:nvPicPr>
          <p:cNvPr id="5" name="Picture 4" descr="A tall building in a city&#10;&#10;Description automatically generated">
            <a:extLst>
              <a:ext uri="{FF2B5EF4-FFF2-40B4-BE49-F238E27FC236}">
                <a16:creationId xmlns:a16="http://schemas.microsoft.com/office/drawing/2014/main" id="{DF83CFDB-866D-584A-BB61-1DD61C588C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01"/>
          <a:stretch/>
        </p:blipFill>
        <p:spPr>
          <a:xfrm>
            <a:off x="131848" y="0"/>
            <a:ext cx="12060151" cy="6858000"/>
          </a:xfrm>
          <a:prstGeom prst="rect">
            <a:avLst/>
          </a:prstGeom>
        </p:spPr>
      </p:pic>
      <p:sp>
        <p:nvSpPr>
          <p:cNvPr id="12" name="Rectangle 11">
            <a:extLst>
              <a:ext uri="{FF2B5EF4-FFF2-40B4-BE49-F238E27FC236}">
                <a16:creationId xmlns:a16="http://schemas.microsoft.com/office/drawing/2014/main" id="{48C1C290-7C3A-DF40-ACF5-3AA105F0844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 Placeholder 12">
            <a:extLst>
              <a:ext uri="{FF2B5EF4-FFF2-40B4-BE49-F238E27FC236}">
                <a16:creationId xmlns:a16="http://schemas.microsoft.com/office/drawing/2014/main" id="{61209DC4-2E36-7146-9313-FC96B03FA9CB}"/>
              </a:ext>
            </a:extLst>
          </p:cNvPr>
          <p:cNvSpPr>
            <a:spLocks noGrp="1"/>
          </p:cNvSpPr>
          <p:nvPr>
            <p:ph type="body" sz="quarter" idx="10" hasCustomPrompt="1"/>
          </p:nvPr>
        </p:nvSpPr>
        <p:spPr>
          <a:xfrm>
            <a:off x="675139" y="456830"/>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9" name="Picture 8" descr="A close up of a logo&#10;&#10;Description automatically generated">
            <a:extLst>
              <a:ext uri="{FF2B5EF4-FFF2-40B4-BE49-F238E27FC236}">
                <a16:creationId xmlns:a16="http://schemas.microsoft.com/office/drawing/2014/main" id="{A92E7E29-3EA7-F04E-BFA2-AD7947BCF6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51551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Break Slide3">
    <p:spTree>
      <p:nvGrpSpPr>
        <p:cNvPr id="1" name=""/>
        <p:cNvGrpSpPr/>
        <p:nvPr/>
      </p:nvGrpSpPr>
      <p:grpSpPr>
        <a:xfrm>
          <a:off x="0" y="0"/>
          <a:ext cx="0" cy="0"/>
          <a:chOff x="0" y="0"/>
          <a:chExt cx="0" cy="0"/>
        </a:xfrm>
      </p:grpSpPr>
      <p:pic>
        <p:nvPicPr>
          <p:cNvPr id="28" name="Picture 27" descr="A large building&#10;&#10;Description automatically generated">
            <a:extLst>
              <a:ext uri="{FF2B5EF4-FFF2-40B4-BE49-F238E27FC236}">
                <a16:creationId xmlns:a16="http://schemas.microsoft.com/office/drawing/2014/main" id="{3762F0A7-6FD3-E14B-A3CA-A2AFC5F41A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092" y="0"/>
            <a:ext cx="12056908" cy="6858000"/>
          </a:xfrm>
          <a:prstGeom prst="rect">
            <a:avLst/>
          </a:prstGeom>
        </p:spPr>
      </p:pic>
      <p:sp>
        <p:nvSpPr>
          <p:cNvPr id="34" name="Text Placeholder 12">
            <a:extLst>
              <a:ext uri="{FF2B5EF4-FFF2-40B4-BE49-F238E27FC236}">
                <a16:creationId xmlns:a16="http://schemas.microsoft.com/office/drawing/2014/main" id="{66A599F1-992C-6646-91DC-715705FA16C2}"/>
              </a:ext>
            </a:extLst>
          </p:cNvPr>
          <p:cNvSpPr>
            <a:spLocks noGrp="1"/>
          </p:cNvSpPr>
          <p:nvPr>
            <p:ph type="body" sz="quarter" idx="10" hasCustomPrompt="1"/>
          </p:nvPr>
        </p:nvSpPr>
        <p:spPr>
          <a:xfrm>
            <a:off x="5893901" y="3611916"/>
            <a:ext cx="5997575" cy="1236663"/>
          </a:xfrm>
          <a:prstGeom prst="rect">
            <a:avLst/>
          </a:prstGeom>
        </p:spPr>
        <p:txBody>
          <a:bodyPr/>
          <a:lstStyle>
            <a:lvl1pPr marL="0" indent="0">
              <a:buNone/>
              <a:defRPr sz="4000" b="1">
                <a:solidFill>
                  <a:schemeClr val="bg1"/>
                </a:solidFill>
                <a:effectLst>
                  <a:outerShdw blurRad="50800" dist="38100" dir="2700000" algn="tl" rotWithShape="0">
                    <a:prstClr val="black">
                      <a:alpha val="40000"/>
                    </a:prstClr>
                  </a:outerShdw>
                </a:effectLst>
                <a:latin typeface="Helvetica" pitchFamily="2" charset="0"/>
              </a:defRPr>
            </a:lvl1pPr>
          </a:lstStyle>
          <a:p>
            <a:pPr lvl="0"/>
            <a:r>
              <a:rPr lang="en-US" dirty="0"/>
              <a:t>SECTION BREAK/ TRANSITION SLIDE</a:t>
            </a:r>
          </a:p>
        </p:txBody>
      </p:sp>
      <p:pic>
        <p:nvPicPr>
          <p:cNvPr id="5" name="Picture 4" descr="A close up of a logo&#10;&#10;Description automatically generated">
            <a:extLst>
              <a:ext uri="{FF2B5EF4-FFF2-40B4-BE49-F238E27FC236}">
                <a16:creationId xmlns:a16="http://schemas.microsoft.com/office/drawing/2014/main" id="{73D31933-7D67-D54C-8048-59AD4560A6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979098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Break Slide4">
    <p:spTree>
      <p:nvGrpSpPr>
        <p:cNvPr id="1" name=""/>
        <p:cNvGrpSpPr/>
        <p:nvPr/>
      </p:nvGrpSpPr>
      <p:grpSpPr>
        <a:xfrm>
          <a:off x="0" y="0"/>
          <a:ext cx="0" cy="0"/>
          <a:chOff x="0" y="0"/>
          <a:chExt cx="0" cy="0"/>
        </a:xfrm>
      </p:grpSpPr>
      <p:pic>
        <p:nvPicPr>
          <p:cNvPr id="8" name="Picture 7" descr="A sign in front of a building&#10;&#10;Description automatically generated">
            <a:extLst>
              <a:ext uri="{FF2B5EF4-FFF2-40B4-BE49-F238E27FC236}">
                <a16:creationId xmlns:a16="http://schemas.microsoft.com/office/drawing/2014/main" id="{488A7EE0-3EE9-1B41-B9FF-7373BABDD7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202" y="0"/>
            <a:ext cx="12046040" cy="6858000"/>
          </a:xfrm>
          <a:prstGeom prst="rect">
            <a:avLst/>
          </a:prstGeom>
        </p:spPr>
      </p:pic>
      <p:pic>
        <p:nvPicPr>
          <p:cNvPr id="10" name="Picture 9" descr="A close up of a logo&#10;&#10;Description automatically generated">
            <a:extLst>
              <a:ext uri="{FF2B5EF4-FFF2-40B4-BE49-F238E27FC236}">
                <a16:creationId xmlns:a16="http://schemas.microsoft.com/office/drawing/2014/main" id="{F2346E69-E968-314F-865C-5B7DFCB7E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14" name="Text Placeholder 12">
            <a:extLst>
              <a:ext uri="{FF2B5EF4-FFF2-40B4-BE49-F238E27FC236}">
                <a16:creationId xmlns:a16="http://schemas.microsoft.com/office/drawing/2014/main" id="{8427CB90-B1AF-F346-BC89-EC44BBEC3DE1}"/>
              </a:ext>
            </a:extLst>
          </p:cNvPr>
          <p:cNvSpPr>
            <a:spLocks noGrp="1"/>
          </p:cNvSpPr>
          <p:nvPr>
            <p:ph type="body" sz="quarter" idx="10" hasCustomPrompt="1"/>
          </p:nvPr>
        </p:nvSpPr>
        <p:spPr>
          <a:xfrm>
            <a:off x="900613" y="53287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2057342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Slide 5">
    <p:spTree>
      <p:nvGrpSpPr>
        <p:cNvPr id="1" name=""/>
        <p:cNvGrpSpPr/>
        <p:nvPr/>
      </p:nvGrpSpPr>
      <p:grpSpPr>
        <a:xfrm>
          <a:off x="0" y="0"/>
          <a:ext cx="0" cy="0"/>
          <a:chOff x="0" y="0"/>
          <a:chExt cx="0" cy="0"/>
        </a:xfrm>
      </p:grpSpPr>
      <p:pic>
        <p:nvPicPr>
          <p:cNvPr id="3" name="Picture 2" descr="A close up of a cluttered desk&#10;&#10;Description automatically generated">
            <a:extLst>
              <a:ext uri="{FF2B5EF4-FFF2-40B4-BE49-F238E27FC236}">
                <a16:creationId xmlns:a16="http://schemas.microsoft.com/office/drawing/2014/main" id="{1CF682F6-C293-6A4D-9B1E-DF7CC929D3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115" y="-1"/>
            <a:ext cx="12056885" cy="6858001"/>
          </a:xfrm>
          <a:prstGeom prst="rect">
            <a:avLst/>
          </a:prstGeom>
        </p:spPr>
      </p:pic>
      <p:sp>
        <p:nvSpPr>
          <p:cNvPr id="7" name="Text Placeholder 12">
            <a:extLst>
              <a:ext uri="{FF2B5EF4-FFF2-40B4-BE49-F238E27FC236}">
                <a16:creationId xmlns:a16="http://schemas.microsoft.com/office/drawing/2014/main" id="{5510073B-537B-0D49-B4E1-5AC772D5D151}"/>
              </a:ext>
            </a:extLst>
          </p:cNvPr>
          <p:cNvSpPr>
            <a:spLocks noGrp="1"/>
          </p:cNvSpPr>
          <p:nvPr>
            <p:ph type="body" sz="quarter" idx="10" hasCustomPrompt="1"/>
          </p:nvPr>
        </p:nvSpPr>
        <p:spPr>
          <a:xfrm>
            <a:off x="6096000" y="2810667"/>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8" name="Picture 7">
            <a:extLst>
              <a:ext uri="{FF2B5EF4-FFF2-40B4-BE49-F238E27FC236}">
                <a16:creationId xmlns:a16="http://schemas.microsoft.com/office/drawing/2014/main" id="{6A9CE911-8C0F-D644-9594-86E95F21AB2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Tree>
    <p:extLst>
      <p:ext uri="{BB962C8B-B14F-4D97-AF65-F5344CB8AC3E}">
        <p14:creationId xmlns:p14="http://schemas.microsoft.com/office/powerpoint/2010/main" val="113177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6">
    <p:spTree>
      <p:nvGrpSpPr>
        <p:cNvPr id="1" name=""/>
        <p:cNvGrpSpPr/>
        <p:nvPr/>
      </p:nvGrpSpPr>
      <p:grpSpPr>
        <a:xfrm>
          <a:off x="0" y="0"/>
          <a:ext cx="0" cy="0"/>
          <a:chOff x="0" y="0"/>
          <a:chExt cx="0" cy="0"/>
        </a:xfrm>
      </p:grpSpPr>
      <p:pic>
        <p:nvPicPr>
          <p:cNvPr id="9" name="Picture 8" descr="A view of a city&#10;&#10;Description automatically generated">
            <a:extLst>
              <a:ext uri="{FF2B5EF4-FFF2-40B4-BE49-F238E27FC236}">
                <a16:creationId xmlns:a16="http://schemas.microsoft.com/office/drawing/2014/main" id="{AE3A9CA1-3A58-114E-BACF-9ED266B041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146" y="0"/>
            <a:ext cx="12041463" cy="6858000"/>
          </a:xfrm>
          <a:prstGeom prst="rect">
            <a:avLst/>
          </a:prstGeom>
        </p:spPr>
      </p:pic>
      <p:sp>
        <p:nvSpPr>
          <p:cNvPr id="6" name="Text Placeholder 12">
            <a:extLst>
              <a:ext uri="{FF2B5EF4-FFF2-40B4-BE49-F238E27FC236}">
                <a16:creationId xmlns:a16="http://schemas.microsoft.com/office/drawing/2014/main" id="{FCFFE94B-123E-C04C-82CB-EE0C2A59F643}"/>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11" name="Picture 10" descr="A close up of a logo&#10;&#10;Description automatically generated">
            <a:extLst>
              <a:ext uri="{FF2B5EF4-FFF2-40B4-BE49-F238E27FC236}">
                <a16:creationId xmlns:a16="http://schemas.microsoft.com/office/drawing/2014/main" id="{A87BEBE7-662D-334D-B3DD-14531AD2BA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6006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7">
    <p:spTree>
      <p:nvGrpSpPr>
        <p:cNvPr id="1" name=""/>
        <p:cNvGrpSpPr/>
        <p:nvPr/>
      </p:nvGrpSpPr>
      <p:grpSpPr>
        <a:xfrm>
          <a:off x="0" y="0"/>
          <a:ext cx="0" cy="0"/>
          <a:chOff x="0" y="0"/>
          <a:chExt cx="0" cy="0"/>
        </a:xfrm>
      </p:grpSpPr>
      <p:pic>
        <p:nvPicPr>
          <p:cNvPr id="4" name="Picture 3" descr="A view of a city at night&#10;&#10;Description automatically generated">
            <a:extLst>
              <a:ext uri="{FF2B5EF4-FFF2-40B4-BE49-F238E27FC236}">
                <a16:creationId xmlns:a16="http://schemas.microsoft.com/office/drawing/2014/main" id="{3C3AEF05-C58F-7B4F-A88C-D5659D3A5F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
          <a:stretch/>
        </p:blipFill>
        <p:spPr>
          <a:xfrm>
            <a:off x="140147" y="-1"/>
            <a:ext cx="12041462" cy="6858001"/>
          </a:xfrm>
          <a:prstGeom prst="rect">
            <a:avLst/>
          </a:prstGeom>
        </p:spPr>
      </p:pic>
      <p:sp>
        <p:nvSpPr>
          <p:cNvPr id="5" name="Text Placeholder 12">
            <a:extLst>
              <a:ext uri="{FF2B5EF4-FFF2-40B4-BE49-F238E27FC236}">
                <a16:creationId xmlns:a16="http://schemas.microsoft.com/office/drawing/2014/main" id="{6747931A-6D7B-6240-AF8E-480710257079}"/>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6" name="Picture 5" descr="A close up of a logo&#10;&#10;Description automatically generated">
            <a:extLst>
              <a:ext uri="{FF2B5EF4-FFF2-40B4-BE49-F238E27FC236}">
                <a16:creationId xmlns:a16="http://schemas.microsoft.com/office/drawing/2014/main" id="{072352A9-751F-A14B-A030-D47E30C63BA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04256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DA417-2AB6-E043-896B-4CB04BD7F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B7D5B7-0116-704E-9E9B-80F879DE21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8191C-91E1-874A-BE0F-687B6780231C}"/>
              </a:ext>
            </a:extLst>
          </p:cNvPr>
          <p:cNvSpPr>
            <a:spLocks noGrp="1"/>
          </p:cNvSpPr>
          <p:nvPr>
            <p:ph type="dt" sz="half" idx="10"/>
          </p:nvPr>
        </p:nvSpPr>
        <p:spPr/>
        <p:txBody>
          <a:bodyPr/>
          <a:lstStyle/>
          <a:p>
            <a:fld id="{EBD3BE18-AD13-F842-BB27-A71146A2F75D}" type="datetimeFigureOut">
              <a:rPr lang="en-US" smtClean="0"/>
              <a:t>8/7/23</a:t>
            </a:fld>
            <a:endParaRPr lang="en-US"/>
          </a:p>
        </p:txBody>
      </p:sp>
      <p:sp>
        <p:nvSpPr>
          <p:cNvPr id="5" name="Footer Placeholder 4">
            <a:extLst>
              <a:ext uri="{FF2B5EF4-FFF2-40B4-BE49-F238E27FC236}">
                <a16:creationId xmlns:a16="http://schemas.microsoft.com/office/drawing/2014/main" id="{411B16EA-AAB8-E644-AFC4-3364097E8F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F892E1-2591-7D42-85C6-D55F0613735F}"/>
              </a:ext>
            </a:extLst>
          </p:cNvPr>
          <p:cNvSpPr>
            <a:spLocks noGrp="1"/>
          </p:cNvSpPr>
          <p:nvPr>
            <p:ph type="sldNum" sz="quarter" idx="12"/>
          </p:nvPr>
        </p:nvSpPr>
        <p:spPr/>
        <p:txBody>
          <a:bodyPr/>
          <a:lstStyle/>
          <a:p>
            <a:fld id="{9FF7B49D-3592-DA4A-B885-C9F3F9DC79C9}" type="slidenum">
              <a:rPr lang="en-US" smtClean="0"/>
              <a:t>‹#›</a:t>
            </a:fld>
            <a:endParaRPr lang="en-US"/>
          </a:p>
        </p:txBody>
      </p:sp>
    </p:spTree>
    <p:extLst>
      <p:ext uri="{BB962C8B-B14F-4D97-AF65-F5344CB8AC3E}">
        <p14:creationId xmlns:p14="http://schemas.microsoft.com/office/powerpoint/2010/main" val="39793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762785" y="620440"/>
            <a:ext cx="4992556" cy="1325563"/>
          </a:xfrm>
          <a:prstGeom prst="rect">
            <a:avLst/>
          </a:prstGeom>
        </p:spPr>
        <p:txBody>
          <a:bodyPr/>
          <a:lstStyle/>
          <a:p>
            <a:r>
              <a:rPr lang="en-US" dirty="0"/>
              <a:t>HEADING TEXT</a:t>
            </a:r>
            <a:br>
              <a:rPr lang="en-US" dirty="0"/>
            </a:br>
            <a:r>
              <a:rPr lang="en-US" dirty="0"/>
              <a:t>GOES HERE</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762785" y="224484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762802" y="3610038"/>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762785" y="3256878"/>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28" name="Rectangle 27">
            <a:extLst>
              <a:ext uri="{FF2B5EF4-FFF2-40B4-BE49-F238E27FC236}">
                <a16:creationId xmlns:a16="http://schemas.microsoft.com/office/drawing/2014/main" id="{B24D301D-51D2-7B49-B36F-2D3B066FD32F}"/>
              </a:ext>
            </a:extLst>
          </p:cNvPr>
          <p:cNvSpPr/>
          <p:nvPr userDrawn="1"/>
        </p:nvSpPr>
        <p:spPr>
          <a:xfrm>
            <a:off x="0" y="555892"/>
            <a:ext cx="416859" cy="1219120"/>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175061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HEADING TEXT GOES HERE</a:t>
            </a:r>
          </a:p>
        </p:txBody>
      </p:sp>
      <p:sp>
        <p:nvSpPr>
          <p:cNvPr id="13" name="Text Placeholder 17">
            <a:extLst>
              <a:ext uri="{FF2B5EF4-FFF2-40B4-BE49-F238E27FC236}">
                <a16:creationId xmlns:a16="http://schemas.microsoft.com/office/drawing/2014/main" id="{0F974FB2-8D75-DA41-B324-DD4C53B0A3C7}"/>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922114"/>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80710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inical Car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F646B38-2DA4-0D4B-ADBF-652AA90F5193}"/>
              </a:ext>
            </a:extLst>
          </p:cNvPr>
          <p:cNvGrpSpPr/>
          <p:nvPr userDrawn="1"/>
        </p:nvGrpSpPr>
        <p:grpSpPr>
          <a:xfrm>
            <a:off x="600622" y="494100"/>
            <a:ext cx="946988" cy="946988"/>
            <a:chOff x="3693446" y="2806995"/>
            <a:chExt cx="946988" cy="946988"/>
          </a:xfrm>
        </p:grpSpPr>
        <p:sp>
          <p:nvSpPr>
            <p:cNvPr id="8" name="Oval 7">
              <a:extLst>
                <a:ext uri="{FF2B5EF4-FFF2-40B4-BE49-F238E27FC236}">
                  <a16:creationId xmlns:a16="http://schemas.microsoft.com/office/drawing/2014/main" id="{79BCEFF0-634C-2141-9CAA-A4B41968BB86}"/>
                </a:ext>
              </a:extLst>
            </p:cNvPr>
            <p:cNvSpPr/>
            <p:nvPr/>
          </p:nvSpPr>
          <p:spPr>
            <a:xfrm>
              <a:off x="3693446" y="2806995"/>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5FB0DEC4-6C7E-2D41-86D8-E0D0C3DBA7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9665" y="2909785"/>
              <a:ext cx="720601" cy="720601"/>
            </a:xfrm>
            <a:prstGeom prst="rect">
              <a:avLst/>
            </a:prstGeom>
          </p:spPr>
        </p:pic>
      </p:grpSp>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CLINICAL CARE HEADLINE</a:t>
            </a:r>
          </a:p>
        </p:txBody>
      </p:sp>
      <p:sp>
        <p:nvSpPr>
          <p:cNvPr id="12" name="Text Placeholder 17">
            <a:extLst>
              <a:ext uri="{FF2B5EF4-FFF2-40B4-BE49-F238E27FC236}">
                <a16:creationId xmlns:a16="http://schemas.microsoft.com/office/drawing/2014/main" id="{632BF96A-B5EB-CE4D-B28C-D3E503A4302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3" name="Text Placeholder 19">
            <a:extLst>
              <a:ext uri="{FF2B5EF4-FFF2-40B4-BE49-F238E27FC236}">
                <a16:creationId xmlns:a16="http://schemas.microsoft.com/office/drawing/2014/main" id="{B78C0FC2-AC0D-294F-9B31-E0C4B664BC3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4" name="Text Placeholder 21">
            <a:extLst>
              <a:ext uri="{FF2B5EF4-FFF2-40B4-BE49-F238E27FC236}">
                <a16:creationId xmlns:a16="http://schemas.microsoft.com/office/drawing/2014/main" id="{97048F38-8868-E245-9A6A-ACE7B8690CFC}"/>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5722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ovation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797ACA-64C8-7D40-89A6-029F81442CA3}"/>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F4B835-26A5-6446-8C81-08408FEF2E79}"/>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A close up of a logo&#10;&#10;Description automatically generated">
              <a:extLst>
                <a:ext uri="{FF2B5EF4-FFF2-40B4-BE49-F238E27FC236}">
                  <a16:creationId xmlns:a16="http://schemas.microsoft.com/office/drawing/2014/main" id="{C1B9D8A2-E10E-C240-BB52-98F8170767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483" y="658960"/>
              <a:ext cx="617266" cy="617266"/>
            </a:xfrm>
            <a:prstGeom prst="rect">
              <a:avLst/>
            </a:prstGeom>
          </p:spPr>
        </p:pic>
      </p:grpSp>
      <p:sp>
        <p:nvSpPr>
          <p:cNvPr id="6" name="Title 1">
            <a:extLst>
              <a:ext uri="{FF2B5EF4-FFF2-40B4-BE49-F238E27FC236}">
                <a16:creationId xmlns:a16="http://schemas.microsoft.com/office/drawing/2014/main" id="{725F7162-D169-464C-AC28-508EBE3089B6}"/>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INNOVATION HEADLINE</a:t>
            </a:r>
          </a:p>
        </p:txBody>
      </p:sp>
      <p:sp>
        <p:nvSpPr>
          <p:cNvPr id="7" name="Text Placeholder 17">
            <a:extLst>
              <a:ext uri="{FF2B5EF4-FFF2-40B4-BE49-F238E27FC236}">
                <a16:creationId xmlns:a16="http://schemas.microsoft.com/office/drawing/2014/main" id="{0A904540-C743-F240-9D83-88C35256DDFD}"/>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C27EDD35-7F0C-4E41-A6AF-912CBA83E02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62B64F62-B39C-884B-AA09-8D7E8B40FDA4}"/>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56B375AC-58B2-7345-BDF1-578A007A55CA}"/>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64678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search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5AD0B6-2B6C-FA4D-ABA4-26B7B50E3F8B}"/>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3A379D-1320-A64A-8C76-30C9FE7FC1BD}"/>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6A7CB0C8-EBE5-7748-8915-FC6D08E1C1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1972" y="615449"/>
              <a:ext cx="704288" cy="704288"/>
            </a:xfrm>
            <a:prstGeom prst="rect">
              <a:avLst/>
            </a:prstGeom>
          </p:spPr>
        </p:pic>
      </p:grpSp>
      <p:sp>
        <p:nvSpPr>
          <p:cNvPr id="6" name="Title 1">
            <a:extLst>
              <a:ext uri="{FF2B5EF4-FFF2-40B4-BE49-F238E27FC236}">
                <a16:creationId xmlns:a16="http://schemas.microsoft.com/office/drawing/2014/main" id="{751C049B-037A-E74B-943B-377837A7AA4B}"/>
              </a:ext>
            </a:extLst>
          </p:cNvPr>
          <p:cNvSpPr>
            <a:spLocks noGrp="1"/>
          </p:cNvSpPr>
          <p:nvPr>
            <p:ph type="title" hasCustomPrompt="1"/>
          </p:nvPr>
        </p:nvSpPr>
        <p:spPr>
          <a:xfrm>
            <a:off x="1663829" y="811650"/>
            <a:ext cx="4581107" cy="311888"/>
          </a:xfrm>
          <a:prstGeom prst="rect">
            <a:avLst/>
          </a:prstGeom>
        </p:spPr>
        <p:txBody>
          <a:bodyPr/>
          <a:lstStyle>
            <a:lvl1pPr>
              <a:defRPr sz="2000"/>
            </a:lvl1pPr>
          </a:lstStyle>
          <a:p>
            <a:r>
              <a:rPr lang="en-US" dirty="0"/>
              <a:t>RESEARCH HEADLINE</a:t>
            </a:r>
          </a:p>
        </p:txBody>
      </p:sp>
      <p:sp>
        <p:nvSpPr>
          <p:cNvPr id="7" name="Text Placeholder 17">
            <a:extLst>
              <a:ext uri="{FF2B5EF4-FFF2-40B4-BE49-F238E27FC236}">
                <a16:creationId xmlns:a16="http://schemas.microsoft.com/office/drawing/2014/main" id="{97AAA9A8-1C75-6440-999B-00827C6CC01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94B577A8-CF1D-3142-A816-011F969413F2}"/>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8FF370A9-2602-D74B-AE49-0AC661AFF67E}"/>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453BF050-CD13-C94C-B9CE-B2E72A1FA25D}"/>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89786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uca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525F57E-86A8-8144-8038-AEFA51EB9EED}"/>
              </a:ext>
            </a:extLst>
          </p:cNvPr>
          <p:cNvSpPr/>
          <p:nvPr userDrawn="1"/>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8A53CE1-7B8D-F74E-9A10-561D816A71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579" y="598495"/>
            <a:ext cx="765089" cy="765089"/>
          </a:xfrm>
          <a:prstGeom prst="rect">
            <a:avLst/>
          </a:prstGeom>
        </p:spPr>
      </p:pic>
      <p:sp>
        <p:nvSpPr>
          <p:cNvPr id="5" name="Title 1">
            <a:extLst>
              <a:ext uri="{FF2B5EF4-FFF2-40B4-BE49-F238E27FC236}">
                <a16:creationId xmlns:a16="http://schemas.microsoft.com/office/drawing/2014/main" id="{FFCD0229-8FEF-1A41-9E88-9ED0CD2C6673}"/>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EDUCATION HEADLINE</a:t>
            </a:r>
          </a:p>
        </p:txBody>
      </p:sp>
      <p:sp>
        <p:nvSpPr>
          <p:cNvPr id="6" name="Text Placeholder 17">
            <a:extLst>
              <a:ext uri="{FF2B5EF4-FFF2-40B4-BE49-F238E27FC236}">
                <a16:creationId xmlns:a16="http://schemas.microsoft.com/office/drawing/2014/main" id="{34875887-C26C-EF4B-9E8B-B815DE9A0D56}"/>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7" name="Text Placeholder 19">
            <a:extLst>
              <a:ext uri="{FF2B5EF4-FFF2-40B4-BE49-F238E27FC236}">
                <a16:creationId xmlns:a16="http://schemas.microsoft.com/office/drawing/2014/main" id="{2DD5ABC8-4DA4-B141-AA0E-20711C2626D1}"/>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8" name="Text Placeholder 21">
            <a:extLst>
              <a:ext uri="{FF2B5EF4-FFF2-40B4-BE49-F238E27FC236}">
                <a16:creationId xmlns:a16="http://schemas.microsoft.com/office/drawing/2014/main" id="{3CF7DBDE-C516-2645-9102-1B4C37B249CD}"/>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0" name="Picture Placeholder 15">
            <a:extLst>
              <a:ext uri="{FF2B5EF4-FFF2-40B4-BE49-F238E27FC236}">
                <a16:creationId xmlns:a16="http://schemas.microsoft.com/office/drawing/2014/main" id="{987A6143-9BFB-0640-8A56-E6D2AFCAE105}"/>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448915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phic Text no Header">
    <p:spTree>
      <p:nvGrpSpPr>
        <p:cNvPr id="1" name=""/>
        <p:cNvGrpSpPr/>
        <p:nvPr/>
      </p:nvGrpSpPr>
      <p:grpSpPr>
        <a:xfrm>
          <a:off x="0" y="0"/>
          <a:ext cx="0" cy="0"/>
          <a:chOff x="0" y="0"/>
          <a:chExt cx="0" cy="0"/>
        </a:xfrm>
      </p:grpSpPr>
      <p:sp>
        <p:nvSpPr>
          <p:cNvPr id="9" name="Text Placeholder 19">
            <a:extLst>
              <a:ext uri="{FF2B5EF4-FFF2-40B4-BE49-F238E27FC236}">
                <a16:creationId xmlns:a16="http://schemas.microsoft.com/office/drawing/2014/main" id="{9AFDB238-CE84-D341-B157-1AA523A75A01}"/>
              </a:ext>
            </a:extLst>
          </p:cNvPr>
          <p:cNvSpPr>
            <a:spLocks noGrp="1"/>
          </p:cNvSpPr>
          <p:nvPr>
            <p:ph type="body" sz="quarter" idx="11" hasCustomPrompt="1"/>
          </p:nvPr>
        </p:nvSpPr>
        <p:spPr>
          <a:xfrm>
            <a:off x="6562966" y="2543238"/>
            <a:ext cx="4660900" cy="2560637"/>
          </a:xfrm>
          <a:prstGeom prst="rect">
            <a:avLst/>
          </a:prstGeom>
        </p:spPr>
        <p:txBody>
          <a:bodyPr/>
          <a:lstStyle>
            <a:lvl1pPr marL="285750" marR="0" indent="-285750" algn="l" defTabSz="914400" rtl="0" eaLnBrk="1" fontAlgn="auto" latinLnBrk="0" hangingPunct="1">
              <a:lnSpc>
                <a:spcPct val="100000"/>
              </a:lnSpc>
              <a:spcBef>
                <a:spcPts val="1000"/>
              </a:spcBef>
              <a:spcAft>
                <a:spcPts val="0"/>
              </a:spcAft>
              <a:buClr>
                <a:srgbClr val="CBB379"/>
              </a:buClr>
              <a:buSzPct val="110000"/>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0" name="Text Placeholder 21">
            <a:extLst>
              <a:ext uri="{FF2B5EF4-FFF2-40B4-BE49-F238E27FC236}">
                <a16:creationId xmlns:a16="http://schemas.microsoft.com/office/drawing/2014/main" id="{0EAD4234-EBED-FC4C-AC38-CEE9D5873544}"/>
              </a:ext>
            </a:extLst>
          </p:cNvPr>
          <p:cNvSpPr>
            <a:spLocks noGrp="1"/>
          </p:cNvSpPr>
          <p:nvPr>
            <p:ph type="body" sz="quarter" idx="12" hasCustomPrompt="1"/>
          </p:nvPr>
        </p:nvSpPr>
        <p:spPr>
          <a:xfrm>
            <a:off x="6562949" y="2100430"/>
            <a:ext cx="2700338" cy="330530"/>
          </a:xfrm>
          <a:prstGeom prst="rect">
            <a:avLst/>
          </a:prstGeom>
        </p:spPr>
        <p:txBody>
          <a:bodyPr/>
          <a:lstStyle>
            <a:lvl1pPr marL="0" indent="0">
              <a:buNone/>
              <a:defRPr sz="2000" b="1">
                <a:solidFill>
                  <a:schemeClr val="tx1"/>
                </a:solidFill>
              </a:defRPr>
            </a:lvl1pPr>
          </a:lstStyle>
          <a:p>
            <a:pPr lvl="0"/>
            <a:r>
              <a:rPr lang="en-US" dirty="0"/>
              <a:t>SUBHEADER TEXT</a:t>
            </a:r>
          </a:p>
        </p:txBody>
      </p:sp>
      <p:sp>
        <p:nvSpPr>
          <p:cNvPr id="16" name="Picture Placeholder 15">
            <a:extLst>
              <a:ext uri="{FF2B5EF4-FFF2-40B4-BE49-F238E27FC236}">
                <a16:creationId xmlns:a16="http://schemas.microsoft.com/office/drawing/2014/main" id="{E9F6BA08-429D-4C46-A161-74FD957782A6}"/>
              </a:ext>
            </a:extLst>
          </p:cNvPr>
          <p:cNvSpPr>
            <a:spLocks noGrp="1"/>
          </p:cNvSpPr>
          <p:nvPr>
            <p:ph type="pic" sz="quarter" idx="13" hasCustomPrompt="1"/>
          </p:nvPr>
        </p:nvSpPr>
        <p:spPr>
          <a:xfrm>
            <a:off x="1012825" y="1389063"/>
            <a:ext cx="5324475" cy="3998912"/>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668502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Break Slide">
    <p:spTree>
      <p:nvGrpSpPr>
        <p:cNvPr id="1" name=""/>
        <p:cNvGrpSpPr/>
        <p:nvPr/>
      </p:nvGrpSpPr>
      <p:grpSpPr>
        <a:xfrm>
          <a:off x="0" y="0"/>
          <a:ext cx="0" cy="0"/>
          <a:chOff x="0" y="0"/>
          <a:chExt cx="0" cy="0"/>
        </a:xfrm>
      </p:grpSpPr>
      <p:pic>
        <p:nvPicPr>
          <p:cNvPr id="5" name="Picture 4" descr="A person sitting at a table using a computer&#10;&#10;Description automatically generated">
            <a:extLst>
              <a:ext uri="{FF2B5EF4-FFF2-40B4-BE49-F238E27FC236}">
                <a16:creationId xmlns:a16="http://schemas.microsoft.com/office/drawing/2014/main" id="{5B5AF314-6C09-934D-BDD2-4D265D3A7B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7785" y="0"/>
            <a:ext cx="12054215" cy="6858000"/>
          </a:xfrm>
          <a:prstGeom prst="rect">
            <a:avLst/>
          </a:prstGeom>
        </p:spPr>
      </p:pic>
      <p:pic>
        <p:nvPicPr>
          <p:cNvPr id="8" name="Picture 7" descr="A close up of a logo&#10;&#10;Description automatically generated">
            <a:extLst>
              <a:ext uri="{FF2B5EF4-FFF2-40B4-BE49-F238E27FC236}">
                <a16:creationId xmlns:a16="http://schemas.microsoft.com/office/drawing/2014/main" id="{B9B43E3F-9CDB-1941-90CE-D4A6CAA346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9" name="Rectangle 8">
            <a:extLst>
              <a:ext uri="{FF2B5EF4-FFF2-40B4-BE49-F238E27FC236}">
                <a16:creationId xmlns:a16="http://schemas.microsoft.com/office/drawing/2014/main" id="{E7062460-7156-124C-8F95-CF83C8A652D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512994B7-EBE5-5547-9B7C-94C22155B6EF}"/>
              </a:ext>
            </a:extLst>
          </p:cNvPr>
          <p:cNvSpPr>
            <a:spLocks noGrp="1"/>
          </p:cNvSpPr>
          <p:nvPr>
            <p:ph type="body" sz="quarter" idx="10" hasCustomPrompt="1"/>
          </p:nvPr>
        </p:nvSpPr>
        <p:spPr>
          <a:xfrm>
            <a:off x="6106068" y="2876656"/>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39562592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theme" Target="../theme/theme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4000">
              <a:schemeClr val="bg1">
                <a:lumMod val="97000"/>
              </a:schemeClr>
            </a:gs>
            <a:gs pos="100000">
              <a:schemeClr val="bg1">
                <a:lumMod val="9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0C6E7D-0691-E845-A7E5-00631560AC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94001"/>
            <a:ext cx="12191999" cy="7052001"/>
          </a:xfrm>
          <a:prstGeom prst="rect">
            <a:avLst/>
          </a:prstGeom>
        </p:spPr>
      </p:pic>
      <p:sp>
        <p:nvSpPr>
          <p:cNvPr id="9" name="Rectangle 8">
            <a:extLst>
              <a:ext uri="{FF2B5EF4-FFF2-40B4-BE49-F238E27FC236}">
                <a16:creationId xmlns:a16="http://schemas.microsoft.com/office/drawing/2014/main" id="{6190085F-B6F6-BB4C-AFE0-865C96C35AB6}"/>
              </a:ext>
            </a:extLst>
          </p:cNvPr>
          <p:cNvSpPr/>
          <p:nvPr userDrawn="1"/>
        </p:nvSpPr>
        <p:spPr>
          <a:xfrm>
            <a:off x="2" y="2017795"/>
            <a:ext cx="852543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4F23775-81D2-0941-971E-8BD0B8611163}"/>
              </a:ext>
            </a:extLst>
          </p:cNvPr>
          <p:cNvSpPr txBox="1">
            <a:spLocks/>
          </p:cNvSpPr>
          <p:nvPr userDrawn="1"/>
        </p:nvSpPr>
        <p:spPr>
          <a:xfrm>
            <a:off x="241433" y="2117487"/>
            <a:ext cx="9144000" cy="894008"/>
          </a:xfrm>
          <a:prstGeom prst="rect">
            <a:avLst/>
          </a:prstGeom>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solidFill>
                  <a:schemeClr val="bg1">
                    <a:lumMod val="95000"/>
                  </a:schemeClr>
                </a:solidFill>
                <a:latin typeface="Helvetica" pitchFamily="2" charset="0"/>
              </a:rPr>
              <a:t>POWERPOINT TITLE	</a:t>
            </a:r>
          </a:p>
        </p:txBody>
      </p:sp>
      <p:pic>
        <p:nvPicPr>
          <p:cNvPr id="11" name="Picture 10">
            <a:extLst>
              <a:ext uri="{FF2B5EF4-FFF2-40B4-BE49-F238E27FC236}">
                <a16:creationId xmlns:a16="http://schemas.microsoft.com/office/drawing/2014/main" id="{8A9E7E00-36E3-3542-B275-5CBA869A6B1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12" name="Title 1">
            <a:extLst>
              <a:ext uri="{FF2B5EF4-FFF2-40B4-BE49-F238E27FC236}">
                <a16:creationId xmlns:a16="http://schemas.microsoft.com/office/drawing/2014/main" id="{DF865A41-D263-7E44-AD86-0DD07B34166B}"/>
              </a:ext>
            </a:extLst>
          </p:cNvPr>
          <p:cNvSpPr txBox="1">
            <a:spLocks/>
          </p:cNvSpPr>
          <p:nvPr userDrawn="1"/>
        </p:nvSpPr>
        <p:spPr>
          <a:xfrm>
            <a:off x="1225519" y="2911802"/>
            <a:ext cx="7299917" cy="638486"/>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800" dirty="0">
                <a:latin typeface="Helvetica Light" panose="020B0403020202020204" pitchFamily="34" charset="0"/>
              </a:rPr>
              <a:t>Insert Subtitle</a:t>
            </a:r>
          </a:p>
        </p:txBody>
      </p:sp>
    </p:spTree>
    <p:extLst>
      <p:ext uri="{BB962C8B-B14F-4D97-AF65-F5344CB8AC3E}">
        <p14:creationId xmlns:p14="http://schemas.microsoft.com/office/powerpoint/2010/main" val="1661049006"/>
      </p:ext>
    </p:extLst>
  </p:cSld>
  <p:clrMap bg1="lt1" tx1="dk1" bg2="lt2" tx2="dk2" accent1="accent1" accent2="accent2" accent3="accent3" accent4="accent4" accent5="accent5" accent6="accent6" hlink="hlink" folHlink="folHlink"/>
  <p:hf hdr="0" ftr="0" dt="0"/>
  <p:txStyles>
    <p:titleStyle>
      <a:lvl1pPr algn="l" defTabSz="457200" rtl="0" eaLnBrk="1" latinLnBrk="0" hangingPunct="1">
        <a:spcBef>
          <a:spcPct val="0"/>
        </a:spcBef>
        <a:buNone/>
        <a:defRPr sz="4000" kern="1200">
          <a:solidFill>
            <a:schemeClr val="tx1"/>
          </a:solidFill>
          <a:latin typeface="Helvetica" charset="0"/>
          <a:ea typeface="Helvetica" charset="0"/>
          <a:cs typeface="Helvetica" charset="0"/>
        </a:defRPr>
      </a:lvl1pPr>
    </p:titleStyle>
    <p:bodyStyle>
      <a:lvl1pPr marL="342900" indent="-3429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1pPr>
      <a:lvl2pPr marL="742950" indent="-28575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2pPr>
      <a:lvl3pPr marL="11430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3pPr>
      <a:lvl4pPr marL="1600200" indent="-22860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4pPr>
      <a:lvl5pPr marL="20574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889B16-B69F-144B-9575-31ACC7D7EEBD}"/>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
        <p:nvSpPr>
          <p:cNvPr id="8" name="Rectangle 7">
            <a:extLst>
              <a:ext uri="{FF2B5EF4-FFF2-40B4-BE49-F238E27FC236}">
                <a16:creationId xmlns:a16="http://schemas.microsoft.com/office/drawing/2014/main" id="{A29D82DB-C54A-DD48-ACC9-321C5E21CB24}"/>
              </a:ext>
            </a:extLst>
          </p:cNvPr>
          <p:cNvSpPr/>
          <p:nvPr userDrawn="1"/>
        </p:nvSpPr>
        <p:spPr>
          <a:xfrm>
            <a:off x="9987280" y="6317974"/>
            <a:ext cx="2158780" cy="261610"/>
          </a:xfrm>
          <a:prstGeom prst="rect">
            <a:avLst/>
          </a:prstGeom>
        </p:spPr>
        <p:txBody>
          <a:bodyPr wrap="square">
            <a:spAutoFit/>
          </a:bodyPr>
          <a:lstStyle/>
          <a:p>
            <a:pPr algn="ctr"/>
            <a:r>
              <a:rPr lang="en-US" sz="1100" dirty="0">
                <a:solidFill>
                  <a:schemeClr val="tx1">
                    <a:lumMod val="50000"/>
                    <a:lumOff val="50000"/>
                  </a:schemeClr>
                </a:solidFill>
                <a:latin typeface="Helvetica Light" panose="020B0403020202020204" pitchFamily="34" charset="0"/>
              </a:rPr>
              <a:t>PRESENTATION TITLE</a:t>
            </a:r>
          </a:p>
        </p:txBody>
      </p:sp>
      <p:cxnSp>
        <p:nvCxnSpPr>
          <p:cNvPr id="9" name="Straight Connector 8">
            <a:extLst>
              <a:ext uri="{FF2B5EF4-FFF2-40B4-BE49-F238E27FC236}">
                <a16:creationId xmlns:a16="http://schemas.microsoft.com/office/drawing/2014/main" id="{0E4A15A6-10A8-0C48-9D7A-94270C27E8FC}"/>
              </a:ext>
            </a:extLst>
          </p:cNvPr>
          <p:cNvCxnSpPr>
            <a:cxnSpLocks/>
          </p:cNvCxnSpPr>
          <p:nvPr userDrawn="1"/>
        </p:nvCxnSpPr>
        <p:spPr>
          <a:xfrm>
            <a:off x="10324990" y="6266539"/>
            <a:ext cx="14833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D1A38E3-D28F-1C42-BDF8-EC581A238458}"/>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1212120"/>
      </p:ext>
    </p:extLst>
  </p:cSld>
  <p:clrMap bg1="lt1" tx1="dk1" bg2="lt2" tx2="dk2" accent1="accent1" accent2="accent2" accent3="accent3" accent4="accent4" accent5="accent5" accent6="accent6" hlink="hlink" folHlink="folHlink"/>
  <p:sldLayoutIdLst>
    <p:sldLayoutId id="2147483686" r:id="rId1"/>
    <p:sldLayoutId id="2147483691" r:id="rId2"/>
    <p:sldLayoutId id="2147483687" r:id="rId3"/>
    <p:sldLayoutId id="2147483688" r:id="rId4"/>
    <p:sldLayoutId id="2147483696" r:id="rId5"/>
    <p:sldLayoutId id="2147483697" r:id="rId6"/>
    <p:sldLayoutId id="2147483698" r:id="rId7"/>
    <p:sldLayoutId id="2147483689" r:id="rId8"/>
    <p:sldLayoutId id="2147483692" r:id="rId9"/>
    <p:sldLayoutId id="2147483693" r:id="rId10"/>
    <p:sldLayoutId id="2147483694" r:id="rId11"/>
    <p:sldLayoutId id="2147483695" r:id="rId12"/>
    <p:sldLayoutId id="2147483700" r:id="rId13"/>
    <p:sldLayoutId id="2147483701" r:id="rId14"/>
    <p:sldLayoutId id="2147483702" r:id="rId15"/>
    <p:sldLayoutId id="2147483704" r:id="rId16"/>
  </p:sldLayoutIdLst>
  <p:txStyles>
    <p:titleStyle>
      <a:lvl1pPr algn="l" defTabSz="914400" rtl="0" eaLnBrk="1" latinLnBrk="0" hangingPunct="1">
        <a:lnSpc>
          <a:spcPct val="90000"/>
        </a:lnSpc>
        <a:spcBef>
          <a:spcPct val="0"/>
        </a:spcBef>
        <a:buNone/>
        <a:defRPr sz="4400" b="1"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CB55F-7018-8045-A62A-AFC80237ACA4}"/>
              </a:ext>
            </a:extLst>
          </p:cNvPr>
          <p:cNvPicPr>
            <a:picLocks noChangeAspect="1"/>
          </p:cNvPicPr>
          <p:nvPr userDrawn="1"/>
        </p:nvPicPr>
        <p:blipFill rotWithShape="1">
          <a:blip r:embed="rId2" cstate="email">
            <a:alphaModFix amt="8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66261"/>
            <a:ext cx="12191999" cy="6950765"/>
          </a:xfrm>
          <a:prstGeom prst="rect">
            <a:avLst/>
          </a:prstGeom>
        </p:spPr>
      </p:pic>
      <p:sp>
        <p:nvSpPr>
          <p:cNvPr id="8" name="Rectangle 7">
            <a:extLst>
              <a:ext uri="{FF2B5EF4-FFF2-40B4-BE49-F238E27FC236}">
                <a16:creationId xmlns:a16="http://schemas.microsoft.com/office/drawing/2014/main" id="{C5999311-31A2-5445-A802-17D1F02724AC}"/>
              </a:ext>
            </a:extLst>
          </p:cNvPr>
          <p:cNvSpPr/>
          <p:nvPr userDrawn="1"/>
        </p:nvSpPr>
        <p:spPr>
          <a:xfrm>
            <a:off x="1" y="2025525"/>
            <a:ext cx="785858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A993065C-C879-5E46-9E43-F2AA0068548C}"/>
              </a:ext>
            </a:extLst>
          </p:cNvPr>
          <p:cNvSpPr txBox="1">
            <a:spLocks/>
          </p:cNvSpPr>
          <p:nvPr userDrawn="1"/>
        </p:nvSpPr>
        <p:spPr>
          <a:xfrm>
            <a:off x="1457490" y="1929783"/>
            <a:ext cx="9144000" cy="1085490"/>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lumMod val="95000"/>
                  </a:schemeClr>
                </a:solidFill>
                <a:latin typeface="Helvetica" pitchFamily="2" charset="0"/>
              </a:rPr>
              <a:t>THANK YOU</a:t>
            </a:r>
          </a:p>
        </p:txBody>
      </p:sp>
      <p:pic>
        <p:nvPicPr>
          <p:cNvPr id="10" name="Picture 9">
            <a:extLst>
              <a:ext uri="{FF2B5EF4-FFF2-40B4-BE49-F238E27FC236}">
                <a16:creationId xmlns:a16="http://schemas.microsoft.com/office/drawing/2014/main" id="{1F56A806-CA4D-C646-9E64-B6D7EDF6E19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457490" y="1219201"/>
            <a:ext cx="6401094" cy="614841"/>
          </a:xfrm>
          <a:prstGeom prst="rect">
            <a:avLst/>
          </a:prstGeom>
        </p:spPr>
      </p:pic>
    </p:spTree>
    <p:extLst>
      <p:ext uri="{BB962C8B-B14F-4D97-AF65-F5344CB8AC3E}">
        <p14:creationId xmlns:p14="http://schemas.microsoft.com/office/powerpoint/2010/main" val="2585065809"/>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04670C-E670-CE47-9545-E6736381DE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67353"/>
            <a:ext cx="12191999" cy="7052001"/>
          </a:xfrm>
          <a:prstGeom prst="rect">
            <a:avLst/>
          </a:prstGeom>
        </p:spPr>
      </p:pic>
      <p:sp>
        <p:nvSpPr>
          <p:cNvPr id="14" name="Rectangle 13">
            <a:extLst>
              <a:ext uri="{FF2B5EF4-FFF2-40B4-BE49-F238E27FC236}">
                <a16:creationId xmlns:a16="http://schemas.microsoft.com/office/drawing/2014/main" id="{65F7BDD8-8641-8841-9B92-E853C2D4F027}"/>
              </a:ext>
            </a:extLst>
          </p:cNvPr>
          <p:cNvSpPr/>
          <p:nvPr/>
        </p:nvSpPr>
        <p:spPr>
          <a:xfrm>
            <a:off x="0" y="2017795"/>
            <a:ext cx="10577383" cy="973882"/>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B4D204A-4FCA-0344-A580-1895CAC5DF14}"/>
              </a:ext>
            </a:extLst>
          </p:cNvPr>
          <p:cNvSpPr txBox="1">
            <a:spLocks/>
          </p:cNvSpPr>
          <p:nvPr/>
        </p:nvSpPr>
        <p:spPr>
          <a:xfrm>
            <a:off x="-181496" y="2102831"/>
            <a:ext cx="10898474" cy="730987"/>
          </a:xfrm>
          <a:prstGeom prst="rect">
            <a:avLst/>
          </a:prstGeom>
          <a:effectLst/>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The impact of a virtual training on BCBA reported likelihood and confidence with using differential reinforcement procedures</a:t>
            </a:r>
          </a:p>
        </p:txBody>
      </p:sp>
      <p:pic>
        <p:nvPicPr>
          <p:cNvPr id="17" name="Picture 16">
            <a:extLst>
              <a:ext uri="{FF2B5EF4-FFF2-40B4-BE49-F238E27FC236}">
                <a16:creationId xmlns:a16="http://schemas.microsoft.com/office/drawing/2014/main" id="{61BA0C49-94AF-6348-A500-6FFC79924F5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7" name="Rectangle 6">
            <a:extLst>
              <a:ext uri="{FF2B5EF4-FFF2-40B4-BE49-F238E27FC236}">
                <a16:creationId xmlns:a16="http://schemas.microsoft.com/office/drawing/2014/main" id="{65F7BDD8-8641-8841-9B92-E853C2D4F027}"/>
              </a:ext>
            </a:extLst>
          </p:cNvPr>
          <p:cNvSpPr/>
          <p:nvPr/>
        </p:nvSpPr>
        <p:spPr>
          <a:xfrm>
            <a:off x="3666566" y="4708796"/>
            <a:ext cx="852543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3C19C29-F206-A74F-A2B5-7A04A5F61F07}"/>
              </a:ext>
            </a:extLst>
          </p:cNvPr>
          <p:cNvSpPr txBox="1">
            <a:spLocks/>
          </p:cNvSpPr>
          <p:nvPr/>
        </p:nvSpPr>
        <p:spPr>
          <a:xfrm>
            <a:off x="3342049" y="4761282"/>
            <a:ext cx="8849950" cy="789034"/>
          </a:xfrm>
          <a:prstGeom prst="rect">
            <a:avLst/>
          </a:prstGeom>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100" dirty="0">
                <a:latin typeface="Helvetica Light" panose="020B0403020202020204" pitchFamily="34" charset="0"/>
              </a:rPr>
              <a:t>Brian Melendez and Patrick W. Romani</a:t>
            </a:r>
          </a:p>
          <a:p>
            <a:pPr algn="r"/>
            <a:r>
              <a:rPr lang="en-US" sz="2100" dirty="0">
                <a:latin typeface="Helvetica Light" panose="020B0403020202020204" pitchFamily="34" charset="0"/>
              </a:rPr>
              <a:t>Department of Psychiatry, University of Colorado School of Medicine</a:t>
            </a:r>
          </a:p>
        </p:txBody>
      </p:sp>
    </p:spTree>
    <p:extLst>
      <p:ext uri="{BB962C8B-B14F-4D97-AF65-F5344CB8AC3E}">
        <p14:creationId xmlns:p14="http://schemas.microsoft.com/office/powerpoint/2010/main" val="126791273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Research Question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889819" y="1430176"/>
            <a:ext cx="10232021" cy="2325787"/>
          </a:xfrm>
        </p:spPr>
        <p:txBody>
          <a:bodyPr>
            <a:normAutofit/>
          </a:bodyPr>
          <a:lstStyle/>
          <a:p>
            <a:pPr algn="ctr"/>
            <a:r>
              <a:rPr lang="en-US" dirty="0">
                <a:ea typeface="Calibri" panose="020F0502020204030204" pitchFamily="34" charset="0"/>
                <a:cs typeface="Times New Roman" panose="02020603050405020304" pitchFamily="18" charset="0"/>
              </a:rPr>
              <a:t>Does a virtual presentation describing the benefits and limitations of these DR approaches change BCBA reported likelihood and confidence with using different forms of DR?</a:t>
            </a:r>
            <a:endParaRPr lang="en-US" dirty="0">
              <a:latin typeface="Bell MT"/>
              <a:cs typeface="Bell MT"/>
            </a:endParaRPr>
          </a:p>
          <a:p>
            <a:pPr lvl="2"/>
            <a:endParaRPr lang="en-US" dirty="0">
              <a:latin typeface="Bell MT"/>
              <a:cs typeface="Bell MT"/>
            </a:endParaRPr>
          </a:p>
        </p:txBody>
      </p:sp>
      <p:graphicFrame>
        <p:nvGraphicFramePr>
          <p:cNvPr id="12" name="Diagram 11">
            <a:extLst>
              <a:ext uri="{FF2B5EF4-FFF2-40B4-BE49-F238E27FC236}">
                <a16:creationId xmlns:a16="http://schemas.microsoft.com/office/drawing/2014/main" id="{15ED88EB-8D8F-C818-1B11-128154BC7012}"/>
              </a:ext>
            </a:extLst>
          </p:cNvPr>
          <p:cNvGraphicFramePr/>
          <p:nvPr>
            <p:extLst>
              <p:ext uri="{D42A27DB-BD31-4B8C-83A1-F6EECF244321}">
                <p14:modId xmlns:p14="http://schemas.microsoft.com/office/powerpoint/2010/main" val="4111348755"/>
              </p:ext>
            </p:extLst>
          </p:nvPr>
        </p:nvGraphicFramePr>
        <p:xfrm>
          <a:off x="2165441" y="2128168"/>
          <a:ext cx="8542149" cy="4529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13">
            <a:extLst>
              <a:ext uri="{FF2B5EF4-FFF2-40B4-BE49-F238E27FC236}">
                <a16:creationId xmlns:a16="http://schemas.microsoft.com/office/drawing/2014/main" id="{18A804C6-0284-93BA-C15A-DB00E4A6C7DC}"/>
              </a:ext>
            </a:extLst>
          </p:cNvPr>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2174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b="1" dirty="0">
                <a:solidFill>
                  <a:srgbClr val="256B94"/>
                </a:solidFill>
                <a:latin typeface="Century Gothic"/>
                <a:cs typeface="Century Gothic"/>
              </a:rPr>
              <a:t>Method</a:t>
            </a:r>
          </a:p>
        </p:txBody>
      </p:sp>
      <p:sp>
        <p:nvSpPr>
          <p:cNvPr id="3" name="Content Placeholder 2"/>
          <p:cNvSpPr>
            <a:spLocks noGrp="1"/>
          </p:cNvSpPr>
          <p:nvPr>
            <p:ph idx="1"/>
          </p:nvPr>
        </p:nvSpPr>
        <p:spPr>
          <a:xfrm>
            <a:off x="1721854" y="872492"/>
            <a:ext cx="8212721" cy="5223510"/>
          </a:xfrm>
        </p:spPr>
        <p:txBody>
          <a:bodyPr>
            <a:normAutofit/>
          </a:bodyPr>
          <a:lstStyle/>
          <a:p>
            <a:pPr marL="0" indent="0">
              <a:buNone/>
            </a:pPr>
            <a:endParaRPr lang="en-US" dirty="0">
              <a:latin typeface="Bell MT"/>
              <a:cs typeface="Bell MT"/>
            </a:endParaRPr>
          </a:p>
          <a:p>
            <a:r>
              <a:rPr lang="en-US" sz="2800" u="sng" dirty="0">
                <a:cs typeface="Century Gothic"/>
              </a:rPr>
              <a:t>Participants</a:t>
            </a:r>
          </a:p>
          <a:p>
            <a:pPr lvl="1"/>
            <a:r>
              <a:rPr lang="en-US" sz="2300" dirty="0">
                <a:cs typeface="Century Gothic"/>
              </a:rPr>
              <a:t>14 BCBAs practicing in Colorado enrolled in study</a:t>
            </a:r>
          </a:p>
          <a:p>
            <a:pPr lvl="2"/>
            <a:r>
              <a:rPr lang="en-US" sz="2300" dirty="0">
                <a:cs typeface="Century Gothic"/>
              </a:rPr>
              <a:t>11 BCBA data included in this analysis </a:t>
            </a:r>
          </a:p>
          <a:p>
            <a:pPr marL="0" indent="0">
              <a:buNone/>
            </a:pPr>
            <a:endParaRPr lang="en-US" sz="2300" dirty="0">
              <a:cs typeface="Century Gothic"/>
            </a:endParaRPr>
          </a:p>
          <a:p>
            <a:r>
              <a:rPr lang="en-US" sz="2800" u="sng" dirty="0">
                <a:cs typeface="Century Gothic"/>
              </a:rPr>
              <a:t>Setting</a:t>
            </a:r>
            <a:r>
              <a:rPr lang="en-US" sz="2800" dirty="0">
                <a:cs typeface="Century Gothic"/>
              </a:rPr>
              <a:t> </a:t>
            </a:r>
          </a:p>
          <a:p>
            <a:pPr lvl="1"/>
            <a:r>
              <a:rPr lang="en-US" sz="2300" dirty="0">
                <a:cs typeface="Century Gothic"/>
              </a:rPr>
              <a:t>Virtual training took place on Zoom</a:t>
            </a:r>
          </a:p>
          <a:p>
            <a:pPr marL="0" indent="0">
              <a:buNone/>
            </a:pPr>
            <a:r>
              <a:rPr lang="en-US" sz="2300" dirty="0">
                <a:cs typeface="Century Gothic"/>
              </a:rPr>
              <a:t>      </a:t>
            </a:r>
          </a:p>
          <a:p>
            <a:r>
              <a:rPr lang="en-US" sz="2800" u="sng" dirty="0">
                <a:cs typeface="Century Gothic"/>
              </a:rPr>
              <a:t>Materials</a:t>
            </a:r>
          </a:p>
          <a:p>
            <a:pPr lvl="1"/>
            <a:r>
              <a:rPr lang="en-US" sz="2300" dirty="0">
                <a:ea typeface="Calibri" panose="020F0502020204030204" pitchFamily="34" charset="0"/>
                <a:cs typeface="Times New Roman" panose="02020603050405020304" pitchFamily="18" charset="0"/>
              </a:rPr>
              <a:t>Participants completed surveys using Qualtrics</a:t>
            </a:r>
            <a:endParaRPr lang="en-US" sz="2300" dirty="0">
              <a:cs typeface="Bell MT"/>
            </a:endParaRPr>
          </a:p>
        </p:txBody>
      </p:sp>
      <p:sp>
        <p:nvSpPr>
          <p:cNvPr id="4" name="Rectangle 3"/>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DD4EA01-7798-7678-D407-EF63E538C6D4}"/>
              </a:ext>
            </a:extLst>
          </p:cNvPr>
          <p:cNvSpPr/>
          <p:nvPr/>
        </p:nvSpPr>
        <p:spPr>
          <a:xfrm>
            <a:off x="10239375" y="60960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747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Procedures</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graphicFrame>
        <p:nvGraphicFramePr>
          <p:cNvPr id="4" name="Diagram 3"/>
          <p:cNvGraphicFramePr/>
          <p:nvPr>
            <p:extLst>
              <p:ext uri="{D42A27DB-BD31-4B8C-83A1-F6EECF244321}">
                <p14:modId xmlns:p14="http://schemas.microsoft.com/office/powerpoint/2010/main" val="338761767"/>
              </p:ext>
            </p:extLst>
          </p:nvPr>
        </p:nvGraphicFramePr>
        <p:xfrm>
          <a:off x="2445087"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10084527" y="6181711"/>
            <a:ext cx="1869348" cy="4762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61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Dependent Variables</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r>
              <a:rPr lang="en-US" sz="2300" dirty="0">
                <a:ea typeface="Calibri" panose="020F0502020204030204" pitchFamily="34" charset="0"/>
                <a:cs typeface="Times New Roman" panose="02020603050405020304" pitchFamily="18" charset="0"/>
              </a:rPr>
              <a:t>Participants rated the </a:t>
            </a:r>
            <a:r>
              <a:rPr lang="en-US" sz="2300" b="1" dirty="0">
                <a:ea typeface="Calibri" panose="020F0502020204030204" pitchFamily="34" charset="0"/>
                <a:cs typeface="Times New Roman" panose="02020603050405020304" pitchFamily="18" charset="0"/>
              </a:rPr>
              <a:t>likelihood</a:t>
            </a:r>
            <a:r>
              <a:rPr lang="en-US" sz="2300" dirty="0">
                <a:ea typeface="Calibri" panose="020F0502020204030204" pitchFamily="34" charset="0"/>
                <a:cs typeface="Times New Roman" panose="02020603050405020304" pitchFamily="18" charset="0"/>
              </a:rPr>
              <a:t> and </a:t>
            </a:r>
            <a:r>
              <a:rPr lang="en-US" sz="2300" b="1" dirty="0">
                <a:ea typeface="Calibri" panose="020F0502020204030204" pitchFamily="34" charset="0"/>
                <a:cs typeface="Times New Roman" panose="02020603050405020304" pitchFamily="18" charset="0"/>
              </a:rPr>
              <a:t>confidence</a:t>
            </a:r>
            <a:r>
              <a:rPr lang="en-US" sz="2300" dirty="0">
                <a:ea typeface="Calibri" panose="020F0502020204030204" pitchFamily="34" charset="0"/>
                <a:cs typeface="Times New Roman" panose="02020603050405020304" pitchFamily="18" charset="0"/>
              </a:rPr>
              <a:t> of using treatment approaches according to a 0 – 10 </a:t>
            </a:r>
            <a:r>
              <a:rPr lang="en-US" sz="2300" dirty="0" err="1">
                <a:ea typeface="Calibri" panose="020F0502020204030204" pitchFamily="34" charset="0"/>
                <a:cs typeface="Times New Roman" panose="02020603050405020304" pitchFamily="18" charset="0"/>
              </a:rPr>
              <a:t>likert</a:t>
            </a:r>
            <a:r>
              <a:rPr lang="en-US" sz="2300" dirty="0">
                <a:ea typeface="Calibri" panose="020F0502020204030204" pitchFamily="34" charset="0"/>
                <a:cs typeface="Times New Roman" panose="02020603050405020304" pitchFamily="18" charset="0"/>
              </a:rPr>
              <a:t>-type scale</a:t>
            </a:r>
            <a:r>
              <a:rPr lang="en-US" sz="2800" dirty="0">
                <a:ea typeface="Calibri" panose="020F0502020204030204" pitchFamily="34" charset="0"/>
                <a:cs typeface="Times New Roman" panose="02020603050405020304" pitchFamily="18" charset="0"/>
              </a:rPr>
              <a:t>.</a:t>
            </a:r>
          </a:p>
          <a:p>
            <a:pPr marL="0" indent="0">
              <a:buNone/>
            </a:pPr>
            <a:endParaRPr lang="en-US" dirty="0">
              <a:cs typeface="Times New Roman" panose="02020603050405020304" pitchFamily="18" charset="0"/>
            </a:endParaRPr>
          </a:p>
          <a:p>
            <a:pPr marL="457200" lvl="1" indent="0">
              <a:buNone/>
            </a:pPr>
            <a:endParaRPr lang="en-US" dirty="0">
              <a:highlight>
                <a:srgbClr val="FFFF00"/>
              </a:highlight>
              <a:cs typeface="Bell MT"/>
            </a:endParaRPr>
          </a:p>
          <a:p>
            <a:pPr marL="457200" lvl="1" indent="0">
              <a:buNone/>
            </a:pPr>
            <a:r>
              <a:rPr lang="en-US" dirty="0">
                <a:cs typeface="Bell MT"/>
              </a:rPr>
              <a:t> 0 					 5					 10</a:t>
            </a:r>
          </a:p>
          <a:p>
            <a:pPr marL="457200" lvl="1" indent="0">
              <a:buNone/>
            </a:pPr>
            <a:r>
              <a:rPr lang="en-US" dirty="0">
                <a:cs typeface="Bell MT"/>
              </a:rPr>
              <a:t>Not at all Likely		Somewhat Likely		Completely Likely</a:t>
            </a: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234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Results: DR WITH Extinction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pic>
        <p:nvPicPr>
          <p:cNvPr id="4" name="Picture 1" descr="page1image52087760">
            <a:extLst>
              <a:ext uri="{FF2B5EF4-FFF2-40B4-BE49-F238E27FC236}">
                <a16:creationId xmlns:a16="http://schemas.microsoft.com/office/drawing/2014/main" id="{21A9E5A6-D6A5-B9FE-E901-23C2915A7B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8" t="37342" r="6951" b="35789"/>
          <a:stretch/>
        </p:blipFill>
        <p:spPr bwMode="auto">
          <a:xfrm>
            <a:off x="2509837" y="1966912"/>
            <a:ext cx="7398303" cy="322783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74DE65E-01FE-44C1-BFC3-8A8E6F254C72}"/>
              </a:ext>
            </a:extLst>
          </p:cNvPr>
          <p:cNvSpPr/>
          <p:nvPr/>
        </p:nvSpPr>
        <p:spPr>
          <a:xfrm>
            <a:off x="3080855" y="4743562"/>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07E9487-6140-B5C7-784D-10EBD2C53A02}"/>
              </a:ext>
            </a:extLst>
          </p:cNvPr>
          <p:cNvSpPr/>
          <p:nvPr/>
        </p:nvSpPr>
        <p:spPr>
          <a:xfrm>
            <a:off x="5451480" y="4714242"/>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8272AD-B7DE-DD2A-315F-7C6BC1797375}"/>
              </a:ext>
            </a:extLst>
          </p:cNvPr>
          <p:cNvSpPr/>
          <p:nvPr/>
        </p:nvSpPr>
        <p:spPr>
          <a:xfrm>
            <a:off x="6954320" y="4743562"/>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ECA1C99-2BD7-8452-2927-25C760A9CCB8}"/>
              </a:ext>
            </a:extLst>
          </p:cNvPr>
          <p:cNvSpPr/>
          <p:nvPr/>
        </p:nvSpPr>
        <p:spPr>
          <a:xfrm>
            <a:off x="9267427" y="4666714"/>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82314D5-5F40-4BC2-5E76-2B7603567B58}"/>
              </a:ext>
            </a:extLst>
          </p:cNvPr>
          <p:cNvSpPr txBox="1"/>
          <p:nvPr/>
        </p:nvSpPr>
        <p:spPr>
          <a:xfrm>
            <a:off x="3492686" y="4987579"/>
            <a:ext cx="2203448" cy="307777"/>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ASSESSMENT TIME</a:t>
            </a:r>
          </a:p>
        </p:txBody>
      </p:sp>
      <p:sp>
        <p:nvSpPr>
          <p:cNvPr id="12" name="TextBox 11">
            <a:extLst>
              <a:ext uri="{FF2B5EF4-FFF2-40B4-BE49-F238E27FC236}">
                <a16:creationId xmlns:a16="http://schemas.microsoft.com/office/drawing/2014/main" id="{8505CF28-BA6D-1C6C-BEF7-7FB12B88CEA1}"/>
              </a:ext>
            </a:extLst>
          </p:cNvPr>
          <p:cNvSpPr txBox="1"/>
          <p:nvPr/>
        </p:nvSpPr>
        <p:spPr>
          <a:xfrm>
            <a:off x="7263000" y="5036129"/>
            <a:ext cx="2203448" cy="307777"/>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ASSESSMENT TIME</a:t>
            </a:r>
          </a:p>
        </p:txBody>
      </p:sp>
      <p:sp>
        <p:nvSpPr>
          <p:cNvPr id="13" name="TextBox 12">
            <a:extLst>
              <a:ext uri="{FF2B5EF4-FFF2-40B4-BE49-F238E27FC236}">
                <a16:creationId xmlns:a16="http://schemas.microsoft.com/office/drawing/2014/main" id="{A7C2D9C1-D8E8-93C5-9F65-E9B2CD12D528}"/>
              </a:ext>
            </a:extLst>
          </p:cNvPr>
          <p:cNvSpPr txBox="1"/>
          <p:nvPr/>
        </p:nvSpPr>
        <p:spPr>
          <a:xfrm>
            <a:off x="3273864" y="5624576"/>
            <a:ext cx="6092205" cy="923330"/>
          </a:xfrm>
          <a:prstGeom prst="rect">
            <a:avLst/>
          </a:prstGeom>
          <a:noFill/>
        </p:spPr>
        <p:txBody>
          <a:bodyPr wrap="square" rtlCol="0">
            <a:spAutoFit/>
          </a:bodyPr>
          <a:lstStyle/>
          <a:p>
            <a:pPr marL="285750" indent="-285750">
              <a:buFont typeface="Arial" panose="020B0604020202020204" pitchFamily="34" charset="0"/>
              <a:buChar char="•"/>
            </a:pPr>
            <a:r>
              <a:rPr lang="en-US" dirty="0"/>
              <a:t>Assessment time 1: Before training</a:t>
            </a:r>
          </a:p>
          <a:p>
            <a:pPr marL="285750" indent="-285750">
              <a:buFont typeface="Arial" panose="020B0604020202020204" pitchFamily="34" charset="0"/>
              <a:buChar char="•"/>
            </a:pPr>
            <a:r>
              <a:rPr lang="en-US" dirty="0"/>
              <a:t>Assessment time 2: Shortly after receiving training </a:t>
            </a:r>
          </a:p>
          <a:p>
            <a:pPr marL="285750" indent="-285750">
              <a:buFont typeface="Arial" panose="020B0604020202020204" pitchFamily="34" charset="0"/>
              <a:buChar char="•"/>
            </a:pPr>
            <a:r>
              <a:rPr lang="en-US" dirty="0"/>
              <a:t>Assessment time 3: 3 months after receiving training </a:t>
            </a:r>
          </a:p>
        </p:txBody>
      </p:sp>
    </p:spTree>
    <p:extLst>
      <p:ext uri="{BB962C8B-B14F-4D97-AF65-F5344CB8AC3E}">
        <p14:creationId xmlns:p14="http://schemas.microsoft.com/office/powerpoint/2010/main" val="3362606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Results: DR Within a Multiple Schedules Arrangement</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pic>
        <p:nvPicPr>
          <p:cNvPr id="4" name="Picture 1" descr="page1image52087760">
            <a:extLst>
              <a:ext uri="{FF2B5EF4-FFF2-40B4-BE49-F238E27FC236}">
                <a16:creationId xmlns:a16="http://schemas.microsoft.com/office/drawing/2014/main" id="{5C35AAB3-BC8D-6154-2EE4-66254C37EA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31" t="66536" r="6842" b="3704"/>
          <a:stretch/>
        </p:blipFill>
        <p:spPr bwMode="auto">
          <a:xfrm>
            <a:off x="2766060" y="1789222"/>
            <a:ext cx="7112000" cy="35763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98D4C4E-FC54-F7EC-6BBD-F93234580273}"/>
              </a:ext>
            </a:extLst>
          </p:cNvPr>
          <p:cNvSpPr/>
          <p:nvPr/>
        </p:nvSpPr>
        <p:spPr>
          <a:xfrm>
            <a:off x="2999289" y="4726196"/>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8C8B639-2266-4243-74B8-6C494B4E48EC}"/>
              </a:ext>
            </a:extLst>
          </p:cNvPr>
          <p:cNvSpPr/>
          <p:nvPr/>
        </p:nvSpPr>
        <p:spPr>
          <a:xfrm>
            <a:off x="5463477" y="4726196"/>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20DDC90-7CC7-A1FA-68D5-90B2CFD7616C}"/>
              </a:ext>
            </a:extLst>
          </p:cNvPr>
          <p:cNvSpPr/>
          <p:nvPr/>
        </p:nvSpPr>
        <p:spPr>
          <a:xfrm>
            <a:off x="6758489" y="4726196"/>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465DCB-61E6-C4AF-302A-8E796966D727}"/>
              </a:ext>
            </a:extLst>
          </p:cNvPr>
          <p:cNvSpPr/>
          <p:nvPr/>
        </p:nvSpPr>
        <p:spPr>
          <a:xfrm>
            <a:off x="9192711" y="4726196"/>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8106E1C-7551-799C-54E1-A05FDD6FEA5C}"/>
              </a:ext>
            </a:extLst>
          </p:cNvPr>
          <p:cNvSpPr txBox="1"/>
          <p:nvPr/>
        </p:nvSpPr>
        <p:spPr>
          <a:xfrm rot="16200000">
            <a:off x="1635955" y="3162733"/>
            <a:ext cx="2203448" cy="523220"/>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LIKELIHOOD OF USING</a:t>
            </a:r>
          </a:p>
          <a:p>
            <a:r>
              <a:rPr lang="en-US" sz="1400" dirty="0">
                <a:latin typeface="Times New Roman" panose="02020603050405020304" pitchFamily="18" charset="0"/>
                <a:cs typeface="Times New Roman" panose="02020603050405020304" pitchFamily="18" charset="0"/>
              </a:rPr>
              <a:t>          PROCEDURE</a:t>
            </a:r>
          </a:p>
        </p:txBody>
      </p:sp>
      <p:sp>
        <p:nvSpPr>
          <p:cNvPr id="14" name="TextBox 13">
            <a:extLst>
              <a:ext uri="{FF2B5EF4-FFF2-40B4-BE49-F238E27FC236}">
                <a16:creationId xmlns:a16="http://schemas.microsoft.com/office/drawing/2014/main" id="{678B2AAB-9FD8-57E0-B4E1-CCE794AC1117}"/>
              </a:ext>
            </a:extLst>
          </p:cNvPr>
          <p:cNvSpPr txBox="1"/>
          <p:nvPr/>
        </p:nvSpPr>
        <p:spPr>
          <a:xfrm rot="16200000">
            <a:off x="5336950" y="2852875"/>
            <a:ext cx="2203448" cy="523220"/>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CONFIDENCE USING</a:t>
            </a:r>
          </a:p>
          <a:p>
            <a:r>
              <a:rPr lang="en-US" sz="1400" dirty="0">
                <a:latin typeface="Times New Roman" panose="02020603050405020304" pitchFamily="18" charset="0"/>
                <a:cs typeface="Times New Roman" panose="02020603050405020304" pitchFamily="18" charset="0"/>
              </a:rPr>
              <a:t>        PROCEDURE</a:t>
            </a:r>
          </a:p>
        </p:txBody>
      </p:sp>
    </p:spTree>
    <p:extLst>
      <p:ext uri="{BB962C8B-B14F-4D97-AF65-F5344CB8AC3E}">
        <p14:creationId xmlns:p14="http://schemas.microsoft.com/office/powerpoint/2010/main" val="342259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Results: DR WITHOUT Extinction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7" name="Rectangle 6"/>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9" name="Picture 1" descr="page1image52087760">
            <a:extLst>
              <a:ext uri="{FF2B5EF4-FFF2-40B4-BE49-F238E27FC236}">
                <a16:creationId xmlns:a16="http://schemas.microsoft.com/office/drawing/2014/main" id="{70072BDE-20B5-991F-D828-07A0A98225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7" t="4962" r="8679" b="65232"/>
          <a:stretch/>
        </p:blipFill>
        <p:spPr bwMode="auto">
          <a:xfrm>
            <a:off x="2502180" y="1751123"/>
            <a:ext cx="7306376" cy="359221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8BE68F-CD7D-92B9-CAA8-A6955B41703B}"/>
              </a:ext>
            </a:extLst>
          </p:cNvPr>
          <p:cNvSpPr txBox="1"/>
          <p:nvPr/>
        </p:nvSpPr>
        <p:spPr>
          <a:xfrm rot="16200000">
            <a:off x="1662066" y="3178410"/>
            <a:ext cx="2203448" cy="523220"/>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LIKELIHOOD OF USING</a:t>
            </a:r>
          </a:p>
          <a:p>
            <a:r>
              <a:rPr lang="en-US" sz="1400" dirty="0">
                <a:latin typeface="Times New Roman" panose="02020603050405020304" pitchFamily="18" charset="0"/>
                <a:cs typeface="Times New Roman" panose="02020603050405020304" pitchFamily="18" charset="0"/>
              </a:rPr>
              <a:t>          PROCEDURE</a:t>
            </a:r>
          </a:p>
        </p:txBody>
      </p:sp>
      <p:sp>
        <p:nvSpPr>
          <p:cNvPr id="11" name="Rectangle 10">
            <a:extLst>
              <a:ext uri="{FF2B5EF4-FFF2-40B4-BE49-F238E27FC236}">
                <a16:creationId xmlns:a16="http://schemas.microsoft.com/office/drawing/2014/main" id="{47DFF809-6818-7DC9-0551-3A0CD094AF31}"/>
              </a:ext>
            </a:extLst>
          </p:cNvPr>
          <p:cNvSpPr/>
          <p:nvPr/>
        </p:nvSpPr>
        <p:spPr>
          <a:xfrm>
            <a:off x="10239375" y="60960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2" name="Rectangle 11">
            <a:extLst>
              <a:ext uri="{FF2B5EF4-FFF2-40B4-BE49-F238E27FC236}">
                <a16:creationId xmlns:a16="http://schemas.microsoft.com/office/drawing/2014/main" id="{77717C1F-324F-4509-79A5-1710760CBAD6}"/>
              </a:ext>
            </a:extLst>
          </p:cNvPr>
          <p:cNvSpPr/>
          <p:nvPr/>
        </p:nvSpPr>
        <p:spPr>
          <a:xfrm>
            <a:off x="3149600" y="4741044"/>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DEF6B78-0FD1-F430-E6A2-AFB390AADF50}"/>
              </a:ext>
            </a:extLst>
          </p:cNvPr>
          <p:cNvSpPr/>
          <p:nvPr/>
        </p:nvSpPr>
        <p:spPr>
          <a:xfrm>
            <a:off x="5551989" y="4827796"/>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0C057CF-DC8C-8AA2-F94D-3821F975F925}"/>
              </a:ext>
            </a:extLst>
          </p:cNvPr>
          <p:cNvSpPr/>
          <p:nvPr/>
        </p:nvSpPr>
        <p:spPr>
          <a:xfrm>
            <a:off x="6933360" y="4741044"/>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907420A-EC93-7D41-3AF4-0F2BBA2F3910}"/>
              </a:ext>
            </a:extLst>
          </p:cNvPr>
          <p:cNvSpPr/>
          <p:nvPr/>
        </p:nvSpPr>
        <p:spPr>
          <a:xfrm>
            <a:off x="9192570" y="4601633"/>
            <a:ext cx="386018" cy="452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B03644A-959C-59C2-A431-3FD108C48CB5}"/>
              </a:ext>
            </a:extLst>
          </p:cNvPr>
          <p:cNvSpPr txBox="1"/>
          <p:nvPr/>
        </p:nvSpPr>
        <p:spPr>
          <a:xfrm rot="16200000">
            <a:off x="5429554" y="2954475"/>
            <a:ext cx="2203448" cy="523220"/>
          </a:xfrm>
          <a:prstGeom prst="rect">
            <a:avLst/>
          </a:prstGeom>
          <a:noFill/>
        </p:spPr>
        <p:txBody>
          <a:bodyPr wrap="square">
            <a:spAutoFit/>
          </a:bodyPr>
          <a:lstStyle/>
          <a:p>
            <a:r>
              <a:rPr lang="en-US" sz="1400" dirty="0">
                <a:latin typeface="Times New Roman" panose="02020603050405020304" pitchFamily="18" charset="0"/>
                <a:cs typeface="Times New Roman" panose="02020603050405020304" pitchFamily="18" charset="0"/>
              </a:rPr>
              <a:t>CONFIDENCE USING</a:t>
            </a:r>
          </a:p>
          <a:p>
            <a:r>
              <a:rPr lang="en-US" sz="1400" dirty="0">
                <a:latin typeface="Times New Roman" panose="02020603050405020304" pitchFamily="18" charset="0"/>
                <a:cs typeface="Times New Roman" panose="02020603050405020304" pitchFamily="18" charset="0"/>
              </a:rPr>
              <a:t>        PROCEDURE</a:t>
            </a:r>
          </a:p>
        </p:txBody>
      </p:sp>
      <p:sp>
        <p:nvSpPr>
          <p:cNvPr id="4" name="TextBox 3">
            <a:extLst>
              <a:ext uri="{FF2B5EF4-FFF2-40B4-BE49-F238E27FC236}">
                <a16:creationId xmlns:a16="http://schemas.microsoft.com/office/drawing/2014/main" id="{4E436452-83F0-8890-A173-987B95324828}"/>
              </a:ext>
            </a:extLst>
          </p:cNvPr>
          <p:cNvSpPr txBox="1"/>
          <p:nvPr/>
        </p:nvSpPr>
        <p:spPr>
          <a:xfrm>
            <a:off x="3492686" y="5026768"/>
            <a:ext cx="2203448" cy="323165"/>
          </a:xfrm>
          <a:prstGeom prst="rect">
            <a:avLst/>
          </a:prstGeom>
          <a:noFill/>
        </p:spPr>
        <p:txBody>
          <a:bodyPr wrap="square">
            <a:spAutoFit/>
          </a:bodyPr>
          <a:lstStyle/>
          <a:p>
            <a:r>
              <a:rPr lang="en-US" sz="1500" dirty="0">
                <a:latin typeface="Times New Roman" panose="02020603050405020304" pitchFamily="18" charset="0"/>
                <a:cs typeface="Times New Roman" panose="02020603050405020304" pitchFamily="18" charset="0"/>
              </a:rPr>
              <a:t>ASSESSMENT TIME</a:t>
            </a:r>
          </a:p>
        </p:txBody>
      </p:sp>
      <p:sp>
        <p:nvSpPr>
          <p:cNvPr id="6" name="TextBox 5">
            <a:extLst>
              <a:ext uri="{FF2B5EF4-FFF2-40B4-BE49-F238E27FC236}">
                <a16:creationId xmlns:a16="http://schemas.microsoft.com/office/drawing/2014/main" id="{13BE743B-19D5-1694-C248-CCE58B13EB06}"/>
              </a:ext>
            </a:extLst>
          </p:cNvPr>
          <p:cNvSpPr txBox="1"/>
          <p:nvPr/>
        </p:nvSpPr>
        <p:spPr>
          <a:xfrm>
            <a:off x="7291385" y="5000804"/>
            <a:ext cx="2203448" cy="323165"/>
          </a:xfrm>
          <a:prstGeom prst="rect">
            <a:avLst/>
          </a:prstGeom>
          <a:noFill/>
        </p:spPr>
        <p:txBody>
          <a:bodyPr wrap="square">
            <a:spAutoFit/>
          </a:bodyPr>
          <a:lstStyle/>
          <a:p>
            <a:r>
              <a:rPr lang="en-US" sz="1500" dirty="0">
                <a:latin typeface="Times New Roman" panose="02020603050405020304" pitchFamily="18" charset="0"/>
                <a:cs typeface="Times New Roman" panose="02020603050405020304" pitchFamily="18" charset="0"/>
              </a:rPr>
              <a:t>ASSESSMENT TIME</a:t>
            </a:r>
          </a:p>
        </p:txBody>
      </p:sp>
    </p:spTree>
    <p:extLst>
      <p:ext uri="{BB962C8B-B14F-4D97-AF65-F5344CB8AC3E}">
        <p14:creationId xmlns:p14="http://schemas.microsoft.com/office/powerpoint/2010/main" val="32921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Discussion</a:t>
            </a:r>
            <a:endParaRPr lang="en-US" sz="4800" b="1" dirty="0">
              <a:solidFill>
                <a:srgbClr val="256B94"/>
              </a:solidFill>
              <a:latin typeface="Century Gothic"/>
              <a:cs typeface="Century Gothic"/>
            </a:endParaRPr>
          </a:p>
        </p:txBody>
      </p:sp>
      <p:sp>
        <p:nvSpPr>
          <p:cNvPr id="4" name="TextBox 3">
            <a:extLst>
              <a:ext uri="{FF2B5EF4-FFF2-40B4-BE49-F238E27FC236}">
                <a16:creationId xmlns:a16="http://schemas.microsoft.com/office/drawing/2014/main" id="{5702859A-0B3F-3B60-2215-B4E435AE2B38}"/>
              </a:ext>
            </a:extLst>
          </p:cNvPr>
          <p:cNvSpPr txBox="1"/>
          <p:nvPr/>
        </p:nvSpPr>
        <p:spPr>
          <a:xfrm>
            <a:off x="4613564" y="3283527"/>
            <a:ext cx="184731" cy="369332"/>
          </a:xfrm>
          <a:prstGeom prst="rect">
            <a:avLst/>
          </a:prstGeom>
          <a:noFill/>
        </p:spPr>
        <p:txBody>
          <a:bodyPr wrap="none" rtlCol="0">
            <a:spAutoFit/>
          </a:bodyPr>
          <a:lstStyle/>
          <a:p>
            <a:endParaRPr lang="en-US" dirty="0"/>
          </a:p>
        </p:txBody>
      </p:sp>
      <p:sp>
        <p:nvSpPr>
          <p:cNvPr id="10" name="TextBox 9">
            <a:extLst>
              <a:ext uri="{FF2B5EF4-FFF2-40B4-BE49-F238E27FC236}">
                <a16:creationId xmlns:a16="http://schemas.microsoft.com/office/drawing/2014/main" id="{A3FFA7B8-08E0-9379-8E75-4B12115A4FD6}"/>
              </a:ext>
            </a:extLst>
          </p:cNvPr>
          <p:cNvSpPr txBox="1"/>
          <p:nvPr/>
        </p:nvSpPr>
        <p:spPr>
          <a:xfrm>
            <a:off x="466182" y="786004"/>
            <a:ext cx="9372599" cy="4324261"/>
          </a:xfrm>
          <a:prstGeom prst="rect">
            <a:avLst/>
          </a:prstGeom>
          <a:noFill/>
        </p:spPr>
        <p:txBody>
          <a:bodyPr wrap="square" rtlCol="0">
            <a:spAutoFit/>
          </a:bodyPr>
          <a:lstStyle/>
          <a:p>
            <a:pPr marL="1918000" indent="-285750">
              <a:buFont typeface="Arial" panose="020B0604020202020204" pitchFamily="34" charset="0"/>
              <a:buChar char="•"/>
            </a:pPr>
            <a:r>
              <a:rPr lang="en-US" sz="2300" u="sng" dirty="0">
                <a:ea typeface="Calibri" panose="020F0502020204030204" pitchFamily="34" charset="0"/>
                <a:cs typeface="Times New Roman" panose="02020603050405020304" pitchFamily="18" charset="0"/>
              </a:rPr>
              <a:t>Results</a:t>
            </a:r>
          </a:p>
          <a:p>
            <a:pPr marL="2375200" lvl="1" indent="-285750">
              <a:buFont typeface="Arial" panose="020B0604020202020204" pitchFamily="34" charset="0"/>
              <a:buChar char="•"/>
            </a:pPr>
            <a:r>
              <a:rPr lang="en-US" dirty="0">
                <a:ea typeface="Calibri" panose="020F0502020204030204" pitchFamily="34" charset="0"/>
                <a:cs typeface="Times New Roman" panose="02020603050405020304" pitchFamily="18" charset="0"/>
              </a:rPr>
              <a:t>Participants rated </a:t>
            </a:r>
            <a:r>
              <a:rPr lang="en-US" b="1" dirty="0">
                <a:ea typeface="Calibri" panose="020F0502020204030204" pitchFamily="34" charset="0"/>
                <a:cs typeface="Times New Roman" panose="02020603050405020304" pitchFamily="18" charset="0"/>
              </a:rPr>
              <a:t>increased</a:t>
            </a:r>
            <a:r>
              <a:rPr lang="en-US" dirty="0">
                <a:ea typeface="Calibri" panose="020F0502020204030204" pitchFamily="34" charset="0"/>
                <a:cs typeface="Times New Roman" panose="02020603050405020304" pitchFamily="18" charset="0"/>
              </a:rPr>
              <a:t> </a:t>
            </a:r>
            <a:r>
              <a:rPr lang="en-US" b="1" dirty="0">
                <a:ea typeface="Calibri" panose="020F0502020204030204" pitchFamily="34" charset="0"/>
                <a:cs typeface="Times New Roman" panose="02020603050405020304" pitchFamily="18" charset="0"/>
              </a:rPr>
              <a:t>likelihood and confidence </a:t>
            </a:r>
            <a:r>
              <a:rPr lang="en-US" dirty="0">
                <a:ea typeface="Calibri" panose="020F0502020204030204" pitchFamily="34" charset="0"/>
                <a:cs typeface="Times New Roman" panose="02020603050405020304" pitchFamily="18" charset="0"/>
              </a:rPr>
              <a:t>of using DR with and without extinction after the virtual training. </a:t>
            </a:r>
          </a:p>
          <a:p>
            <a:pPr marL="2375200" lvl="1" indent="-285750">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L="2375200" lvl="1" indent="-285750">
              <a:buFont typeface="Arial" panose="020B0604020202020204" pitchFamily="34" charset="0"/>
              <a:buChar char="•"/>
            </a:pPr>
            <a:r>
              <a:rPr lang="en-US" dirty="0">
                <a:ea typeface="Calibri" panose="020F0502020204030204" pitchFamily="34" charset="0"/>
                <a:cs typeface="Times New Roman" panose="02020603050405020304" pitchFamily="18" charset="0"/>
              </a:rPr>
              <a:t>DR with extinction showed the largest change in likelihood of being used and confidence.</a:t>
            </a:r>
          </a:p>
          <a:p>
            <a:pPr marL="1918000" indent="-285750">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L="2375200" lvl="1" indent="-285750">
              <a:buFont typeface="Arial" panose="020B0604020202020204" pitchFamily="34" charset="0"/>
              <a:buChar char="•"/>
            </a:pPr>
            <a:r>
              <a:rPr lang="en-US" dirty="0">
                <a:ea typeface="Calibri" panose="020F0502020204030204" pitchFamily="34" charset="0"/>
                <a:cs typeface="Times New Roman" panose="02020603050405020304" pitchFamily="18" charset="0"/>
              </a:rPr>
              <a:t>There was a small decrease in likelihood of using DR within a multiple schedules arrangement while confidence showed an increase. </a:t>
            </a:r>
          </a:p>
          <a:p>
            <a:pPr marL="1918000" indent="-285750">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L="2375200" lvl="1" indent="-285750">
              <a:buFont typeface="Arial" panose="020B0604020202020204" pitchFamily="34" charset="0"/>
              <a:buChar char="•"/>
            </a:pPr>
            <a:r>
              <a:rPr lang="en-US" u="sng" dirty="0">
                <a:ea typeface="Calibri" panose="020F0502020204030204" pitchFamily="34" charset="0"/>
                <a:cs typeface="Times New Roman" panose="02020603050405020304" pitchFamily="18" charset="0"/>
              </a:rPr>
              <a:t>Implications</a:t>
            </a:r>
            <a:r>
              <a:rPr lang="en-US" dirty="0">
                <a:ea typeface="Calibri" panose="020F0502020204030204" pitchFamily="34" charset="0"/>
                <a:cs typeface="Times New Roman" panose="02020603050405020304" pitchFamily="18" charset="0"/>
              </a:rPr>
              <a:t> of these results are positive </a:t>
            </a:r>
          </a:p>
          <a:p>
            <a:pPr marL="2375200" lvl="1" indent="-285750">
              <a:buFont typeface="Arial" panose="020B0604020202020204" pitchFamily="34" charset="0"/>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37520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endParaRPr lang="en-US" dirty="0"/>
          </a:p>
        </p:txBody>
      </p:sp>
      <p:sp>
        <p:nvSpPr>
          <p:cNvPr id="16" name="Rectangle 15"/>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EBC11247-88AE-7754-8F08-2A6C814876CF}"/>
              </a:ext>
            </a:extLst>
          </p:cNvPr>
          <p:cNvGraphicFramePr/>
          <p:nvPr>
            <p:extLst>
              <p:ext uri="{D42A27DB-BD31-4B8C-83A1-F6EECF244321}">
                <p14:modId xmlns:p14="http://schemas.microsoft.com/office/powerpoint/2010/main" val="1845971728"/>
              </p:ext>
            </p:extLst>
          </p:nvPr>
        </p:nvGraphicFramePr>
        <p:xfrm>
          <a:off x="1824925" y="2990485"/>
          <a:ext cx="8542149" cy="4529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326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Limitations and Future Directions</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TextBox 3">
            <a:extLst>
              <a:ext uri="{FF2B5EF4-FFF2-40B4-BE49-F238E27FC236}">
                <a16:creationId xmlns:a16="http://schemas.microsoft.com/office/drawing/2014/main" id="{E89DD24E-3DB6-9B33-8BC4-3759FBEF87D8}"/>
              </a:ext>
            </a:extLst>
          </p:cNvPr>
          <p:cNvSpPr txBox="1"/>
          <p:nvPr/>
        </p:nvSpPr>
        <p:spPr>
          <a:xfrm>
            <a:off x="1637211" y="1388963"/>
            <a:ext cx="9207963" cy="4616648"/>
          </a:xfrm>
          <a:prstGeom prst="rect">
            <a:avLst/>
          </a:prstGeom>
          <a:noFill/>
        </p:spPr>
        <p:txBody>
          <a:bodyPr wrap="square" rtlCol="0">
            <a:spAutoFit/>
          </a:bodyPr>
          <a:lstStyle/>
          <a:p>
            <a:pPr marL="285750" indent="-285750">
              <a:buFont typeface="Arial" panose="020B0604020202020204" pitchFamily="34" charset="0"/>
              <a:buChar char="•"/>
            </a:pPr>
            <a:r>
              <a:rPr lang="en-US" sz="2300" u="sng" dirty="0"/>
              <a:t>Limitations</a:t>
            </a:r>
          </a:p>
          <a:p>
            <a:pPr marL="742950" lvl="1" indent="-285750">
              <a:buFont typeface="Arial" panose="020B0604020202020204" pitchFamily="34" charset="0"/>
              <a:buChar char="•"/>
            </a:pPr>
            <a:r>
              <a:rPr lang="en-US" sz="2300" dirty="0"/>
              <a:t>Attrition</a:t>
            </a:r>
          </a:p>
          <a:p>
            <a:pPr marL="742950" lvl="1" indent="-285750">
              <a:buFont typeface="Arial" panose="020B0604020202020204" pitchFamily="34" charset="0"/>
              <a:buChar char="•"/>
            </a:pPr>
            <a:endParaRPr lang="en-US" sz="2300" dirty="0"/>
          </a:p>
          <a:p>
            <a:pPr marL="285750" indent="-285750">
              <a:buFont typeface="Arial" panose="020B0604020202020204" pitchFamily="34" charset="0"/>
              <a:buChar char="•"/>
            </a:pPr>
            <a:r>
              <a:rPr lang="en-US" sz="2300" u="sng" dirty="0"/>
              <a:t>Future Directions</a:t>
            </a:r>
          </a:p>
          <a:p>
            <a:pPr marL="742950" lvl="1" indent="-285750">
              <a:buFont typeface="Arial" panose="020B0604020202020204" pitchFamily="34" charset="0"/>
              <a:buChar char="•"/>
            </a:pPr>
            <a:r>
              <a:rPr lang="en-US" sz="2300" dirty="0"/>
              <a:t>These findings are not consistent with the literature on didactic training improving reported use of healthcare procedures </a:t>
            </a:r>
          </a:p>
          <a:p>
            <a:pPr marL="1200150" lvl="2" indent="-285750">
              <a:buFont typeface="Arial" panose="020B0604020202020204" pitchFamily="34" charset="0"/>
              <a:buChar char="•"/>
            </a:pPr>
            <a:r>
              <a:rPr lang="en-US" sz="2300" dirty="0"/>
              <a:t>Reasons for this may be that the virtual training for this study included a one hour period for questions and discussion</a:t>
            </a:r>
          </a:p>
          <a:p>
            <a:pPr marL="1200150" lvl="2" indent="-285750">
              <a:buFont typeface="Arial" panose="020B0604020202020204" pitchFamily="34" charset="0"/>
              <a:buChar char="•"/>
            </a:pPr>
            <a:r>
              <a:rPr lang="en-US" sz="2300" dirty="0"/>
              <a:t>The training also occurred in a small group setting</a:t>
            </a:r>
          </a:p>
          <a:p>
            <a:pPr marL="1200150" lvl="2" indent="-285750">
              <a:buFont typeface="Arial" panose="020B0604020202020204" pitchFamily="34" charset="0"/>
              <a:buChar char="•"/>
            </a:pPr>
            <a:endParaRPr lang="en-US" sz="2300" dirty="0"/>
          </a:p>
          <a:p>
            <a:pPr marL="285750" indent="-285750">
              <a:buFont typeface="Arial" panose="020B0604020202020204" pitchFamily="34" charset="0"/>
              <a:buChar char="•"/>
            </a:pPr>
            <a:r>
              <a:rPr lang="en-US" sz="2300" dirty="0"/>
              <a:t>Follow-up is required to assess if reported increased confidence and likelihood impacts practice and patient outcomes </a:t>
            </a:r>
          </a:p>
          <a:p>
            <a:pPr marL="285750" indent="-285750">
              <a:buFont typeface="Arial" panose="020B0604020202020204" pitchFamily="34" charset="0"/>
              <a:buChar char="•"/>
            </a:pPr>
            <a:endParaRPr lang="en-US" dirty="0">
              <a:highlight>
                <a:srgbClr val="FFFF00"/>
              </a:highlight>
            </a:endParaRPr>
          </a:p>
        </p:txBody>
      </p:sp>
      <p:sp>
        <p:nvSpPr>
          <p:cNvPr id="5" name="Rectangle 4"/>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0735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pPr algn="ctr"/>
            <a:r>
              <a:rPr lang="en-US" sz="4800" b="1" dirty="0">
                <a:solidFill>
                  <a:srgbClr val="256B94"/>
                </a:solidFill>
                <a:latin typeface="Century Gothic"/>
                <a:cs typeface="Century Gothic"/>
              </a:rPr>
              <a:t>Acknowledgments </a:t>
            </a:r>
          </a:p>
        </p:txBody>
      </p:sp>
      <p:sp>
        <p:nvSpPr>
          <p:cNvPr id="3" name="Content Placeholder 2"/>
          <p:cNvSpPr>
            <a:spLocks noGrp="1"/>
          </p:cNvSpPr>
          <p:nvPr>
            <p:ph idx="1"/>
          </p:nvPr>
        </p:nvSpPr>
        <p:spPr>
          <a:xfrm>
            <a:off x="5551989" y="4225852"/>
            <a:ext cx="5116011" cy="1717750"/>
          </a:xfrm>
        </p:spPr>
        <p:txBody>
          <a:bodyPr>
            <a:normAutofit/>
          </a:bodyPr>
          <a:lstStyle/>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5" name="Rectangle 4"/>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ry | Office of Communications">
            <a:extLst>
              <a:ext uri="{FF2B5EF4-FFF2-40B4-BE49-F238E27FC236}">
                <a16:creationId xmlns:a16="http://schemas.microsoft.com/office/drawing/2014/main" id="{B3D5DD9E-7408-27E3-DC3D-9C0BE1E51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4907" y="2993844"/>
            <a:ext cx="5496197" cy="36641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04E258-846B-881B-06A1-E802BAFF7094}"/>
              </a:ext>
            </a:extLst>
          </p:cNvPr>
          <p:cNvSpPr txBox="1"/>
          <p:nvPr/>
        </p:nvSpPr>
        <p:spPr>
          <a:xfrm>
            <a:off x="3575749" y="1162876"/>
            <a:ext cx="5094515" cy="1569660"/>
          </a:xfrm>
          <a:prstGeom prst="rect">
            <a:avLst/>
          </a:prstGeom>
          <a:noFill/>
        </p:spPr>
        <p:txBody>
          <a:bodyPr wrap="square" rtlCol="0">
            <a:spAutoFit/>
          </a:bodyPr>
          <a:lstStyle/>
          <a:p>
            <a:pPr marL="285750" indent="-285750" algn="ctr">
              <a:buFont typeface="Arial" panose="020B0604020202020204" pitchFamily="34" charset="0"/>
              <a:buChar char="•"/>
            </a:pPr>
            <a:r>
              <a:rPr lang="en-US" sz="3200" dirty="0"/>
              <a:t>PURPLE Faculty </a:t>
            </a:r>
          </a:p>
          <a:p>
            <a:pPr marL="285750" indent="-285750" algn="ctr">
              <a:buFont typeface="Arial" panose="020B0604020202020204" pitchFamily="34" charset="0"/>
              <a:buChar char="•"/>
            </a:pPr>
            <a:endParaRPr lang="en-US" sz="3200" dirty="0"/>
          </a:p>
          <a:p>
            <a:pPr marL="285750" indent="-285750" algn="ctr">
              <a:buFont typeface="Arial" panose="020B0604020202020204" pitchFamily="34" charset="0"/>
              <a:buChar char="•"/>
            </a:pPr>
            <a:r>
              <a:rPr lang="en-US" sz="3200" dirty="0"/>
              <a:t>Dr. Patrick Romani</a:t>
            </a:r>
          </a:p>
        </p:txBody>
      </p:sp>
    </p:spTree>
    <p:extLst>
      <p:ext uri="{BB962C8B-B14F-4D97-AF65-F5344CB8AC3E}">
        <p14:creationId xmlns:p14="http://schemas.microsoft.com/office/powerpoint/2010/main" val="1521733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Introduction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394415" y="779363"/>
            <a:ext cx="10232021" cy="4554639"/>
          </a:xfrm>
        </p:spPr>
        <p:txBody>
          <a:bodyPr>
            <a:normAutofit/>
          </a:bodyPr>
          <a:lstStyle/>
          <a:p>
            <a:r>
              <a:rPr lang="en-US" sz="2300" dirty="0">
                <a:cs typeface="Bell MT"/>
              </a:rPr>
              <a:t>Recent estimates indicate intellectual disability affects between 11.0 – 13.4 per 1,000 children and developmental disability affects between 45.8 – 69.9 per 1,000 children(Anderson et al., 2019)</a:t>
            </a:r>
          </a:p>
          <a:p>
            <a:endParaRPr lang="en-US" sz="2300" dirty="0">
              <a:cs typeface="Bell MT"/>
            </a:endParaRPr>
          </a:p>
          <a:p>
            <a:r>
              <a:rPr lang="en-US" sz="2300" dirty="0">
                <a:ea typeface="Calibri" panose="020F0502020204030204" pitchFamily="34" charset="0"/>
                <a:cs typeface="Times New Roman" panose="02020603050405020304" pitchFamily="18" charset="0"/>
              </a:rPr>
              <a:t>Autistic individuals exhibit a higher prevalence of </a:t>
            </a:r>
            <a:r>
              <a:rPr lang="en-US" sz="2300" b="1" dirty="0">
                <a:ea typeface="Calibri" panose="020F0502020204030204" pitchFamily="34" charset="0"/>
                <a:cs typeface="Times New Roman" panose="02020603050405020304" pitchFamily="18" charset="0"/>
              </a:rPr>
              <a:t>problem behavior </a:t>
            </a:r>
            <a:r>
              <a:rPr lang="en-US" sz="2300" dirty="0">
                <a:ea typeface="Calibri" panose="020F0502020204030204" pitchFamily="34" charset="0"/>
                <a:cs typeface="Times New Roman" panose="02020603050405020304" pitchFamily="18" charset="0"/>
              </a:rPr>
              <a:t>(self-harm, harm to others, destruction of environment) than their typically developing peers (</a:t>
            </a:r>
            <a:r>
              <a:rPr lang="en-US" sz="2300" dirty="0">
                <a:cs typeface="Times New Roman" panose="02020603050405020304" pitchFamily="18" charset="0"/>
              </a:rPr>
              <a:t>Liptak et al., 2006</a:t>
            </a:r>
            <a:r>
              <a:rPr lang="en-US" sz="2300" dirty="0">
                <a:solidFill>
                  <a:srgbClr val="00007F"/>
                </a:solidFill>
                <a:cs typeface="Times New Roman" panose="02020603050405020304" pitchFamily="18" charset="0"/>
              </a:rPr>
              <a:t>).</a:t>
            </a:r>
          </a:p>
          <a:p>
            <a:pPr lvl="1"/>
            <a:r>
              <a:rPr lang="en-US" sz="2300" dirty="0">
                <a:cs typeface="Times New Roman" panose="02020603050405020304" pitchFamily="18" charset="0"/>
              </a:rPr>
              <a:t>12.5 – 20% of autistic </a:t>
            </a:r>
            <a:r>
              <a:rPr lang="en-US" sz="2300" dirty="0">
                <a:ea typeface="Calibri" panose="020F0502020204030204" pitchFamily="34" charset="0"/>
                <a:cs typeface="Times New Roman" panose="02020603050405020304" pitchFamily="18" charset="0"/>
              </a:rPr>
              <a:t>individuals engage in severe problem behavior in need of behavioral treatment</a:t>
            </a:r>
            <a:endParaRPr lang="en-US" sz="2300" dirty="0"/>
          </a:p>
          <a:p>
            <a:endParaRPr lang="en-US" dirty="0">
              <a:latin typeface="Bell MT"/>
              <a:cs typeface="Bell MT"/>
            </a:endParaRPr>
          </a:p>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pic>
        <p:nvPicPr>
          <p:cNvPr id="5122" name="Picture 2" descr="Amy Hanson | Wanted: Retirement Coaches">
            <a:extLst>
              <a:ext uri="{FF2B5EF4-FFF2-40B4-BE49-F238E27FC236}">
                <a16:creationId xmlns:a16="http://schemas.microsoft.com/office/drawing/2014/main" id="{154DF6CF-352B-9B1B-8ECF-AB56EE6256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9942" b="30909"/>
          <a:stretch/>
        </p:blipFill>
        <p:spPr bwMode="auto">
          <a:xfrm>
            <a:off x="7834404" y="4752109"/>
            <a:ext cx="4260613" cy="2033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60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DE13B-8096-2625-EA35-A3A0EFBA3489}"/>
              </a:ext>
            </a:extLst>
          </p:cNvPr>
          <p:cNvSpPr txBox="1"/>
          <p:nvPr/>
        </p:nvSpPr>
        <p:spPr>
          <a:xfrm>
            <a:off x="4728754" y="940526"/>
            <a:ext cx="3487783" cy="707886"/>
          </a:xfrm>
          <a:prstGeom prst="rect">
            <a:avLst/>
          </a:prstGeom>
          <a:noFill/>
        </p:spPr>
        <p:txBody>
          <a:bodyPr wrap="square" rtlCol="0">
            <a:spAutoFit/>
          </a:bodyPr>
          <a:lstStyle/>
          <a:p>
            <a:r>
              <a:rPr lang="en-US" sz="4000" dirty="0">
                <a:solidFill>
                  <a:schemeClr val="bg1"/>
                </a:solidFill>
              </a:rPr>
              <a:t>Thank you!</a:t>
            </a:r>
          </a:p>
        </p:txBody>
      </p:sp>
    </p:spTree>
    <p:extLst>
      <p:ext uri="{BB962C8B-B14F-4D97-AF65-F5344CB8AC3E}">
        <p14:creationId xmlns:p14="http://schemas.microsoft.com/office/powerpoint/2010/main" val="2574291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Introduction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500068" y="1150854"/>
            <a:ext cx="8845181" cy="4554639"/>
          </a:xfrm>
        </p:spPr>
        <p:txBody>
          <a:bodyPr>
            <a:normAutofit/>
          </a:bodyPr>
          <a:lstStyle/>
          <a:p>
            <a:pPr marL="285773" indent="-285773"/>
            <a:r>
              <a:rPr lang="en-US" sz="2300" b="1" dirty="0">
                <a:ea typeface="Calibri" panose="020F0502020204030204" pitchFamily="34" charset="0"/>
                <a:cs typeface="Times New Roman" panose="02020603050405020304" pitchFamily="18" charset="0"/>
              </a:rPr>
              <a:t>Board-Certified Behavior Analysts</a:t>
            </a:r>
            <a:r>
              <a:rPr lang="en-US" sz="2300" dirty="0">
                <a:ea typeface="Calibri" panose="020F0502020204030204" pitchFamily="34" charset="0"/>
                <a:cs typeface="Times New Roman" panose="02020603050405020304" pitchFamily="18" charset="0"/>
              </a:rPr>
              <a:t> (BCBA) are responsible for treating problem behaviors with a two-step model of assessment and treatment (Roane et al., 2016)</a:t>
            </a:r>
          </a:p>
          <a:p>
            <a:pPr marL="285773" indent="-285773"/>
            <a:endParaRPr lang="en-US" sz="2300" dirty="0">
              <a:ea typeface="Calibri" panose="020F0502020204030204" pitchFamily="34" charset="0"/>
              <a:cs typeface="Times New Roman" panose="02020603050405020304" pitchFamily="18" charset="0"/>
            </a:endParaRPr>
          </a:p>
          <a:p>
            <a:pPr marL="742973" lvl="1" indent="-285773"/>
            <a:r>
              <a:rPr lang="en-US" sz="2300" dirty="0">
                <a:ea typeface="Calibri" panose="020F0502020204030204" pitchFamily="34" charset="0"/>
                <a:cs typeface="Times New Roman" panose="02020603050405020304" pitchFamily="18" charset="0"/>
              </a:rPr>
              <a:t>BCBAs conduct what is called a </a:t>
            </a:r>
            <a:r>
              <a:rPr lang="en-US" sz="2300" b="1" dirty="0">
                <a:ea typeface="Calibri" panose="020F0502020204030204" pitchFamily="34" charset="0"/>
                <a:cs typeface="Times New Roman" panose="02020603050405020304" pitchFamily="18" charset="0"/>
              </a:rPr>
              <a:t>functional behavior assessment </a:t>
            </a:r>
            <a:r>
              <a:rPr lang="en-US" sz="2300" dirty="0">
                <a:ea typeface="Calibri" panose="020F0502020204030204" pitchFamily="34" charset="0"/>
                <a:cs typeface="Times New Roman" panose="02020603050405020304" pitchFamily="18" charset="0"/>
              </a:rPr>
              <a:t>which identifies escape from task demands, access to attention, or access to preferred items as the  reinforcements for problem behaviors </a:t>
            </a:r>
          </a:p>
          <a:p>
            <a:pPr marL="742973" lvl="1" indent="-285773"/>
            <a:endParaRPr lang="en-US" sz="2100" dirty="0">
              <a:ea typeface="Calibri" panose="020F0502020204030204" pitchFamily="34" charset="0"/>
              <a:cs typeface="Times New Roman" panose="02020603050405020304" pitchFamily="18" charset="0"/>
            </a:endParaRPr>
          </a:p>
          <a:p>
            <a:endParaRPr lang="en-US" dirty="0">
              <a:latin typeface="Bell MT"/>
              <a:cs typeface="Bell MT"/>
            </a:endParaRPr>
          </a:p>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5" name="Rectangle 4"/>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09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Introduction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501293" y="1151680"/>
            <a:ext cx="8845181" cy="4554639"/>
          </a:xfrm>
        </p:spPr>
        <p:txBody>
          <a:bodyPr>
            <a:normAutofit/>
          </a:bodyPr>
          <a:lstStyle/>
          <a:p>
            <a:pPr marL="285773" indent="-285773"/>
            <a:r>
              <a:rPr lang="en-US" sz="2300" b="1" dirty="0">
                <a:ea typeface="Calibri" panose="020F0502020204030204" pitchFamily="34" charset="0"/>
                <a:cs typeface="Times New Roman" panose="02020603050405020304" pitchFamily="18" charset="0"/>
              </a:rPr>
              <a:t>Board-Certified Behavior Analysts</a:t>
            </a:r>
            <a:r>
              <a:rPr lang="en-US" sz="2300" dirty="0">
                <a:ea typeface="Calibri" panose="020F0502020204030204" pitchFamily="34" charset="0"/>
                <a:cs typeface="Times New Roman" panose="02020603050405020304" pitchFamily="18" charset="0"/>
              </a:rPr>
              <a:t> (BCBA) are responsible for treating problem behaviors with a two-step model of assessment and treatment (Roane et al., 2016)</a:t>
            </a:r>
          </a:p>
          <a:p>
            <a:pPr marL="285773" indent="-285773"/>
            <a:endParaRPr lang="en-US" sz="2300" dirty="0">
              <a:ea typeface="Calibri" panose="020F0502020204030204" pitchFamily="34" charset="0"/>
              <a:cs typeface="Times New Roman" panose="02020603050405020304" pitchFamily="18" charset="0"/>
            </a:endParaRPr>
          </a:p>
          <a:p>
            <a:pPr marL="742973" lvl="1" indent="-285773"/>
            <a:r>
              <a:rPr lang="en-US" sz="2300" dirty="0">
                <a:ea typeface="Calibri" panose="020F0502020204030204" pitchFamily="34" charset="0"/>
                <a:cs typeface="Times New Roman" panose="02020603050405020304" pitchFamily="18" charset="0"/>
              </a:rPr>
              <a:t>BCBAs conduct what is called a </a:t>
            </a:r>
            <a:r>
              <a:rPr lang="en-US" sz="2300" b="1" dirty="0">
                <a:ea typeface="Calibri" panose="020F0502020204030204" pitchFamily="34" charset="0"/>
                <a:cs typeface="Times New Roman" panose="02020603050405020304" pitchFamily="18" charset="0"/>
              </a:rPr>
              <a:t>functional behavior assessment </a:t>
            </a:r>
            <a:r>
              <a:rPr lang="en-US" sz="2300" dirty="0">
                <a:ea typeface="Calibri" panose="020F0502020204030204" pitchFamily="34" charset="0"/>
                <a:cs typeface="Times New Roman" panose="02020603050405020304" pitchFamily="18" charset="0"/>
              </a:rPr>
              <a:t>which identifies escape from task demands, access to attention, or access to preferred items as the reinforcements for problem behaviors </a:t>
            </a:r>
          </a:p>
          <a:p>
            <a:pPr marL="742973" lvl="1" indent="-285773"/>
            <a:endParaRPr lang="en-US" sz="2300" dirty="0">
              <a:ea typeface="Calibri" panose="020F0502020204030204" pitchFamily="34" charset="0"/>
              <a:cs typeface="Times New Roman" panose="02020603050405020304" pitchFamily="18" charset="0"/>
            </a:endParaRPr>
          </a:p>
          <a:p>
            <a:pPr marL="742973" lvl="1" indent="-285773"/>
            <a:r>
              <a:rPr lang="en-US" sz="2300" dirty="0">
                <a:ea typeface="Calibri" panose="020F0502020204030204" pitchFamily="34" charset="0"/>
                <a:cs typeface="Times New Roman" panose="02020603050405020304" pitchFamily="18" charset="0"/>
              </a:rPr>
              <a:t>BCBAs then formulate function-based treatments plans to help decrease problem behavior and increase appropriate behaviors </a:t>
            </a:r>
            <a:r>
              <a:rPr lang="en-US" sz="2300" b="1" dirty="0">
                <a:solidFill>
                  <a:srgbClr val="FF0000"/>
                </a:solidFill>
                <a:ea typeface="Calibri" panose="020F0502020204030204" pitchFamily="34" charset="0"/>
                <a:cs typeface="Times New Roman" panose="02020603050405020304" pitchFamily="18" charset="0"/>
              </a:rPr>
              <a:t>(i.e., differential reinforcement)</a:t>
            </a:r>
          </a:p>
          <a:p>
            <a:endParaRPr lang="en-US" sz="2300" dirty="0">
              <a:cs typeface="Bell MT"/>
            </a:endParaRPr>
          </a:p>
          <a:p>
            <a:endParaRPr lang="en-US" dirty="0">
              <a:latin typeface="Bell MT"/>
              <a:cs typeface="Bell MT"/>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5" name="Rectangle 4"/>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3608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dirty="0">
                <a:solidFill>
                  <a:srgbClr val="256B94"/>
                </a:solidFill>
                <a:latin typeface="Century Gothic"/>
                <a:cs typeface="Century Gothic"/>
              </a:rPr>
              <a:t>Differential Reinforcement (DR)</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pPr marL="285773" indent="-285773"/>
            <a:r>
              <a:rPr lang="en-US" sz="2300" dirty="0">
                <a:ea typeface="Calibri" panose="020F0502020204030204" pitchFamily="34" charset="0"/>
                <a:cs typeface="Times New Roman" panose="02020603050405020304" pitchFamily="18" charset="0"/>
              </a:rPr>
              <a:t>Differential reinforcement (DR) is considered one of the best treatments to help autistic individuals exhibiting problem behaviors (Lindgren et al., 2020).</a:t>
            </a:r>
          </a:p>
          <a:p>
            <a:pPr marL="285773" indent="-285773"/>
            <a:endParaRPr lang="en-US" sz="2300" dirty="0">
              <a:ea typeface="Calibri" panose="020F0502020204030204" pitchFamily="34" charset="0"/>
              <a:cs typeface="Times New Roman" panose="02020603050405020304" pitchFamily="18" charset="0"/>
            </a:endParaRPr>
          </a:p>
          <a:p>
            <a:pPr marL="742973" lvl="1" indent="-285773"/>
            <a:r>
              <a:rPr lang="en-US" sz="2300" b="1" dirty="0">
                <a:ea typeface="Calibri" panose="020F0502020204030204" pitchFamily="34" charset="0"/>
                <a:cs typeface="Times New Roman" panose="02020603050405020304" pitchFamily="18" charset="0"/>
              </a:rPr>
              <a:t>DR with extinction</a:t>
            </a:r>
          </a:p>
          <a:p>
            <a:pPr marL="742973" lvl="1" indent="-285773"/>
            <a:endParaRPr lang="en-US" sz="2300" b="1" dirty="0">
              <a:ea typeface="Calibri" panose="020F0502020204030204" pitchFamily="34" charset="0"/>
              <a:cs typeface="Times New Roman" panose="02020603050405020304" pitchFamily="18" charset="0"/>
            </a:endParaRPr>
          </a:p>
          <a:p>
            <a:pPr marL="742973" lvl="1" indent="-285773"/>
            <a:r>
              <a:rPr lang="en-US" sz="2300" b="1" dirty="0">
                <a:ea typeface="Calibri" panose="020F0502020204030204" pitchFamily="34" charset="0"/>
                <a:cs typeface="Times New Roman" panose="02020603050405020304" pitchFamily="18" charset="0"/>
              </a:rPr>
              <a:t>DR with extinction and a multiple schedules arrangement</a:t>
            </a:r>
          </a:p>
          <a:p>
            <a:pPr marL="742973" lvl="1" indent="-285773"/>
            <a:endParaRPr lang="en-US" sz="2300" b="1" dirty="0">
              <a:cs typeface="Bell MT"/>
            </a:endParaRPr>
          </a:p>
          <a:p>
            <a:pPr marL="742973" lvl="1" indent="-285773"/>
            <a:r>
              <a:rPr lang="en-US" sz="2300" b="1" dirty="0">
                <a:ea typeface="Calibri" panose="020F0502020204030204" pitchFamily="34" charset="0"/>
                <a:cs typeface="Times New Roman" panose="02020603050405020304" pitchFamily="18" charset="0"/>
              </a:rPr>
              <a:t>DR without extinction</a:t>
            </a:r>
          </a:p>
          <a:p>
            <a:pPr marL="742973" lvl="1" indent="-285773"/>
            <a:endParaRPr lang="en-US" sz="2300" b="1" dirty="0">
              <a:ea typeface="Calibri" panose="020F0502020204030204" pitchFamily="34" charset="0"/>
              <a:cs typeface="Times New Roman" panose="02020603050405020304" pitchFamily="18" charset="0"/>
            </a:endParaRPr>
          </a:p>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4136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b="1" dirty="0">
                <a:solidFill>
                  <a:srgbClr val="256B94"/>
                </a:solidFill>
                <a:latin typeface="Century Gothic"/>
                <a:cs typeface="Century Gothic"/>
              </a:rPr>
              <a:t>Differential Reinforcement With Extinction</a:t>
            </a: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5" name="Rectangle 4"/>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DR WITH EXTINCTION.mov">
            <a:hlinkClick r:id="" action="ppaction://media"/>
            <a:extLst>
              <a:ext uri="{FF2B5EF4-FFF2-40B4-BE49-F238E27FC236}">
                <a16:creationId xmlns:a16="http://schemas.microsoft.com/office/drawing/2014/main" id="{CDD1AC4D-3251-0A25-287E-90A1E3C41D9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54130" y="1695884"/>
            <a:ext cx="8078590" cy="3702687"/>
          </a:xfrm>
          <a:prstGeom prst="rect">
            <a:avLst/>
          </a:prstGeom>
        </p:spPr>
      </p:pic>
    </p:spTree>
    <p:extLst>
      <p:ext uri="{BB962C8B-B14F-4D97-AF65-F5344CB8AC3E}">
        <p14:creationId xmlns:p14="http://schemas.microsoft.com/office/powerpoint/2010/main" val="151915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60606">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488317" cy="1150854"/>
          </a:xfrm>
        </p:spPr>
        <p:txBody>
          <a:bodyPr>
            <a:noAutofit/>
          </a:bodyPr>
          <a:lstStyle/>
          <a:p>
            <a:r>
              <a:rPr lang="en-US" sz="4800" b="1" dirty="0">
                <a:solidFill>
                  <a:srgbClr val="256B94"/>
                </a:solidFill>
                <a:latin typeface="Century Gothic"/>
                <a:cs typeface="Century Gothic"/>
              </a:rPr>
              <a:t>Differential Reinforcement With Extinction</a:t>
            </a:r>
            <a:r>
              <a:rPr lang="en-US" sz="4800" dirty="0">
                <a:solidFill>
                  <a:srgbClr val="256B94"/>
                </a:solidFill>
                <a:latin typeface="Century Gothic"/>
                <a:cs typeface="Century Gothic"/>
              </a:rPr>
              <a:t> and Multiple Schedules</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232021" cy="4554639"/>
          </a:xfrm>
        </p:spPr>
        <p:txBody>
          <a:bodyPr>
            <a:normAutofit/>
          </a:bodyPr>
          <a:lstStyle/>
          <a:p>
            <a:endParaRPr lang="en-US" dirty="0">
              <a:latin typeface="Bell MT" panose="02020503060305020303" pitchFamily="18" charset="0"/>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LEAR DF SCHEDULE.mov">
            <a:hlinkClick r:id="" action="ppaction://media"/>
            <a:extLst>
              <a:ext uri="{FF2B5EF4-FFF2-40B4-BE49-F238E27FC236}">
                <a16:creationId xmlns:a16="http://schemas.microsoft.com/office/drawing/2014/main" id="{69C53936-77F1-CE79-9970-FD3D107281C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18857" y="1535066"/>
            <a:ext cx="4607923" cy="4646645"/>
          </a:xfrm>
          <a:prstGeom prst="rect">
            <a:avLst/>
          </a:prstGeom>
        </p:spPr>
      </p:pic>
    </p:spTree>
    <p:extLst>
      <p:ext uri="{BB962C8B-B14F-4D97-AF65-F5344CB8AC3E}">
        <p14:creationId xmlns:p14="http://schemas.microsoft.com/office/powerpoint/2010/main" val="388790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2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1"/>
            <a:ext cx="10232021" cy="1211713"/>
          </a:xfrm>
        </p:spPr>
        <p:txBody>
          <a:bodyPr>
            <a:noAutofit/>
          </a:bodyPr>
          <a:lstStyle/>
          <a:p>
            <a:r>
              <a:rPr lang="en-US" sz="4800" dirty="0">
                <a:solidFill>
                  <a:srgbClr val="256B94"/>
                </a:solidFill>
                <a:latin typeface="Century Gothic"/>
                <a:cs typeface="Century Gothic"/>
              </a:rPr>
              <a:t>Differential Reinforcement Without Extinction</a:t>
            </a:r>
            <a:endParaRPr lang="en-US" sz="4800" b="1" dirty="0">
              <a:solidFill>
                <a:srgbClr val="256B94"/>
              </a:solidFill>
              <a:latin typeface="Century Gothic"/>
              <a:cs typeface="Century Gothic"/>
            </a:endParaRPr>
          </a:p>
        </p:txBody>
      </p:sp>
      <p:sp>
        <p:nvSpPr>
          <p:cNvPr id="4" name="Rectangle 3"/>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Child with balloon with solid fill">
            <a:extLst>
              <a:ext uri="{FF2B5EF4-FFF2-40B4-BE49-F238E27FC236}">
                <a16:creationId xmlns:a16="http://schemas.microsoft.com/office/drawing/2014/main" id="{A1980477-D836-ED14-D9CB-082D980C3DBB}"/>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p:pic>
      <p:pic>
        <p:nvPicPr>
          <p:cNvPr id="8" name="Picture 7"/>
          <p:cNvPicPr>
            <a:picLocks noChangeAspect="1"/>
          </p:cNvPicPr>
          <p:nvPr/>
        </p:nvPicPr>
        <p:blipFill rotWithShape="1">
          <a:blip r:embed="rId5"/>
          <a:srcRect l="4637" t="39806" b="9243"/>
          <a:stretch/>
        </p:blipFill>
        <p:spPr>
          <a:xfrm>
            <a:off x="822960" y="3579222"/>
            <a:ext cx="5490906" cy="2013523"/>
          </a:xfrm>
          <a:prstGeom prst="rect">
            <a:avLst/>
          </a:prstGeom>
        </p:spPr>
      </p:pic>
      <p:pic>
        <p:nvPicPr>
          <p:cNvPr id="9" name="Picture 8"/>
          <p:cNvPicPr>
            <a:picLocks noChangeAspect="1"/>
          </p:cNvPicPr>
          <p:nvPr/>
        </p:nvPicPr>
        <p:blipFill>
          <a:blip r:embed="rId6"/>
          <a:stretch>
            <a:fillRect/>
          </a:stretch>
        </p:blipFill>
        <p:spPr>
          <a:xfrm>
            <a:off x="5937885" y="1975294"/>
            <a:ext cx="2143125" cy="2143125"/>
          </a:xfrm>
          <a:prstGeom prst="rect">
            <a:avLst/>
          </a:prstGeom>
        </p:spPr>
      </p:pic>
      <p:sp>
        <p:nvSpPr>
          <p:cNvPr id="3" name="Right Arrow 2"/>
          <p:cNvSpPr/>
          <p:nvPr/>
        </p:nvSpPr>
        <p:spPr>
          <a:xfrm rot="20942880">
            <a:off x="8182204" y="2595019"/>
            <a:ext cx="1004764" cy="60122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Child with balloon with solid fill">
            <a:extLst>
              <a:ext uri="{FF2B5EF4-FFF2-40B4-BE49-F238E27FC236}">
                <a16:creationId xmlns:a16="http://schemas.microsoft.com/office/drawing/2014/main" id="{DA884B04-F2C0-EBBD-E557-47D3D33C25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23446" y="1800206"/>
            <a:ext cx="2389746" cy="2389746"/>
          </a:xfrm>
          <a:prstGeom prst="rect">
            <a:avLst/>
          </a:prstGeom>
        </p:spPr>
      </p:pic>
      <p:sp>
        <p:nvSpPr>
          <p:cNvPr id="24" name="TextBox 23">
            <a:extLst>
              <a:ext uri="{FF2B5EF4-FFF2-40B4-BE49-F238E27FC236}">
                <a16:creationId xmlns:a16="http://schemas.microsoft.com/office/drawing/2014/main" id="{2FE2B4C3-BE54-DA6D-30B1-0C2405F42F2A}"/>
              </a:ext>
            </a:extLst>
          </p:cNvPr>
          <p:cNvSpPr txBox="1"/>
          <p:nvPr/>
        </p:nvSpPr>
        <p:spPr>
          <a:xfrm>
            <a:off x="6162459" y="5380168"/>
            <a:ext cx="1918551" cy="461665"/>
          </a:xfrm>
          <a:prstGeom prst="rect">
            <a:avLst/>
          </a:prstGeom>
          <a:noFill/>
        </p:spPr>
        <p:txBody>
          <a:bodyPr wrap="square" rtlCol="0">
            <a:spAutoFit/>
          </a:bodyPr>
          <a:lstStyle/>
          <a:p>
            <a:r>
              <a:rPr lang="en-US" sz="2400" dirty="0"/>
              <a:t>“Toy Please”</a:t>
            </a:r>
          </a:p>
        </p:txBody>
      </p:sp>
      <p:sp>
        <p:nvSpPr>
          <p:cNvPr id="25" name="TextBox 24">
            <a:extLst>
              <a:ext uri="{FF2B5EF4-FFF2-40B4-BE49-F238E27FC236}">
                <a16:creationId xmlns:a16="http://schemas.microsoft.com/office/drawing/2014/main" id="{DF779EA0-042E-6A85-B8F4-96B25A2DBE33}"/>
              </a:ext>
            </a:extLst>
          </p:cNvPr>
          <p:cNvSpPr txBox="1"/>
          <p:nvPr/>
        </p:nvSpPr>
        <p:spPr>
          <a:xfrm>
            <a:off x="2665602" y="2320382"/>
            <a:ext cx="902811" cy="369332"/>
          </a:xfrm>
          <a:prstGeom prst="rect">
            <a:avLst/>
          </a:prstGeom>
          <a:noFill/>
        </p:spPr>
        <p:txBody>
          <a:bodyPr wrap="none" rtlCol="0">
            <a:spAutoFit/>
          </a:bodyPr>
          <a:lstStyle/>
          <a:p>
            <a:r>
              <a:rPr lang="en-US" dirty="0"/>
              <a:t>Patient</a:t>
            </a:r>
          </a:p>
        </p:txBody>
      </p:sp>
      <p:sp>
        <p:nvSpPr>
          <p:cNvPr id="26" name="TextBox 25">
            <a:extLst>
              <a:ext uri="{FF2B5EF4-FFF2-40B4-BE49-F238E27FC236}">
                <a16:creationId xmlns:a16="http://schemas.microsoft.com/office/drawing/2014/main" id="{9DF498D2-3094-B801-944D-98C0A4FB7AE3}"/>
              </a:ext>
            </a:extLst>
          </p:cNvPr>
          <p:cNvSpPr txBox="1"/>
          <p:nvPr/>
        </p:nvSpPr>
        <p:spPr>
          <a:xfrm>
            <a:off x="5861776" y="1897600"/>
            <a:ext cx="1992853" cy="369332"/>
          </a:xfrm>
          <a:prstGeom prst="rect">
            <a:avLst/>
          </a:prstGeom>
          <a:noFill/>
        </p:spPr>
        <p:txBody>
          <a:bodyPr wrap="none" rtlCol="0">
            <a:spAutoFit/>
          </a:bodyPr>
          <a:lstStyle/>
          <a:p>
            <a:r>
              <a:rPr lang="en-US" dirty="0"/>
              <a:t>Problem behavior</a:t>
            </a:r>
          </a:p>
        </p:txBody>
      </p:sp>
      <p:sp>
        <p:nvSpPr>
          <p:cNvPr id="27" name="TextBox 26">
            <a:extLst>
              <a:ext uri="{FF2B5EF4-FFF2-40B4-BE49-F238E27FC236}">
                <a16:creationId xmlns:a16="http://schemas.microsoft.com/office/drawing/2014/main" id="{739F5208-73CB-EEEC-ED41-D28E220AC857}"/>
              </a:ext>
            </a:extLst>
          </p:cNvPr>
          <p:cNvSpPr txBox="1"/>
          <p:nvPr/>
        </p:nvSpPr>
        <p:spPr>
          <a:xfrm>
            <a:off x="5937885" y="4882001"/>
            <a:ext cx="2326278" cy="369332"/>
          </a:xfrm>
          <a:prstGeom prst="rect">
            <a:avLst/>
          </a:prstGeom>
          <a:noFill/>
        </p:spPr>
        <p:txBody>
          <a:bodyPr wrap="none" rtlCol="0">
            <a:spAutoFit/>
          </a:bodyPr>
          <a:lstStyle/>
          <a:p>
            <a:r>
              <a:rPr lang="en-US" dirty="0"/>
              <a:t>Appropriate behavior</a:t>
            </a:r>
          </a:p>
        </p:txBody>
      </p:sp>
      <p:pic>
        <p:nvPicPr>
          <p:cNvPr id="1030" name="Picture 6" descr="White ipad mini editorial photo. Image of jobs, gradient - 35883926">
            <a:extLst>
              <a:ext uri="{FF2B5EF4-FFF2-40B4-BE49-F238E27FC236}">
                <a16:creationId xmlns:a16="http://schemas.microsoft.com/office/drawing/2014/main" id="{5F6C84DC-58B9-FF04-869C-CF863F20519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823" t="13142" r="8975" b="17100"/>
          <a:stretch/>
        </p:blipFill>
        <p:spPr bwMode="auto">
          <a:xfrm>
            <a:off x="9413013" y="4532448"/>
            <a:ext cx="2061746" cy="230679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9FB7CAE1-E5EA-4A5C-8B84-08394800811D}"/>
              </a:ext>
            </a:extLst>
          </p:cNvPr>
          <p:cNvSpPr txBox="1"/>
          <p:nvPr/>
        </p:nvSpPr>
        <p:spPr>
          <a:xfrm>
            <a:off x="9658339" y="4347782"/>
            <a:ext cx="1492716" cy="369332"/>
          </a:xfrm>
          <a:prstGeom prst="rect">
            <a:avLst/>
          </a:prstGeom>
          <a:noFill/>
        </p:spPr>
        <p:txBody>
          <a:bodyPr wrap="none" rtlCol="0">
            <a:spAutoFit/>
          </a:bodyPr>
          <a:lstStyle/>
          <a:p>
            <a:pPr algn="ctr"/>
            <a:r>
              <a:rPr lang="en-US" dirty="0"/>
              <a:t>Desired Item</a:t>
            </a:r>
          </a:p>
        </p:txBody>
      </p:sp>
      <p:pic>
        <p:nvPicPr>
          <p:cNvPr id="1032" name="Picture 8" descr="Amazon.com: HollyHOME Teddy Bear Plush Giant Teddy Bears Stuffed Animals Teddy  Bear Love 36 inch Brown : Toys &amp; Games">
            <a:extLst>
              <a:ext uri="{FF2B5EF4-FFF2-40B4-BE49-F238E27FC236}">
                <a16:creationId xmlns:a16="http://schemas.microsoft.com/office/drawing/2014/main" id="{0F43AF84-D803-2C83-7891-9489AFEB9D2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9424669" y="1651613"/>
            <a:ext cx="1907177" cy="190717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3193051C-587D-1DD9-4C40-ABD89E76E40B}"/>
              </a:ext>
            </a:extLst>
          </p:cNvPr>
          <p:cNvSpPr txBox="1"/>
          <p:nvPr/>
        </p:nvSpPr>
        <p:spPr>
          <a:xfrm>
            <a:off x="9382622" y="1310175"/>
            <a:ext cx="2044149" cy="369332"/>
          </a:xfrm>
          <a:prstGeom prst="rect">
            <a:avLst/>
          </a:prstGeom>
          <a:noFill/>
        </p:spPr>
        <p:txBody>
          <a:bodyPr wrap="none" rtlCol="0">
            <a:spAutoFit/>
          </a:bodyPr>
          <a:lstStyle/>
          <a:p>
            <a:pPr algn="ctr"/>
            <a:r>
              <a:rPr lang="en-US" dirty="0"/>
              <a:t>Less Desired Item</a:t>
            </a:r>
          </a:p>
        </p:txBody>
      </p:sp>
      <p:sp>
        <p:nvSpPr>
          <p:cNvPr id="31" name="Right Arrow 30">
            <a:extLst>
              <a:ext uri="{FF2B5EF4-FFF2-40B4-BE49-F238E27FC236}">
                <a16:creationId xmlns:a16="http://schemas.microsoft.com/office/drawing/2014/main" id="{B1B3C389-21A6-CB45-4B8E-97ACD792DCAA}"/>
              </a:ext>
            </a:extLst>
          </p:cNvPr>
          <p:cNvSpPr/>
          <p:nvPr/>
        </p:nvSpPr>
        <p:spPr>
          <a:xfrm>
            <a:off x="8336206" y="5292134"/>
            <a:ext cx="1004764" cy="60122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911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0"/>
            <a:ext cx="10232021" cy="1150854"/>
          </a:xfrm>
        </p:spPr>
        <p:txBody>
          <a:bodyPr>
            <a:noAutofit/>
          </a:bodyPr>
          <a:lstStyle/>
          <a:p>
            <a:r>
              <a:rPr lang="en-US" sz="4800" b="1" dirty="0">
                <a:solidFill>
                  <a:srgbClr val="256B94"/>
                </a:solidFill>
                <a:latin typeface="Century Gothic"/>
                <a:cs typeface="Century Gothic"/>
              </a:rPr>
              <a:t>Needs Assessment </a:t>
            </a:r>
          </a:p>
        </p:txBody>
      </p:sp>
      <p:sp>
        <p:nvSpPr>
          <p:cNvPr id="3" name="Content Placeholder 2"/>
          <p:cNvSpPr>
            <a:spLocks noGrp="1"/>
          </p:cNvSpPr>
          <p:nvPr>
            <p:ph idx="1"/>
          </p:nvPr>
        </p:nvSpPr>
        <p:spPr>
          <a:xfrm>
            <a:off x="435979" y="1388963"/>
            <a:ext cx="10232021" cy="1732335"/>
          </a:xfrm>
          <a:noFill/>
        </p:spPr>
        <p:txBody>
          <a:bodyPr>
            <a:normAutofit/>
          </a:bodyPr>
          <a:lstStyle/>
          <a:p>
            <a:pPr marL="285773" indent="-285773"/>
            <a:r>
              <a:rPr lang="en-US" sz="2300" dirty="0">
                <a:ea typeface="Calibri" panose="020F0502020204030204" pitchFamily="34" charset="0"/>
                <a:cs typeface="Times New Roman" panose="02020603050405020304" pitchFamily="18" charset="0"/>
              </a:rPr>
              <a:t>Colorado BCBAs </a:t>
            </a:r>
            <a:r>
              <a:rPr lang="en-US" sz="2300" b="1" dirty="0">
                <a:ea typeface="Calibri" panose="020F0502020204030204" pitchFamily="34" charset="0"/>
                <a:cs typeface="Times New Roman" panose="02020603050405020304" pitchFamily="18" charset="0"/>
              </a:rPr>
              <a:t>sometimes deviate </a:t>
            </a:r>
            <a:r>
              <a:rPr lang="en-US" sz="2300" dirty="0">
                <a:ea typeface="Calibri" panose="020F0502020204030204" pitchFamily="34" charset="0"/>
                <a:cs typeface="Times New Roman" panose="02020603050405020304" pitchFamily="18" charset="0"/>
              </a:rPr>
              <a:t>from these best practices. </a:t>
            </a:r>
          </a:p>
          <a:p>
            <a:pPr marL="285773" indent="-285773"/>
            <a:r>
              <a:rPr lang="en-US" sz="2300" dirty="0">
                <a:ea typeface="Calibri" panose="020F0502020204030204" pitchFamily="34" charset="0"/>
                <a:cs typeface="Times New Roman" panose="02020603050405020304" pitchFamily="18" charset="0"/>
              </a:rPr>
              <a:t>Colorado BCBAs reported </a:t>
            </a:r>
            <a:r>
              <a:rPr lang="en-US" sz="2300" b="1" dirty="0">
                <a:ea typeface="Calibri" panose="020F0502020204030204" pitchFamily="34" charset="0"/>
                <a:cs typeface="Times New Roman" panose="02020603050405020304" pitchFamily="18" charset="0"/>
              </a:rPr>
              <a:t>moderate confidence </a:t>
            </a:r>
            <a:r>
              <a:rPr lang="en-US" sz="2300" dirty="0">
                <a:ea typeface="Calibri" panose="020F0502020204030204" pitchFamily="34" charset="0"/>
                <a:cs typeface="Times New Roman" panose="02020603050405020304" pitchFamily="18" charset="0"/>
              </a:rPr>
              <a:t>with using DR approaches for autistic youth engaging in problem behavior.</a:t>
            </a:r>
          </a:p>
        </p:txBody>
      </p:sp>
      <p:sp>
        <p:nvSpPr>
          <p:cNvPr id="4" name="Rectangle 3"/>
          <p:cNvSpPr/>
          <p:nvPr/>
        </p:nvSpPr>
        <p:spPr>
          <a:xfrm>
            <a:off x="10086975" y="5943602"/>
            <a:ext cx="1866900" cy="714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Board Certified Behavior Analyst: Definition and Responsibilities">
            <a:extLst>
              <a:ext uri="{FF2B5EF4-FFF2-40B4-BE49-F238E27FC236}">
                <a16:creationId xmlns:a16="http://schemas.microsoft.com/office/drawing/2014/main" id="{9B6C3DF6-1D2D-5A42-4BF0-6D0E797C80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3051" y="3091813"/>
            <a:ext cx="5086895" cy="339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648104"/>
      </p:ext>
    </p:extLst>
  </p:cSld>
  <p:clrMapOvr>
    <a:masterClrMapping/>
  </p:clrMapOvr>
</p:sld>
</file>

<file path=ppt/theme/theme1.xml><?xml version="1.0" encoding="utf-8"?>
<a:theme xmlns:a="http://schemas.openxmlformats.org/drawingml/2006/main" name="Intro Slide">
  <a:themeElements>
    <a:clrScheme name="CU01">
      <a:dk1>
        <a:srgbClr val="000000"/>
      </a:dk1>
      <a:lt1>
        <a:srgbClr val="FFFFFF"/>
      </a:lt1>
      <a:dk2>
        <a:srgbClr val="787878"/>
      </a:dk2>
      <a:lt2>
        <a:srgbClr val="EEECE1"/>
      </a:lt2>
      <a:accent1>
        <a:srgbClr val="CFB87C"/>
      </a:accent1>
      <a:accent2>
        <a:srgbClr val="A49566"/>
      </a:accent2>
      <a:accent3>
        <a:srgbClr val="7B704E"/>
      </a:accent3>
      <a:accent4>
        <a:srgbClr val="E8DDC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01_CUDenver.potx" id="{2CC2ADE1-23D8-884A-9C49-CB7BF9E01E05}" vid="{AB559019-ACC1-6943-AE2E-97CCA9DBCE9D}"/>
    </a:ext>
  </a:extLst>
</a:theme>
</file>

<file path=ppt/theme/theme2.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hank You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28633</TotalTime>
  <Words>2362</Words>
  <Application>Microsoft Macintosh PowerPoint</Application>
  <PresentationFormat>Widescreen</PresentationFormat>
  <Paragraphs>257</Paragraphs>
  <Slides>20</Slides>
  <Notes>19</Notes>
  <HiddenSlides>0</HiddenSlides>
  <MMClips>2</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20</vt:i4>
      </vt:variant>
    </vt:vector>
  </HeadingPairs>
  <TitlesOfParts>
    <vt:vector size="33" baseType="lpstr">
      <vt:lpstr>Meiryo</vt:lpstr>
      <vt:lpstr>Arial</vt:lpstr>
      <vt:lpstr>Arial Black</vt:lpstr>
      <vt:lpstr>Bell MT</vt:lpstr>
      <vt:lpstr>Calibri</vt:lpstr>
      <vt:lpstr>Century Gothic</vt:lpstr>
      <vt:lpstr>Helvetica</vt:lpstr>
      <vt:lpstr>Helvetica Light</vt:lpstr>
      <vt:lpstr>Times New Roman</vt:lpstr>
      <vt:lpstr>Wingdings</vt:lpstr>
      <vt:lpstr>Intro Slide</vt:lpstr>
      <vt:lpstr>Office Theme</vt:lpstr>
      <vt:lpstr>Thank You Slide</vt:lpstr>
      <vt:lpstr>PowerPoint Presentation</vt:lpstr>
      <vt:lpstr>Introduction</vt:lpstr>
      <vt:lpstr>Introduction</vt:lpstr>
      <vt:lpstr>Introduction</vt:lpstr>
      <vt:lpstr>Differential Reinforcement (DR)</vt:lpstr>
      <vt:lpstr>Differential Reinforcement With Extinction</vt:lpstr>
      <vt:lpstr>Differential Reinforcement With Extinction and Multiple Schedules</vt:lpstr>
      <vt:lpstr>Differential Reinforcement Without Extinction</vt:lpstr>
      <vt:lpstr>Needs Assessment </vt:lpstr>
      <vt:lpstr>Research Question</vt:lpstr>
      <vt:lpstr>Method</vt:lpstr>
      <vt:lpstr>Procedures</vt:lpstr>
      <vt:lpstr>Dependent Variables</vt:lpstr>
      <vt:lpstr>Results: DR WITH Extinction</vt:lpstr>
      <vt:lpstr>Results: DR Within a Multiple Schedules Arrangement</vt:lpstr>
      <vt:lpstr>Results: DR WITHOUT Extinction</vt:lpstr>
      <vt:lpstr>Discussion</vt:lpstr>
      <vt:lpstr>Limitations and Future Directions</vt:lpstr>
      <vt:lpstr>Acknowledgments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Adams, Sarah</dc:creator>
  <cp:lastModifiedBy>Brian Melendez</cp:lastModifiedBy>
  <cp:revision>350</cp:revision>
  <dcterms:created xsi:type="dcterms:W3CDTF">2020-01-27T22:52:20Z</dcterms:created>
  <dcterms:modified xsi:type="dcterms:W3CDTF">2023-08-09T21:52:08Z</dcterms:modified>
</cp:coreProperties>
</file>