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4"/>
  </p:sldMasterIdLst>
  <p:notesMasterIdLst>
    <p:notesMasterId r:id="rId28"/>
  </p:notesMasterIdLst>
  <p:sldIdLst>
    <p:sldId id="256" r:id="rId5"/>
    <p:sldId id="257" r:id="rId6"/>
    <p:sldId id="280" r:id="rId7"/>
    <p:sldId id="262" r:id="rId8"/>
    <p:sldId id="266" r:id="rId9"/>
    <p:sldId id="258" r:id="rId10"/>
    <p:sldId id="267" r:id="rId11"/>
    <p:sldId id="263" r:id="rId12"/>
    <p:sldId id="278" r:id="rId13"/>
    <p:sldId id="269" r:id="rId14"/>
    <p:sldId id="268" r:id="rId15"/>
    <p:sldId id="270" r:id="rId16"/>
    <p:sldId id="271" r:id="rId17"/>
    <p:sldId id="272" r:id="rId18"/>
    <p:sldId id="279" r:id="rId19"/>
    <p:sldId id="273" r:id="rId20"/>
    <p:sldId id="274" r:id="rId21"/>
    <p:sldId id="275" r:id="rId22"/>
    <p:sldId id="276" r:id="rId23"/>
    <p:sldId id="277" r:id="rId24"/>
    <p:sldId id="259" r:id="rId25"/>
    <p:sldId id="281" r:id="rId26"/>
    <p:sldId id="28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31D3B0D-B02E-61AA-9747-6611228D49A8}" name="Davis, Rachel" initials="DR" userId="S::RACHEL.DAVIS@CUANSCHUTZ.EDU::a18d8ee7-4bb8-4810-a00f-f946af09647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D000"/>
    <a:srgbClr val="E97132"/>
    <a:srgbClr val="A02B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95E829-B1B1-4653-B9C3-39CADAE02F5E}" v="398" dt="2024-08-12T21:41:19.9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1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35" Type="http://schemas.microsoft.com/office/2018/10/relationships/authors" Target="author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ibauer, Sydney" userId="c7941d94-0cc4-4a84-a1a1-55c0726f424f" providerId="ADAL" clId="{D995E829-B1B1-4653-B9C3-39CADAE02F5E}"/>
    <pc:docChg chg="undo custSel addSld modSld sldOrd">
      <pc:chgData name="Naibauer, Sydney" userId="c7941d94-0cc4-4a84-a1a1-55c0726f424f" providerId="ADAL" clId="{D995E829-B1B1-4653-B9C3-39CADAE02F5E}" dt="2024-08-12T21:41:19.942" v="2034" actId="14100"/>
      <pc:docMkLst>
        <pc:docMk/>
      </pc:docMkLst>
      <pc:sldChg chg="addSp delSp modSp mod">
        <pc:chgData name="Naibauer, Sydney" userId="c7941d94-0cc4-4a84-a1a1-55c0726f424f" providerId="ADAL" clId="{D995E829-B1B1-4653-B9C3-39CADAE02F5E}" dt="2024-08-12T21:38:36.900" v="1968" actId="21"/>
        <pc:sldMkLst>
          <pc:docMk/>
          <pc:sldMk cId="1880214425" sldId="257"/>
        </pc:sldMkLst>
        <pc:spChg chg="mod">
          <ac:chgData name="Naibauer, Sydney" userId="c7941d94-0cc4-4a84-a1a1-55c0726f424f" providerId="ADAL" clId="{D995E829-B1B1-4653-B9C3-39CADAE02F5E}" dt="2024-08-12T21:36:03.453" v="1956" actId="207"/>
          <ac:spMkLst>
            <pc:docMk/>
            <pc:sldMk cId="1880214425" sldId="257"/>
            <ac:spMk id="2" creationId="{E959A568-A885-9796-3C4E-2F73505E83F7}"/>
          </ac:spMkLst>
        </pc:spChg>
        <pc:spChg chg="mod">
          <ac:chgData name="Naibauer, Sydney" userId="c7941d94-0cc4-4a84-a1a1-55c0726f424f" providerId="ADAL" clId="{D995E829-B1B1-4653-B9C3-39CADAE02F5E}" dt="2024-08-12T21:29:22.767" v="1933" actId="20577"/>
          <ac:spMkLst>
            <pc:docMk/>
            <pc:sldMk cId="1880214425" sldId="257"/>
            <ac:spMk id="3" creationId="{2609F503-F151-5401-26E9-C86F86C66659}"/>
          </ac:spMkLst>
        </pc:spChg>
        <pc:picChg chg="add del mod">
          <ac:chgData name="Naibauer, Sydney" userId="c7941d94-0cc4-4a84-a1a1-55c0726f424f" providerId="ADAL" clId="{D995E829-B1B1-4653-B9C3-39CADAE02F5E}" dt="2024-08-12T21:36:21.731" v="1958" actId="478"/>
          <ac:picMkLst>
            <pc:docMk/>
            <pc:sldMk cId="1880214425" sldId="257"/>
            <ac:picMk id="5" creationId="{65ADDD26-2E92-9C93-2016-D78F434ED368}"/>
          </ac:picMkLst>
        </pc:picChg>
        <pc:picChg chg="add del mod">
          <ac:chgData name="Naibauer, Sydney" userId="c7941d94-0cc4-4a84-a1a1-55c0726f424f" providerId="ADAL" clId="{D995E829-B1B1-4653-B9C3-39CADAE02F5E}" dt="2024-08-12T21:38:36.900" v="1968" actId="21"/>
          <ac:picMkLst>
            <pc:docMk/>
            <pc:sldMk cId="1880214425" sldId="257"/>
            <ac:picMk id="7" creationId="{DBB47663-20FC-760E-AB19-4C2C6FB1A925}"/>
          </ac:picMkLst>
        </pc:picChg>
        <pc:picChg chg="add del mod">
          <ac:chgData name="Naibauer, Sydney" userId="c7941d94-0cc4-4a84-a1a1-55c0726f424f" providerId="ADAL" clId="{D995E829-B1B1-4653-B9C3-39CADAE02F5E}" dt="2024-08-12T21:38:30.707" v="1966" actId="21"/>
          <ac:picMkLst>
            <pc:docMk/>
            <pc:sldMk cId="1880214425" sldId="257"/>
            <ac:picMk id="1026" creationId="{E3568BB4-AA5D-2E31-6E5B-BCD59CC544A7}"/>
          </ac:picMkLst>
        </pc:picChg>
      </pc:sldChg>
      <pc:sldChg chg="addSp modSp mod">
        <pc:chgData name="Naibauer, Sydney" userId="c7941d94-0cc4-4a84-a1a1-55c0726f424f" providerId="ADAL" clId="{D995E829-B1B1-4653-B9C3-39CADAE02F5E}" dt="2024-08-12T21:16:17.033" v="1844" actId="113"/>
        <pc:sldMkLst>
          <pc:docMk/>
          <pc:sldMk cId="42998467" sldId="258"/>
        </pc:sldMkLst>
        <pc:spChg chg="add mod">
          <ac:chgData name="Naibauer, Sydney" userId="c7941d94-0cc4-4a84-a1a1-55c0726f424f" providerId="ADAL" clId="{D995E829-B1B1-4653-B9C3-39CADAE02F5E}" dt="2024-08-09T14:30:53.832" v="123" actId="14100"/>
          <ac:spMkLst>
            <pc:docMk/>
            <pc:sldMk cId="42998467" sldId="258"/>
            <ac:spMk id="3" creationId="{F583FD9F-BBA2-5402-3644-71FDFF08F4A8}"/>
          </ac:spMkLst>
        </pc:spChg>
        <pc:spChg chg="add mod">
          <ac:chgData name="Naibauer, Sydney" userId="c7941d94-0cc4-4a84-a1a1-55c0726f424f" providerId="ADAL" clId="{D995E829-B1B1-4653-B9C3-39CADAE02F5E}" dt="2024-08-09T14:30:12.520" v="93" actId="1076"/>
          <ac:spMkLst>
            <pc:docMk/>
            <pc:sldMk cId="42998467" sldId="258"/>
            <ac:spMk id="4" creationId="{1E874554-DF05-2810-8B1C-4C8316DD072D}"/>
          </ac:spMkLst>
        </pc:spChg>
        <pc:spChg chg="mod">
          <ac:chgData name="Naibauer, Sydney" userId="c7941d94-0cc4-4a84-a1a1-55c0726f424f" providerId="ADAL" clId="{D995E829-B1B1-4653-B9C3-39CADAE02F5E}" dt="2024-08-12T21:16:17.033" v="1844" actId="113"/>
          <ac:spMkLst>
            <pc:docMk/>
            <pc:sldMk cId="42998467" sldId="258"/>
            <ac:spMk id="9" creationId="{4915215C-9D7C-0DDF-67FB-E6EB86E31FD1}"/>
          </ac:spMkLst>
        </pc:spChg>
        <pc:spChg chg="mod">
          <ac:chgData name="Naibauer, Sydney" userId="c7941d94-0cc4-4a84-a1a1-55c0726f424f" providerId="ADAL" clId="{D995E829-B1B1-4653-B9C3-39CADAE02F5E}" dt="2024-08-09T14:30:04.431" v="91" actId="1076"/>
          <ac:spMkLst>
            <pc:docMk/>
            <pc:sldMk cId="42998467" sldId="258"/>
            <ac:spMk id="32" creationId="{6EEA29FF-D523-7D4D-1217-FEC20FD2095F}"/>
          </ac:spMkLst>
        </pc:spChg>
      </pc:sldChg>
      <pc:sldChg chg="modSp mod">
        <pc:chgData name="Naibauer, Sydney" userId="c7941d94-0cc4-4a84-a1a1-55c0726f424f" providerId="ADAL" clId="{D995E829-B1B1-4653-B9C3-39CADAE02F5E}" dt="2024-08-09T15:00:58.409" v="838" actId="20577"/>
        <pc:sldMkLst>
          <pc:docMk/>
          <pc:sldMk cId="2979590512" sldId="259"/>
        </pc:sldMkLst>
        <pc:spChg chg="mod">
          <ac:chgData name="Naibauer, Sydney" userId="c7941d94-0cc4-4a84-a1a1-55c0726f424f" providerId="ADAL" clId="{D995E829-B1B1-4653-B9C3-39CADAE02F5E}" dt="2024-08-09T15:00:58.409" v="838" actId="20577"/>
          <ac:spMkLst>
            <pc:docMk/>
            <pc:sldMk cId="2979590512" sldId="259"/>
            <ac:spMk id="3" creationId="{CB206F1F-7863-ED44-446E-1A1F1B5E64C8}"/>
          </ac:spMkLst>
        </pc:spChg>
      </pc:sldChg>
      <pc:sldChg chg="modSp mod">
        <pc:chgData name="Naibauer, Sydney" userId="c7941d94-0cc4-4a84-a1a1-55c0726f424f" providerId="ADAL" clId="{D995E829-B1B1-4653-B9C3-39CADAE02F5E}" dt="2024-08-12T21:25:54.939" v="1910"/>
        <pc:sldMkLst>
          <pc:docMk/>
          <pc:sldMk cId="2802998998" sldId="263"/>
        </pc:sldMkLst>
        <pc:graphicFrameChg chg="mod">
          <ac:chgData name="Naibauer, Sydney" userId="c7941d94-0cc4-4a84-a1a1-55c0726f424f" providerId="ADAL" clId="{D995E829-B1B1-4653-B9C3-39CADAE02F5E}" dt="2024-08-12T21:18:16.815" v="1856" actId="403"/>
          <ac:graphicFrameMkLst>
            <pc:docMk/>
            <pc:sldMk cId="2802998998" sldId="263"/>
            <ac:graphicFrameMk id="6" creationId="{3375C58F-C9BD-0651-88BA-97194D1A40D8}"/>
          </ac:graphicFrameMkLst>
        </pc:graphicFrameChg>
        <pc:graphicFrameChg chg="mod">
          <ac:chgData name="Naibauer, Sydney" userId="c7941d94-0cc4-4a84-a1a1-55c0726f424f" providerId="ADAL" clId="{D995E829-B1B1-4653-B9C3-39CADAE02F5E}" dt="2024-08-12T21:25:54.939" v="1910"/>
          <ac:graphicFrameMkLst>
            <pc:docMk/>
            <pc:sldMk cId="2802998998" sldId="263"/>
            <ac:graphicFrameMk id="9" creationId="{D6FD5B91-4D4B-A218-D0A2-D9562BC6F28D}"/>
          </ac:graphicFrameMkLst>
        </pc:graphicFrameChg>
      </pc:sldChg>
      <pc:sldChg chg="modSp mod">
        <pc:chgData name="Naibauer, Sydney" userId="c7941d94-0cc4-4a84-a1a1-55c0726f424f" providerId="ADAL" clId="{D995E829-B1B1-4653-B9C3-39CADAE02F5E}" dt="2024-08-12T21:29:37.078" v="1934" actId="20577"/>
        <pc:sldMkLst>
          <pc:docMk/>
          <pc:sldMk cId="3805725793" sldId="267"/>
        </pc:sldMkLst>
        <pc:spChg chg="mod">
          <ac:chgData name="Naibauer, Sydney" userId="c7941d94-0cc4-4a84-a1a1-55c0726f424f" providerId="ADAL" clId="{D995E829-B1B1-4653-B9C3-39CADAE02F5E}" dt="2024-08-12T21:29:37.078" v="1934" actId="20577"/>
          <ac:spMkLst>
            <pc:docMk/>
            <pc:sldMk cId="3805725793" sldId="267"/>
            <ac:spMk id="7" creationId="{B0330707-B25C-D0F9-3051-6F55C3C591BA}"/>
          </ac:spMkLst>
        </pc:spChg>
      </pc:sldChg>
      <pc:sldChg chg="modSp mod">
        <pc:chgData name="Naibauer, Sydney" userId="c7941d94-0cc4-4a84-a1a1-55c0726f424f" providerId="ADAL" clId="{D995E829-B1B1-4653-B9C3-39CADAE02F5E}" dt="2024-08-12T21:20:45.396" v="1881" actId="113"/>
        <pc:sldMkLst>
          <pc:docMk/>
          <pc:sldMk cId="2585196897" sldId="268"/>
        </pc:sldMkLst>
        <pc:spChg chg="mod">
          <ac:chgData name="Naibauer, Sydney" userId="c7941d94-0cc4-4a84-a1a1-55c0726f424f" providerId="ADAL" clId="{D995E829-B1B1-4653-B9C3-39CADAE02F5E}" dt="2024-08-12T21:20:45.396" v="1881" actId="113"/>
          <ac:spMkLst>
            <pc:docMk/>
            <pc:sldMk cId="2585196897" sldId="268"/>
            <ac:spMk id="11" creationId="{06F79BA8-CD39-CA52-3C7B-6C919CC5EB88}"/>
          </ac:spMkLst>
        </pc:spChg>
      </pc:sldChg>
      <pc:sldChg chg="modSp mod">
        <pc:chgData name="Naibauer, Sydney" userId="c7941d94-0cc4-4a84-a1a1-55c0726f424f" providerId="ADAL" clId="{D995E829-B1B1-4653-B9C3-39CADAE02F5E}" dt="2024-08-12T21:29:46.856" v="1935" actId="20577"/>
        <pc:sldMkLst>
          <pc:docMk/>
          <pc:sldMk cId="3494878566" sldId="269"/>
        </pc:sldMkLst>
        <pc:spChg chg="mod">
          <ac:chgData name="Naibauer, Sydney" userId="c7941d94-0cc4-4a84-a1a1-55c0726f424f" providerId="ADAL" clId="{D995E829-B1B1-4653-B9C3-39CADAE02F5E}" dt="2024-08-12T21:29:46.856" v="1935" actId="20577"/>
          <ac:spMkLst>
            <pc:docMk/>
            <pc:sldMk cId="3494878566" sldId="269"/>
            <ac:spMk id="3" creationId="{92702795-3A90-CF35-9F99-3C09AF4D0F3F}"/>
          </ac:spMkLst>
        </pc:spChg>
      </pc:sldChg>
      <pc:sldChg chg="addSp delSp modSp mod">
        <pc:chgData name="Naibauer, Sydney" userId="c7941d94-0cc4-4a84-a1a1-55c0726f424f" providerId="ADAL" clId="{D995E829-B1B1-4653-B9C3-39CADAE02F5E}" dt="2024-08-12T20:51:39.748" v="1335" actId="14100"/>
        <pc:sldMkLst>
          <pc:docMk/>
          <pc:sldMk cId="758436103" sldId="271"/>
        </pc:sldMkLst>
        <pc:picChg chg="del">
          <ac:chgData name="Naibauer, Sydney" userId="c7941d94-0cc4-4a84-a1a1-55c0726f424f" providerId="ADAL" clId="{D995E829-B1B1-4653-B9C3-39CADAE02F5E}" dt="2024-08-12T20:51:31.730" v="1334" actId="478"/>
          <ac:picMkLst>
            <pc:docMk/>
            <pc:sldMk cId="758436103" sldId="271"/>
            <ac:picMk id="3" creationId="{CF30611B-B7EB-4E1B-D3E7-F7C27258EC65}"/>
          </ac:picMkLst>
        </pc:picChg>
        <pc:picChg chg="add mod">
          <ac:chgData name="Naibauer, Sydney" userId="c7941d94-0cc4-4a84-a1a1-55c0726f424f" providerId="ADAL" clId="{D995E829-B1B1-4653-B9C3-39CADAE02F5E}" dt="2024-08-12T20:51:39.748" v="1335" actId="14100"/>
          <ac:picMkLst>
            <pc:docMk/>
            <pc:sldMk cId="758436103" sldId="271"/>
            <ac:picMk id="5" creationId="{35AAA19C-CDE4-E9EE-C8E0-30362011533F}"/>
          </ac:picMkLst>
        </pc:picChg>
      </pc:sldChg>
      <pc:sldChg chg="addSp delSp modSp mod">
        <pc:chgData name="Naibauer, Sydney" userId="c7941d94-0cc4-4a84-a1a1-55c0726f424f" providerId="ADAL" clId="{D995E829-B1B1-4653-B9C3-39CADAE02F5E}" dt="2024-08-12T20:52:07.953" v="1341" actId="14100"/>
        <pc:sldMkLst>
          <pc:docMk/>
          <pc:sldMk cId="1554446218" sldId="272"/>
        </pc:sldMkLst>
        <pc:picChg chg="del">
          <ac:chgData name="Naibauer, Sydney" userId="c7941d94-0cc4-4a84-a1a1-55c0726f424f" providerId="ADAL" clId="{D995E829-B1B1-4653-B9C3-39CADAE02F5E}" dt="2024-08-12T20:52:00.679" v="1340" actId="478"/>
          <ac:picMkLst>
            <pc:docMk/>
            <pc:sldMk cId="1554446218" sldId="272"/>
            <ac:picMk id="4" creationId="{507B42E4-3718-69C5-EE5C-55CA976E3F08}"/>
          </ac:picMkLst>
        </pc:picChg>
        <pc:picChg chg="add mod">
          <ac:chgData name="Naibauer, Sydney" userId="c7941d94-0cc4-4a84-a1a1-55c0726f424f" providerId="ADAL" clId="{D995E829-B1B1-4653-B9C3-39CADAE02F5E}" dt="2024-08-12T20:52:07.953" v="1341" actId="14100"/>
          <ac:picMkLst>
            <pc:docMk/>
            <pc:sldMk cId="1554446218" sldId="272"/>
            <ac:picMk id="5" creationId="{760850B0-2672-DB15-EE0D-72093D88452C}"/>
          </ac:picMkLst>
        </pc:picChg>
      </pc:sldChg>
      <pc:sldChg chg="modSp mod modAnim">
        <pc:chgData name="Naibauer, Sydney" userId="c7941d94-0cc4-4a84-a1a1-55c0726f424f" providerId="ADAL" clId="{D995E829-B1B1-4653-B9C3-39CADAE02F5E}" dt="2024-08-12T21:00:21.176" v="1529"/>
        <pc:sldMkLst>
          <pc:docMk/>
          <pc:sldMk cId="3013613405" sldId="273"/>
        </pc:sldMkLst>
        <pc:spChg chg="mod">
          <ac:chgData name="Naibauer, Sydney" userId="c7941d94-0cc4-4a84-a1a1-55c0726f424f" providerId="ADAL" clId="{D995E829-B1B1-4653-B9C3-39CADAE02F5E}" dt="2024-08-12T20:55:22.964" v="1503" actId="20577"/>
          <ac:spMkLst>
            <pc:docMk/>
            <pc:sldMk cId="3013613405" sldId="273"/>
            <ac:spMk id="3" creationId="{27F35F69-5390-7057-5861-F1E404D97ACC}"/>
          </ac:spMkLst>
        </pc:spChg>
        <pc:spChg chg="mod">
          <ac:chgData name="Naibauer, Sydney" userId="c7941d94-0cc4-4a84-a1a1-55c0726f424f" providerId="ADAL" clId="{D995E829-B1B1-4653-B9C3-39CADAE02F5E}" dt="2024-08-12T20:57:31.983" v="1523" actId="1076"/>
          <ac:spMkLst>
            <pc:docMk/>
            <pc:sldMk cId="3013613405" sldId="273"/>
            <ac:spMk id="11" creationId="{518E67F5-15E0-0BA3-E0C6-99A93DF82407}"/>
          </ac:spMkLst>
        </pc:spChg>
        <pc:spChg chg="mod">
          <ac:chgData name="Naibauer, Sydney" userId="c7941d94-0cc4-4a84-a1a1-55c0726f424f" providerId="ADAL" clId="{D995E829-B1B1-4653-B9C3-39CADAE02F5E}" dt="2024-08-12T20:57:41.168" v="1524" actId="1076"/>
          <ac:spMkLst>
            <pc:docMk/>
            <pc:sldMk cId="3013613405" sldId="273"/>
            <ac:spMk id="13" creationId="{66E04792-F00A-C9FC-46D9-AF651C61D38C}"/>
          </ac:spMkLst>
        </pc:spChg>
        <pc:spChg chg="mod">
          <ac:chgData name="Naibauer, Sydney" userId="c7941d94-0cc4-4a84-a1a1-55c0726f424f" providerId="ADAL" clId="{D995E829-B1B1-4653-B9C3-39CADAE02F5E}" dt="2024-08-12T20:55:44.254" v="1511" actId="14100"/>
          <ac:spMkLst>
            <pc:docMk/>
            <pc:sldMk cId="3013613405" sldId="273"/>
            <ac:spMk id="16" creationId="{B220E7D4-49DA-3B7A-C666-46FC096B2FAC}"/>
          </ac:spMkLst>
        </pc:spChg>
      </pc:sldChg>
      <pc:sldChg chg="modSp mod modNotesTx">
        <pc:chgData name="Naibauer, Sydney" userId="c7941d94-0cc4-4a84-a1a1-55c0726f424f" providerId="ADAL" clId="{D995E829-B1B1-4653-B9C3-39CADAE02F5E}" dt="2024-08-12T21:21:05.900" v="1883" actId="113"/>
        <pc:sldMkLst>
          <pc:docMk/>
          <pc:sldMk cId="3156512486" sldId="274"/>
        </pc:sldMkLst>
        <pc:spChg chg="mod">
          <ac:chgData name="Naibauer, Sydney" userId="c7941d94-0cc4-4a84-a1a1-55c0726f424f" providerId="ADAL" clId="{D995E829-B1B1-4653-B9C3-39CADAE02F5E}" dt="2024-08-12T21:21:02.359" v="1882" actId="113"/>
          <ac:spMkLst>
            <pc:docMk/>
            <pc:sldMk cId="3156512486" sldId="274"/>
            <ac:spMk id="4" creationId="{07C4EC6A-FDA8-BDC1-3997-34806E316F8B}"/>
          </ac:spMkLst>
        </pc:spChg>
        <pc:spChg chg="mod">
          <ac:chgData name="Naibauer, Sydney" userId="c7941d94-0cc4-4a84-a1a1-55c0726f424f" providerId="ADAL" clId="{D995E829-B1B1-4653-B9C3-39CADAE02F5E}" dt="2024-08-12T21:21:05.900" v="1883" actId="113"/>
          <ac:spMkLst>
            <pc:docMk/>
            <pc:sldMk cId="3156512486" sldId="274"/>
            <ac:spMk id="5" creationId="{027D3363-0ECD-B5A3-FC3C-605CD5B30E04}"/>
          </ac:spMkLst>
        </pc:spChg>
      </pc:sldChg>
      <pc:sldChg chg="mod modShow">
        <pc:chgData name="Naibauer, Sydney" userId="c7941d94-0cc4-4a84-a1a1-55c0726f424f" providerId="ADAL" clId="{D995E829-B1B1-4653-B9C3-39CADAE02F5E}" dt="2024-08-12T20:53:06.817" v="1342" actId="729"/>
        <pc:sldMkLst>
          <pc:docMk/>
          <pc:sldMk cId="1779950961" sldId="275"/>
        </pc:sldMkLst>
      </pc:sldChg>
      <pc:sldChg chg="modSp mod">
        <pc:chgData name="Naibauer, Sydney" userId="c7941d94-0cc4-4a84-a1a1-55c0726f424f" providerId="ADAL" clId="{D995E829-B1B1-4653-B9C3-39CADAE02F5E}" dt="2024-08-12T21:27:37.835" v="1921" actId="113"/>
        <pc:sldMkLst>
          <pc:docMk/>
          <pc:sldMk cId="1340684775" sldId="276"/>
        </pc:sldMkLst>
        <pc:spChg chg="mod">
          <ac:chgData name="Naibauer, Sydney" userId="c7941d94-0cc4-4a84-a1a1-55c0726f424f" providerId="ADAL" clId="{D995E829-B1B1-4653-B9C3-39CADAE02F5E}" dt="2024-08-12T21:27:37.835" v="1921" actId="113"/>
          <ac:spMkLst>
            <pc:docMk/>
            <pc:sldMk cId="1340684775" sldId="276"/>
            <ac:spMk id="3" creationId="{F65B1D15-2868-424C-E4C9-E3781D3D2DBA}"/>
          </ac:spMkLst>
        </pc:spChg>
      </pc:sldChg>
      <pc:sldChg chg="modSp mod">
        <pc:chgData name="Naibauer, Sydney" userId="c7941d94-0cc4-4a84-a1a1-55c0726f424f" providerId="ADAL" clId="{D995E829-B1B1-4653-B9C3-39CADAE02F5E}" dt="2024-08-12T21:30:08.780" v="1941" actId="20577"/>
        <pc:sldMkLst>
          <pc:docMk/>
          <pc:sldMk cId="400797113" sldId="277"/>
        </pc:sldMkLst>
        <pc:spChg chg="mod">
          <ac:chgData name="Naibauer, Sydney" userId="c7941d94-0cc4-4a84-a1a1-55c0726f424f" providerId="ADAL" clId="{D995E829-B1B1-4653-B9C3-39CADAE02F5E}" dt="2024-08-12T21:30:08.780" v="1941" actId="20577"/>
          <ac:spMkLst>
            <pc:docMk/>
            <pc:sldMk cId="400797113" sldId="277"/>
            <ac:spMk id="3" creationId="{A3B3DDE3-39E7-E473-FB17-B1BED4C8146C}"/>
          </ac:spMkLst>
        </pc:spChg>
      </pc:sldChg>
      <pc:sldChg chg="addSp delSp modSp add mod">
        <pc:chgData name="Naibauer, Sydney" userId="c7941d94-0cc4-4a84-a1a1-55c0726f424f" providerId="ADAL" clId="{D995E829-B1B1-4653-B9C3-39CADAE02F5E}" dt="2024-08-12T21:20:18.950" v="1876" actId="1076"/>
        <pc:sldMkLst>
          <pc:docMk/>
          <pc:sldMk cId="1499066548" sldId="278"/>
        </pc:sldMkLst>
        <pc:spChg chg="add mod">
          <ac:chgData name="Naibauer, Sydney" userId="c7941d94-0cc4-4a84-a1a1-55c0726f424f" providerId="ADAL" clId="{D995E829-B1B1-4653-B9C3-39CADAE02F5E}" dt="2024-08-09T14:51:40.229" v="398" actId="403"/>
          <ac:spMkLst>
            <pc:docMk/>
            <pc:sldMk cId="1499066548" sldId="278"/>
            <ac:spMk id="4" creationId="{AC582369-BE13-F6D4-FD91-D7CB88FB3659}"/>
          </ac:spMkLst>
        </pc:spChg>
        <pc:graphicFrameChg chg="add mod">
          <ac:chgData name="Naibauer, Sydney" userId="c7941d94-0cc4-4a84-a1a1-55c0726f424f" providerId="ADAL" clId="{D995E829-B1B1-4653-B9C3-39CADAE02F5E}" dt="2024-08-12T21:20:09.739" v="1875"/>
          <ac:graphicFrameMkLst>
            <pc:docMk/>
            <pc:sldMk cId="1499066548" sldId="278"/>
            <ac:graphicFrameMk id="5" creationId="{151541FC-039B-795C-E587-730621027513}"/>
          </ac:graphicFrameMkLst>
        </pc:graphicFrameChg>
        <pc:graphicFrameChg chg="del">
          <ac:chgData name="Naibauer, Sydney" userId="c7941d94-0cc4-4a84-a1a1-55c0726f424f" providerId="ADAL" clId="{D995E829-B1B1-4653-B9C3-39CADAE02F5E}" dt="2024-08-09T14:33:11.533" v="125" actId="478"/>
          <ac:graphicFrameMkLst>
            <pc:docMk/>
            <pc:sldMk cId="1499066548" sldId="278"/>
            <ac:graphicFrameMk id="6" creationId="{3375C58F-C9BD-0651-88BA-97194D1A40D8}"/>
          </ac:graphicFrameMkLst>
        </pc:graphicFrameChg>
        <pc:graphicFrameChg chg="add mod">
          <ac:chgData name="Naibauer, Sydney" userId="c7941d94-0cc4-4a84-a1a1-55c0726f424f" providerId="ADAL" clId="{D995E829-B1B1-4653-B9C3-39CADAE02F5E}" dt="2024-08-12T21:20:18.950" v="1876" actId="1076"/>
          <ac:graphicFrameMkLst>
            <pc:docMk/>
            <pc:sldMk cId="1499066548" sldId="278"/>
            <ac:graphicFrameMk id="7" creationId="{693EAA5D-B69D-D37D-2678-E6A59B281E49}"/>
          </ac:graphicFrameMkLst>
        </pc:graphicFrameChg>
        <pc:graphicFrameChg chg="del">
          <ac:chgData name="Naibauer, Sydney" userId="c7941d94-0cc4-4a84-a1a1-55c0726f424f" providerId="ADAL" clId="{D995E829-B1B1-4653-B9C3-39CADAE02F5E}" dt="2024-08-09T14:33:19.464" v="126" actId="478"/>
          <ac:graphicFrameMkLst>
            <pc:docMk/>
            <pc:sldMk cId="1499066548" sldId="278"/>
            <ac:graphicFrameMk id="9" creationId="{D6FD5B91-4D4B-A218-D0A2-D9562BC6F28D}"/>
          </ac:graphicFrameMkLst>
        </pc:graphicFrameChg>
      </pc:sldChg>
      <pc:sldChg chg="modSp add mod ord">
        <pc:chgData name="Naibauer, Sydney" userId="c7941d94-0cc4-4a84-a1a1-55c0726f424f" providerId="ADAL" clId="{D995E829-B1B1-4653-B9C3-39CADAE02F5E}" dt="2024-08-12T21:26:31.259" v="1913" actId="403"/>
        <pc:sldMkLst>
          <pc:docMk/>
          <pc:sldMk cId="876742758" sldId="279"/>
        </pc:sldMkLst>
        <pc:spChg chg="mod">
          <ac:chgData name="Naibauer, Sydney" userId="c7941d94-0cc4-4a84-a1a1-55c0726f424f" providerId="ADAL" clId="{D995E829-B1B1-4653-B9C3-39CADAE02F5E}" dt="2024-08-09T14:50:13.056" v="362" actId="20577"/>
          <ac:spMkLst>
            <pc:docMk/>
            <pc:sldMk cId="876742758" sldId="279"/>
            <ac:spMk id="2" creationId="{E1200B4C-31E0-C63D-A1F5-651AE78F9804}"/>
          </ac:spMkLst>
        </pc:spChg>
        <pc:spChg chg="mod">
          <ac:chgData name="Naibauer, Sydney" userId="c7941d94-0cc4-4a84-a1a1-55c0726f424f" providerId="ADAL" clId="{D995E829-B1B1-4653-B9C3-39CADAE02F5E}" dt="2024-08-12T21:26:31.259" v="1913" actId="403"/>
          <ac:spMkLst>
            <pc:docMk/>
            <pc:sldMk cId="876742758" sldId="279"/>
            <ac:spMk id="3" creationId="{BACE413E-5EDA-4A11-4431-BB0F2792532E}"/>
          </ac:spMkLst>
        </pc:spChg>
      </pc:sldChg>
      <pc:sldChg chg="addSp delSp modSp add mod">
        <pc:chgData name="Naibauer, Sydney" userId="c7941d94-0cc4-4a84-a1a1-55c0726f424f" providerId="ADAL" clId="{D995E829-B1B1-4653-B9C3-39CADAE02F5E}" dt="2024-08-12T21:41:19.942" v="2034" actId="14100"/>
        <pc:sldMkLst>
          <pc:docMk/>
          <pc:sldMk cId="2414518132" sldId="280"/>
        </pc:sldMkLst>
        <pc:spChg chg="mod">
          <ac:chgData name="Naibauer, Sydney" userId="c7941d94-0cc4-4a84-a1a1-55c0726f424f" providerId="ADAL" clId="{D995E829-B1B1-4653-B9C3-39CADAE02F5E}" dt="2024-08-12T21:36:12.215" v="1957" actId="207"/>
          <ac:spMkLst>
            <pc:docMk/>
            <pc:sldMk cId="2414518132" sldId="280"/>
            <ac:spMk id="2" creationId="{E959A568-A885-9796-3C4E-2F73505E83F7}"/>
          </ac:spMkLst>
        </pc:spChg>
        <pc:spChg chg="add mod">
          <ac:chgData name="Naibauer, Sydney" userId="c7941d94-0cc4-4a84-a1a1-55c0726f424f" providerId="ADAL" clId="{D995E829-B1B1-4653-B9C3-39CADAE02F5E}" dt="2024-08-12T21:29:14.068" v="1932" actId="20577"/>
          <ac:spMkLst>
            <pc:docMk/>
            <pc:sldMk cId="2414518132" sldId="280"/>
            <ac:spMk id="3" creationId="{10275B05-1968-0117-33C4-7794040C6DC5}"/>
          </ac:spMkLst>
        </pc:spChg>
        <pc:spChg chg="del">
          <ac:chgData name="Naibauer, Sydney" userId="c7941d94-0cc4-4a84-a1a1-55c0726f424f" providerId="ADAL" clId="{D995E829-B1B1-4653-B9C3-39CADAE02F5E}" dt="2024-08-09T14:57:33.077" v="766" actId="478"/>
          <ac:spMkLst>
            <pc:docMk/>
            <pc:sldMk cId="2414518132" sldId="280"/>
            <ac:spMk id="3" creationId="{2609F503-F151-5401-26E9-C86F86C66659}"/>
          </ac:spMkLst>
        </pc:spChg>
        <pc:spChg chg="add del mod">
          <ac:chgData name="Naibauer, Sydney" userId="c7941d94-0cc4-4a84-a1a1-55c0726f424f" providerId="ADAL" clId="{D995E829-B1B1-4653-B9C3-39CADAE02F5E}" dt="2024-08-09T14:57:40.509" v="768" actId="478"/>
          <ac:spMkLst>
            <pc:docMk/>
            <pc:sldMk cId="2414518132" sldId="280"/>
            <ac:spMk id="5" creationId="{B8DDCE50-FADE-30A1-4B3A-96C84B9D901F}"/>
          </ac:spMkLst>
        </pc:spChg>
        <pc:graphicFrameChg chg="add mod">
          <ac:chgData name="Naibauer, Sydney" userId="c7941d94-0cc4-4a84-a1a1-55c0726f424f" providerId="ADAL" clId="{D995E829-B1B1-4653-B9C3-39CADAE02F5E}" dt="2024-08-12T21:40:38.306" v="1993" actId="14100"/>
          <ac:graphicFrameMkLst>
            <pc:docMk/>
            <pc:sldMk cId="2414518132" sldId="280"/>
            <ac:graphicFrameMk id="6" creationId="{5DCB48CA-58E9-073A-2EAA-F2501C780420}"/>
          </ac:graphicFrameMkLst>
        </pc:graphicFrameChg>
        <pc:picChg chg="add del mod">
          <ac:chgData name="Naibauer, Sydney" userId="c7941d94-0cc4-4a84-a1a1-55c0726f424f" providerId="ADAL" clId="{D995E829-B1B1-4653-B9C3-39CADAE02F5E}" dt="2024-08-12T21:32:40.936" v="1953" actId="478"/>
          <ac:picMkLst>
            <pc:docMk/>
            <pc:sldMk cId="2414518132" sldId="280"/>
            <ac:picMk id="5" creationId="{3CB571F2-CDA2-A841-FBCF-A1DA5E0914DD}"/>
          </ac:picMkLst>
        </pc:picChg>
        <pc:picChg chg="add del mod">
          <ac:chgData name="Naibauer, Sydney" userId="c7941d94-0cc4-4a84-a1a1-55c0726f424f" providerId="ADAL" clId="{D995E829-B1B1-4653-B9C3-39CADAE02F5E}" dt="2024-08-12T21:41:15.786" v="2033" actId="14100"/>
          <ac:picMkLst>
            <pc:docMk/>
            <pc:sldMk cId="2414518132" sldId="280"/>
            <ac:picMk id="7" creationId="{DBB47663-20FC-760E-AB19-4C2C6FB1A925}"/>
          </ac:picMkLst>
        </pc:picChg>
        <pc:picChg chg="add mod">
          <ac:chgData name="Naibauer, Sydney" userId="c7941d94-0cc4-4a84-a1a1-55c0726f424f" providerId="ADAL" clId="{D995E829-B1B1-4653-B9C3-39CADAE02F5E}" dt="2024-08-12T21:41:19.942" v="2034" actId="14100"/>
          <ac:picMkLst>
            <pc:docMk/>
            <pc:sldMk cId="2414518132" sldId="280"/>
            <ac:picMk id="1026" creationId="{E3568BB4-AA5D-2E31-6E5B-BCD59CC544A7}"/>
          </ac:picMkLst>
        </pc:picChg>
      </pc:sldChg>
      <pc:sldChg chg="modSp new mod">
        <pc:chgData name="Naibauer, Sydney" userId="c7941d94-0cc4-4a84-a1a1-55c0726f424f" providerId="ADAL" clId="{D995E829-B1B1-4653-B9C3-39CADAE02F5E}" dt="2024-08-12T21:31:02.459" v="1942" actId="255"/>
        <pc:sldMkLst>
          <pc:docMk/>
          <pc:sldMk cId="136197960" sldId="281"/>
        </pc:sldMkLst>
        <pc:spChg chg="mod">
          <ac:chgData name="Naibauer, Sydney" userId="c7941d94-0cc4-4a84-a1a1-55c0726f424f" providerId="ADAL" clId="{D995E829-B1B1-4653-B9C3-39CADAE02F5E}" dt="2024-08-12T21:11:19.054" v="1785" actId="20577"/>
          <ac:spMkLst>
            <pc:docMk/>
            <pc:sldMk cId="136197960" sldId="281"/>
            <ac:spMk id="2" creationId="{0CB96128-E8C6-2EEA-16A2-EFEDB7E2D042}"/>
          </ac:spMkLst>
        </pc:spChg>
        <pc:spChg chg="mod">
          <ac:chgData name="Naibauer, Sydney" userId="c7941d94-0cc4-4a84-a1a1-55c0726f424f" providerId="ADAL" clId="{D995E829-B1B1-4653-B9C3-39CADAE02F5E}" dt="2024-08-12T21:31:02.459" v="1942" actId="255"/>
          <ac:spMkLst>
            <pc:docMk/>
            <pc:sldMk cId="136197960" sldId="281"/>
            <ac:spMk id="3" creationId="{A733BE9E-020E-F658-DF4F-475F96682BE8}"/>
          </ac:spMkLst>
        </pc:spChg>
      </pc:sldChg>
      <pc:sldChg chg="modSp add mod">
        <pc:chgData name="Naibauer, Sydney" userId="c7941d94-0cc4-4a84-a1a1-55c0726f424f" providerId="ADAL" clId="{D995E829-B1B1-4653-B9C3-39CADAE02F5E}" dt="2024-08-12T21:15:27.680" v="1840" actId="113"/>
        <pc:sldMkLst>
          <pc:docMk/>
          <pc:sldMk cId="1629585304" sldId="282"/>
        </pc:sldMkLst>
        <pc:spChg chg="mod">
          <ac:chgData name="Naibauer, Sydney" userId="c7941d94-0cc4-4a84-a1a1-55c0726f424f" providerId="ADAL" clId="{D995E829-B1B1-4653-B9C3-39CADAE02F5E}" dt="2024-08-12T21:14:16.944" v="1825" actId="20577"/>
          <ac:spMkLst>
            <pc:docMk/>
            <pc:sldMk cId="1629585304" sldId="282"/>
            <ac:spMk id="2" creationId="{0CB96128-E8C6-2EEA-16A2-EFEDB7E2D042}"/>
          </ac:spMkLst>
        </pc:spChg>
        <pc:spChg chg="mod">
          <ac:chgData name="Naibauer, Sydney" userId="c7941d94-0cc4-4a84-a1a1-55c0726f424f" providerId="ADAL" clId="{D995E829-B1B1-4653-B9C3-39CADAE02F5E}" dt="2024-08-12T21:15:27.680" v="1840" actId="113"/>
          <ac:spMkLst>
            <pc:docMk/>
            <pc:sldMk cId="1629585304" sldId="282"/>
            <ac:spMk id="3" creationId="{A733BE9E-020E-F658-DF4F-475F96682BE8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>
                <a:solidFill>
                  <a:schemeClr val="tx1"/>
                </a:solidFill>
              </a:rPr>
              <a:t>Kidney</a:t>
            </a:r>
            <a:r>
              <a:rPr lang="en-US" sz="2000" baseline="0" dirty="0">
                <a:solidFill>
                  <a:schemeClr val="tx1"/>
                </a:solidFill>
              </a:rPr>
              <a:t> is the Organ Most Needed for Transplant</a:t>
            </a:r>
            <a:endParaRPr lang="en-US" sz="2000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D7D-4CD4-9EAA-0CAC83316B3F}"/>
              </c:ext>
            </c:extLst>
          </c:dPt>
          <c:dPt>
            <c:idx val="1"/>
            <c:bubble3D val="0"/>
            <c:spPr>
              <a:solidFill>
                <a:srgbClr val="A02B9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D7D-4CD4-9EAA-0CAC83316B3F}"/>
              </c:ext>
            </c:extLst>
          </c:dPt>
          <c:dPt>
            <c:idx val="2"/>
            <c:bubble3D val="0"/>
            <c:spPr>
              <a:solidFill>
                <a:srgbClr val="E971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D7D-4CD4-9EAA-0CAC83316B3F}"/>
              </c:ext>
            </c:extLst>
          </c:dPt>
          <c:cat>
            <c:strRef>
              <c:f>Sheet1!$A$2:$A$4</c:f>
              <c:strCache>
                <c:ptCount val="3"/>
                <c:pt idx="0">
                  <c:v>Kidney</c:v>
                </c:pt>
                <c:pt idx="1">
                  <c:v>Liver</c:v>
                </c:pt>
                <c:pt idx="2">
                  <c:v>Other Organs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89704</c:v>
                </c:pt>
                <c:pt idx="1">
                  <c:v>9508</c:v>
                </c:pt>
                <c:pt idx="2">
                  <c:v>4824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D7D-4CD4-9EAA-0CAC83316B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>
                <a:solidFill>
                  <a:schemeClr val="tx1"/>
                </a:solidFill>
              </a:rPr>
              <a:t>70% Female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FBC-4C2E-9645-382CFAF94F24}"/>
              </c:ext>
            </c:extLst>
          </c:dPt>
          <c:dPt>
            <c:idx val="1"/>
            <c:bubble3D val="0"/>
            <c:spPr>
              <a:solidFill>
                <a:srgbClr val="A02B9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FBC-4C2E-9645-382CFAF94F24}"/>
              </c:ext>
            </c:extLst>
          </c:dPt>
          <c:dPt>
            <c:idx val="2"/>
            <c:bubble3D val="0"/>
            <c:spPr>
              <a:solidFill>
                <a:srgbClr val="E971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FBC-4C2E-9645-382CFAF94F24}"/>
              </c:ext>
            </c:extLst>
          </c:dPt>
          <c:cat>
            <c:strRef>
              <c:f>Sheet1!$A$2:$A$4</c:f>
              <c:strCache>
                <c:ptCount val="3"/>
                <c:pt idx="0">
                  <c:v>Male</c:v>
                </c:pt>
                <c:pt idx="1">
                  <c:v>Female</c:v>
                </c:pt>
                <c:pt idx="2">
                  <c:v>Non-binary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77</c:v>
                </c:pt>
                <c:pt idx="1">
                  <c:v>233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26-4959-ADC7-64FEB393EE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>
                <a:solidFill>
                  <a:schemeClr val="tx1"/>
                </a:solidFill>
              </a:rPr>
              <a:t>55% White/Caucasian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0321321224697201"/>
          <c:y val="0.12449018416931359"/>
          <c:w val="0.39357372727885337"/>
          <c:h val="0.572312851243244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D62-43E4-A548-C88E26C7BD99}"/>
              </c:ext>
            </c:extLst>
          </c:dPt>
          <c:dPt>
            <c:idx val="1"/>
            <c:bubble3D val="0"/>
            <c:spPr>
              <a:solidFill>
                <a:srgbClr val="E971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D62-43E4-A548-C88E26C7BD99}"/>
              </c:ext>
            </c:extLst>
          </c:dPt>
          <c:dPt>
            <c:idx val="2"/>
            <c:bubble3D val="0"/>
            <c:spPr>
              <a:solidFill>
                <a:srgbClr val="A02B9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D62-43E4-A548-C88E26C7BD99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D62-43E4-A548-C88E26C7BD9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D62-43E4-A548-C88E26C7BD99}"/>
              </c:ext>
            </c:extLst>
          </c:dPt>
          <c:cat>
            <c:strRef>
              <c:f>Sheet1!$A$2:$A$6</c:f>
              <c:strCache>
                <c:ptCount val="5"/>
                <c:pt idx="0">
                  <c:v>White/Caucasian</c:v>
                </c:pt>
                <c:pt idx="1">
                  <c:v>Hispanic/Latino</c:v>
                </c:pt>
                <c:pt idx="2">
                  <c:v>Black/African American</c:v>
                </c:pt>
                <c:pt idx="3">
                  <c:v>Native American/American Indian</c:v>
                </c:pt>
                <c:pt idx="4">
                  <c:v>Asian/Pacific Islander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215</c:v>
                </c:pt>
                <c:pt idx="1">
                  <c:v>66</c:v>
                </c:pt>
                <c:pt idx="2">
                  <c:v>20</c:v>
                </c:pt>
                <c:pt idx="3">
                  <c:v>4</c:v>
                </c:pt>
                <c:pt idx="4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E6-4ADE-90CF-4DE1EF44D9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4092454295808832E-3"/>
          <c:y val="0.69742408378812137"/>
          <c:w val="0.99718135446567313"/>
          <c:h val="0.28386390962973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Level of Education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202-479D-AFD1-CAF3EAAA4DE0}"/>
              </c:ext>
            </c:extLst>
          </c:dPt>
          <c:dPt>
            <c:idx val="1"/>
            <c:bubble3D val="0"/>
            <c:spPr>
              <a:solidFill>
                <a:srgbClr val="E971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202-479D-AFD1-CAF3EAAA4DE0}"/>
              </c:ext>
            </c:extLst>
          </c:dPt>
          <c:dPt>
            <c:idx val="2"/>
            <c:bubble3D val="0"/>
            <c:spPr>
              <a:solidFill>
                <a:srgbClr val="A02B9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202-479D-AFD1-CAF3EAAA4DE0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202-479D-AFD1-CAF3EAAA4DE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202-479D-AFD1-CAF3EAAA4DE0}"/>
              </c:ext>
            </c:extLst>
          </c:dPt>
          <c:dPt>
            <c:idx val="5"/>
            <c:bubble3D val="0"/>
            <c:spPr>
              <a:solidFill>
                <a:srgbClr val="3BD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202-479D-AFD1-CAF3EAAA4DE0}"/>
              </c:ext>
            </c:extLst>
          </c:dPt>
          <c:cat>
            <c:strRef>
              <c:f>Sheet1!$A$2:$A$7</c:f>
              <c:strCache>
                <c:ptCount val="6"/>
                <c:pt idx="0">
                  <c:v>No college</c:v>
                </c:pt>
                <c:pt idx="1">
                  <c:v>Trade School</c:v>
                </c:pt>
                <c:pt idx="2">
                  <c:v>Associate's Degree</c:v>
                </c:pt>
                <c:pt idx="3">
                  <c:v>Bachelor's Degree</c:v>
                </c:pt>
                <c:pt idx="4">
                  <c:v>Master's Degree</c:v>
                </c:pt>
                <c:pt idx="5">
                  <c:v>Doctoral Degree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38</c:v>
                </c:pt>
                <c:pt idx="1">
                  <c:v>15</c:v>
                </c:pt>
                <c:pt idx="2">
                  <c:v>151</c:v>
                </c:pt>
                <c:pt idx="3">
                  <c:v>51</c:v>
                </c:pt>
                <c:pt idx="4">
                  <c:v>62</c:v>
                </c:pt>
                <c:pt idx="5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202-479D-AFD1-CAF3EAAA4D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4092454295808832E-3"/>
          <c:y val="0.82979018669186788"/>
          <c:w val="0.99718135446567313"/>
          <c:h val="0.151497961964313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Income Level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E24-4D48-9243-B031F2BDAB59}"/>
              </c:ext>
            </c:extLst>
          </c:dPt>
          <c:dPt>
            <c:idx val="1"/>
            <c:bubble3D val="0"/>
            <c:spPr>
              <a:solidFill>
                <a:srgbClr val="E971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E24-4D48-9243-B031F2BDAB59}"/>
              </c:ext>
            </c:extLst>
          </c:dPt>
          <c:dPt>
            <c:idx val="2"/>
            <c:bubble3D val="0"/>
            <c:spPr>
              <a:solidFill>
                <a:srgbClr val="A02B9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E24-4D48-9243-B031F2BDAB59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E24-4D48-9243-B031F2BDAB59}"/>
              </c:ext>
            </c:extLst>
          </c:dPt>
          <c:cat>
            <c:strRef>
              <c:f>Sheet1!$A$2:$A$5</c:f>
              <c:strCache>
                <c:ptCount val="4"/>
                <c:pt idx="0">
                  <c:v>&lt; $50k</c:v>
                </c:pt>
                <c:pt idx="1">
                  <c:v>$50k-$100k</c:v>
                </c:pt>
                <c:pt idx="2">
                  <c:v>$100k-$150k</c:v>
                </c:pt>
                <c:pt idx="3">
                  <c:v>&gt; $150k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160</c:v>
                </c:pt>
                <c:pt idx="1">
                  <c:v>110</c:v>
                </c:pt>
                <c:pt idx="2">
                  <c:v>22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E24-4D48-9243-B031F2BDAB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4092454295808832E-3"/>
          <c:y val="0.82979018669186788"/>
          <c:w val="0.99718135446567313"/>
          <c:h val="0.151497961964313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5FE492-8169-4D05-B655-F0371D7752C1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79A47-D533-4A44-99C9-435D92702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092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79A47-D533-4A44-99C9-435D927021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815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79A47-D533-4A44-99C9-435D927021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079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lot of p-values: what is the point? What do they mean?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79A47-D533-4A44-99C9-435D927021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892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People willing to donate to a stranger generally found motivating factors more motivating and discouraging factors less discouraging than people who said no to donating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79A47-D533-4A44-99C9-435D927021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3435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79A47-D533-4A44-99C9-435D927021E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82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662E-FAF4-44BC-88B5-85A7CBFB6D30}" type="datetime1">
              <a:rPr lang="en-US" smtClean="0"/>
              <a:pPr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064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142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001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8/12/2024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056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3490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8/12/2024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46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8/12/2024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333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41CFF-90C9-47B3-9DA1-F2BF8D839F7E}" type="datetime1">
              <a:rPr lang="en-US" smtClean="0"/>
              <a:t>8/12/2024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095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8/12/2024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826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0DB7ABA-0172-4F9C-889D-567164F66BCD}" type="datetime1">
              <a:rPr lang="en-US" smtClean="0"/>
              <a:t>8/12/2024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072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8/12/2024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717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7E0CF6C-748E-4B7A-BC8B-3011EF78ED13}" type="datetime1">
              <a:rPr lang="en-US" smtClean="0"/>
              <a:pPr/>
              <a:t>8/12/2024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369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6ADE81-BE39-453D-A2A1-1E15B85D6C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783" y="-135660"/>
            <a:ext cx="10058400" cy="3892168"/>
          </a:xfrm>
        </p:spPr>
        <p:txBody>
          <a:bodyPr>
            <a:normAutofit/>
          </a:bodyPr>
          <a:lstStyle/>
          <a:p>
            <a:r>
              <a:rPr lang="en-US" sz="6600" dirty="0"/>
              <a:t>Psychological Motivators and Barriers in Living Organ Donation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F3985C0-E548-44D2-B30E-F3E42DADE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7A0E34-7AD8-15F6-5441-C877B6E5A6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Sydney Naibauer</a:t>
            </a:r>
          </a:p>
          <a:p>
            <a:r>
              <a:rPr lang="en-US" dirty="0">
                <a:solidFill>
                  <a:srgbClr val="FFFFFF"/>
                </a:solidFill>
              </a:rPr>
              <a:t>Mentor: Rachel A. Davis, MD</a:t>
            </a: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77E32A7-7406-06A5-DB16-7DD519CB3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874" y="6099048"/>
            <a:ext cx="2891245" cy="649056"/>
          </a:xfrm>
          <a:prstGeom prst="rect">
            <a:avLst/>
          </a:prstGeom>
        </p:spPr>
      </p:pic>
      <p:pic>
        <p:nvPicPr>
          <p:cNvPr id="7" name="Picture 6" descr="A group of cartoon kidneys and liver&#10;&#10;Description automatically generated">
            <a:extLst>
              <a:ext uri="{FF2B5EF4-FFF2-40B4-BE49-F238E27FC236}">
                <a16:creationId xmlns:a16="http://schemas.microsoft.com/office/drawing/2014/main" id="{74DDA611-F34E-CCC4-FF73-E689B28034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6" t="19723" r="18536" b="16470"/>
          <a:stretch/>
        </p:blipFill>
        <p:spPr>
          <a:xfrm>
            <a:off x="8968065" y="2350195"/>
            <a:ext cx="2569580" cy="247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874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5A14D-9C37-25BE-C955-83FB70AF2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Methods: Statistical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02795-3A90-CF35-9F99-3C09AF4D0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Analysis of data performed using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SPSS.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Wilcoxon signed rank tests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compared paired responses for different scenarios.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Kruskal-Wallis tests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were used to compare scores and levels for three groups defined by willingness to donate non-directed (yes, maybe, no).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878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79F92-5FBF-740D-20B5-038F28F34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Willingness to Donate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6F79BA8-CD39-CA52-3C7B-6C919CC5E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7361" y="2030929"/>
            <a:ext cx="4782659" cy="383743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b="1" dirty="0"/>
              <a:t>53% </a:t>
            </a:r>
            <a:r>
              <a:rPr lang="en-US" sz="2800" dirty="0"/>
              <a:t>of participants said yes to considering donating to a </a:t>
            </a:r>
            <a:r>
              <a:rPr lang="en-US" sz="2800" b="1" dirty="0"/>
              <a:t>loved one.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b="1" dirty="0"/>
              <a:t>22% </a:t>
            </a:r>
            <a:r>
              <a:rPr lang="en-US" sz="2800" dirty="0"/>
              <a:t>of participants said yes to considering donating to a </a:t>
            </a:r>
            <a:r>
              <a:rPr lang="en-US" sz="2800" b="1" dirty="0"/>
              <a:t>stranger.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Higher </a:t>
            </a:r>
            <a:r>
              <a:rPr lang="en-US" sz="2800" b="1" dirty="0"/>
              <a:t>altruism</a:t>
            </a:r>
            <a:r>
              <a:rPr lang="en-US" sz="2800" dirty="0"/>
              <a:t> for participants who said yes to anonymous donation</a:t>
            </a:r>
          </a:p>
          <a:p>
            <a:endParaRPr lang="en-US" dirty="0"/>
          </a:p>
        </p:txBody>
      </p:sp>
      <p:pic>
        <p:nvPicPr>
          <p:cNvPr id="12" name="Picture 11" descr="A graph of a number of people&#10;&#10;Description automatically generated with medium confidence">
            <a:extLst>
              <a:ext uri="{FF2B5EF4-FFF2-40B4-BE49-F238E27FC236}">
                <a16:creationId xmlns:a16="http://schemas.microsoft.com/office/drawing/2014/main" id="{8E9C5A27-17A2-1211-9E72-05EB53F523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00" y="2030929"/>
            <a:ext cx="5312607" cy="416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196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79F92-5FBF-740D-20B5-038F28F34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Willingness to Donate</a:t>
            </a:r>
          </a:p>
        </p:txBody>
      </p:sp>
      <p:pic>
        <p:nvPicPr>
          <p:cNvPr id="6" name="Picture 5" descr="A graph of different colored bars&#10;&#10;Description automatically generated">
            <a:extLst>
              <a:ext uri="{FF2B5EF4-FFF2-40B4-BE49-F238E27FC236}">
                <a16:creationId xmlns:a16="http://schemas.microsoft.com/office/drawing/2014/main" id="{EC9978F1-1F29-15F5-F282-09AA6B1662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101" y="1921813"/>
            <a:ext cx="7407797" cy="432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257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79F92-5FBF-740D-20B5-038F28F34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Motivating Factors</a:t>
            </a:r>
          </a:p>
        </p:txBody>
      </p:sp>
      <p:pic>
        <p:nvPicPr>
          <p:cNvPr id="5" name="Picture 4" descr="A graph of a number of positive results&#10;&#10;Description automatically generated with medium confidence">
            <a:extLst>
              <a:ext uri="{FF2B5EF4-FFF2-40B4-BE49-F238E27FC236}">
                <a16:creationId xmlns:a16="http://schemas.microsoft.com/office/drawing/2014/main" id="{35AAA19C-CDE4-E9EE-C8E0-3036201153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137" y="1844040"/>
            <a:ext cx="7643828" cy="446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436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79F92-5FBF-740D-20B5-038F28F34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Discouraging Factors</a:t>
            </a:r>
          </a:p>
        </p:txBody>
      </p:sp>
      <p:pic>
        <p:nvPicPr>
          <p:cNvPr id="5" name="Picture 4" descr="A graph of different colored bars&#10;&#10;Description automatically generated">
            <a:extLst>
              <a:ext uri="{FF2B5EF4-FFF2-40B4-BE49-F238E27FC236}">
                <a16:creationId xmlns:a16="http://schemas.microsoft.com/office/drawing/2014/main" id="{760850B0-2672-DB15-EE0D-72093D8845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504" y="1826013"/>
            <a:ext cx="7619461" cy="444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46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00B4C-31E0-C63D-A1F5-651AE78F9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Interpersonal Reactivity Index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E413E-5EDA-4A11-4431-BB0F27925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204549"/>
            <a:ext cx="10058400" cy="40233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 A </a:t>
            </a:r>
            <a:r>
              <a:rPr lang="en-US" sz="2800" b="1" dirty="0"/>
              <a:t>one-way ANOVA </a:t>
            </a:r>
            <a:r>
              <a:rPr lang="en-US" sz="2800" dirty="0"/>
              <a:t>compared </a:t>
            </a:r>
            <a:r>
              <a:rPr lang="en-US" sz="2800" b="1" dirty="0"/>
              <a:t>IRI</a:t>
            </a:r>
            <a:r>
              <a:rPr lang="en-US" sz="2800" dirty="0"/>
              <a:t> results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by willingness to donate non-directed (yes, maybe, no).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Results were not statistically significant (p &gt; 0.05).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No relationship between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empathy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and willingness to donate non-directed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Statistically significant relationship between participant willing to fill out the optional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IRI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questions and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altruism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(p &lt; 0.001)</a:t>
            </a:r>
            <a:endParaRPr lang="en-US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7427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5A14D-9C37-25BE-C955-83FB70AF2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3"/>
            <a:ext cx="10361657" cy="1450757"/>
          </a:xfrm>
        </p:spPr>
        <p:txBody>
          <a:bodyPr/>
          <a:lstStyle/>
          <a:p>
            <a:r>
              <a:rPr lang="en-US" dirty="0"/>
              <a:t>Discussion: Willingness and Circumstances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CC5900-5C59-7D78-8598-4BFB8F755077}"/>
              </a:ext>
            </a:extLst>
          </p:cNvPr>
          <p:cNvSpPr txBox="1"/>
          <p:nvPr/>
        </p:nvSpPr>
        <p:spPr>
          <a:xfrm>
            <a:off x="1256333" y="3468537"/>
            <a:ext cx="2824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Immune Disorder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F4C7A0-B255-6C8E-CDA0-3C48225FEFF3}"/>
              </a:ext>
            </a:extLst>
          </p:cNvPr>
          <p:cNvSpPr txBox="1"/>
          <p:nvPr/>
        </p:nvSpPr>
        <p:spPr>
          <a:xfrm>
            <a:off x="7023803" y="3429000"/>
            <a:ext cx="4416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Alcohol-Related Liver Disease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E17BC3-5E38-3711-ECBE-4A4767BAAC05}"/>
              </a:ext>
            </a:extLst>
          </p:cNvPr>
          <p:cNvSpPr txBox="1"/>
          <p:nvPr/>
        </p:nvSpPr>
        <p:spPr>
          <a:xfrm>
            <a:off x="1256524" y="4107886"/>
            <a:ext cx="2824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Infant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8E67F5-15E0-0BA3-E0C6-99A93DF82407}"/>
              </a:ext>
            </a:extLst>
          </p:cNvPr>
          <p:cNvSpPr txBox="1"/>
          <p:nvPr/>
        </p:nvSpPr>
        <p:spPr>
          <a:xfrm>
            <a:off x="7082354" y="4124703"/>
            <a:ext cx="2824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Adult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888B65-E3E7-723F-8CF4-32CB0C10263A}"/>
              </a:ext>
            </a:extLst>
          </p:cNvPr>
          <p:cNvSpPr txBox="1"/>
          <p:nvPr/>
        </p:nvSpPr>
        <p:spPr>
          <a:xfrm>
            <a:off x="1231450" y="4739269"/>
            <a:ext cx="2824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Relative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E04792-F00A-C9FC-46D9-AF651C61D38C}"/>
              </a:ext>
            </a:extLst>
          </p:cNvPr>
          <p:cNvSpPr txBox="1"/>
          <p:nvPr/>
        </p:nvSpPr>
        <p:spPr>
          <a:xfrm>
            <a:off x="7082354" y="4757680"/>
            <a:ext cx="2824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Non-Relative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BBB2DB-751C-1144-0558-03E15BAA1E82}"/>
              </a:ext>
            </a:extLst>
          </p:cNvPr>
          <p:cNvSpPr txBox="1"/>
          <p:nvPr/>
        </p:nvSpPr>
        <p:spPr>
          <a:xfrm>
            <a:off x="1231450" y="5388317"/>
            <a:ext cx="49547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Sibling </a:t>
            </a:r>
            <a:r>
              <a:rPr lang="en-US" sz="2800" dirty="0"/>
              <a:t>with Alcohol-Related Liver Disease</a:t>
            </a:r>
          </a:p>
          <a:p>
            <a:endParaRPr lang="en-US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33541C-12EF-DE15-AD4E-48F08EC3021E}"/>
              </a:ext>
            </a:extLst>
          </p:cNvPr>
          <p:cNvSpPr txBox="1"/>
          <p:nvPr/>
        </p:nvSpPr>
        <p:spPr>
          <a:xfrm>
            <a:off x="7082355" y="5350363"/>
            <a:ext cx="49547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Non-Relative with Alcohol-Related Liver Disease</a:t>
            </a:r>
          </a:p>
          <a:p>
            <a:endParaRPr lang="en-US" sz="280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220E7D4-49DA-3B7A-C666-46FC096B2FAC}"/>
              </a:ext>
            </a:extLst>
          </p:cNvPr>
          <p:cNvSpPr txBox="1">
            <a:spLocks/>
          </p:cNvSpPr>
          <p:nvPr/>
        </p:nvSpPr>
        <p:spPr>
          <a:xfrm>
            <a:off x="173620" y="1757187"/>
            <a:ext cx="11285316" cy="112669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Willingness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to consider living organ donation was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higher than expected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for both loved ones (53%) and strangers (22%)</a:t>
            </a:r>
          </a:p>
        </p:txBody>
      </p:sp>
      <p:pic>
        <p:nvPicPr>
          <p:cNvPr id="21" name="Graphic 20" descr="Checkmark with solid fill">
            <a:extLst>
              <a:ext uri="{FF2B5EF4-FFF2-40B4-BE49-F238E27FC236}">
                <a16:creationId xmlns:a16="http://schemas.microsoft.com/office/drawing/2014/main" id="{F6E6CF2A-D570-CAB3-102E-C67DDE2346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7535" y="3485365"/>
            <a:ext cx="523221" cy="523221"/>
          </a:xfrm>
          <a:prstGeom prst="rect">
            <a:avLst/>
          </a:prstGeom>
        </p:spPr>
      </p:pic>
      <p:pic>
        <p:nvPicPr>
          <p:cNvPr id="23" name="Graphic 22" descr="Close with solid fill">
            <a:extLst>
              <a:ext uri="{FF2B5EF4-FFF2-40B4-BE49-F238E27FC236}">
                <a16:creationId xmlns:a16="http://schemas.microsoft.com/office/drawing/2014/main" id="{D927CB12-C302-DE08-7006-70D3F21148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13119" y="3468536"/>
            <a:ext cx="523221" cy="523221"/>
          </a:xfrm>
          <a:prstGeom prst="rect">
            <a:avLst/>
          </a:prstGeom>
        </p:spPr>
      </p:pic>
      <p:pic>
        <p:nvPicPr>
          <p:cNvPr id="24" name="Graphic 23" descr="Checkmark with solid fill">
            <a:extLst>
              <a:ext uri="{FF2B5EF4-FFF2-40B4-BE49-F238E27FC236}">
                <a16:creationId xmlns:a16="http://schemas.microsoft.com/office/drawing/2014/main" id="{20D8F388-5B98-111F-1836-B14F4A2FA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7196" y="4139221"/>
            <a:ext cx="523221" cy="523221"/>
          </a:xfrm>
          <a:prstGeom prst="rect">
            <a:avLst/>
          </a:prstGeom>
        </p:spPr>
      </p:pic>
      <p:pic>
        <p:nvPicPr>
          <p:cNvPr id="25" name="Graphic 24" descr="Checkmark with solid fill">
            <a:extLst>
              <a:ext uri="{FF2B5EF4-FFF2-40B4-BE49-F238E27FC236}">
                <a16:creationId xmlns:a16="http://schemas.microsoft.com/office/drawing/2014/main" id="{E87451B7-1F3F-B86A-C564-969D9D0E9B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7195" y="5350363"/>
            <a:ext cx="523221" cy="523221"/>
          </a:xfrm>
          <a:prstGeom prst="rect">
            <a:avLst/>
          </a:prstGeom>
        </p:spPr>
      </p:pic>
      <p:pic>
        <p:nvPicPr>
          <p:cNvPr id="26" name="Graphic 25" descr="Checkmark with solid fill">
            <a:extLst>
              <a:ext uri="{FF2B5EF4-FFF2-40B4-BE49-F238E27FC236}">
                <a16:creationId xmlns:a16="http://schemas.microsoft.com/office/drawing/2014/main" id="{28814A3E-D04A-B91E-C898-A119DAF814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7194" y="4793077"/>
            <a:ext cx="523221" cy="523221"/>
          </a:xfrm>
          <a:prstGeom prst="rect">
            <a:avLst/>
          </a:prstGeom>
        </p:spPr>
      </p:pic>
      <p:pic>
        <p:nvPicPr>
          <p:cNvPr id="27" name="Graphic 26" descr="Close with solid fill">
            <a:extLst>
              <a:ext uri="{FF2B5EF4-FFF2-40B4-BE49-F238E27FC236}">
                <a16:creationId xmlns:a16="http://schemas.microsoft.com/office/drawing/2014/main" id="{19E49431-DE74-5E5C-B6E4-F83F2B536C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13119" y="4152381"/>
            <a:ext cx="523221" cy="523221"/>
          </a:xfrm>
          <a:prstGeom prst="rect">
            <a:avLst/>
          </a:prstGeom>
        </p:spPr>
      </p:pic>
      <p:pic>
        <p:nvPicPr>
          <p:cNvPr id="28" name="Graphic 27" descr="Close with solid fill">
            <a:extLst>
              <a:ext uri="{FF2B5EF4-FFF2-40B4-BE49-F238E27FC236}">
                <a16:creationId xmlns:a16="http://schemas.microsoft.com/office/drawing/2014/main" id="{C8082508-9FA5-4790-8DA7-01C06867A9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13119" y="4782735"/>
            <a:ext cx="523221" cy="523221"/>
          </a:xfrm>
          <a:prstGeom prst="rect">
            <a:avLst/>
          </a:prstGeom>
        </p:spPr>
      </p:pic>
      <p:pic>
        <p:nvPicPr>
          <p:cNvPr id="29" name="Graphic 28" descr="Close with solid fill">
            <a:extLst>
              <a:ext uri="{FF2B5EF4-FFF2-40B4-BE49-F238E27FC236}">
                <a16:creationId xmlns:a16="http://schemas.microsoft.com/office/drawing/2014/main" id="{EDB0FE25-874D-C1A3-C343-3D6B014B0A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00582" y="5413089"/>
            <a:ext cx="523221" cy="52322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35F69-5390-7057-5861-F1E404D97ACC}"/>
              </a:ext>
            </a:extLst>
          </p:cNvPr>
          <p:cNvSpPr txBox="1">
            <a:spLocks/>
          </p:cNvSpPr>
          <p:nvPr/>
        </p:nvSpPr>
        <p:spPr>
          <a:xfrm>
            <a:off x="173620" y="2721288"/>
            <a:ext cx="11285316" cy="63824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More likely to donate to recipients with characteristics: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Calibri" panose="020F0502020204030204" pitchFamily="34" charset="0"/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1361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00B4C-31E0-C63D-A1F5-651AE78F9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Discussion: Motivating and Discouraging Factors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C4EC6A-FDA8-BDC1-3997-34806E316F8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Strongest </a:t>
            </a:r>
            <a:r>
              <a:rPr lang="en-US" sz="2800" b="1" dirty="0"/>
              <a:t>Motivators: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Child Recipient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High success rate of transplant center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Helping someone in need/save a life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Help a family member or friend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27D3363-0ECD-B5A3-FC3C-605CD5B30E0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Strongest </a:t>
            </a:r>
            <a:r>
              <a:rPr lang="en-US" sz="2800" b="1" dirty="0"/>
              <a:t>Discouragers: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Risk of surgery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Uncompensated expenses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Difficulty of Recovery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Length of Recovery</a:t>
            </a:r>
          </a:p>
        </p:txBody>
      </p:sp>
    </p:spTree>
    <p:extLst>
      <p:ext uri="{BB962C8B-B14F-4D97-AF65-F5344CB8AC3E}">
        <p14:creationId xmlns:p14="http://schemas.microsoft.com/office/powerpoint/2010/main" val="31565124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00B4C-31E0-C63D-A1F5-651AE78F9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Discussion: Motivating and Discouraging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E413E-5EDA-4A11-4431-BB0F27925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204549"/>
            <a:ext cx="10058400" cy="4023360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People who answered ‘yes’ to consider non-directed living donation had:</a:t>
            </a:r>
          </a:p>
          <a:p>
            <a:pPr marL="864108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Higher levels of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motivation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than those who said ‘no’ for 3 of the top 4 factors.</a:t>
            </a:r>
          </a:p>
          <a:p>
            <a:pPr marL="864108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Lower levels of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discouragement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than those who said ‘no’ for 2 of the top 4 factors.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9509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EBE49-8454-1B5D-6366-F7E1CBDE3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Implications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B1D15-2868-424C-E4C9-E3781D3D2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Additional research could examine the perspectives of </a:t>
            </a: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other populations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on living organ donation.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Surveys are planned for distribution at </a:t>
            </a: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tattoo shops 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Denver so results can be compared to those from the medical campus sample.</a:t>
            </a:r>
          </a:p>
          <a:p>
            <a:pPr marL="457200" lvl="1" indent="0"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 may be used to guide development of </a:t>
            </a: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educational</a:t>
            </a: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recruitment materials.</a:t>
            </a:r>
            <a:endParaRPr lang="en-US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40684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9A568-A885-9796-3C4E-2F73505E8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09F503-F151-5401-26E9-C86F86C66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015153"/>
            <a:ext cx="10058400" cy="4023360"/>
          </a:xfrm>
        </p:spPr>
        <p:txBody>
          <a:bodyPr>
            <a:normAutofit lnSpcReduction="10000"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In 2019, </a:t>
            </a:r>
            <a:r>
              <a:rPr lang="en-US" sz="2400" b="1" dirty="0"/>
              <a:t>4,925 </a:t>
            </a:r>
            <a:r>
              <a:rPr lang="en-US" sz="2400" dirty="0"/>
              <a:t>people died while waiting for an organ in the United States [1].</a:t>
            </a:r>
          </a:p>
          <a:p>
            <a:pPr marL="201168" lvl="1" indent="0">
              <a:buNone/>
            </a:pPr>
            <a:endParaRPr lang="en-US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b="1" dirty="0"/>
              <a:t>&lt;15% </a:t>
            </a:r>
            <a:r>
              <a:rPr lang="en-US" sz="2400" dirty="0"/>
              <a:t>of organ donations in the US were from </a:t>
            </a:r>
            <a:r>
              <a:rPr lang="en-US" sz="2400" b="1" dirty="0"/>
              <a:t>living donors </a:t>
            </a:r>
            <a:r>
              <a:rPr lang="en-US" sz="2400" dirty="0"/>
              <a:t>in 2020 [2].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sz="2400" b="1" dirty="0"/>
              <a:t>22% </a:t>
            </a:r>
            <a:r>
              <a:rPr lang="en-US" sz="2400" dirty="0"/>
              <a:t>of </a:t>
            </a:r>
            <a:r>
              <a:rPr lang="en-US" sz="2400" b="1" dirty="0"/>
              <a:t>kidney</a:t>
            </a:r>
            <a:r>
              <a:rPr lang="en-US" sz="2400" dirty="0"/>
              <a:t> transplants were from living donors in 2023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sz="2400" b="1" dirty="0"/>
              <a:t>6% </a:t>
            </a:r>
            <a:r>
              <a:rPr lang="en-US" sz="2400" dirty="0"/>
              <a:t>of </a:t>
            </a:r>
            <a:r>
              <a:rPr lang="en-US" sz="2400" b="1" dirty="0"/>
              <a:t>liver</a:t>
            </a:r>
            <a:r>
              <a:rPr lang="en-US" sz="2400" dirty="0"/>
              <a:t> transplants were from living donors in 2023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Most donations from living donors are </a:t>
            </a:r>
            <a:r>
              <a:rPr lang="en-US" sz="2400" b="1" dirty="0"/>
              <a:t>directed</a:t>
            </a:r>
            <a:r>
              <a:rPr lang="en-US" sz="2400" dirty="0"/>
              <a:t> donations to family members or friends.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/>
              <a:t>People may also donate to anonymous recipients (</a:t>
            </a:r>
            <a:r>
              <a:rPr lang="en-US" sz="2400" b="1" dirty="0"/>
              <a:t>non-directed</a:t>
            </a:r>
            <a:r>
              <a:rPr lang="en-US" sz="2400" dirty="0"/>
              <a:t> donation) through some transplant centers.</a:t>
            </a:r>
          </a:p>
        </p:txBody>
      </p:sp>
    </p:spTree>
    <p:extLst>
      <p:ext uri="{BB962C8B-B14F-4D97-AF65-F5344CB8AC3E}">
        <p14:creationId xmlns:p14="http://schemas.microsoft.com/office/powerpoint/2010/main" val="1880214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31F7E-399A-5DEE-61A5-E2EB491D3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3DDE3-39E7-E473-FB17-B1BED4C814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000" dirty="0"/>
              <a:t>[1] Lewis A, </a:t>
            </a:r>
            <a:r>
              <a:rPr lang="en-US" sz="2000" dirty="0" err="1"/>
              <a:t>Koukoura</a:t>
            </a:r>
            <a:r>
              <a:rPr lang="en-US" sz="2000" dirty="0"/>
              <a:t> A, </a:t>
            </a:r>
            <a:r>
              <a:rPr lang="en-US" sz="2000" dirty="0" err="1"/>
              <a:t>Tsianos</a:t>
            </a:r>
            <a:r>
              <a:rPr lang="en-US" sz="2000" dirty="0"/>
              <a:t> GI, </a:t>
            </a:r>
            <a:r>
              <a:rPr lang="en-US" sz="2000" dirty="0" err="1"/>
              <a:t>Gargavanis</a:t>
            </a:r>
            <a:r>
              <a:rPr lang="en-US" sz="2000" dirty="0"/>
              <a:t> AA, Nielsen AA, Vassiliadis E. Organ donation in the US and Europe: The supply vs demand imbalance. Transplant Rev (Orlando). 2021 Apr;35(2):100585. </a:t>
            </a:r>
            <a:r>
              <a:rPr lang="en-US" sz="2000" dirty="0" err="1"/>
              <a:t>doi</a:t>
            </a:r>
            <a:r>
              <a:rPr lang="en-US" sz="2000" dirty="0"/>
              <a:t>: 10.1016/j.trre.2020.100585. </a:t>
            </a:r>
            <a:r>
              <a:rPr lang="en-US" sz="2000" dirty="0" err="1"/>
              <a:t>Epub</a:t>
            </a:r>
            <a:r>
              <a:rPr lang="en-US" sz="2000" dirty="0"/>
              <a:t> 2020 Oct 11. PMID: 33071161.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000" dirty="0"/>
              <a:t>[2] The Lancet Gastroenterology Hepatology. Removing barriers to living organ donation. Lancet Gastroenterol Hepatol. 2021 May;6(5):335. </a:t>
            </a:r>
            <a:r>
              <a:rPr lang="en-US" sz="2000" dirty="0" err="1"/>
              <a:t>doi</a:t>
            </a:r>
            <a:r>
              <a:rPr lang="en-US" sz="2000" dirty="0"/>
              <a:t>: 10.1016/S2468-1253(21)00104-7. PMID: 33857439.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/>
              <a:t>[3] Organ Procurement &amp; Transplantation Network. (2018). Data - OPTN. Hrsa.gov. https://optn.transplant.hrsa.gov/data/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971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65229-985E-CA08-C6C5-1BFC16D2F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06F1F-7863-ED44-446E-1A1F1B5E6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18752"/>
            <a:ext cx="10578904" cy="4350936"/>
          </a:xfrm>
        </p:spPr>
        <p:txBody>
          <a:bodyPr>
            <a:normAutofit lnSpcReduction="10000"/>
          </a:bodyPr>
          <a:lstStyle/>
          <a:p>
            <a:pPr marL="201168" lvl="1" indent="0">
              <a:buNone/>
            </a:pPr>
            <a:r>
              <a:rPr lang="en-US" sz="2400" dirty="0"/>
              <a:t>Special thank you to: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Dr. Ron-Li </a:t>
            </a:r>
            <a:r>
              <a:rPr lang="en-US" sz="2400" dirty="0" err="1"/>
              <a:t>Liaw</a:t>
            </a:r>
            <a:r>
              <a:rPr lang="en-US" sz="2400" dirty="0"/>
              <a:t>, Chair of PMHI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Dr. Neill Epperson, Chair of Department of Psychiatry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Dr. Dominic Martinez, Dir. Office of Inclusion and Outreach, CCTSI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Dr. Rachel A. Davis, primary mentor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Dr. Tyler </a:t>
            </a:r>
            <a:r>
              <a:rPr lang="en-US" sz="2400" dirty="0" err="1"/>
              <a:t>Branagan</a:t>
            </a:r>
            <a:r>
              <a:rPr lang="en-US" sz="2400" dirty="0"/>
              <a:t>, co-investigator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Dr. Susan </a:t>
            </a:r>
            <a:r>
              <a:rPr lang="en-US" sz="2400" dirty="0" err="1"/>
              <a:t>Mikulich</a:t>
            </a:r>
            <a:r>
              <a:rPr lang="en-US" sz="2400" dirty="0"/>
              <a:t>-Gilbertson, co-investigator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Dr. Stephanie </a:t>
            </a:r>
            <a:r>
              <a:rPr lang="en-US" sz="2400" dirty="0" err="1"/>
              <a:t>Lehto</a:t>
            </a:r>
            <a:r>
              <a:rPr lang="en-US" sz="2400" dirty="0"/>
              <a:t>, co-investigator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 err="1"/>
              <a:t>Yunliang</a:t>
            </a:r>
            <a:r>
              <a:rPr lang="en-US" sz="2400" dirty="0"/>
              <a:t> (Lily) Luo, Director PURPLE Program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Shanna Trott, Director PURPLE Program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/>
              <a:t>Dr. Merlin </a:t>
            </a:r>
            <a:r>
              <a:rPr lang="en-US" sz="2400" dirty="0" err="1"/>
              <a:t>Ariefdjohan</a:t>
            </a:r>
            <a:r>
              <a:rPr lang="en-US" sz="2400" dirty="0"/>
              <a:t>, PURPLE Program Founder and Faculty Advisor</a:t>
            </a:r>
          </a:p>
        </p:txBody>
      </p:sp>
    </p:spTree>
    <p:extLst>
      <p:ext uri="{BB962C8B-B14F-4D97-AF65-F5344CB8AC3E}">
        <p14:creationId xmlns:p14="http://schemas.microsoft.com/office/powerpoint/2010/main" val="29795905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96128-E8C6-2EEA-16A2-EFEDB7E2D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Recovery from Donation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3BE9E-020E-F658-DF4F-475F96682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Typical surgical risks from major surgery</a:t>
            </a:r>
          </a:p>
          <a:p>
            <a:pPr marL="635508" lvl="1" indent="-34290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Liver: </a:t>
            </a:r>
          </a:p>
          <a:p>
            <a:pPr marL="1001268" lvl="3" indent="-34290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Stay in hospital for up to 1 week after (or more)</a:t>
            </a:r>
          </a:p>
          <a:p>
            <a:pPr marL="1001268" lvl="3" indent="-34290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Liver regrows to normal size in 2 months, most can return to normal activity</a:t>
            </a:r>
          </a:p>
          <a:p>
            <a:pPr marL="635508" lvl="1" indent="-34290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20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Kidney: </a:t>
            </a:r>
          </a:p>
          <a:p>
            <a:pPr marL="1001268" lvl="3" indent="-34290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20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Most kidney donors recover in the hospital for 2-5 days before heading home</a:t>
            </a:r>
          </a:p>
          <a:p>
            <a:pPr marL="1001268" lvl="3" indent="-34290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6-8 weeks to fully heal. During this time, you shouldn't lift anything heavier than about 10 pounds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979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96128-E8C6-2EEA-16A2-EFEDB7E2D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Financial Burden from Donation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3BE9E-020E-F658-DF4F-475F96682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0" lvl="0" indent="-34290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Recipient’s insurance </a:t>
            </a:r>
            <a:r>
              <a:rPr lang="en-US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covers donor’s medical expenses</a:t>
            </a:r>
          </a:p>
          <a:p>
            <a:pPr marL="635508" lvl="1" indent="-34290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May not cover follow-up expenses from additional treatment or complications</a:t>
            </a:r>
          </a:p>
          <a:p>
            <a:pPr marL="635508" lvl="1" indent="-34290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Doesn’t cover lodging, childcare, lost wages</a:t>
            </a:r>
          </a:p>
          <a:p>
            <a:pPr marL="342900" marR="0" lvl="0" indent="-34290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Living </a:t>
            </a:r>
            <a:r>
              <a:rPr lang="en-US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donors</a:t>
            </a:r>
            <a:r>
              <a:rPr lang="en-US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legally </a:t>
            </a:r>
            <a:r>
              <a:rPr lang="en-US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can’t get paid </a:t>
            </a:r>
            <a:r>
              <a:rPr lang="en-US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donating</a:t>
            </a:r>
          </a:p>
          <a:p>
            <a:pPr marL="342900" marR="0" lvl="0" indent="-34290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National Living Donor Assistance Center </a:t>
            </a:r>
            <a:r>
              <a:rPr lang="en-US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en-US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provide </a:t>
            </a:r>
            <a:r>
              <a:rPr lang="en-US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financial support </a:t>
            </a:r>
            <a:r>
              <a:rPr lang="en-US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travel, lodging, meals, other non-medical expenses for 90 days after surgery</a:t>
            </a:r>
          </a:p>
          <a:p>
            <a:pPr marL="342900" marR="0" lvl="0" indent="-34290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 </a:t>
            </a:r>
            <a:r>
              <a:rPr lang="en-US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donors</a:t>
            </a:r>
            <a:r>
              <a:rPr lang="en-US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have trouble getting, affording, or keeping health, disability, or life </a:t>
            </a:r>
            <a:r>
              <a:rPr lang="en-US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insurance</a:t>
            </a:r>
          </a:p>
          <a:p>
            <a:pPr marL="635508" lvl="1" indent="-34290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Premiums can increase</a:t>
            </a:r>
          </a:p>
          <a:p>
            <a:pPr marL="635508" lvl="1" indent="-342900">
              <a:lnSpc>
                <a:spcPct val="116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you don’t have insurance, serving as a donor can be considered pre-existing condition if you try to get insurance later</a:t>
            </a:r>
          </a:p>
        </p:txBody>
      </p:sp>
    </p:spTree>
    <p:extLst>
      <p:ext uri="{BB962C8B-B14F-4D97-AF65-F5344CB8AC3E}">
        <p14:creationId xmlns:p14="http://schemas.microsoft.com/office/powerpoint/2010/main" val="1629585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9A568-A885-9796-3C4E-2F73505E8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Introduction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DCB48CA-58E9-073A-2EAA-F2501C7804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810203"/>
              </p:ext>
            </p:extLst>
          </p:nvPr>
        </p:nvGraphicFramePr>
        <p:xfrm>
          <a:off x="2958569" y="2371547"/>
          <a:ext cx="6436640" cy="4053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75B05-1968-0117-33C4-7794040C6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053" y="1876256"/>
            <a:ext cx="9373985" cy="495291"/>
          </a:xfrm>
        </p:spPr>
        <p:txBody>
          <a:bodyPr>
            <a:normAutofit/>
          </a:bodyPr>
          <a:lstStyle/>
          <a:p>
            <a:pPr marL="201168" lvl="1" indent="0">
              <a:buNone/>
            </a:pPr>
            <a:r>
              <a:rPr lang="en-US" sz="2400" dirty="0"/>
              <a:t>As of 8/12/24, there were </a:t>
            </a:r>
            <a:r>
              <a:rPr lang="en-US" sz="2400" b="1" dirty="0"/>
              <a:t>104,036 </a:t>
            </a:r>
            <a:r>
              <a:rPr lang="en-US" sz="2400" dirty="0"/>
              <a:t>transplant waiting list candidates [3].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Liver icon in trendy flat style. Symbol for your web site design, logo ...">
            <a:extLst>
              <a:ext uri="{FF2B5EF4-FFF2-40B4-BE49-F238E27FC236}">
                <a16:creationId xmlns:a16="http://schemas.microsoft.com/office/drawing/2014/main" id="{E3568BB4-AA5D-2E31-6E5B-BCD59CC54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222" y="3412783"/>
            <a:ext cx="2304360" cy="230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phic 6" descr="Kidneys with solid fill">
            <a:extLst>
              <a:ext uri="{FF2B5EF4-FFF2-40B4-BE49-F238E27FC236}">
                <a16:creationId xmlns:a16="http://schemas.microsoft.com/office/drawing/2014/main" id="{DBB47663-20FC-760E-AB19-4C2C6FB1A9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82418" y="3412783"/>
            <a:ext cx="2304360" cy="230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518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3BCCAE5-A35B-4B66-A4A7-E23C34A40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A259D8-008D-C7B7-B3CD-42D1B013A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Objective 1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87BDFB-DE64-4B56-B44F-45FAE19FA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6B857CD-9BB9-9E50-F57C-AC6214E9AFD7}"/>
              </a:ext>
            </a:extLst>
          </p:cNvPr>
          <p:cNvSpPr txBox="1"/>
          <p:nvPr/>
        </p:nvSpPr>
        <p:spPr>
          <a:xfrm>
            <a:off x="1097279" y="2733985"/>
            <a:ext cx="6454987" cy="313510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defTabSz="914400"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Evaluate participants’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willingness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consider becoming living organ donors under different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circumstances.</a:t>
            </a:r>
          </a:p>
        </p:txBody>
      </p:sp>
      <p:pic>
        <p:nvPicPr>
          <p:cNvPr id="4" name="Graphic 3" descr="Magnifying glass with solid fill">
            <a:extLst>
              <a:ext uri="{FF2B5EF4-FFF2-40B4-BE49-F238E27FC236}">
                <a16:creationId xmlns:a16="http://schemas.microsoft.com/office/drawing/2014/main" id="{7F983A11-D7DE-E9A4-76F1-7D8E35D30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20570" y="2084269"/>
            <a:ext cx="3135109" cy="313510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D7A74B5-8367-4A83-ABEC-0FCDDE97B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C184B0-C2C6-4BF0-B078-816C7AF95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660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3BCCAE5-A35B-4B66-A4A7-E23C34A40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A259D8-008D-C7B7-B3CD-42D1B013A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Objective 2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87BDFB-DE64-4B56-B44F-45FAE19FA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6B857CD-9BB9-9E50-F57C-AC6214E9AFD7}"/>
              </a:ext>
            </a:extLst>
          </p:cNvPr>
          <p:cNvSpPr txBox="1"/>
          <p:nvPr/>
        </p:nvSpPr>
        <p:spPr>
          <a:xfrm>
            <a:off x="1097280" y="2468040"/>
            <a:ext cx="6454987" cy="313510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r>
              <a:rPr lang="en-US" sz="2800" dirty="0"/>
              <a:t>Determine which </a:t>
            </a:r>
            <a:r>
              <a:rPr lang="en-US" sz="2800" b="1" dirty="0"/>
              <a:t>factors</a:t>
            </a:r>
            <a:r>
              <a:rPr lang="en-US" sz="2800" dirty="0"/>
              <a:t> are perceived as more </a:t>
            </a:r>
            <a:r>
              <a:rPr lang="en-US" sz="2800" b="1" dirty="0"/>
              <a:t>motivating</a:t>
            </a:r>
            <a:r>
              <a:rPr lang="en-US" sz="2800" dirty="0"/>
              <a:t> and which are perceived as more </a:t>
            </a:r>
            <a:r>
              <a:rPr lang="en-US" sz="2800" b="1" dirty="0"/>
              <a:t>discouraging</a:t>
            </a:r>
            <a:r>
              <a:rPr lang="en-US" sz="2800" dirty="0"/>
              <a:t> to living organ donation and potential associations with willingness to donate.</a:t>
            </a:r>
          </a:p>
        </p:txBody>
      </p:sp>
      <p:pic>
        <p:nvPicPr>
          <p:cNvPr id="4" name="Graphic 3" descr="Magnifying glass with solid fill">
            <a:extLst>
              <a:ext uri="{FF2B5EF4-FFF2-40B4-BE49-F238E27FC236}">
                <a16:creationId xmlns:a16="http://schemas.microsoft.com/office/drawing/2014/main" id="{7F983A11-D7DE-E9A4-76F1-7D8E35D30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20570" y="2084269"/>
            <a:ext cx="3135109" cy="313510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D7A74B5-8367-4A83-ABEC-0FCDDE97B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C184B0-C2C6-4BF0-B078-816C7AF95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656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B3833-B0FC-933C-26DB-D5F0B6474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Methods: Survey Design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330707-B25C-D0F9-3051-6F55C3C591BA}"/>
              </a:ext>
            </a:extLst>
          </p:cNvPr>
          <p:cNvSpPr txBox="1"/>
          <p:nvPr/>
        </p:nvSpPr>
        <p:spPr>
          <a:xfrm>
            <a:off x="2806169" y="2237078"/>
            <a:ext cx="84907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34 Questions: demographics, awareness, perspectives, altruism scale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54D7DE-C0B2-670E-8527-833B1DC960AC}"/>
              </a:ext>
            </a:extLst>
          </p:cNvPr>
          <p:cNvSpPr txBox="1"/>
          <p:nvPr/>
        </p:nvSpPr>
        <p:spPr>
          <a:xfrm>
            <a:off x="2806168" y="3252060"/>
            <a:ext cx="7322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Participants spun a wheel for a prize</a:t>
            </a:r>
            <a:endParaRPr 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15215C-9D7C-0DDF-67FB-E6EB86E31FD1}"/>
              </a:ext>
            </a:extLst>
          </p:cNvPr>
          <p:cNvSpPr txBox="1"/>
          <p:nvPr/>
        </p:nvSpPr>
        <p:spPr>
          <a:xfrm>
            <a:off x="2806168" y="3948921"/>
            <a:ext cx="8490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348</a:t>
            </a:r>
            <a:r>
              <a:rPr lang="en-US" sz="2800" dirty="0"/>
              <a:t> participants completed the survey on the </a:t>
            </a:r>
            <a:r>
              <a:rPr lang="en-US" sz="2800" b="1" dirty="0"/>
              <a:t>CU Anschutz Medical Campus</a:t>
            </a:r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113A9E79-1C8A-B3CA-7586-75C31F459FA1}"/>
              </a:ext>
            </a:extLst>
          </p:cNvPr>
          <p:cNvSpPr/>
          <p:nvPr/>
        </p:nvSpPr>
        <p:spPr>
          <a:xfrm>
            <a:off x="1487154" y="2332890"/>
            <a:ext cx="1045029" cy="331596"/>
          </a:xfrm>
          <a:prstGeom prst="rightArrow">
            <a:avLst>
              <a:gd name="adj1" fmla="val 100000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66711AC9-3F9D-CBBF-0703-AD72D78B5E5B}"/>
              </a:ext>
            </a:extLst>
          </p:cNvPr>
          <p:cNvSpPr/>
          <p:nvPr/>
        </p:nvSpPr>
        <p:spPr>
          <a:xfrm>
            <a:off x="1487153" y="3347872"/>
            <a:ext cx="1045029" cy="331596"/>
          </a:xfrm>
          <a:prstGeom prst="rightArrow">
            <a:avLst>
              <a:gd name="adj1" fmla="val 100000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6EEA29FF-D523-7D4D-1217-FEC20FD2095F}"/>
              </a:ext>
            </a:extLst>
          </p:cNvPr>
          <p:cNvSpPr/>
          <p:nvPr/>
        </p:nvSpPr>
        <p:spPr>
          <a:xfrm>
            <a:off x="1487153" y="4362854"/>
            <a:ext cx="1045029" cy="331596"/>
          </a:xfrm>
          <a:prstGeom prst="rightArrow">
            <a:avLst>
              <a:gd name="adj1" fmla="val 100000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83FD9F-BBA2-5402-3644-71FDFF08F4A8}"/>
              </a:ext>
            </a:extLst>
          </p:cNvPr>
          <p:cNvSpPr txBox="1"/>
          <p:nvPr/>
        </p:nvSpPr>
        <p:spPr>
          <a:xfrm>
            <a:off x="2806167" y="5066580"/>
            <a:ext cx="92016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65 participants completed 28 optional questions for the interpersonal reactivity index (IRI), an assessment of empathy </a:t>
            </a:r>
            <a:endParaRPr lang="en-US" sz="2400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1E874554-DF05-2810-8B1C-4C8316DD072D}"/>
              </a:ext>
            </a:extLst>
          </p:cNvPr>
          <p:cNvSpPr/>
          <p:nvPr/>
        </p:nvSpPr>
        <p:spPr>
          <a:xfrm>
            <a:off x="1487153" y="5377836"/>
            <a:ext cx="1045029" cy="331596"/>
          </a:xfrm>
          <a:prstGeom prst="rightArrow">
            <a:avLst>
              <a:gd name="adj1" fmla="val 100000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98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B3833-B0FC-933C-26DB-D5F0B6474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Altruism Scale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330707-B25C-D0F9-3051-6F55C3C591BA}"/>
              </a:ext>
            </a:extLst>
          </p:cNvPr>
          <p:cNvSpPr txBox="1"/>
          <p:nvPr/>
        </p:nvSpPr>
        <p:spPr>
          <a:xfrm>
            <a:off x="2806169" y="2237078"/>
            <a:ext cx="8490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Altruism facet of a personality inventory (HEXACO PI-R)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54D7DE-C0B2-670E-8527-833B1DC960AC}"/>
              </a:ext>
            </a:extLst>
          </p:cNvPr>
          <p:cNvSpPr txBox="1"/>
          <p:nvPr/>
        </p:nvSpPr>
        <p:spPr>
          <a:xfrm>
            <a:off x="2806168" y="3252060"/>
            <a:ext cx="7322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Average of 4 questions scaled from 1-5</a:t>
            </a:r>
            <a:endParaRPr lang="en-US" sz="2400" dirty="0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113A9E79-1C8A-B3CA-7586-75C31F459FA1}"/>
              </a:ext>
            </a:extLst>
          </p:cNvPr>
          <p:cNvSpPr/>
          <p:nvPr/>
        </p:nvSpPr>
        <p:spPr>
          <a:xfrm>
            <a:off x="1487154" y="2332890"/>
            <a:ext cx="1045029" cy="331596"/>
          </a:xfrm>
          <a:prstGeom prst="rightArrow">
            <a:avLst>
              <a:gd name="adj1" fmla="val 100000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66711AC9-3F9D-CBBF-0703-AD72D78B5E5B}"/>
              </a:ext>
            </a:extLst>
          </p:cNvPr>
          <p:cNvSpPr/>
          <p:nvPr/>
        </p:nvSpPr>
        <p:spPr>
          <a:xfrm>
            <a:off x="1487153" y="3347872"/>
            <a:ext cx="1045029" cy="331596"/>
          </a:xfrm>
          <a:prstGeom prst="rightArrow">
            <a:avLst>
              <a:gd name="adj1" fmla="val 100000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725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13DB7-FB46-762B-4050-42D56B3A0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Demographics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375C58F-C9BD-0651-88BA-97194D1A40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8239448"/>
              </p:ext>
            </p:extLst>
          </p:nvPr>
        </p:nvGraphicFramePr>
        <p:xfrm>
          <a:off x="0" y="1960187"/>
          <a:ext cx="5292262" cy="3404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D6FD5B91-4D4B-A218-D0A2-D9562BC6F2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9154965"/>
              </p:ext>
            </p:extLst>
          </p:nvPr>
        </p:nvGraphicFramePr>
        <p:xfrm>
          <a:off x="5292262" y="1960187"/>
          <a:ext cx="6588796" cy="4531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02998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13DB7-FB46-762B-4050-42D56B3A0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Demographics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582369-BE13-F6D4-FD91-D7CB88FB3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 </a:t>
            </a:r>
            <a:r>
              <a:rPr lang="en-US" sz="2800" b="1" dirty="0"/>
              <a:t>Ages</a:t>
            </a:r>
            <a:r>
              <a:rPr lang="en-US" sz="2800" dirty="0"/>
              <a:t> ranged from 18-70, with an average of </a:t>
            </a:r>
            <a:r>
              <a:rPr lang="en-US" sz="2800" b="1" dirty="0"/>
              <a:t>30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b="1" dirty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51541FC-039B-795C-E587-730621027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1298327"/>
              </p:ext>
            </p:extLst>
          </p:nvPr>
        </p:nvGraphicFramePr>
        <p:xfrm>
          <a:off x="6096000" y="2471894"/>
          <a:ext cx="5945571" cy="3837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93EAA5D-B69D-D37D-2678-E6A59B281E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2898062"/>
              </p:ext>
            </p:extLst>
          </p:nvPr>
        </p:nvGraphicFramePr>
        <p:xfrm>
          <a:off x="150429" y="2471894"/>
          <a:ext cx="5801209" cy="3677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9906654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10b96fc-3cac-4f39-8741-761b5c694de7">
      <Terms xmlns="http://schemas.microsoft.com/office/infopath/2007/PartnerControls"/>
    </lcf76f155ced4ddcb4097134ff3c332f>
    <TaxCatchAll xmlns="cd07119f-ec39-461f-9d35-e9dde5481e5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F4D360F85661468B9B23CC78D0CBAF" ma:contentTypeVersion="18" ma:contentTypeDescription="Create a new document." ma:contentTypeScope="" ma:versionID="f39e63fe1a22b1bedbcf6fb692222841">
  <xsd:schema xmlns:xsd="http://www.w3.org/2001/XMLSchema" xmlns:xs="http://www.w3.org/2001/XMLSchema" xmlns:p="http://schemas.microsoft.com/office/2006/metadata/properties" xmlns:ns2="b10b96fc-3cac-4f39-8741-761b5c694de7" xmlns:ns3="cd07119f-ec39-461f-9d35-e9dde5481e50" targetNamespace="http://schemas.microsoft.com/office/2006/metadata/properties" ma:root="true" ma:fieldsID="1bc355f65d7d3abee87d101411c176a8" ns2:_="" ns3:_="">
    <xsd:import namespace="b10b96fc-3cac-4f39-8741-761b5c694de7"/>
    <xsd:import namespace="cd07119f-ec39-461f-9d35-e9dde5481e5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0b96fc-3cac-4f39-8741-761b5c694d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7310ada-04f1-49d1-83c9-5a60708465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07119f-ec39-461f-9d35-e9dde5481e5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8575d1d3-11ac-4cfd-9924-75d384c3cee9}" ma:internalName="TaxCatchAll" ma:showField="CatchAllData" ma:web="cd07119f-ec39-461f-9d35-e9dde5481e5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D2016FE-74CF-49E3-ABAF-49C716E23AB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13B0E1D-29D2-4A62-BE25-C921878090C2}">
  <ds:schemaRefs>
    <ds:schemaRef ds:uri="http://schemas.openxmlformats.org/package/2006/metadata/core-properties"/>
    <ds:schemaRef ds:uri="http://purl.org/dc/dcmitype/"/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abac0121-6764-4cfe-9fd1-9fc28d0da96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C5EECAF-8254-404E-ADC2-2D3CEDC260C6}"/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411</TotalTime>
  <Words>1090</Words>
  <Application>Microsoft Office PowerPoint</Application>
  <PresentationFormat>Widescreen</PresentationFormat>
  <Paragraphs>123</Paragraphs>
  <Slides>23</Slides>
  <Notes>5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Aptos</vt:lpstr>
      <vt:lpstr>Arial</vt:lpstr>
      <vt:lpstr>Calibri</vt:lpstr>
      <vt:lpstr>Calibri Light</vt:lpstr>
      <vt:lpstr>Symbol</vt:lpstr>
      <vt:lpstr>Wingdings</vt:lpstr>
      <vt:lpstr>Retrospect</vt:lpstr>
      <vt:lpstr>Psychological Motivators and Barriers in Living Organ Donation</vt:lpstr>
      <vt:lpstr>Introduction</vt:lpstr>
      <vt:lpstr>Introduction</vt:lpstr>
      <vt:lpstr>Objective 1</vt:lpstr>
      <vt:lpstr>Objective 2</vt:lpstr>
      <vt:lpstr>Methods: Survey Design</vt:lpstr>
      <vt:lpstr>Altruism Scale</vt:lpstr>
      <vt:lpstr>Demographics</vt:lpstr>
      <vt:lpstr>Demographics</vt:lpstr>
      <vt:lpstr>Methods: Statistical Analysis</vt:lpstr>
      <vt:lpstr>Results: Willingness to Donate</vt:lpstr>
      <vt:lpstr>Results: Willingness to Donate</vt:lpstr>
      <vt:lpstr>Results: Motivating Factors</vt:lpstr>
      <vt:lpstr>Results: Discouraging Factors</vt:lpstr>
      <vt:lpstr>Interpersonal Reactivity Index</vt:lpstr>
      <vt:lpstr>Discussion: Willingness and Circumstances</vt:lpstr>
      <vt:lpstr>Discussion: Motivating and Discouraging Factors</vt:lpstr>
      <vt:lpstr>Discussion: Motivating and Discouraging Factors</vt:lpstr>
      <vt:lpstr>Future Implications</vt:lpstr>
      <vt:lpstr>References</vt:lpstr>
      <vt:lpstr>Acknowledgements </vt:lpstr>
      <vt:lpstr>Recovery from Donation</vt:lpstr>
      <vt:lpstr>Financial Burden from Donation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Psychological Factors in Living Organ Donation</dc:title>
  <dc:creator>Naibauer, Sydney</dc:creator>
  <cp:lastModifiedBy>Naibauer, Sydney</cp:lastModifiedBy>
  <cp:revision>4</cp:revision>
  <dcterms:created xsi:type="dcterms:W3CDTF">2024-05-31T19:34:54Z</dcterms:created>
  <dcterms:modified xsi:type="dcterms:W3CDTF">2024-08-12T21:41:26Z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0x010100C8F4D360F85661468B9B23CC78D0CBAF</vt:lpwstr>
  </property>
</Properties>
</file>