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8" r:id="rId5"/>
    <p:sldId id="264" r:id="rId6"/>
    <p:sldId id="728" r:id="rId7"/>
    <p:sldId id="729" r:id="rId8"/>
    <p:sldId id="739" r:id="rId9"/>
    <p:sldId id="732" r:id="rId10"/>
    <p:sldId id="303" r:id="rId11"/>
    <p:sldId id="735" r:id="rId12"/>
    <p:sldId id="736" r:id="rId13"/>
    <p:sldId id="719" r:id="rId14"/>
    <p:sldId id="742" r:id="rId15"/>
    <p:sldId id="746" r:id="rId16"/>
    <p:sldId id="747" r:id="rId17"/>
    <p:sldId id="748" r:id="rId18"/>
    <p:sldId id="745" r:id="rId19"/>
    <p:sldId id="744" r:id="rId20"/>
    <p:sldId id="727" r:id="rId21"/>
    <p:sldId id="734" r:id="rId22"/>
    <p:sldId id="26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A769"/>
    <a:srgbClr val="9E1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8F97D1-BCA7-1811-D4D5-969C4108231B}" v="2" dt="2022-11-10T23:22:29.562"/>
    <p1510:client id="{A04B3DAD-A307-0D4F-B400-3058B0EBA769}" v="1" vWet="5" dt="2022-11-10T23:22:18.407"/>
    <p1510:client id="{DFDCEECD-0543-356D-19FD-2D8BF0701AB2}" v="4" dt="2022-11-10T21:13:31.6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mons, Kimber M" userId="S::kimber.simmons@cuanschutz.edu::7c3495da-409e-43bd-ae26-25a40582b798" providerId="AD" clId="Web-{DFDCEECD-0543-356D-19FD-2D8BF0701AB2}"/>
    <pc:docChg chg="addSld delSld">
      <pc:chgData name="Simmons, Kimber M" userId="S::kimber.simmons@cuanschutz.edu::7c3495da-409e-43bd-ae26-25a40582b798" providerId="AD" clId="Web-{DFDCEECD-0543-356D-19FD-2D8BF0701AB2}" dt="2022-11-10T21:13:31.489" v="3"/>
      <pc:docMkLst>
        <pc:docMk/>
      </pc:docMkLst>
      <pc:sldChg chg="add del">
        <pc:chgData name="Simmons, Kimber M" userId="S::kimber.simmons@cuanschutz.edu::7c3495da-409e-43bd-ae26-25a40582b798" providerId="AD" clId="Web-{DFDCEECD-0543-356D-19FD-2D8BF0701AB2}" dt="2022-11-10T21:13:31.489" v="3"/>
        <pc:sldMkLst>
          <pc:docMk/>
          <pc:sldMk cId="3125992316" sldId="271"/>
        </pc:sldMkLst>
      </pc:sldChg>
      <pc:sldChg chg="add del">
        <pc:chgData name="Simmons, Kimber M" userId="S::kimber.simmons@cuanschutz.edu::7c3495da-409e-43bd-ae26-25a40582b798" providerId="AD" clId="Web-{DFDCEECD-0543-356D-19FD-2D8BF0701AB2}" dt="2022-11-10T21:13:30.192" v="2"/>
        <pc:sldMkLst>
          <pc:docMk/>
          <pc:sldMk cId="2879034986" sldId="272"/>
        </pc:sldMkLst>
      </pc:sldChg>
    </pc:docChg>
  </pc:docChgLst>
  <pc:docChgLst>
    <pc:chgData name="Simmons, Kimber M" userId="S::kimber.simmons@cuanschutz.edu::7c3495da-409e-43bd-ae26-25a40582b798" providerId="AD" clId="Web-{3D8F97D1-BCA7-1811-D4D5-969C4108231B}"/>
    <pc:docChg chg="modSld">
      <pc:chgData name="Simmons, Kimber M" userId="S::kimber.simmons@cuanschutz.edu::7c3495da-409e-43bd-ae26-25a40582b798" providerId="AD" clId="Web-{3D8F97D1-BCA7-1811-D4D5-969C4108231B}" dt="2022-11-10T23:22:29.562" v="0" actId="20577"/>
      <pc:docMkLst>
        <pc:docMk/>
      </pc:docMkLst>
      <pc:sldChg chg="modSp">
        <pc:chgData name="Simmons, Kimber M" userId="S::kimber.simmons@cuanschutz.edu::7c3495da-409e-43bd-ae26-25a40582b798" providerId="AD" clId="Web-{3D8F97D1-BCA7-1811-D4D5-969C4108231B}" dt="2022-11-10T23:22:29.562" v="0" actId="20577"/>
        <pc:sldMkLst>
          <pc:docMk/>
          <pc:sldMk cId="3275804039" sldId="264"/>
        </pc:sldMkLst>
        <pc:spChg chg="mod">
          <ac:chgData name="Simmons, Kimber M" userId="S::kimber.simmons@cuanschutz.edu::7c3495da-409e-43bd-ae26-25a40582b798" providerId="AD" clId="Web-{3D8F97D1-BCA7-1811-D4D5-969C4108231B}" dt="2022-11-10T23:22:29.562" v="0" actId="20577"/>
          <ac:spMkLst>
            <pc:docMk/>
            <pc:sldMk cId="3275804039" sldId="264"/>
            <ac:spMk id="3" creationId="{BCADE766-B702-D8FC-26A6-D4D6C2FC6281}"/>
          </ac:spMkLst>
        </pc:spChg>
      </pc:sldChg>
    </pc:docChg>
  </pc:docChgLst>
  <pc:docChgLst>
    <pc:chgData clId="Web-{3D8F97D1-BCA7-1811-D4D5-969C4108231B}"/>
    <pc:docChg chg="modSld">
      <pc:chgData name="" userId="" providerId="" clId="Web-{3D8F97D1-BCA7-1811-D4D5-969C4108231B}" dt="2022-11-10T23:22:12.530" v="0" actId="20577"/>
      <pc:docMkLst>
        <pc:docMk/>
      </pc:docMkLst>
      <pc:sldChg chg="modSp">
        <pc:chgData name="" userId="" providerId="" clId="Web-{3D8F97D1-BCA7-1811-D4D5-969C4108231B}" dt="2022-11-10T23:22:12.530" v="0" actId="20577"/>
        <pc:sldMkLst>
          <pc:docMk/>
          <pc:sldMk cId="3275804039" sldId="264"/>
        </pc:sldMkLst>
        <pc:spChg chg="mod">
          <ac:chgData name="" userId="" providerId="" clId="Web-{3D8F97D1-BCA7-1811-D4D5-969C4108231B}" dt="2022-11-10T23:22:12.530" v="0" actId="20577"/>
          <ac:spMkLst>
            <pc:docMk/>
            <pc:sldMk cId="3275804039" sldId="264"/>
            <ac:spMk id="3" creationId="{BCADE766-B702-D8FC-26A6-D4D6C2FC6281}"/>
          </ac:spMkLst>
        </pc:spChg>
      </pc:sldChg>
    </pc:docChg>
  </pc:docChgLst>
  <pc:docChgLst>
    <pc:chgData name="Simmons, Kimber M" userId="7c3495da-409e-43bd-ae26-25a40582b798" providerId="ADAL" clId="{A04B3DAD-A307-0D4F-B400-3058B0EBA769}"/>
    <pc:docChg chg="addSld delSld modSld">
      <pc:chgData name="Simmons, Kimber M" userId="7c3495da-409e-43bd-ae26-25a40582b798" providerId="ADAL" clId="{A04B3DAD-A307-0D4F-B400-3058B0EBA769}" dt="2022-11-10T21:16:30.904" v="16" actId="20577"/>
      <pc:docMkLst>
        <pc:docMk/>
      </pc:docMkLst>
      <pc:sldChg chg="del">
        <pc:chgData name="Simmons, Kimber M" userId="7c3495da-409e-43bd-ae26-25a40582b798" providerId="ADAL" clId="{A04B3DAD-A307-0D4F-B400-3058B0EBA769}" dt="2022-11-10T21:14:13.865" v="1" actId="2696"/>
        <pc:sldMkLst>
          <pc:docMk/>
          <pc:sldMk cId="3125992316" sldId="271"/>
        </pc:sldMkLst>
      </pc:sldChg>
      <pc:sldChg chg="del">
        <pc:chgData name="Simmons, Kimber M" userId="7c3495da-409e-43bd-ae26-25a40582b798" providerId="ADAL" clId="{A04B3DAD-A307-0D4F-B400-3058B0EBA769}" dt="2022-11-10T21:14:14.345" v="2" actId="2696"/>
        <pc:sldMkLst>
          <pc:docMk/>
          <pc:sldMk cId="2879034986" sldId="272"/>
        </pc:sldMkLst>
      </pc:sldChg>
      <pc:sldChg chg="modSp mod">
        <pc:chgData name="Simmons, Kimber M" userId="7c3495da-409e-43bd-ae26-25a40582b798" providerId="ADAL" clId="{A04B3DAD-A307-0D4F-B400-3058B0EBA769}" dt="2022-11-10T21:16:30.904" v="16" actId="20577"/>
        <pc:sldMkLst>
          <pc:docMk/>
          <pc:sldMk cId="599321258" sldId="745"/>
        </pc:sldMkLst>
        <pc:spChg chg="mod">
          <ac:chgData name="Simmons, Kimber M" userId="7c3495da-409e-43bd-ae26-25a40582b798" providerId="ADAL" clId="{A04B3DAD-A307-0D4F-B400-3058B0EBA769}" dt="2022-11-10T21:16:30.904" v="16" actId="20577"/>
          <ac:spMkLst>
            <pc:docMk/>
            <pc:sldMk cId="599321258" sldId="745"/>
            <ac:spMk id="7" creationId="{139F00AE-F5F3-163E-3546-FB9FDCAEF8ED}"/>
          </ac:spMkLst>
        </pc:spChg>
      </pc:sldChg>
      <pc:sldChg chg="add">
        <pc:chgData name="Simmons, Kimber M" userId="7c3495da-409e-43bd-ae26-25a40582b798" providerId="ADAL" clId="{A04B3DAD-A307-0D4F-B400-3058B0EBA769}" dt="2022-11-10T21:14:11.032" v="0"/>
        <pc:sldMkLst>
          <pc:docMk/>
          <pc:sldMk cId="2731707732" sldId="746"/>
        </pc:sldMkLst>
      </pc:sldChg>
      <pc:sldChg chg="add">
        <pc:chgData name="Simmons, Kimber M" userId="7c3495da-409e-43bd-ae26-25a40582b798" providerId="ADAL" clId="{A04B3DAD-A307-0D4F-B400-3058B0EBA769}" dt="2022-11-10T21:14:11.032" v="0"/>
        <pc:sldMkLst>
          <pc:docMk/>
          <pc:sldMk cId="1747229842" sldId="747"/>
        </pc:sldMkLst>
      </pc:sldChg>
      <pc:sldChg chg="add">
        <pc:chgData name="Simmons, Kimber M" userId="7c3495da-409e-43bd-ae26-25a40582b798" providerId="ADAL" clId="{A04B3DAD-A307-0D4F-B400-3058B0EBA769}" dt="2022-11-10T21:14:11.032" v="0"/>
        <pc:sldMkLst>
          <pc:docMk/>
          <pc:sldMk cId="13324678" sldId="74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A09E22-CD89-E941-B9DA-2AAD17E2DF07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111F6BEE-50CC-1D4A-B94D-D0949C36EE38}">
      <dgm:prSet phldrT="[Text]"/>
      <dgm:spPr>
        <a:solidFill>
          <a:srgbClr val="FF0000">
            <a:alpha val="50000"/>
          </a:srgbClr>
        </a:solidFill>
      </dgm:spPr>
      <dgm:t>
        <a:bodyPr/>
        <a:lstStyle/>
        <a:p>
          <a:endParaRPr lang="en-US"/>
        </a:p>
      </dgm:t>
    </dgm:pt>
    <dgm:pt modelId="{408EC0C4-FE54-E04A-B5A8-4D8727809D90}" type="parTrans" cxnId="{F9A63B0B-4852-984E-9D00-8614BE193B8E}">
      <dgm:prSet/>
      <dgm:spPr/>
      <dgm:t>
        <a:bodyPr/>
        <a:lstStyle/>
        <a:p>
          <a:endParaRPr lang="en-US"/>
        </a:p>
      </dgm:t>
    </dgm:pt>
    <dgm:pt modelId="{7C298D5D-97A5-E443-9ECD-44433B84AFD0}" type="sibTrans" cxnId="{F9A63B0B-4852-984E-9D00-8614BE193B8E}">
      <dgm:prSet/>
      <dgm:spPr/>
      <dgm:t>
        <a:bodyPr/>
        <a:lstStyle/>
        <a:p>
          <a:endParaRPr lang="en-US"/>
        </a:p>
      </dgm:t>
    </dgm:pt>
    <dgm:pt modelId="{76421865-B2BF-8C4D-8069-AC39E60532F1}">
      <dgm:prSet phldrT="[Text]"/>
      <dgm:spPr>
        <a:solidFill>
          <a:srgbClr val="0432FF">
            <a:alpha val="50000"/>
          </a:srgbClr>
        </a:solidFill>
      </dgm:spPr>
      <dgm:t>
        <a:bodyPr/>
        <a:lstStyle/>
        <a:p>
          <a:endParaRPr lang="en-US"/>
        </a:p>
      </dgm:t>
    </dgm:pt>
    <dgm:pt modelId="{F471E57A-22DF-D543-992B-BE99B46821A8}" type="parTrans" cxnId="{FFC21AF4-19C7-7B40-A27D-9CDD4C7541D9}">
      <dgm:prSet/>
      <dgm:spPr/>
      <dgm:t>
        <a:bodyPr/>
        <a:lstStyle/>
        <a:p>
          <a:endParaRPr lang="en-US"/>
        </a:p>
      </dgm:t>
    </dgm:pt>
    <dgm:pt modelId="{9023CE2F-C22E-1348-854D-85BEDDBABD71}" type="sibTrans" cxnId="{FFC21AF4-19C7-7B40-A27D-9CDD4C7541D9}">
      <dgm:prSet/>
      <dgm:spPr/>
      <dgm:t>
        <a:bodyPr/>
        <a:lstStyle/>
        <a:p>
          <a:endParaRPr lang="en-US"/>
        </a:p>
      </dgm:t>
    </dgm:pt>
    <dgm:pt modelId="{D42512A9-4B81-1345-B34F-D0D3963B4A1C}" type="pres">
      <dgm:prSet presAssocID="{76A09E22-CD89-E941-B9DA-2AAD17E2DF07}" presName="compositeShape" presStyleCnt="0">
        <dgm:presLayoutVars>
          <dgm:chMax val="7"/>
          <dgm:dir/>
          <dgm:resizeHandles val="exact"/>
        </dgm:presLayoutVars>
      </dgm:prSet>
      <dgm:spPr/>
    </dgm:pt>
    <dgm:pt modelId="{79CA655D-1265-F944-A470-EC765F9DF54A}" type="pres">
      <dgm:prSet presAssocID="{111F6BEE-50CC-1D4A-B94D-D0949C36EE38}" presName="circ1" presStyleLbl="vennNode1" presStyleIdx="0" presStyleCnt="2" custScaleX="163271"/>
      <dgm:spPr/>
    </dgm:pt>
    <dgm:pt modelId="{F3489B93-4538-8A4E-826F-B8856BA08FB5}" type="pres">
      <dgm:prSet presAssocID="{111F6BEE-50CC-1D4A-B94D-D0949C36EE3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A456090-DA99-014F-8F1F-3CB848C60204}" type="pres">
      <dgm:prSet presAssocID="{76421865-B2BF-8C4D-8069-AC39E60532F1}" presName="circ2" presStyleLbl="vennNode1" presStyleIdx="1" presStyleCnt="2" custScaleX="160778"/>
      <dgm:spPr/>
    </dgm:pt>
    <dgm:pt modelId="{3120E999-D5C6-E249-9F00-77D671D02201}" type="pres">
      <dgm:prSet presAssocID="{76421865-B2BF-8C4D-8069-AC39E60532F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9A63B0B-4852-984E-9D00-8614BE193B8E}" srcId="{76A09E22-CD89-E941-B9DA-2AAD17E2DF07}" destId="{111F6BEE-50CC-1D4A-B94D-D0949C36EE38}" srcOrd="0" destOrd="0" parTransId="{408EC0C4-FE54-E04A-B5A8-4D8727809D90}" sibTransId="{7C298D5D-97A5-E443-9ECD-44433B84AFD0}"/>
    <dgm:cxn modelId="{3B61DB29-C235-4642-B652-F93AD13CD61E}" type="presOf" srcId="{111F6BEE-50CC-1D4A-B94D-D0949C36EE38}" destId="{F3489B93-4538-8A4E-826F-B8856BA08FB5}" srcOrd="1" destOrd="0" presId="urn:microsoft.com/office/officeart/2005/8/layout/venn1"/>
    <dgm:cxn modelId="{1A20F72A-82C2-AB41-A55A-6D17D517C72D}" type="presOf" srcId="{76421865-B2BF-8C4D-8069-AC39E60532F1}" destId="{3120E999-D5C6-E249-9F00-77D671D02201}" srcOrd="1" destOrd="0" presId="urn:microsoft.com/office/officeart/2005/8/layout/venn1"/>
    <dgm:cxn modelId="{CFF09B51-13D6-1F47-8739-48AA4C0E5FD4}" type="presOf" srcId="{76421865-B2BF-8C4D-8069-AC39E60532F1}" destId="{1A456090-DA99-014F-8F1F-3CB848C60204}" srcOrd="0" destOrd="0" presId="urn:microsoft.com/office/officeart/2005/8/layout/venn1"/>
    <dgm:cxn modelId="{DDFFA07E-1C5A-B84A-AC65-0CAE5925FD99}" type="presOf" srcId="{111F6BEE-50CC-1D4A-B94D-D0949C36EE38}" destId="{79CA655D-1265-F944-A470-EC765F9DF54A}" srcOrd="0" destOrd="0" presId="urn:microsoft.com/office/officeart/2005/8/layout/venn1"/>
    <dgm:cxn modelId="{881791C7-251F-4E47-AB9D-BE3E74472745}" type="presOf" srcId="{76A09E22-CD89-E941-B9DA-2AAD17E2DF07}" destId="{D42512A9-4B81-1345-B34F-D0D3963B4A1C}" srcOrd="0" destOrd="0" presId="urn:microsoft.com/office/officeart/2005/8/layout/venn1"/>
    <dgm:cxn modelId="{FFC21AF4-19C7-7B40-A27D-9CDD4C7541D9}" srcId="{76A09E22-CD89-E941-B9DA-2AAD17E2DF07}" destId="{76421865-B2BF-8C4D-8069-AC39E60532F1}" srcOrd="1" destOrd="0" parTransId="{F471E57A-22DF-D543-992B-BE99B46821A8}" sibTransId="{9023CE2F-C22E-1348-854D-85BEDDBABD71}"/>
    <dgm:cxn modelId="{E8D7753A-F3E8-CD4E-847D-33DAE2DC4EE7}" type="presParOf" srcId="{D42512A9-4B81-1345-B34F-D0D3963B4A1C}" destId="{79CA655D-1265-F944-A470-EC765F9DF54A}" srcOrd="0" destOrd="0" presId="urn:microsoft.com/office/officeart/2005/8/layout/venn1"/>
    <dgm:cxn modelId="{8319DD82-CFD5-FF4D-BD42-1729525D25B7}" type="presParOf" srcId="{D42512A9-4B81-1345-B34F-D0D3963B4A1C}" destId="{F3489B93-4538-8A4E-826F-B8856BA08FB5}" srcOrd="1" destOrd="0" presId="urn:microsoft.com/office/officeart/2005/8/layout/venn1"/>
    <dgm:cxn modelId="{9CC58E16-2CE1-9447-AAA6-CCD3FFE2372D}" type="presParOf" srcId="{D42512A9-4B81-1345-B34F-D0D3963B4A1C}" destId="{1A456090-DA99-014F-8F1F-3CB848C60204}" srcOrd="2" destOrd="0" presId="urn:microsoft.com/office/officeart/2005/8/layout/venn1"/>
    <dgm:cxn modelId="{0EB1CABE-43C5-1A4D-9FF6-B8527E386EC0}" type="presParOf" srcId="{D42512A9-4B81-1345-B34F-D0D3963B4A1C}" destId="{3120E999-D5C6-E249-9F00-77D671D0220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A655D-1265-F944-A470-EC765F9DF54A}">
      <dsp:nvSpPr>
        <dsp:cNvPr id="0" name=""/>
        <dsp:cNvSpPr/>
      </dsp:nvSpPr>
      <dsp:spPr>
        <a:xfrm>
          <a:off x="364696" y="11835"/>
          <a:ext cx="7065824" cy="4327666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351365" y="522160"/>
        <a:ext cx="4073989" cy="3307016"/>
      </dsp:txXfrm>
    </dsp:sp>
    <dsp:sp modelId="{1A456090-DA99-014F-8F1F-3CB848C60204}">
      <dsp:nvSpPr>
        <dsp:cNvPr id="0" name=""/>
        <dsp:cNvSpPr/>
      </dsp:nvSpPr>
      <dsp:spPr>
        <a:xfrm>
          <a:off x="3537680" y="11835"/>
          <a:ext cx="6957936" cy="4327666"/>
        </a:xfrm>
        <a:prstGeom prst="ellipse">
          <a:avLst/>
        </a:prstGeom>
        <a:solidFill>
          <a:srgbClr val="0432FF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5512229" y="522160"/>
        <a:ext cx="4011782" cy="3307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7BA096-6E7F-430C-78F2-B20D34A28B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C3DE99-69E9-E40D-B732-D7C2919BB3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77C02-940D-8347-8F49-428C4F7F00B3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BA1173-04EE-0D02-6CB1-2CB9DE9079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EBE665-951E-C7B6-CE79-6AE4832676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5ADFD-4F2E-2C45-92FF-DA1CB3D4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842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35752-42DA-BF42-A87C-B6B359E97941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9ECB0-8698-2E49-84CE-0E6DF13B3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086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867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F995B-E090-9E49-9599-D064BD0D34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701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960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30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62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00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30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08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662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33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7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9ECB0-8698-2E49-84CE-0E6DF13B3C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1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8E878-CB4A-893D-BB4A-A7E3DB4EA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600" b="1" i="0">
                <a:solidFill>
                  <a:schemeClr val="tx1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A03BFB-D579-B837-C00C-BB7A0D257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2107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600" b="0" i="0">
                <a:latin typeface="Avenir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8620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880015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E32A66-B713-0333-3D64-A227B8A3D4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7165" y="1577614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4AEC4BF-6C4F-07F6-6AD2-3DDB02227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165" y="1577614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F21AF6-8023-4454-85C5-BC31B890D500}"/>
              </a:ext>
            </a:extLst>
          </p:cNvPr>
          <p:cNvCxnSpPr>
            <a:cxnSpLocks/>
          </p:cNvCxnSpPr>
          <p:nvPr userDrawn="1"/>
        </p:nvCxnSpPr>
        <p:spPr>
          <a:xfrm>
            <a:off x="995084" y="6314390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80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E539868-D039-AB0D-A793-7A7AA49B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6779" y="640571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 sz="1100" b="0" i="0" kern="1200" smtClean="0">
                <a:solidFill>
                  <a:srgbClr val="BAA769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</a:lstStyle>
          <a:p>
            <a:fld id="{5EDE5CC2-7E6C-A644-9B1F-7DED8363A914}" type="datetime3">
              <a:rPr lang="en-CA" smtClean="0"/>
              <a:pPr/>
              <a:t>10 November 2022</a:t>
            </a:fld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0" i="0">
                <a:solidFill>
                  <a:srgbClr val="BAA769"/>
                </a:solidFill>
                <a:latin typeface="Proxima Nova" panose="02000506030000020004" pitchFamily="2" charset="0"/>
              </a:rPr>
              <a:t>PRESENTATION TITLE  </a:t>
            </a:r>
            <a:r>
              <a:rPr lang="en-US" sz="1500" b="0" i="0">
                <a:solidFill>
                  <a:srgbClr val="BAA769"/>
                </a:solidFill>
                <a:latin typeface="Proxima Nova Light" panose="02000506030000020004" pitchFamily="2" charset="0"/>
              </a:rPr>
              <a:t>|</a:t>
            </a:r>
            <a:r>
              <a:rPr lang="en-US" sz="1100" b="0" i="0">
                <a:solidFill>
                  <a:srgbClr val="BAA769"/>
                </a:solidFill>
                <a:latin typeface="Proxima Nova" panose="02000506030000020004" pitchFamily="2" charset="0"/>
              </a:rPr>
              <a:t>  </a:t>
            </a:r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D7A4CC2-DACF-50A3-4CC1-14FBBD03DFC8}"/>
              </a:ext>
            </a:extLst>
          </p:cNvPr>
          <p:cNvCxnSpPr>
            <a:cxnSpLocks/>
          </p:cNvCxnSpPr>
          <p:nvPr userDrawn="1"/>
        </p:nvCxnSpPr>
        <p:spPr>
          <a:xfrm>
            <a:off x="995084" y="6314390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3F19BBA-4FF5-376A-BA5D-325E2D7985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59229" y="293841"/>
            <a:ext cx="2898415" cy="58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35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AD3669-E9D0-AFAA-FB71-ABBCDA6B2F99}"/>
              </a:ext>
            </a:extLst>
          </p:cNvPr>
          <p:cNvCxnSpPr>
            <a:cxnSpLocks/>
          </p:cNvCxnSpPr>
          <p:nvPr userDrawn="1"/>
        </p:nvCxnSpPr>
        <p:spPr>
          <a:xfrm>
            <a:off x="995084" y="1550229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8CFC71F-4239-722A-9025-529098E6354A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17D8-6C85-9C58-C7A4-CD2F071E3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4F00E04-DA51-F766-A1A7-A8822B9AA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55F80F-12C4-767F-67FE-82AB91CD46DB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54FEBE-DFA3-410D-340A-D8B81F13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8F6BFE-F099-3A01-1177-EB0D11CC2F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12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CFC71F-4239-722A-9025-529098E6354A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17D8-6C85-9C58-C7A4-CD2F071E3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2503357"/>
            <a:ext cx="10515600" cy="3362142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4F00E04-DA51-F766-A1A7-A8822B9AA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55F80F-12C4-767F-67FE-82AB91CD46DB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54FEBE-DFA3-410D-340A-D8B81F13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5"/>
            <a:ext cx="10515600" cy="203103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5CCE21-7A50-B7B6-2994-13D4E384DE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80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AD3669-E9D0-AFAA-FB71-ABBCDA6B2F99}"/>
              </a:ext>
            </a:extLst>
          </p:cNvPr>
          <p:cNvCxnSpPr>
            <a:cxnSpLocks/>
          </p:cNvCxnSpPr>
          <p:nvPr userDrawn="1"/>
        </p:nvCxnSpPr>
        <p:spPr>
          <a:xfrm>
            <a:off x="995084" y="1205459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8CFC71F-4239-722A-9025-529098E6354A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17D8-6C85-9C58-C7A4-CD2F071E3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4F00E04-DA51-F766-A1A7-A8822B9AA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55F80F-12C4-767F-67FE-82AB91CD46DB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54FEBE-DFA3-410D-340A-D8B81F13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DA1E59-740B-69DF-FCF4-6029AF1963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66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AD3669-E9D0-AFAA-FB71-ABBCDA6B2F99}"/>
              </a:ext>
            </a:extLst>
          </p:cNvPr>
          <p:cNvCxnSpPr>
            <a:cxnSpLocks/>
          </p:cNvCxnSpPr>
          <p:nvPr userDrawn="1"/>
        </p:nvCxnSpPr>
        <p:spPr>
          <a:xfrm>
            <a:off x="995084" y="1205459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8CFC71F-4239-722A-9025-529098E6354A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17D8-6C85-9C58-C7A4-CD2F071E3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4F00E04-DA51-F766-A1A7-A8822B9AA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55F80F-12C4-767F-67FE-82AB91CD46DB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54FEBE-DFA3-410D-340A-D8B81F13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7047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AD3669-E9D0-AFAA-FB71-ABBCDA6B2F99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8CFC71F-4239-722A-9025-529098E6354A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17D8-6C85-9C58-C7A4-CD2F071E3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4F00E04-DA51-F766-A1A7-A8822B9AA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55F80F-12C4-767F-67FE-82AB91CD46DB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0" i="0">
                <a:solidFill>
                  <a:schemeClr val="bg1"/>
                </a:solidFill>
                <a:latin typeface="Proxima Nova" panose="02000506030000020004" pitchFamily="2" charset="0"/>
              </a:rPr>
              <a:t>PRESENTATION TITLE  </a:t>
            </a:r>
            <a:r>
              <a:rPr lang="en-US" sz="1500" b="0" i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r>
              <a:rPr lang="en-US" sz="1100" b="0" i="0">
                <a:solidFill>
                  <a:schemeClr val="bg1"/>
                </a:solidFill>
                <a:latin typeface="Proxima Nova" panose="02000506030000020004" pitchFamily="2" charset="0"/>
              </a:rPr>
              <a:t>  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54FEBE-DFA3-410D-340A-D8B81F13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D129FD14-0D7B-B6D0-0BBA-D1D154A751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59229" y="293841"/>
            <a:ext cx="2898415" cy="5853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8F9A9AA-26B1-5F13-689F-0976E2938A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8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15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8E878-CB4A-893D-BB4A-A7E3DB4EA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600" b="1" i="0">
                <a:solidFill>
                  <a:schemeClr val="tx1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A03BFB-D579-B837-C00C-BB7A0D257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2107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600" b="0" i="0">
                <a:latin typeface="Avenir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334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45E8E1A-3171-3856-097E-544033697A28}"/>
              </a:ext>
            </a:extLst>
          </p:cNvPr>
          <p:cNvSpPr/>
          <p:nvPr userDrawn="1"/>
        </p:nvSpPr>
        <p:spPr>
          <a:xfrm>
            <a:off x="-1" y="1"/>
            <a:ext cx="12191999" cy="6857999"/>
          </a:xfrm>
          <a:prstGeom prst="rect">
            <a:avLst/>
          </a:prstGeom>
          <a:solidFill>
            <a:srgbClr val="BAA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FEA0A12-F494-C4C9-A48E-B9CA83643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23107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0BFD7C6-F0CB-29F7-4FED-655B92437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202782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Proxima Nova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6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45E8E1A-3171-3856-097E-544033697A28}"/>
              </a:ext>
            </a:extLst>
          </p:cNvPr>
          <p:cNvSpPr/>
          <p:nvPr userDrawn="1"/>
        </p:nvSpPr>
        <p:spPr>
          <a:xfrm>
            <a:off x="-1" y="1"/>
            <a:ext cx="12191999" cy="6857999"/>
          </a:xfrm>
          <a:prstGeom prst="rect">
            <a:avLst/>
          </a:prstGeom>
          <a:solidFill>
            <a:srgbClr val="BAA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, icon, company name&#10;&#10;Description automatically generated">
            <a:extLst>
              <a:ext uri="{FF2B5EF4-FFF2-40B4-BE49-F238E27FC236}">
                <a16:creationId xmlns:a16="http://schemas.microsoft.com/office/drawing/2014/main" id="{5C9EA8E9-027A-5EF2-4876-9A05A938CC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663789" y="0"/>
            <a:ext cx="6864421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FEA0A12-F494-C4C9-A48E-B9CA83643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23107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0BFD7C6-F0CB-29F7-4FED-655B92437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202782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chemeClr val="bg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19194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AD3669-E9D0-AFAA-FB71-ABBCDA6B2F99}"/>
              </a:ext>
            </a:extLst>
          </p:cNvPr>
          <p:cNvCxnSpPr>
            <a:cxnSpLocks/>
          </p:cNvCxnSpPr>
          <p:nvPr userDrawn="1"/>
        </p:nvCxnSpPr>
        <p:spPr>
          <a:xfrm>
            <a:off x="995084" y="1550229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8CFC71F-4239-722A-9025-529098E6354A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17D8-6C85-9C58-C7A4-CD2F071E3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4F00E04-DA51-F766-A1A7-A8822B9AA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55F80F-12C4-767F-67FE-82AB91CD46DB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54FEBE-DFA3-410D-340A-D8B81F13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7969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954B373-8FF9-D4E6-07AA-EFE99FDC1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173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954B373-8FF9-D4E6-07AA-EFE99FDC1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42C59-0965-5F3A-D016-CB3E4A6D74A1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0ECC38-C1C0-CB21-F983-7485BF6C5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2C0C0-AB25-025D-9003-03AE7E7379A0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2B217-9FBC-9082-6CA5-C532B28ED2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4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954B373-8FF9-D4E6-07AA-EFE99FDC1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42C59-0965-5F3A-D016-CB3E4A6D74A1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0ECC38-C1C0-CB21-F983-7485BF6C5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2C0C0-AB25-025D-9003-03AE7E7379A0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C8A364-C4EF-516B-C32D-B9CD785EED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3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79B707B-72D5-FFCD-4496-5890B3402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52BB9D8-CD83-EBDD-020A-9B190621A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0B1B7B3-9F93-FCF8-0E3B-38DFA6A72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6E45EB-ECA5-3F50-7300-AEC4B75AF3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C501730-E902-25DF-BAD0-A13833167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CB1D5090-DE59-EF0E-7678-BB6434194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F4807EFE-094B-85D5-2FCA-90AEAB8C5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3881AC-0780-244E-8751-57927DE46D8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F5F2A0-2BF2-82A1-5E5E-34AB517E48FE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D7C1CD9-35A7-B286-BD85-A411E5917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0F89399-70D7-8EEE-8EB2-728277DE72A4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E1C59F-29AA-323A-BD8D-E31DEB9C0C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2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39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6" r:id="rId3"/>
    <p:sldLayoutId id="2147483661" r:id="rId4"/>
    <p:sldLayoutId id="2147483674" r:id="rId5"/>
    <p:sldLayoutId id="2147483657" r:id="rId6"/>
    <p:sldLayoutId id="2147483671" r:id="rId7"/>
    <p:sldLayoutId id="2147483672" r:id="rId8"/>
    <p:sldLayoutId id="2147483669" r:id="rId9"/>
    <p:sldLayoutId id="2147483662" r:id="rId10"/>
    <p:sldLayoutId id="2147483663" r:id="rId11"/>
    <p:sldLayoutId id="2147483650" r:id="rId12"/>
    <p:sldLayoutId id="2147483670" r:id="rId13"/>
    <p:sldLayoutId id="2147483668" r:id="rId14"/>
    <p:sldLayoutId id="2147483673" r:id="rId15"/>
    <p:sldLayoutId id="2147483664" r:id="rId16"/>
    <p:sldLayoutId id="2147483660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Proxima Nova Light" panose="0200050603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218EA-4DA9-6D89-F34E-54C24D90EF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>
                <a:effectLst/>
              </a:rPr>
              <a:t>Confirmation of positive screening for autoantibodies: how urgent and what tests to use?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EBA8E3-6D03-1011-EF22-8707C27B2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6519"/>
            <a:ext cx="9144000" cy="1210318"/>
          </a:xfrm>
        </p:spPr>
        <p:txBody>
          <a:bodyPr/>
          <a:lstStyle/>
          <a:p>
            <a:r>
              <a:rPr lang="en-US" b="1"/>
              <a:t>Kimber Simmons, MD MS</a:t>
            </a:r>
          </a:p>
          <a:p>
            <a:r>
              <a:rPr lang="en-US"/>
              <a:t>Assistant Professor of Pediatrics</a:t>
            </a: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7BBF7CC5-A12C-8B46-0BD2-A1ED46F29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470" y="5268912"/>
            <a:ext cx="4811059" cy="8043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1D0D18-78CA-E97D-D417-C77CFB48B2DA}"/>
              </a:ext>
            </a:extLst>
          </p:cNvPr>
          <p:cNvSpPr/>
          <p:nvPr/>
        </p:nvSpPr>
        <p:spPr>
          <a:xfrm>
            <a:off x="9888071" y="6212541"/>
            <a:ext cx="2079811" cy="519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9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B22755-126A-C601-B328-A1885E88F316}"/>
              </a:ext>
            </a:extLst>
          </p:cNvPr>
          <p:cNvSpPr/>
          <p:nvPr/>
        </p:nvSpPr>
        <p:spPr>
          <a:xfrm>
            <a:off x="8080744" y="6081823"/>
            <a:ext cx="3338623" cy="77617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915" y="214353"/>
            <a:ext cx="11646169" cy="1143000"/>
          </a:xfrm>
        </p:spPr>
        <p:txBody>
          <a:bodyPr>
            <a:noAutofit/>
          </a:bodyPr>
          <a:lstStyle/>
          <a:p>
            <a:pPr algn="ctr"/>
            <a:r>
              <a:rPr lang="en-US" sz="3800" b="1"/>
              <a:t>ECL Assay Separates </a:t>
            </a:r>
            <a:r>
              <a:rPr lang="en-US" sz="3800" b="1" u="sng"/>
              <a:t>Predictive</a:t>
            </a:r>
            <a:r>
              <a:rPr lang="en-US" sz="3800" b="1"/>
              <a:t> (high-affinity) from </a:t>
            </a:r>
            <a:r>
              <a:rPr lang="en-US" sz="3800" b="1" u="sng"/>
              <a:t>Non-Predictive</a:t>
            </a:r>
            <a:r>
              <a:rPr lang="en-US" sz="3800" b="1"/>
              <a:t> Antibodies</a:t>
            </a:r>
            <a:br>
              <a:rPr lang="en-US" sz="3800">
                <a:solidFill>
                  <a:srgbClr val="0000FF"/>
                </a:solidFill>
              </a:rPr>
            </a:br>
            <a:endParaRPr lang="en-US" sz="3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CBF34-E871-2F93-DA34-F10F7F7CA5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77FC49-4FA3-FF4E-AF12-B8D654846B6B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101945F-5BC8-69DD-A3D6-6E1EAA33D0B9}"/>
              </a:ext>
            </a:extLst>
          </p:cNvPr>
          <p:cNvGrpSpPr/>
          <p:nvPr/>
        </p:nvGrpSpPr>
        <p:grpSpPr>
          <a:xfrm>
            <a:off x="3653481" y="1354718"/>
            <a:ext cx="7313443" cy="4543681"/>
            <a:chOff x="4367936" y="892445"/>
            <a:chExt cx="7145990" cy="513863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475454-DF75-F5C3-A930-0CF1DA48874C}"/>
                </a:ext>
              </a:extLst>
            </p:cNvPr>
            <p:cNvSpPr txBox="1"/>
            <p:nvPr/>
          </p:nvSpPr>
          <p:spPr>
            <a:xfrm rot="16200000">
              <a:off x="2336160" y="2924221"/>
              <a:ext cx="45252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Cumulative incidence of T1D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B95F8E3-14AF-AEC8-0274-B4B46C745F9C}"/>
                </a:ext>
              </a:extLst>
            </p:cNvPr>
            <p:cNvSpPr txBox="1"/>
            <p:nvPr/>
          </p:nvSpPr>
          <p:spPr>
            <a:xfrm>
              <a:off x="5614812" y="5569419"/>
              <a:ext cx="3962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Years since seroconversion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A364B7E-AB7B-A0D8-887C-196AEB4CA0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58" t="26576" r="20248" b="26486"/>
            <a:stretch/>
          </p:blipFill>
          <p:spPr>
            <a:xfrm>
              <a:off x="4829601" y="1274165"/>
              <a:ext cx="6684325" cy="4310066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FF8636B-07A6-B091-145F-5C3167BD9542}"/>
              </a:ext>
            </a:extLst>
          </p:cNvPr>
          <p:cNvSpPr txBox="1"/>
          <p:nvPr/>
        </p:nvSpPr>
        <p:spPr>
          <a:xfrm>
            <a:off x="272914" y="3198216"/>
            <a:ext cx="31898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Children Screening Positive for a Single Islet Autoantibody by RBA Assay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14D0E4-6B82-08AA-8062-B86001AC7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560" y="6185583"/>
            <a:ext cx="2242364" cy="49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42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55AEBC10-3BFD-806E-8CFA-27E4DA718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2886"/>
            <a:ext cx="10515600" cy="3213315"/>
          </a:xfrm>
        </p:spPr>
        <p:txBody>
          <a:bodyPr/>
          <a:lstStyle/>
          <a:p>
            <a:r>
              <a:rPr lang="en-US"/>
              <a:t>138 screened + for </a:t>
            </a:r>
            <a:r>
              <a:rPr lang="en-US" u="sng"/>
              <a:t>&gt;</a:t>
            </a:r>
            <a:r>
              <a:rPr lang="en-US"/>
              <a:t>2 IAb</a:t>
            </a:r>
          </a:p>
          <a:p>
            <a:pPr lvl="1"/>
            <a:r>
              <a:rPr lang="en-US"/>
              <a:t>89% (n=123) confirmed + for </a:t>
            </a:r>
            <a:r>
              <a:rPr lang="en-US" u="sng"/>
              <a:t>&gt;</a:t>
            </a:r>
            <a:r>
              <a:rPr lang="en-US"/>
              <a:t>2 IAb</a:t>
            </a:r>
          </a:p>
          <a:p>
            <a:pPr lvl="1"/>
            <a:r>
              <a:rPr lang="en-US"/>
              <a:t>94% (n=129) confirmed + for </a:t>
            </a:r>
            <a:r>
              <a:rPr lang="en-US" u="sng"/>
              <a:t>&gt;</a:t>
            </a:r>
            <a:r>
              <a:rPr lang="en-US"/>
              <a:t>1 IAb</a:t>
            </a:r>
          </a:p>
          <a:p>
            <a:r>
              <a:rPr lang="en-US"/>
              <a:t>150 screened + for a single high-affinity IAb (ECL)</a:t>
            </a:r>
          </a:p>
          <a:p>
            <a:pPr lvl="1"/>
            <a:r>
              <a:rPr lang="en-US"/>
              <a:t>85% (n=128) confirmed + for a single Iab</a:t>
            </a:r>
          </a:p>
          <a:p>
            <a:r>
              <a:rPr lang="en-US"/>
              <a:t>Inter-assay variability (~5-10% at BDC) and time from screening to confirmation impact concordance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126AA1-3F98-4CCE-371F-2AB57FFC12B2}"/>
              </a:ext>
            </a:extLst>
          </p:cNvPr>
          <p:cNvSpPr txBox="1"/>
          <p:nvPr/>
        </p:nvSpPr>
        <p:spPr>
          <a:xfrm>
            <a:off x="9687732" y="5514592"/>
            <a:ext cx="2417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/>
              <a:t>Unpublished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428C86-D4A6-7BB8-8287-246CAF53CC05}"/>
              </a:ext>
            </a:extLst>
          </p:cNvPr>
          <p:cNvSpPr/>
          <p:nvPr/>
        </p:nvSpPr>
        <p:spPr>
          <a:xfrm>
            <a:off x="9499238" y="2485151"/>
            <a:ext cx="2186694" cy="1022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8A38212-D4D8-0EFD-09F2-F32F164C25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85"/>
          <a:stretch/>
        </p:blipFill>
        <p:spPr bwMode="auto">
          <a:xfrm>
            <a:off x="8859324" y="5883924"/>
            <a:ext cx="2297240" cy="81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E268D709-0BCB-7B87-E2B7-83A75D06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49" y="294724"/>
            <a:ext cx="11871702" cy="889934"/>
          </a:xfrm>
        </p:spPr>
        <p:txBody>
          <a:bodyPr/>
          <a:lstStyle/>
          <a:p>
            <a:pPr algn="ctr"/>
            <a:r>
              <a:rPr lang="en-US" b="1"/>
              <a:t>Concordance of Screening and Confirmation Islet Autoantibody (IAb) Results in ASK</a:t>
            </a:r>
            <a:br>
              <a:rPr lang="en-US" b="1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9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807C1D-4912-2A49-B97D-FDBFA8D72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987061"/>
            <a:ext cx="11148664" cy="33622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EA7811-7C41-C483-1F0F-097CA2ADF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241318"/>
            <a:ext cx="11163300" cy="889934"/>
          </a:xfrm>
        </p:spPr>
        <p:txBody>
          <a:bodyPr/>
          <a:lstStyle/>
          <a:p>
            <a:pPr algn="ctr"/>
            <a:r>
              <a:rPr lang="en-US" b="1"/>
              <a:t>What should the follow-up plan be for AW?</a:t>
            </a:r>
            <a:br>
              <a:rPr lang="en-US" b="1"/>
            </a:br>
            <a:r>
              <a:rPr lang="en-US" b="1"/>
              <a:t>Does she have dysglycemia?</a:t>
            </a:r>
          </a:p>
        </p:txBody>
      </p:sp>
    </p:spTree>
    <p:extLst>
      <p:ext uri="{BB962C8B-B14F-4D97-AF65-F5344CB8AC3E}">
        <p14:creationId xmlns:p14="http://schemas.microsoft.com/office/powerpoint/2010/main" val="2731707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807C1D-4912-2A49-B97D-FDBFA8D729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9092"/>
          <a:stretch/>
        </p:blipFill>
        <p:spPr>
          <a:xfrm>
            <a:off x="7759341" y="1988820"/>
            <a:ext cx="2951895" cy="28803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EA7811-7C41-C483-1F0F-097CA2ADF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463650"/>
            <a:ext cx="11163300" cy="889934"/>
          </a:xfrm>
        </p:spPr>
        <p:txBody>
          <a:bodyPr/>
          <a:lstStyle/>
          <a:p>
            <a:pPr algn="ctr"/>
            <a:r>
              <a:rPr lang="en-US" b="1"/>
              <a:t>CGM Average Blood Glucose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47CD78-54E2-64BA-E9C2-3FD0247794F4}"/>
              </a:ext>
            </a:extLst>
          </p:cNvPr>
          <p:cNvSpPr txBox="1"/>
          <p:nvPr/>
        </p:nvSpPr>
        <p:spPr>
          <a:xfrm>
            <a:off x="176000" y="5599236"/>
            <a:ext cx="12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aseline="30000"/>
              <a:t>1</a:t>
            </a:r>
            <a:r>
              <a:rPr lang="en-US"/>
              <a:t>Sundberg et al., DTT, 2018. </a:t>
            </a:r>
            <a:r>
              <a:rPr lang="en-US" baseline="30000"/>
              <a:t>2</a:t>
            </a:r>
            <a:r>
              <a:rPr lang="en-US"/>
              <a:t>Shaw et al., JCEM, 2019. </a:t>
            </a:r>
            <a:r>
              <a:rPr lang="en-US" baseline="30000"/>
              <a:t>3</a:t>
            </a:r>
            <a:r>
              <a:rPr lang="en-US"/>
              <a:t>DeBose, </a:t>
            </a:r>
            <a:r>
              <a:rPr lang="en-US" err="1"/>
              <a:t>Steck</a:t>
            </a:r>
            <a:r>
              <a:rPr lang="en-US"/>
              <a:t> et al., J Endo Soc, 2022.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E59475-FBEA-1A4E-B90B-4E5A4777A3C2}"/>
              </a:ext>
            </a:extLst>
          </p:cNvPr>
          <p:cNvSpPr txBox="1"/>
          <p:nvPr/>
        </p:nvSpPr>
        <p:spPr>
          <a:xfrm>
            <a:off x="3870603" y="2691580"/>
            <a:ext cx="146668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AVG BG</a:t>
            </a:r>
          </a:p>
          <a:p>
            <a:r>
              <a:rPr lang="en-US" sz="3200"/>
              <a:t>99</a:t>
            </a:r>
            <a:r>
              <a:rPr lang="en-US" sz="3200" u="sng"/>
              <a:t>+</a:t>
            </a:r>
            <a:r>
              <a:rPr lang="en-US" sz="3200"/>
              <a:t>7</a:t>
            </a:r>
          </a:p>
          <a:p>
            <a:r>
              <a:rPr lang="en-US" sz="3200"/>
              <a:t>95</a:t>
            </a:r>
          </a:p>
          <a:p>
            <a:r>
              <a:rPr lang="en-US" sz="3200"/>
              <a:t>103</a:t>
            </a:r>
            <a:r>
              <a:rPr lang="en-US" sz="3200" u="sng"/>
              <a:t>+</a:t>
            </a:r>
            <a:r>
              <a:rPr lang="en-US" sz="3200"/>
              <a:t>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4A9F0-6AE0-2288-D221-92182BC50B86}"/>
              </a:ext>
            </a:extLst>
          </p:cNvPr>
          <p:cNvSpPr txBox="1"/>
          <p:nvPr/>
        </p:nvSpPr>
        <p:spPr>
          <a:xfrm>
            <a:off x="1634212" y="3129764"/>
            <a:ext cx="20449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30000"/>
              <a:t>1</a:t>
            </a:r>
            <a:r>
              <a:rPr lang="en-US" sz="3200"/>
              <a:t>6-11 years</a:t>
            </a:r>
          </a:p>
          <a:p>
            <a:r>
              <a:rPr lang="en-US" sz="3200" baseline="30000"/>
              <a:t>2</a:t>
            </a:r>
            <a:r>
              <a:rPr lang="en-US" sz="3200"/>
              <a:t>2-8 years</a:t>
            </a:r>
          </a:p>
          <a:p>
            <a:r>
              <a:rPr lang="en-US" sz="3200" baseline="30000"/>
              <a:t>3</a:t>
            </a:r>
            <a:r>
              <a:rPr lang="en-US" sz="3200"/>
              <a:t>1-6 years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141C68-F267-7F7C-C43F-C6B76DB9C48F}"/>
              </a:ext>
            </a:extLst>
          </p:cNvPr>
          <p:cNvSpPr txBox="1"/>
          <p:nvPr/>
        </p:nvSpPr>
        <p:spPr>
          <a:xfrm>
            <a:off x="5528695" y="2691580"/>
            <a:ext cx="101502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SD</a:t>
            </a:r>
          </a:p>
          <a:p>
            <a:r>
              <a:rPr lang="en-US" sz="3200"/>
              <a:t>16</a:t>
            </a:r>
            <a:r>
              <a:rPr lang="en-US" sz="3200" u="sng"/>
              <a:t>+</a:t>
            </a:r>
            <a:r>
              <a:rPr lang="en-US" sz="3200"/>
              <a:t>3</a:t>
            </a:r>
          </a:p>
          <a:p>
            <a:r>
              <a:rPr lang="en-US" sz="3200"/>
              <a:t>18</a:t>
            </a:r>
          </a:p>
          <a:p>
            <a:r>
              <a:rPr lang="en-US" sz="3200"/>
              <a:t>17</a:t>
            </a:r>
            <a:r>
              <a:rPr lang="en-US" sz="3200" u="sng"/>
              <a:t>+</a:t>
            </a:r>
            <a:r>
              <a:rPr lang="en-US" sz="320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47229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6DED11-6F04-764B-B759-789D6F504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088" y="1655439"/>
            <a:ext cx="2933700" cy="2755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6EC06C-E9C3-7747-A12F-29171085F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407" y="1706239"/>
            <a:ext cx="2832100" cy="2654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98FDCC-87F3-6F43-8F4F-157E51D4D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370" y="1572889"/>
            <a:ext cx="2921000" cy="2921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5E636-62F6-25FF-4F45-5D285B6B7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845" y="475775"/>
            <a:ext cx="11048309" cy="889934"/>
          </a:xfrm>
        </p:spPr>
        <p:txBody>
          <a:bodyPr/>
          <a:lstStyle/>
          <a:p>
            <a:pPr algn="ctr"/>
            <a:r>
              <a:rPr lang="en-US" b="1"/>
              <a:t>CGM Time in Range with Varying Cut-Offs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2376F8-280C-CE66-B986-2F66CA326406}"/>
              </a:ext>
            </a:extLst>
          </p:cNvPr>
          <p:cNvSpPr txBox="1"/>
          <p:nvPr/>
        </p:nvSpPr>
        <p:spPr>
          <a:xfrm>
            <a:off x="176000" y="5599236"/>
            <a:ext cx="12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aseline="30000"/>
              <a:t>1</a:t>
            </a:r>
            <a:r>
              <a:rPr lang="en-US"/>
              <a:t>Sundberg et al., DTT, 2018. </a:t>
            </a:r>
            <a:r>
              <a:rPr lang="en-US" baseline="30000"/>
              <a:t>2</a:t>
            </a:r>
            <a:r>
              <a:rPr lang="en-US"/>
              <a:t>Shaw et al., JCEM, 2019. </a:t>
            </a:r>
            <a:r>
              <a:rPr lang="en-US" baseline="30000"/>
              <a:t>3</a:t>
            </a:r>
            <a:r>
              <a:rPr lang="en-US"/>
              <a:t>DeBose, </a:t>
            </a:r>
            <a:r>
              <a:rPr lang="en-US" err="1"/>
              <a:t>Steck</a:t>
            </a:r>
            <a:r>
              <a:rPr lang="en-US"/>
              <a:t> et al., J Endo Soc, 2022.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20DFB9-537C-914A-FFD2-9BF53ECCA329}"/>
              </a:ext>
            </a:extLst>
          </p:cNvPr>
          <p:cNvSpPr txBox="1"/>
          <p:nvPr/>
        </p:nvSpPr>
        <p:spPr>
          <a:xfrm>
            <a:off x="2407407" y="4379723"/>
            <a:ext cx="715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90%</a:t>
            </a:r>
          </a:p>
          <a:p>
            <a:r>
              <a:rPr lang="en-US" sz="2400"/>
              <a:t>85%</a:t>
            </a:r>
          </a:p>
          <a:p>
            <a:r>
              <a:rPr lang="en-US" sz="2400"/>
              <a:t>86%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7810FB-32C0-651B-E33A-CFB1CBF8A5F7}"/>
              </a:ext>
            </a:extLst>
          </p:cNvPr>
          <p:cNvSpPr txBox="1"/>
          <p:nvPr/>
        </p:nvSpPr>
        <p:spPr>
          <a:xfrm>
            <a:off x="5329088" y="4360539"/>
            <a:ext cx="715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97%</a:t>
            </a:r>
          </a:p>
          <a:p>
            <a:r>
              <a:rPr lang="en-US" sz="2400"/>
              <a:t>89%</a:t>
            </a:r>
          </a:p>
          <a:p>
            <a:r>
              <a:rPr lang="en-US" sz="2400"/>
              <a:t>96%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D16BA5-D3B5-2ACB-6E29-DE2A79249D1A}"/>
              </a:ext>
            </a:extLst>
          </p:cNvPr>
          <p:cNvSpPr txBox="1"/>
          <p:nvPr/>
        </p:nvSpPr>
        <p:spPr>
          <a:xfrm>
            <a:off x="656084" y="4379722"/>
            <a:ext cx="16295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1</a:t>
            </a:r>
            <a:r>
              <a:rPr lang="en-US" sz="2400"/>
              <a:t>6-11 years</a:t>
            </a:r>
          </a:p>
          <a:p>
            <a:r>
              <a:rPr lang="en-US" sz="2400" baseline="30000"/>
              <a:t>2</a:t>
            </a:r>
            <a:r>
              <a:rPr lang="en-US" sz="2400"/>
              <a:t>2-8 years</a:t>
            </a:r>
          </a:p>
          <a:p>
            <a:r>
              <a:rPr lang="en-US" sz="2400" baseline="30000"/>
              <a:t>3</a:t>
            </a:r>
            <a:r>
              <a:rPr lang="en-US" sz="2400"/>
              <a:t>1-6 years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012CF1-E28E-E2C5-E803-5B665AA427BF}"/>
              </a:ext>
            </a:extLst>
          </p:cNvPr>
          <p:cNvSpPr txBox="1"/>
          <p:nvPr/>
        </p:nvSpPr>
        <p:spPr>
          <a:xfrm>
            <a:off x="8352369" y="4291962"/>
            <a:ext cx="9476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---</a:t>
            </a:r>
          </a:p>
          <a:p>
            <a:r>
              <a:rPr lang="en-US" sz="2400"/>
              <a:t>&lt;1%</a:t>
            </a:r>
          </a:p>
          <a:p>
            <a:r>
              <a:rPr lang="en-US" sz="2400"/>
              <a:t>0.14%</a:t>
            </a:r>
          </a:p>
        </p:txBody>
      </p:sp>
    </p:spTree>
    <p:extLst>
      <p:ext uri="{BB962C8B-B14F-4D97-AF65-F5344CB8AC3E}">
        <p14:creationId xmlns:p14="http://schemas.microsoft.com/office/powerpoint/2010/main" val="13324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96A69E-2D01-A99E-8463-4AF9786703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482"/>
          <a:stretch/>
        </p:blipFill>
        <p:spPr>
          <a:xfrm>
            <a:off x="802340" y="1559161"/>
            <a:ext cx="5892922" cy="41942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BCC507B-215A-45D9-B99C-DE91BA9B20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509" r="-173" b="30119"/>
          <a:stretch/>
        </p:blipFill>
        <p:spPr>
          <a:xfrm>
            <a:off x="7777030" y="1763077"/>
            <a:ext cx="3477718" cy="38650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496843-821E-B300-5D74-80ED7ECC3E06}"/>
              </a:ext>
            </a:extLst>
          </p:cNvPr>
          <p:cNvSpPr txBox="1"/>
          <p:nvPr/>
        </p:nvSpPr>
        <p:spPr>
          <a:xfrm>
            <a:off x="2937810" y="1229878"/>
            <a:ext cx="1621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DIAGNOSIS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ECFDBD-3882-78FB-2522-03C442A61D6E}"/>
              </a:ext>
            </a:extLst>
          </p:cNvPr>
          <p:cNvSpPr txBox="1"/>
          <p:nvPr/>
        </p:nvSpPr>
        <p:spPr>
          <a:xfrm>
            <a:off x="8656679" y="1229878"/>
            <a:ext cx="1718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FOLLOW-UP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EB36E0-D188-6C49-1F79-9EDCE21BA90D}"/>
              </a:ext>
            </a:extLst>
          </p:cNvPr>
          <p:cNvSpPr txBox="1"/>
          <p:nvPr/>
        </p:nvSpPr>
        <p:spPr>
          <a:xfrm>
            <a:off x="164892" y="1460710"/>
            <a:ext cx="1786836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CONFIRMATION?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816EE0-F08B-697B-9D1C-D1EFB16F4C4B}"/>
              </a:ext>
            </a:extLst>
          </p:cNvPr>
          <p:cNvSpPr txBox="1"/>
          <p:nvPr/>
        </p:nvSpPr>
        <p:spPr>
          <a:xfrm>
            <a:off x="3096443" y="2572157"/>
            <a:ext cx="1304716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STAGE T1D?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0A1F41-2563-3792-A462-D9B2410B0E86}"/>
              </a:ext>
            </a:extLst>
          </p:cNvPr>
          <p:cNvSpPr txBox="1"/>
          <p:nvPr/>
        </p:nvSpPr>
        <p:spPr>
          <a:xfrm>
            <a:off x="164892" y="2202825"/>
            <a:ext cx="1664238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RULE OUT T1D?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E6B97A-0E55-0691-C17E-796998E56672}"/>
              </a:ext>
            </a:extLst>
          </p:cNvPr>
          <p:cNvSpPr txBox="1"/>
          <p:nvPr/>
        </p:nvSpPr>
        <p:spPr>
          <a:xfrm>
            <a:off x="4981123" y="2248991"/>
            <a:ext cx="1963999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FOLLOW UP PLAN?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1FF4A9-C3EB-ADF8-F4C1-EA75BA3BEC7D}"/>
              </a:ext>
            </a:extLst>
          </p:cNvPr>
          <p:cNvSpPr txBox="1"/>
          <p:nvPr/>
        </p:nvSpPr>
        <p:spPr>
          <a:xfrm>
            <a:off x="9930375" y="3656287"/>
            <a:ext cx="1459285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CGM Wear Guidance?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39F00AE-F5F3-163E-3546-FB9FDCAEF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Learning from Our Case . . .</a:t>
            </a:r>
          </a:p>
        </p:txBody>
      </p:sp>
    </p:spTree>
    <p:extLst>
      <p:ext uri="{BB962C8B-B14F-4D97-AF65-F5344CB8AC3E}">
        <p14:creationId xmlns:p14="http://schemas.microsoft.com/office/powerpoint/2010/main" val="599321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5130D7-F6A4-CD28-CDAF-B10C3E6F1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What were the potential barriers?</a:t>
            </a: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1B153C3C-4929-A889-5796-25948356A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7" y="1944827"/>
            <a:ext cx="43275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2B6D06-6ACF-C899-F554-F4EF0A83E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60" y="2031020"/>
            <a:ext cx="2489200" cy="325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68A68E-AA1E-7623-33BB-1C5CB26A8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2817" y="2656651"/>
            <a:ext cx="3237115" cy="262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70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3EC38-1C74-BD4A-9BCD-BF92241B2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86" y="268592"/>
            <a:ext cx="11935027" cy="1325563"/>
          </a:xfrm>
        </p:spPr>
        <p:txBody>
          <a:bodyPr/>
          <a:lstStyle/>
          <a:p>
            <a:pPr algn="ctr"/>
            <a:r>
              <a:rPr lang="en-US" sz="3800" b="1">
                <a:latin typeface="Avenir Book" panose="02000503020000020003" pitchFamily="2" charset="0"/>
              </a:rPr>
              <a:t>Ask the Experts Aims to Identify and Address Barriers Through Education and Hands On Support</a:t>
            </a:r>
            <a:endParaRPr lang="en-US" sz="3800">
              <a:latin typeface="Avenir Book" panose="02000503020000020003" pitchFamily="2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946411C-4E42-054F-B346-E034805D6D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5737385"/>
              </p:ext>
            </p:extLst>
          </p:nvPr>
        </p:nvGraphicFramePr>
        <p:xfrm>
          <a:off x="665842" y="1402086"/>
          <a:ext cx="1086031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0E17D0C-B6F2-BF46-8082-886B6D7948D3}"/>
              </a:ext>
            </a:extLst>
          </p:cNvPr>
          <p:cNvSpPr/>
          <p:nvPr/>
        </p:nvSpPr>
        <p:spPr>
          <a:xfrm>
            <a:off x="87084" y="5073595"/>
            <a:ext cx="70249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latin typeface="Avenir Book" panose="02000503020000020003" pitchFamily="2" charset="0"/>
              </a:rPr>
              <a:t>Offer trainings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latin typeface="Avenir Book" panose="02000503020000020003" pitchFamily="2" charset="0"/>
              </a:rPr>
              <a:t>Access to web-based, downloadable resources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latin typeface="Avenir Book" panose="02000503020000020003" pitchFamily="2" charset="0"/>
              </a:rPr>
              <a:t>Access to CGM as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Avenir Book" panose="02000503020000020003" pitchFamily="2" charset="0"/>
              </a:rPr>
              <a:t>Glucometer with remote data capabilities as needed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>
                <a:latin typeface="Avenir Book" panose="02000503020000020003" pitchFamily="2" charset="0"/>
              </a:rPr>
              <a:t>Support via member log-in on website (in development) or e-mail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7ED59C-8B14-B840-A28A-07A58A288DF3}"/>
              </a:ext>
            </a:extLst>
          </p:cNvPr>
          <p:cNvSpPr txBox="1"/>
          <p:nvPr/>
        </p:nvSpPr>
        <p:spPr>
          <a:xfrm>
            <a:off x="1399532" y="2908073"/>
            <a:ext cx="28905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>
                <a:latin typeface="Avenir Book" panose="02000503020000020003" pitchFamily="2" charset="0"/>
              </a:rPr>
              <a:t>LOCAL</a:t>
            </a:r>
          </a:p>
          <a:p>
            <a:pPr algn="ctr"/>
            <a:r>
              <a:rPr lang="en-US" sz="3200" b="1">
                <a:latin typeface="Avenir Book" panose="02000503020000020003" pitchFamily="2" charset="0"/>
              </a:rPr>
              <a:t>MONITORING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CA6DE-B77C-8340-ABB3-6503A01D1570}"/>
              </a:ext>
            </a:extLst>
          </p:cNvPr>
          <p:cNvSpPr txBox="1"/>
          <p:nvPr/>
        </p:nvSpPr>
        <p:spPr>
          <a:xfrm>
            <a:off x="8269333" y="2931425"/>
            <a:ext cx="28905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>
                <a:latin typeface="Avenir Book" panose="02000503020000020003" pitchFamily="2" charset="0"/>
              </a:rPr>
              <a:t>REMOTE</a:t>
            </a:r>
          </a:p>
          <a:p>
            <a:pPr algn="ctr"/>
            <a:r>
              <a:rPr lang="en-US" sz="3200" b="1">
                <a:latin typeface="Avenir Book" panose="02000503020000020003" pitchFamily="2" charset="0"/>
              </a:rPr>
              <a:t>MONITORING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2CA9CC-A9AC-384A-8F0A-08DF2DF71356}"/>
              </a:ext>
            </a:extLst>
          </p:cNvPr>
          <p:cNvSpPr txBox="1"/>
          <p:nvPr/>
        </p:nvSpPr>
        <p:spPr>
          <a:xfrm>
            <a:off x="5606136" y="3254590"/>
            <a:ext cx="16337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>
                <a:latin typeface="Avenir Book" panose="02000503020000020003" pitchFamily="2" charset="0"/>
              </a:rPr>
              <a:t>HYBRID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47F19C-8E54-154F-AB70-AC121688B731}"/>
              </a:ext>
            </a:extLst>
          </p:cNvPr>
          <p:cNvSpPr/>
          <p:nvPr/>
        </p:nvSpPr>
        <p:spPr>
          <a:xfrm>
            <a:off x="8477654" y="4069607"/>
            <a:ext cx="2473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>
                <a:latin typeface="Avenir Book" panose="02000503020000020003" pitchFamily="2" charset="0"/>
              </a:rPr>
              <a:t>Enroll in ASK follow-up research study </a:t>
            </a:r>
          </a:p>
        </p:txBody>
      </p:sp>
    </p:spTree>
    <p:extLst>
      <p:ext uri="{BB962C8B-B14F-4D97-AF65-F5344CB8AC3E}">
        <p14:creationId xmlns:p14="http://schemas.microsoft.com/office/powerpoint/2010/main" val="2583927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FC7366-2127-8D6B-2EB1-40C0B6E73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628" y="1577788"/>
            <a:ext cx="10831137" cy="4599175"/>
          </a:xfrm>
        </p:spPr>
        <p:txBody>
          <a:bodyPr/>
          <a:lstStyle/>
          <a:p>
            <a:r>
              <a:rPr lang="en-US" sz="2400"/>
              <a:t>Diagnostic testing should be done as soon as possible after a positive screen</a:t>
            </a:r>
          </a:p>
          <a:p>
            <a:r>
              <a:rPr lang="en-US" sz="2400"/>
              <a:t>Confirmation testing is a necessary and important part of the post-screening diagnostic work-up</a:t>
            </a:r>
          </a:p>
          <a:p>
            <a:r>
              <a:rPr lang="en-US" sz="2400"/>
              <a:t>Screening tests that are highly sensitive and specific are important for improving concordance with confirmation tests and optimizing patient and HCP experience</a:t>
            </a:r>
          </a:p>
          <a:p>
            <a:r>
              <a:rPr lang="en-US" sz="2400"/>
              <a:t>Confirmation tests should have very high specificity and ideally a high positive predictive value</a:t>
            </a:r>
          </a:p>
          <a:p>
            <a:r>
              <a:rPr lang="en-US" sz="2400"/>
              <a:t>Training and support for healthcare providers seeing patients who screen positive for islet autoantibodies is essential.</a:t>
            </a:r>
          </a:p>
          <a:p>
            <a:endParaRPr lang="en-US" sz="2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113D24-5F20-B470-D193-15F31C188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Conclusions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9E59668F-F6F6-AF38-4129-E7C706630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9229" y="293841"/>
            <a:ext cx="2898415" cy="58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30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1A5BEBC8-AFDC-DB62-B9C5-55F7F9F72389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1692698"/>
            <a:ext cx="12192000" cy="1668264"/>
            <a:chOff x="-3448778" y="1655245"/>
            <a:chExt cx="18733228" cy="256331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9990EEB-E2E9-2A0E-8573-06256557EB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9334"/>
            <a:stretch/>
          </p:blipFill>
          <p:spPr>
            <a:xfrm>
              <a:off x="-3448778" y="1655245"/>
              <a:ext cx="6210300" cy="253063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F38D7D2-B172-0397-235F-C36513E4FC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4878" b="6581"/>
            <a:stretch/>
          </p:blipFill>
          <p:spPr>
            <a:xfrm>
              <a:off x="2761522" y="1787449"/>
              <a:ext cx="6210300" cy="239842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F7ADA2B-DFD9-4C15-F0B2-510054B5E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99550" y="1754762"/>
              <a:ext cx="6184900" cy="2463800"/>
            </a:xfrm>
            <a:prstGeom prst="rect">
              <a:avLst/>
            </a:prstGeom>
          </p:spPr>
        </p:pic>
      </p:grpSp>
      <p:sp>
        <p:nvSpPr>
          <p:cNvPr id="25" name="Title 24">
            <a:extLst>
              <a:ext uri="{FF2B5EF4-FFF2-40B4-BE49-F238E27FC236}">
                <a16:creationId xmlns:a16="http://schemas.microsoft.com/office/drawing/2014/main" id="{56C79A96-5EBD-78DF-D526-F506FFE79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711897"/>
          </a:xfrm>
        </p:spPr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1DF80463-8639-F9CF-3BF0-9F549DC9E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184224"/>
            <a:ext cx="10515600" cy="4992740"/>
          </a:xfrm>
        </p:spPr>
        <p:txBody>
          <a:bodyPr numCol="2"/>
          <a:lstStyle/>
          <a:p>
            <a:r>
              <a:rPr lang="en-US"/>
              <a:t>Ask the Experts Team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 sz="1000"/>
          </a:p>
          <a:p>
            <a:endParaRPr lang="en-US"/>
          </a:p>
          <a:p>
            <a:r>
              <a:rPr lang="en-US"/>
              <a:t>Funder</a:t>
            </a:r>
          </a:p>
          <a:p>
            <a:endParaRPr lang="en-US"/>
          </a:p>
          <a:p>
            <a:r>
              <a:rPr lang="en-US"/>
              <a:t>Collaborators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 sz="1000"/>
          </a:p>
          <a:p>
            <a:r>
              <a:rPr lang="en-US"/>
              <a:t>“Expert” Healthcare Providers and Patients</a:t>
            </a:r>
          </a:p>
        </p:txBody>
      </p:sp>
      <p:pic>
        <p:nvPicPr>
          <p:cNvPr id="1026" name="Picture 2" descr="JDRF - Health Research Alliance">
            <a:extLst>
              <a:ext uri="{FF2B5EF4-FFF2-40B4-BE49-F238E27FC236}">
                <a16:creationId xmlns:a16="http://schemas.microsoft.com/office/drawing/2014/main" id="{540ABF36-D775-508B-CABC-6CC2FF1E3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789" y="4718177"/>
            <a:ext cx="2568409" cy="112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ur Grants - Helmsley Charitable Trust">
            <a:extLst>
              <a:ext uri="{FF2B5EF4-FFF2-40B4-BE49-F238E27FC236}">
                <a16:creationId xmlns:a16="http://schemas.microsoft.com/office/drawing/2014/main" id="{15A9B12B-A9F6-2C78-C392-2DB1FF770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704" y="3839829"/>
            <a:ext cx="2036171" cy="87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655C414-2EFC-07E8-0646-687ABB4177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1427" y="4337285"/>
            <a:ext cx="4546500" cy="249760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E9B09D5-EB36-037E-557A-8F3A6DC88C59}"/>
              </a:ext>
            </a:extLst>
          </p:cNvPr>
          <p:cNvSpPr txBox="1"/>
          <p:nvPr/>
        </p:nvSpPr>
        <p:spPr>
          <a:xfrm>
            <a:off x="877012" y="5878141"/>
            <a:ext cx="4407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Screening/Monitoring Programs:</a:t>
            </a:r>
          </a:p>
          <a:p>
            <a:r>
              <a:rPr lang="en-US" sz="2400"/>
              <a:t>ASK, CASCADE, PLEDGE, TrialNet</a:t>
            </a:r>
          </a:p>
        </p:txBody>
      </p:sp>
    </p:spTree>
    <p:extLst>
      <p:ext uri="{BB962C8B-B14F-4D97-AF65-F5344CB8AC3E}">
        <p14:creationId xmlns:p14="http://schemas.microsoft.com/office/powerpoint/2010/main" val="2595837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DE766-B702-D8FC-26A6-D4D6C2FC6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9"/>
            <a:ext cx="10515600" cy="1851212"/>
          </a:xfrm>
        </p:spPr>
        <p:txBody>
          <a:bodyPr lIns="91440" tIns="45720" rIns="91440" bIns="45720" anchor="t"/>
          <a:lstStyle/>
          <a:p>
            <a:r>
              <a:rPr lang="en-US"/>
              <a:t>3-year-old with intermittent thirst, urination, stomachaches and diarrhea (not worsening)</a:t>
            </a:r>
          </a:p>
          <a:p>
            <a:r>
              <a:rPr lang="en-US">
                <a:latin typeface="Proxima Nova"/>
              </a:rPr>
              <a:t>Mom “Googled” symptoms and became concerned for type 1 diabetes</a:t>
            </a:r>
          </a:p>
          <a:p>
            <a:r>
              <a:rPr lang="en-US"/>
              <a:t>Mom requested type 1 diabetes antibody testing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B15C0FD-BC7F-7A7F-80D2-6771006DF887}"/>
              </a:ext>
            </a:extLst>
          </p:cNvPr>
          <p:cNvSpPr/>
          <p:nvPr/>
        </p:nvSpPr>
        <p:spPr>
          <a:xfrm>
            <a:off x="4539450" y="3984507"/>
            <a:ext cx="3113100" cy="18512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Screening Results</a:t>
            </a:r>
          </a:p>
          <a:p>
            <a:pPr algn="ctr"/>
            <a:endParaRPr lang="en-US"/>
          </a:p>
          <a:p>
            <a:pPr algn="ctr"/>
            <a:r>
              <a:rPr lang="en-US" sz="2800"/>
              <a:t>GADA +</a:t>
            </a:r>
          </a:p>
          <a:p>
            <a:pPr algn="ctr"/>
            <a:r>
              <a:rPr lang="en-US" sz="2800"/>
              <a:t>IA-2A +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1B3F1F-1650-B811-2FF0-72D2A67E7ED5}"/>
              </a:ext>
            </a:extLst>
          </p:cNvPr>
          <p:cNvSpPr txBox="1"/>
          <p:nvPr/>
        </p:nvSpPr>
        <p:spPr>
          <a:xfrm>
            <a:off x="10204704" y="64922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CA73143-E5D6-DAF9-58F4-49A4489F4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Case of AW</a:t>
            </a:r>
          </a:p>
        </p:txBody>
      </p:sp>
    </p:spTree>
    <p:extLst>
      <p:ext uri="{BB962C8B-B14F-4D97-AF65-F5344CB8AC3E}">
        <p14:creationId xmlns:p14="http://schemas.microsoft.com/office/powerpoint/2010/main" val="327580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8476E-904D-C077-9CD9-CFFB7CAC3C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67"/>
          <a:stretch/>
        </p:blipFill>
        <p:spPr>
          <a:xfrm>
            <a:off x="-25651" y="3258524"/>
            <a:ext cx="12217651" cy="271042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97CF9-248E-A617-BA2C-CDF8F27C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9775"/>
            <a:ext cx="10515600" cy="1330895"/>
          </a:xfrm>
        </p:spPr>
        <p:txBody>
          <a:bodyPr/>
          <a:lstStyle/>
          <a:p>
            <a:r>
              <a:rPr lang="en-US"/>
              <a:t>Made appointment with a pediatric endocrinologist</a:t>
            </a:r>
          </a:p>
          <a:p>
            <a:pPr lvl="1"/>
            <a:r>
              <a:rPr lang="en-US"/>
              <a:t>Given sample CGM</a:t>
            </a:r>
          </a:p>
          <a:p>
            <a:pPr lvl="1"/>
            <a:r>
              <a:rPr lang="en-US"/>
              <a:t>CGM prescribed to patient pharmacy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BD5C46B-AD56-9805-629A-685AA75EA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Case of AW Continued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73376B-0701-1B22-8224-350D65D9765B}"/>
              </a:ext>
            </a:extLst>
          </p:cNvPr>
          <p:cNvSpPr txBox="1">
            <a:spLocks/>
          </p:cNvSpPr>
          <p:nvPr/>
        </p:nvSpPr>
        <p:spPr>
          <a:xfrm>
            <a:off x="874060" y="2708185"/>
            <a:ext cx="10515600" cy="13308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AA769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AA76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AA76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AA76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AA76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Mom inserted CGM and started to watch numbers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6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D567A61-BAF7-93A3-8586-1FD86C8E57E0}"/>
              </a:ext>
            </a:extLst>
          </p:cNvPr>
          <p:cNvSpPr/>
          <p:nvPr/>
        </p:nvSpPr>
        <p:spPr>
          <a:xfrm>
            <a:off x="124021" y="148856"/>
            <a:ext cx="4515035" cy="1487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97CF9-248E-A617-BA2C-CDF8F27C8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021" y="1806746"/>
            <a:ext cx="4272718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latin typeface="+mn-lt"/>
              </a:rPr>
              <a:t>Mom was concerned, confused and didn’t know where to turn</a:t>
            </a:r>
          </a:p>
          <a:p>
            <a:r>
              <a:rPr lang="en-US">
                <a:latin typeface="+mn-lt"/>
              </a:rPr>
              <a:t>Mom “Googled” type 1 diabetes stage 2 and then contacted Ask the Experts via web for more information</a:t>
            </a:r>
          </a:p>
          <a:p>
            <a:endParaRPr lang="en-US" sz="2000"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11893-F7A0-8221-B3EF-9BFD2DD95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862" y="1636626"/>
            <a:ext cx="6019331" cy="3581502"/>
          </a:xfrm>
          <a:prstGeom prst="rect">
            <a:avLst/>
          </a:prstGeom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CEF000-AF8A-A558-A387-347B3F9A555B}"/>
              </a:ext>
            </a:extLst>
          </p:cNvPr>
          <p:cNvSpPr txBox="1"/>
          <p:nvPr/>
        </p:nvSpPr>
        <p:spPr>
          <a:xfrm>
            <a:off x="263861" y="4294798"/>
            <a:ext cx="378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>
              <a:highlight>
                <a:srgbClr val="00FF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D70830-C616-2A0E-A761-22C120059767}"/>
              </a:ext>
            </a:extLst>
          </p:cNvPr>
          <p:cNvSpPr txBox="1"/>
          <p:nvPr/>
        </p:nvSpPr>
        <p:spPr>
          <a:xfrm>
            <a:off x="63003" y="5213190"/>
            <a:ext cx="4576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Ask the Experts results:</a:t>
            </a:r>
          </a:p>
          <a:p>
            <a:r>
              <a:rPr lang="en-US" sz="2400" b="1">
                <a:highlight>
                  <a:srgbClr val="00FF00"/>
                </a:highlight>
              </a:rPr>
              <a:t>HbA1c: 5.1%</a:t>
            </a:r>
          </a:p>
          <a:p>
            <a:r>
              <a:rPr lang="en-US" sz="2400" b="1">
                <a:highlight>
                  <a:srgbClr val="00FF00"/>
                </a:highlight>
              </a:rPr>
              <a:t>RBG: 83 mg/dl </a:t>
            </a:r>
          </a:p>
          <a:p>
            <a:r>
              <a:rPr lang="en-US" sz="2400" b="1">
                <a:highlight>
                  <a:srgbClr val="00FF00"/>
                </a:highlight>
              </a:rPr>
              <a:t>Negative GADA, IA-2A, IAA, ZnT8A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63F2E81-AF00-3735-2834-3D11026E7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61" y="339300"/>
            <a:ext cx="3764996" cy="889934"/>
          </a:xfrm>
        </p:spPr>
        <p:txBody>
          <a:bodyPr/>
          <a:lstStyle/>
          <a:p>
            <a:r>
              <a:rPr lang="en-US" b="1"/>
              <a:t>Case of AW Continued</a:t>
            </a:r>
          </a:p>
        </p:txBody>
      </p:sp>
    </p:spTree>
    <p:extLst>
      <p:ext uri="{BB962C8B-B14F-4D97-AF65-F5344CB8AC3E}">
        <p14:creationId xmlns:p14="http://schemas.microsoft.com/office/powerpoint/2010/main" val="249700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F4AB4D77-4B0E-99AB-28DE-916B5631D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878" y="1810262"/>
            <a:ext cx="11484244" cy="39706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Participants screened at commercial and consumer-based laboratories</a:t>
            </a:r>
          </a:p>
          <a:p>
            <a:r>
              <a:rPr lang="en-US"/>
              <a:t>Confirmation by RBA and ECL assays at the BDC Islet Autoantibody Laboratory when possible given IASP results and history as reference laboratory for DAISY, TEDDY and TrialNet</a:t>
            </a:r>
          </a:p>
          <a:p>
            <a:pPr lvl="1"/>
            <a:r>
              <a:rPr lang="en-US"/>
              <a:t>Confirmation completed through TrialNet, ASK, clinical orders</a:t>
            </a:r>
          </a:p>
          <a:p>
            <a:r>
              <a:rPr lang="en-US"/>
              <a:t>Screening and confirmation results concordant 32% of the time. (unpublished data)</a:t>
            </a:r>
          </a:p>
          <a:p>
            <a:r>
              <a:rPr lang="en-US"/>
              <a:t>Variable specificity of tests and sample collection among laboratories may impact concordance.</a:t>
            </a:r>
          </a:p>
          <a:p>
            <a:endParaRPr lang="en-US" sz="240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76421869-3854-6F28-2136-E498BD0E7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865"/>
            <a:ext cx="12192000" cy="889934"/>
          </a:xfrm>
        </p:spPr>
        <p:txBody>
          <a:bodyPr/>
          <a:lstStyle/>
          <a:p>
            <a:pPr algn="ctr"/>
            <a:r>
              <a:rPr lang="en-US" sz="3400" b="1">
                <a:latin typeface="Avenir Book" panose="02000503020000020003" pitchFamily="2" charset="0"/>
              </a:rPr>
              <a:t>High Concordance of Screening and Confirmation Islet Autoantibody Tests is Important to Limit Confusion and Burden for Patients and HCPs</a:t>
            </a:r>
            <a:endParaRPr lang="en-US" sz="3400"/>
          </a:p>
        </p:txBody>
      </p:sp>
    </p:spTree>
    <p:extLst>
      <p:ext uri="{BB962C8B-B14F-4D97-AF65-F5344CB8AC3E}">
        <p14:creationId xmlns:p14="http://schemas.microsoft.com/office/powerpoint/2010/main" val="183482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51046-1D3A-CA54-0A2C-02329931B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52062"/>
            <a:ext cx="11353796" cy="1325563"/>
          </a:xfrm>
        </p:spPr>
        <p:txBody>
          <a:bodyPr>
            <a:normAutofit/>
          </a:bodyPr>
          <a:lstStyle/>
          <a:p>
            <a:pPr algn="ctr"/>
            <a:r>
              <a:rPr lang="en-US"/>
              <a:t>Confirmation of Islet Autoantibody Results is a Critical Part of Diagnostic Evaluation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B7AC77-56B2-ED38-F377-FC9A38BBC2A5}"/>
              </a:ext>
            </a:extLst>
          </p:cNvPr>
          <p:cNvSpPr/>
          <p:nvPr/>
        </p:nvSpPr>
        <p:spPr>
          <a:xfrm>
            <a:off x="3303934" y="1918169"/>
            <a:ext cx="5584132" cy="535577"/>
          </a:xfrm>
          <a:prstGeom prst="rect">
            <a:avLst/>
          </a:prstGeom>
          <a:noFill/>
          <a:ln w="76200">
            <a:solidFill>
              <a:srgbClr val="BAA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DIAGNOSIS AND NECESSARY TREATMENT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C5EF75-773F-5709-D626-994209593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095" y="2694290"/>
            <a:ext cx="7749806" cy="30230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705C95-7BB2-54CD-A798-B996031DA37B}"/>
              </a:ext>
            </a:extLst>
          </p:cNvPr>
          <p:cNvSpPr txBox="1"/>
          <p:nvPr/>
        </p:nvSpPr>
        <p:spPr>
          <a:xfrm>
            <a:off x="5669276" y="2471097"/>
            <a:ext cx="4267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/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BE3FFD-252B-7BDA-8E44-90379F927817}"/>
              </a:ext>
            </a:extLst>
          </p:cNvPr>
          <p:cNvSpPr txBox="1"/>
          <p:nvPr/>
        </p:nvSpPr>
        <p:spPr>
          <a:xfrm>
            <a:off x="8888066" y="2471097"/>
            <a:ext cx="4267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/>
              <a:t>*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F7F777-3130-0A83-9E9E-3390ECA5DB7B}"/>
              </a:ext>
            </a:extLst>
          </p:cNvPr>
          <p:cNvSpPr txBox="1"/>
          <p:nvPr/>
        </p:nvSpPr>
        <p:spPr>
          <a:xfrm>
            <a:off x="3711368" y="2868189"/>
            <a:ext cx="1150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assess for</a:t>
            </a:r>
          </a:p>
          <a:p>
            <a:pPr algn="ctr"/>
            <a:r>
              <a:rPr lang="en-US"/>
              <a:t>symptoms</a:t>
            </a:r>
          </a:p>
        </p:txBody>
      </p:sp>
    </p:spTree>
    <p:extLst>
      <p:ext uri="{BB962C8B-B14F-4D97-AF65-F5344CB8AC3E}">
        <p14:creationId xmlns:p14="http://schemas.microsoft.com/office/powerpoint/2010/main" val="2939976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51046-1D3A-CA54-0A2C-02329931B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52062"/>
            <a:ext cx="11353796" cy="1325563"/>
          </a:xfrm>
        </p:spPr>
        <p:txBody>
          <a:bodyPr>
            <a:normAutofit/>
          </a:bodyPr>
          <a:lstStyle/>
          <a:p>
            <a:pPr algn="ctr"/>
            <a:r>
              <a:rPr lang="en-US"/>
              <a:t>Referral to HCP for Diagnosis Should Follow Positive Medical Screens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345DC-9BB6-0911-E3A3-03F1EA4A37BA}"/>
              </a:ext>
            </a:extLst>
          </p:cNvPr>
          <p:cNvSpPr/>
          <p:nvPr/>
        </p:nvSpPr>
        <p:spPr>
          <a:xfrm>
            <a:off x="419101" y="2207623"/>
            <a:ext cx="3636064" cy="535577"/>
          </a:xfrm>
          <a:prstGeom prst="rect">
            <a:avLst/>
          </a:prstGeom>
          <a:noFill/>
          <a:ln w="76200">
            <a:solidFill>
              <a:srgbClr val="BAA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SCREENING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B7AC77-56B2-ED38-F377-FC9A38BBC2A5}"/>
              </a:ext>
            </a:extLst>
          </p:cNvPr>
          <p:cNvSpPr/>
          <p:nvPr/>
        </p:nvSpPr>
        <p:spPr>
          <a:xfrm>
            <a:off x="6188765" y="2207622"/>
            <a:ext cx="5584132" cy="535577"/>
          </a:xfrm>
          <a:prstGeom prst="rect">
            <a:avLst/>
          </a:prstGeom>
          <a:noFill/>
          <a:ln w="76200">
            <a:solidFill>
              <a:srgbClr val="BAA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DIAGNOSIS AND NECESSARY TREATMENT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A0909B-9511-ABB3-97B5-3FB6355FC285}"/>
              </a:ext>
            </a:extLst>
          </p:cNvPr>
          <p:cNvSpPr txBox="1"/>
          <p:nvPr/>
        </p:nvSpPr>
        <p:spPr>
          <a:xfrm>
            <a:off x="419100" y="2890803"/>
            <a:ext cx="36360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Presumptive identification of unrecognized disease by application of </a:t>
            </a:r>
            <a:r>
              <a:rPr lang="en-US" b="1"/>
              <a:t>tests</a:t>
            </a:r>
            <a:r>
              <a:rPr lang="en-US"/>
              <a:t>, examinations or other procedures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Not intended to be diagnostic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D343DC-CBE7-444B-6383-39EE3B05D621}"/>
              </a:ext>
            </a:extLst>
          </p:cNvPr>
          <p:cNvSpPr txBox="1"/>
          <p:nvPr/>
        </p:nvSpPr>
        <p:spPr>
          <a:xfrm>
            <a:off x="689881" y="4890052"/>
            <a:ext cx="3094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T1D Test: islet autoantibodies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C5EF75-773F-5709-D626-994209593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2195" y="2890803"/>
            <a:ext cx="7749806" cy="3023065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A1CED79E-CA6C-82CE-D9C7-7A8C45A78E35}"/>
              </a:ext>
            </a:extLst>
          </p:cNvPr>
          <p:cNvSpPr/>
          <p:nvPr/>
        </p:nvSpPr>
        <p:spPr>
          <a:xfrm>
            <a:off x="4147930" y="1948070"/>
            <a:ext cx="1948070" cy="107342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REFERRAL TO HCP</a:t>
            </a:r>
          </a:p>
        </p:txBody>
      </p:sp>
    </p:spTree>
    <p:extLst>
      <p:ext uri="{BB962C8B-B14F-4D97-AF65-F5344CB8AC3E}">
        <p14:creationId xmlns:p14="http://schemas.microsoft.com/office/powerpoint/2010/main" val="1515454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E231B1-3DD1-DCBD-4FC6-E6DDABDCA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Should have high specificity – people who </a:t>
            </a:r>
            <a:r>
              <a:rPr lang="en-US" b="1"/>
              <a:t>are not </a:t>
            </a:r>
            <a:r>
              <a:rPr lang="en-US"/>
              <a:t>at high risk for T1D </a:t>
            </a:r>
            <a:r>
              <a:rPr lang="en-US" b="1"/>
              <a:t>do not </a:t>
            </a:r>
            <a:r>
              <a:rPr lang="en-US"/>
              <a:t>test positive</a:t>
            </a:r>
          </a:p>
          <a:p>
            <a:pPr lvl="1"/>
            <a:r>
              <a:rPr lang="en-US"/>
              <a:t>Specificity should be supported by data from IASP</a:t>
            </a:r>
          </a:p>
          <a:p>
            <a:pPr lvl="1"/>
            <a:r>
              <a:rPr lang="en-US"/>
              <a:t>IASP 2020 – stored serum samples from 12 stage 2 T1D, 38 stage 3 T1D and 50 healthy controls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8A70D3-F901-238E-2475-859EBE759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Islet Autoantibody Confirmation Test</a:t>
            </a:r>
          </a:p>
        </p:txBody>
      </p:sp>
      <p:graphicFrame>
        <p:nvGraphicFramePr>
          <p:cNvPr id="45" name="Table 45">
            <a:extLst>
              <a:ext uri="{FF2B5EF4-FFF2-40B4-BE49-F238E27FC236}">
                <a16:creationId xmlns:a16="http://schemas.microsoft.com/office/drawing/2014/main" id="{10581C82-8E76-1307-DCDA-8F5308AD6679}"/>
              </a:ext>
            </a:extLst>
          </p:cNvPr>
          <p:cNvGraphicFramePr>
            <a:graphicFrameLocks noGrp="1"/>
          </p:cNvGraphicFramePr>
          <p:nvPr/>
        </p:nvGraphicFramePr>
        <p:xfrm>
          <a:off x="1364465" y="3593892"/>
          <a:ext cx="9463070" cy="211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054">
                  <a:extLst>
                    <a:ext uri="{9D8B030D-6E8A-4147-A177-3AD203B41FA5}">
                      <a16:colId xmlns:a16="http://schemas.microsoft.com/office/drawing/2014/main" val="2061221205"/>
                    </a:ext>
                  </a:extLst>
                </a:gridCol>
                <a:gridCol w="1753754">
                  <a:extLst>
                    <a:ext uri="{9D8B030D-6E8A-4147-A177-3AD203B41FA5}">
                      <a16:colId xmlns:a16="http://schemas.microsoft.com/office/drawing/2014/main" val="1659875127"/>
                    </a:ext>
                  </a:extLst>
                </a:gridCol>
                <a:gridCol w="1753754">
                  <a:extLst>
                    <a:ext uri="{9D8B030D-6E8A-4147-A177-3AD203B41FA5}">
                      <a16:colId xmlns:a16="http://schemas.microsoft.com/office/drawing/2014/main" val="1422717322"/>
                    </a:ext>
                  </a:extLst>
                </a:gridCol>
                <a:gridCol w="1753754">
                  <a:extLst>
                    <a:ext uri="{9D8B030D-6E8A-4147-A177-3AD203B41FA5}">
                      <a16:colId xmlns:a16="http://schemas.microsoft.com/office/drawing/2014/main" val="3190280326"/>
                    </a:ext>
                  </a:extLst>
                </a:gridCol>
                <a:gridCol w="1753754">
                  <a:extLst>
                    <a:ext uri="{9D8B030D-6E8A-4147-A177-3AD203B41FA5}">
                      <a16:colId xmlns:a16="http://schemas.microsoft.com/office/drawing/2014/main" val="242276056"/>
                    </a:ext>
                  </a:extLst>
                </a:gridCol>
              </a:tblGrid>
              <a:tr h="528152">
                <a:tc>
                  <a:txBody>
                    <a:bodyPr/>
                    <a:lstStyle/>
                    <a:p>
                      <a:endParaRPr lang="en-US" sz="2200" b="1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/>
                        <a:t>GADA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/>
                        <a:t>IA-2A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/>
                        <a:t>ZnT8A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/>
                        <a:t>mIAA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949010"/>
                  </a:ext>
                </a:extLst>
              </a:tr>
              <a:tr h="528152">
                <a:tc>
                  <a:txBody>
                    <a:bodyPr/>
                    <a:lstStyle/>
                    <a:p>
                      <a:pPr algn="l"/>
                      <a:r>
                        <a:rPr lang="en-US" sz="2200" b="1"/>
                        <a:t>Sensitivity, median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/>
                        <a:t>78%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/>
                        <a:t>47%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451970"/>
                  </a:ext>
                </a:extLst>
              </a:tr>
              <a:tr h="528152">
                <a:tc>
                  <a:txBody>
                    <a:bodyPr/>
                    <a:lstStyle/>
                    <a:p>
                      <a:pPr algn="l"/>
                      <a:r>
                        <a:rPr lang="en-US" sz="2200" b="1"/>
                        <a:t>Specificity, median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/>
                        <a:t>99%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/>
                        <a:t>99%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/>
                        <a:t>99%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/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711896"/>
                  </a:ext>
                </a:extLst>
              </a:tr>
              <a:tr h="528152">
                <a:tc>
                  <a:txBody>
                    <a:bodyPr/>
                    <a:lstStyle/>
                    <a:p>
                      <a:pPr algn="l"/>
                      <a:r>
                        <a:rPr lang="en-US" sz="2200" b="1"/>
                        <a:t>Specificity,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/>
                        <a:t>94-100%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/>
                        <a:t>83-100%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/>
                        <a:t>83-100%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/>
                        <a:t>79-100%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67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8569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E231B1-3DD1-DCBD-4FC6-E6DDABDCA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836201"/>
            <a:ext cx="6626265" cy="3185598"/>
          </a:xfrm>
        </p:spPr>
        <p:txBody>
          <a:bodyPr/>
          <a:lstStyle/>
          <a:p>
            <a:r>
              <a:rPr lang="en-US"/>
              <a:t>Should have high positive predictive value – people who </a:t>
            </a:r>
            <a:r>
              <a:rPr lang="en-US" b="1"/>
              <a:t>test positive </a:t>
            </a:r>
            <a:r>
              <a:rPr lang="en-US"/>
              <a:t>for high risk for T1D </a:t>
            </a:r>
            <a:r>
              <a:rPr lang="en-US" b="1"/>
              <a:t>develop T1D</a:t>
            </a:r>
          </a:p>
          <a:p>
            <a:pPr lvl="1"/>
            <a:r>
              <a:rPr lang="en-US"/>
              <a:t>TrialNet Study is ongoing</a:t>
            </a:r>
          </a:p>
          <a:p>
            <a:endParaRPr lang="en-US"/>
          </a:p>
          <a:p>
            <a:r>
              <a:rPr lang="en-US"/>
              <a:t>Should be able to discriminate between low-affinity and high-affinity antibodies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8A70D3-F901-238E-2475-859EBE759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Islet Autoantibody Confirmation Test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5881F1-0F68-6357-602A-E409C58B1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3430" y="1732493"/>
            <a:ext cx="4158938" cy="389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6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C8330F7527F949A1B43C4D2D73409A" ma:contentTypeVersion="4" ma:contentTypeDescription="Create a new document." ma:contentTypeScope="" ma:versionID="be79e98d874900082e7ec5fb2c5ba2c8">
  <xsd:schema xmlns:xsd="http://www.w3.org/2001/XMLSchema" xmlns:xs="http://www.w3.org/2001/XMLSchema" xmlns:p="http://schemas.microsoft.com/office/2006/metadata/properties" xmlns:ns2="85ecae69-60c5-4d5e-a809-0bf282690020" targetNamespace="http://schemas.microsoft.com/office/2006/metadata/properties" ma:root="true" ma:fieldsID="2ed78e7d172084d7bfec2bd1f7b512f6" ns2:_="">
    <xsd:import namespace="85ecae69-60c5-4d5e-a809-0bf2826900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cae69-60c5-4d5e-a809-0bf2826900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CC7E41-F6AB-4820-9FBB-70DA83F423D0}">
  <ds:schemaRefs>
    <ds:schemaRef ds:uri="85ecae69-60c5-4d5e-a809-0bf2826900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65F5BC6-86B7-4A5B-A283-57B65F21BA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E80006-CE89-4394-945A-ECD82B1ADE13}">
  <ds:schemaRefs>
    <ds:schemaRef ds:uri="85ecae69-60c5-4d5e-a809-0bf2826900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{C355B258-C5CB-0443-BE29-841C9931102A}tf10001123</Template>
  <Application>Microsoft Office PowerPoint</Application>
  <PresentationFormat>Widescreen</PresentationFormat>
  <Slides>19</Slides>
  <Notes>12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Confirmation of positive screening for autoantibodies: how urgent and what tests to use?</vt:lpstr>
      <vt:lpstr>Case of AW</vt:lpstr>
      <vt:lpstr>Case of AW Continued</vt:lpstr>
      <vt:lpstr>Case of AW Continued</vt:lpstr>
      <vt:lpstr>High Concordance of Screening and Confirmation Islet Autoantibody Tests is Important to Limit Confusion and Burden for Patients and HCPs</vt:lpstr>
      <vt:lpstr>Confirmation of Islet Autoantibody Results is a Critical Part of Diagnostic Evaluation</vt:lpstr>
      <vt:lpstr>Referral to HCP for Diagnosis Should Follow Positive Medical Screens</vt:lpstr>
      <vt:lpstr>Islet Autoantibody Confirmation Test</vt:lpstr>
      <vt:lpstr>Islet Autoantibody Confirmation Test</vt:lpstr>
      <vt:lpstr>ECL Assay Separates Predictive (high-affinity) from Non-Predictive Antibodies </vt:lpstr>
      <vt:lpstr>Concordance of Screening and Confirmation Islet Autoantibody (IAb) Results in ASK </vt:lpstr>
      <vt:lpstr>What should the follow-up plan be for AW? Does she have dysglycemia?</vt:lpstr>
      <vt:lpstr>CGM Average Blood Glucose</vt:lpstr>
      <vt:lpstr>CGM Time in Range with Varying Cut-Offs</vt:lpstr>
      <vt:lpstr>Learning from Our Case . . .</vt:lpstr>
      <vt:lpstr>What were the potential barriers?</vt:lpstr>
      <vt:lpstr>Ask the Experts Aims to Identify and Address Barriers Through Education and Hands On Support</vt:lpstr>
      <vt:lpstr>Conclusions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Deck Title Here</dc:title>
  <dc:creator>Rick Bacher</dc:creator>
  <cp:revision>1</cp:revision>
  <dcterms:created xsi:type="dcterms:W3CDTF">2022-07-08T22:32:44Z</dcterms:created>
  <dcterms:modified xsi:type="dcterms:W3CDTF">2022-11-10T23:22:53Z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0x01010063C8330F7527F949A1B43C4D2D73409A</vt:lpwstr>
  </property>
</Properties>
</file>