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  <p:sldMasterId id="2147483751" r:id="rId2"/>
    <p:sldMasterId id="2147483756" r:id="rId3"/>
    <p:sldMasterId id="2147483762" r:id="rId4"/>
    <p:sldMasterId id="2147483771" r:id="rId5"/>
    <p:sldMasterId id="2147483783" r:id="rId6"/>
  </p:sldMasterIdLst>
  <p:notesMasterIdLst>
    <p:notesMasterId r:id="rId32"/>
  </p:notesMasterIdLst>
  <p:sldIdLst>
    <p:sldId id="392" r:id="rId7"/>
    <p:sldId id="294" r:id="rId8"/>
    <p:sldId id="376" r:id="rId9"/>
    <p:sldId id="375" r:id="rId10"/>
    <p:sldId id="377" r:id="rId11"/>
    <p:sldId id="341" r:id="rId12"/>
    <p:sldId id="1532" r:id="rId13"/>
    <p:sldId id="1527" r:id="rId14"/>
    <p:sldId id="1518" r:id="rId15"/>
    <p:sldId id="1528" r:id="rId16"/>
    <p:sldId id="379" r:id="rId17"/>
    <p:sldId id="380" r:id="rId18"/>
    <p:sldId id="258" r:id="rId19"/>
    <p:sldId id="1520" r:id="rId20"/>
    <p:sldId id="390" r:id="rId21"/>
    <p:sldId id="1521" r:id="rId22"/>
    <p:sldId id="1522" r:id="rId23"/>
    <p:sldId id="1525" r:id="rId24"/>
    <p:sldId id="1524" r:id="rId25"/>
    <p:sldId id="1530" r:id="rId26"/>
    <p:sldId id="1531" r:id="rId27"/>
    <p:sldId id="1529" r:id="rId28"/>
    <p:sldId id="1533" r:id="rId29"/>
    <p:sldId id="1534" r:id="rId30"/>
    <p:sldId id="79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7" autoAdjust="0"/>
    <p:restoredTop sz="73736" autoAdjust="0"/>
  </p:normalViewPr>
  <p:slideViewPr>
    <p:cSldViewPr>
      <p:cViewPr varScale="1">
        <p:scale>
          <a:sx n="89" d="100"/>
          <a:sy n="89" d="100"/>
        </p:scale>
        <p:origin x="1560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F61BC-FA1E-4DE0-B31B-BB38A046E2EA}" type="datetimeFigureOut">
              <a:rPr lang="en-US" smtClean="0"/>
              <a:t>11/2/2022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022D7-6DAD-4E2A-B48F-C1152B39F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405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022D7-6DAD-4E2A-B48F-C1152B39FA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356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79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626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B22E3-6B6E-4C0A-A66E-C8C0EF2423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21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79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318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78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58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710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664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707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299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8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022D7-6DAD-4E2A-B48F-C1152B39FA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603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022D7-6DAD-4E2A-B48F-C1152B39FA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91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574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942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706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22D7-6DAD-4E2A-B48F-C1152B39FA5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761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B22E3-6B6E-4C0A-A66E-C8C0EF2423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04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022D7-6DAD-4E2A-B48F-C1152B39FA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1404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37" y="5633164"/>
            <a:ext cx="6229524" cy="104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09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136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854D235-25A8-477E-84D1-897853D90FFF}" type="datetimeFigureOut">
              <a:rPr lang="en-US" smtClean="0"/>
              <a:t>11/2/2022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A4AE117-204F-43CA-BE9B-406AAD4AC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452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854D235-25A8-477E-84D1-897853D90FFF}" type="datetimeFigureOut">
              <a:rPr lang="en-US" smtClean="0"/>
              <a:t>11/2/2022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A4AE117-204F-43CA-BE9B-406AAD4AC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1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7315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382" y="6071129"/>
            <a:ext cx="9141619" cy="7772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6007121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6076116"/>
            <a:ext cx="3479322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5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" indent="-68580">
              <a:buFont typeface="Wingdings" panose="05000000000000000000" pitchFamily="2" charset="2"/>
              <a:buChar char="v"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3213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6721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11564"/>
            <a:ext cx="3703320" cy="45575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11565"/>
            <a:ext cx="3703320" cy="455753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7488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872" y="2887914"/>
            <a:ext cx="7543800" cy="66721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20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163482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634837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65" y="594360"/>
            <a:ext cx="1184563" cy="2555241"/>
          </a:xfrm>
        </p:spPr>
        <p:txBody>
          <a:bodyPr anchor="b">
            <a:normAutofit/>
          </a:bodyPr>
          <a:lstStyle>
            <a:lvl1pPr algn="l"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1147" y="731520"/>
            <a:ext cx="657848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4" y="5218545"/>
            <a:ext cx="1117029" cy="133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48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60"/>
            <a:ext cx="2400300" cy="1142077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884218"/>
            <a:ext cx="2400300" cy="379614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6056277"/>
            <a:ext cx="2400300" cy="53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01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941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14502" y="6343363"/>
            <a:ext cx="5194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753" y="6343363"/>
            <a:ext cx="4044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754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61582C-B1FF-4359-B0FC-AB180074E4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97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73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844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96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30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70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983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84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6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145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030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16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24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382" y="6071129"/>
            <a:ext cx="9141619" cy="7772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6007121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6076116"/>
            <a:ext cx="3479322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612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" indent="-68580">
              <a:buFont typeface="Wingdings" panose="05000000000000000000" pitchFamily="2" charset="2"/>
              <a:buChar char="v"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66254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6721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11564"/>
            <a:ext cx="3703320" cy="45575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11565"/>
            <a:ext cx="3703320" cy="455753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01851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872" y="2887914"/>
            <a:ext cx="7543800" cy="66721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3849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163482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634837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65" y="594360"/>
            <a:ext cx="1184563" cy="2555241"/>
          </a:xfrm>
        </p:spPr>
        <p:txBody>
          <a:bodyPr anchor="b">
            <a:normAutofit/>
          </a:bodyPr>
          <a:lstStyle>
            <a:lvl1pPr algn="l"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1147" y="731520"/>
            <a:ext cx="657848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4" y="5218545"/>
            <a:ext cx="1117029" cy="133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01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60"/>
            <a:ext cx="2400300" cy="1142077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884218"/>
            <a:ext cx="2400300" cy="379614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6056277"/>
            <a:ext cx="2400300" cy="53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91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14502" y="6343363"/>
            <a:ext cx="5194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753" y="6343363"/>
            <a:ext cx="4044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165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332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61582C-B1FF-4359-B0FC-AB180074E4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1134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9E2F1-E129-4D58-92DC-AA91B4DF1E54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4D28-2A5B-4D1C-83E5-8477E6103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3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382" y="6086593"/>
            <a:ext cx="9141619" cy="7714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6022585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6086593"/>
            <a:ext cx="4604279" cy="77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943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11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7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DFD96F44-DD48-4CB4-BC7F-EF5ADC106689}" type="datetimeFigureOut">
              <a:rPr lang="en-US" smtClean="0"/>
              <a:t>11/2/2022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C5682D-EED8-4E88-9C56-B93CD6A092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04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69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139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20" y="6180680"/>
            <a:ext cx="3599597" cy="60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15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34946"/>
            <a:ext cx="9144001" cy="7230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-1" y="6068947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" y="6152806"/>
            <a:ext cx="4019007" cy="67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0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61" r:id="rId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57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130334"/>
            <a:ext cx="3952059" cy="66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3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84058"/>
            <a:ext cx="9144000" cy="7739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-1" y="6025943"/>
            <a:ext cx="9144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667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20801"/>
            <a:ext cx="7543800" cy="4548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22960" y="962947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6094450"/>
            <a:ext cx="3382241" cy="7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7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373A3-C1EB-4362-B56D-A5E76452D0EC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B121C-C08A-46A6-B4AD-EEACDC9F9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56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84058"/>
            <a:ext cx="9144000" cy="7739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-1" y="6025943"/>
            <a:ext cx="9144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667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20801"/>
            <a:ext cx="7543800" cy="4548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22960" y="962947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6094450"/>
            <a:ext cx="3382241" cy="7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1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4.jpe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6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E5DF-7744-4421-87CB-66F036F866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218" y="609600"/>
            <a:ext cx="7711440" cy="3007821"/>
          </a:xfrm>
        </p:spPr>
        <p:txBody>
          <a:bodyPr>
            <a:normAutofit/>
          </a:bodyPr>
          <a:lstStyle/>
          <a:p>
            <a:pPr algn="ctr"/>
            <a:r>
              <a:rPr lang="en-US" sz="6700" dirty="0"/>
              <a:t>The value of CGM in predicting progression to clinical T1D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2BD61C-8079-4EF2-95DE-1FF426C3C6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25937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/>
              <a:t>Andrea Steck, MD</a:t>
            </a:r>
          </a:p>
          <a:p>
            <a:pPr algn="ctr"/>
            <a:r>
              <a:rPr lang="en-US" dirty="0"/>
              <a:t>5th Childhood Diabetes Prevention Symposium </a:t>
            </a:r>
          </a:p>
          <a:p>
            <a:pPr algn="ctr"/>
            <a:r>
              <a:rPr lang="en-US" dirty="0"/>
              <a:t>11/11/2022</a:t>
            </a:r>
          </a:p>
        </p:txBody>
      </p:sp>
    </p:spTree>
    <p:extLst>
      <p:ext uri="{BB962C8B-B14F-4D97-AF65-F5344CB8AC3E}">
        <p14:creationId xmlns:p14="http://schemas.microsoft.com/office/powerpoint/2010/main" val="2414197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BFFAC-904A-DB7B-B170-9A66C3DD4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"/>
            <a:ext cx="7391400" cy="667210"/>
          </a:xfrm>
        </p:spPr>
        <p:txBody>
          <a:bodyPr>
            <a:normAutofit/>
          </a:bodyPr>
          <a:lstStyle/>
          <a:p>
            <a:r>
              <a:rPr lang="en-US" dirty="0"/>
              <a:t>Characteristics of Ab+ ASK participants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E7DB626-202E-6EDD-925D-C014224200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030838"/>
              </p:ext>
            </p:extLst>
          </p:nvPr>
        </p:nvGraphicFramePr>
        <p:xfrm>
          <a:off x="38099" y="990600"/>
          <a:ext cx="9067801" cy="5557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93357392"/>
                    </a:ext>
                  </a:extLst>
                </a:gridCol>
                <a:gridCol w="2603622">
                  <a:extLst>
                    <a:ext uri="{9D8B030D-6E8A-4147-A177-3AD203B41FA5}">
                      <a16:colId xmlns:a16="http://schemas.microsoft.com/office/drawing/2014/main" val="750774128"/>
                    </a:ext>
                  </a:extLst>
                </a:gridCol>
                <a:gridCol w="1961587">
                  <a:extLst>
                    <a:ext uri="{9D8B030D-6E8A-4147-A177-3AD203B41FA5}">
                      <a16:colId xmlns:a16="http://schemas.microsoft.com/office/drawing/2014/main" val="4279395257"/>
                    </a:ext>
                  </a:extLst>
                </a:gridCol>
                <a:gridCol w="1225992">
                  <a:extLst>
                    <a:ext uri="{9D8B030D-6E8A-4147-A177-3AD203B41FA5}">
                      <a16:colId xmlns:a16="http://schemas.microsoft.com/office/drawing/2014/main" val="2547182828"/>
                    </a:ext>
                  </a:extLst>
                </a:gridCol>
              </a:tblGrid>
              <a:tr h="578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Variables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Ab+ non-progressors (n=75)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Ab+ progressors (N=16)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P-value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195981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Age at baseline 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yrs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), median (IQR)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11.7 (8.1-14.5)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10.5 (6.8-13.2)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0.40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374026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Age at first Ab+ 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yrs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), median (IQR)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10.8 (7.7-13.4)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10.0 (5.9-13.0)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0.59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0722866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Female, N (%)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44 (58.7)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 (50)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0.52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8793444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Non-Hispanic white, N (%)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35 (46.7)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9 (56.3)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0.49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57665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First-degree relative, N (%)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14 (20.9)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 (25.0)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0.74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102466"/>
                  </a:ext>
                </a:extLst>
              </a:tr>
              <a:tr h="7635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Antibody status, n (%):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Single Ab+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Single by both (RBA and ECL)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Multiple Ab+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 (0)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23 (31)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52 (69)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 (6)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 (13)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13 (81)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0.048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057924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BMI z-score, median (IQR)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0.63 (-0.64-1.3)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0.28 (-0.27-0.97)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0.86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287480"/>
                  </a:ext>
                </a:extLst>
              </a:tr>
              <a:tr h="46581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HbA1c, %, n (%)</a:t>
                      </a: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5.2 (5.1-5.4)</a:t>
                      </a: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5.6 (5.2-5.9)</a:t>
                      </a: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0.005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846545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HbA1c </a:t>
                      </a:r>
                      <a:r>
                        <a:rPr lang="en-US" sz="1400" u="sng" dirty="0">
                          <a:solidFill>
                            <a:schemeClr val="tx1"/>
                          </a:solidFill>
                          <a:effectLst/>
                        </a:rPr>
                        <a:t>&gt;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5.7%, n (%)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 (5.5)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6 (46.2)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0.0006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21693"/>
                  </a:ext>
                </a:extLst>
              </a:tr>
              <a:tr h="5704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OGTT, n (%):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Abnormal/impaired OGTT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Normal OGTT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 (0)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14 (100)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 (33)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 (67)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0.18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1216804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Follow-up time (months), median (IQR)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6.6 (2.6-11.9)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4.5 (0.9-9.7)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0.56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65" marR="667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829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805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96EEFEE-0D2F-4A61-BD47-0DF76D72979B}"/>
              </a:ext>
            </a:extLst>
          </p:cNvPr>
          <p:cNvSpPr txBox="1"/>
          <p:nvPr/>
        </p:nvSpPr>
        <p:spPr>
          <a:xfrm>
            <a:off x="6472687" y="1600200"/>
            <a:ext cx="2475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ROC analyses for </a:t>
            </a:r>
          </a:p>
          <a:p>
            <a:r>
              <a:rPr lang="en-US" sz="2000" dirty="0"/>
              <a:t>prediction of T1D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FD34106-04BD-46CB-B93D-8966B54D6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491693"/>
              </p:ext>
            </p:extLst>
          </p:nvPr>
        </p:nvGraphicFramePr>
        <p:xfrm>
          <a:off x="685800" y="118207"/>
          <a:ext cx="5536527" cy="6621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4508">
                  <a:extLst>
                    <a:ext uri="{9D8B030D-6E8A-4147-A177-3AD203B41FA5}">
                      <a16:colId xmlns:a16="http://schemas.microsoft.com/office/drawing/2014/main" val="3356597363"/>
                    </a:ext>
                  </a:extLst>
                </a:gridCol>
                <a:gridCol w="2033071">
                  <a:extLst>
                    <a:ext uri="{9D8B030D-6E8A-4147-A177-3AD203B41FA5}">
                      <a16:colId xmlns:a16="http://schemas.microsoft.com/office/drawing/2014/main" val="2479348274"/>
                    </a:ext>
                  </a:extLst>
                </a:gridCol>
                <a:gridCol w="1108948">
                  <a:extLst>
                    <a:ext uri="{9D8B030D-6E8A-4147-A177-3AD203B41FA5}">
                      <a16:colId xmlns:a16="http://schemas.microsoft.com/office/drawing/2014/main" val="441555862"/>
                    </a:ext>
                  </a:extLst>
                </a:gridCol>
              </a:tblGrid>
              <a:tr h="2973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Variables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AUC (95% CI)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P value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267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HbA1c 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0.75 (0.57-0.93)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0.006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808674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% time &gt; 120 mg/dL (6.7 mmol/l)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0.81 (0.66-0.96)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941305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% time &gt; 140 mg/dL (7.8 mmol/l)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0.89 (0.75-1.00)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487145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% time &gt; 160 mg/dL (8.9 mmol/l)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0.88 (0.74-1.00)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413208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% time &gt; 180 mg/dL (10 mmol/l)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0.88 (0.76-0.99)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444045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% time &gt; 200 mg/dL (11.1 mmol/l)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0.81 (0.68-0.94)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2441930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SD</a:t>
                      </a:r>
                      <a:r>
                        <a:rPr lang="en-US" sz="1100" b="1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0.89 (0.79-0.98)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063632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CV</a:t>
                      </a:r>
                      <a:r>
                        <a:rPr lang="en-US" sz="1100" b="1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0.84 (0.74-0.93)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574507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MAGE</a:t>
                      </a:r>
                      <a:r>
                        <a:rPr lang="en-US" sz="1100" b="1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0.90 (0.82-0.99)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34092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MODD</a:t>
                      </a:r>
                      <a:r>
                        <a:rPr lang="en-US" sz="1100" b="1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0.86 (0.75-0.97)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197985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% time above140 and SD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0.90 (0.77-1.00)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660426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above140 and CV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0.91 (0.79-1.00)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681129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above140 and MAGE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0.91 (0.79-1.00)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0032882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above160 and SD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0.90 (0.78-1.00)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599499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above160 and CV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0.91 (0.80-1.00)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5720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above160 and MAGE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0.91 (0.80-1.00)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791511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above180 and SD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0.90 (0.80-1.00)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48907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above180 and CV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0.90 (0.81-0.99)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906815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% time above180 and MAGE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0.92 (0.83-1.00)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571675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SD and CV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0.88 (0.75-1.00)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613242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SD and MAGE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0.91 (0.82-1.00)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850821"/>
                  </a:ext>
                </a:extLst>
              </a:tr>
              <a:tr h="21513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CV and MAGE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0.90 (0.82-0.99)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&lt;0.0001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15" marR="4551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47862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E550E00-9226-4991-A5C9-8EC4ACBB0359}"/>
              </a:ext>
            </a:extLst>
          </p:cNvPr>
          <p:cNvSpPr txBox="1"/>
          <p:nvPr/>
        </p:nvSpPr>
        <p:spPr>
          <a:xfrm>
            <a:off x="6472687" y="3352800"/>
            <a:ext cx="23665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MAGE: mean amplitude of glycemic excursions</a:t>
            </a:r>
          </a:p>
          <a:p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MODD: mean of daily differences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3325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9B910-7B70-49B6-A096-5124641FA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106" y="381000"/>
            <a:ext cx="6935788" cy="1219201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Sensitivity, Specificity, PPV and NPV for different CGM metrics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77E6A31-7B2A-4199-84AD-9AD412612D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89526"/>
              </p:ext>
            </p:extLst>
          </p:nvPr>
        </p:nvGraphicFramePr>
        <p:xfrm>
          <a:off x="533400" y="1981200"/>
          <a:ext cx="7623175" cy="3763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5028">
                  <a:extLst>
                    <a:ext uri="{9D8B030D-6E8A-4147-A177-3AD203B41FA5}">
                      <a16:colId xmlns:a16="http://schemas.microsoft.com/office/drawing/2014/main" val="1209187682"/>
                    </a:ext>
                  </a:extLst>
                </a:gridCol>
                <a:gridCol w="963894">
                  <a:extLst>
                    <a:ext uri="{9D8B030D-6E8A-4147-A177-3AD203B41FA5}">
                      <a16:colId xmlns:a16="http://schemas.microsoft.com/office/drawing/2014/main" val="1851710024"/>
                    </a:ext>
                  </a:extLst>
                </a:gridCol>
                <a:gridCol w="1032743">
                  <a:extLst>
                    <a:ext uri="{9D8B030D-6E8A-4147-A177-3AD203B41FA5}">
                      <a16:colId xmlns:a16="http://schemas.microsoft.com/office/drawing/2014/main" val="1724804691"/>
                    </a:ext>
                  </a:extLst>
                </a:gridCol>
                <a:gridCol w="1101593">
                  <a:extLst>
                    <a:ext uri="{9D8B030D-6E8A-4147-A177-3AD203B41FA5}">
                      <a16:colId xmlns:a16="http://schemas.microsoft.com/office/drawing/2014/main" val="2947781637"/>
                    </a:ext>
                  </a:extLst>
                </a:gridCol>
                <a:gridCol w="1032743">
                  <a:extLst>
                    <a:ext uri="{9D8B030D-6E8A-4147-A177-3AD203B41FA5}">
                      <a16:colId xmlns:a16="http://schemas.microsoft.com/office/drawing/2014/main" val="422157759"/>
                    </a:ext>
                  </a:extLst>
                </a:gridCol>
                <a:gridCol w="927174">
                  <a:extLst>
                    <a:ext uri="{9D8B030D-6E8A-4147-A177-3AD203B41FA5}">
                      <a16:colId xmlns:a16="http://schemas.microsoft.com/office/drawing/2014/main" val="1296563136"/>
                    </a:ext>
                  </a:extLst>
                </a:gridCol>
              </a:tblGrid>
              <a:tr h="14897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Model Source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Cut-offs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Sensitivity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Specificity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PPV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NPV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271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HbA1c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5.5 % 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43.8%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89.3%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46.7%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88.2%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90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% time &gt; 120 mg/dL (6.7 mmol/l)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37.3%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94.7%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73.3%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93.4%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351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% time &gt; 140 mg/dL (7.8 mmol/l)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87.5%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90.7%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66.7%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97.1%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85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% time &gt; 140 mg/dL (7.8 mmol/l)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98.7%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91.7%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93.7%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891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% time &gt; 160 mg/dL (8.9 mmol/l)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3.5%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90.7%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65.0%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95.8%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972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% time &gt; 180 mg/dL (10 mmol/l)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1.9%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96.0%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78.6%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93.5%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4221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% time &gt; 200 mg/dL (11.1 mmol/l)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0.3%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62.5%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94.7%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71.4%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92.2%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042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SD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48.2%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95.3%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818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CV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81.3%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65.3%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33.3%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94.2%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983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MAGE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68.8%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90.7%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61.1%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93.2%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115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MODD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75.0%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80.0%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44.4%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93.8%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521624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4E570DD-E884-4D6A-B464-99EBEFA30E31}"/>
              </a:ext>
            </a:extLst>
          </p:cNvPr>
          <p:cNvSpPr txBox="1"/>
          <p:nvPr/>
        </p:nvSpPr>
        <p:spPr>
          <a:xfrm>
            <a:off x="5791200" y="6324600"/>
            <a:ext cx="3075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Steck et al, Diabetes Care 2022</a:t>
            </a:r>
          </a:p>
        </p:txBody>
      </p:sp>
    </p:spTree>
    <p:extLst>
      <p:ext uri="{BB962C8B-B14F-4D97-AF65-F5344CB8AC3E}">
        <p14:creationId xmlns:p14="http://schemas.microsoft.com/office/powerpoint/2010/main" val="2039951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8" y="857250"/>
            <a:ext cx="3021742" cy="26733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320" y="864505"/>
            <a:ext cx="2978999" cy="26355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" y="3546816"/>
            <a:ext cx="2981033" cy="26373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18" y="865103"/>
            <a:ext cx="3091088" cy="27347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59AA0E-D275-4352-8FFB-728C4D49FF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285" y="3500073"/>
            <a:ext cx="2985818" cy="264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A9E3E6-2E60-4998-9CCF-2DD3D85BF037}"/>
              </a:ext>
            </a:extLst>
          </p:cNvPr>
          <p:cNvSpPr txBox="1"/>
          <p:nvPr/>
        </p:nvSpPr>
        <p:spPr>
          <a:xfrm>
            <a:off x="6245333" y="3886200"/>
            <a:ext cx="267384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Development of diabetes by</a:t>
            </a:r>
            <a:r>
              <a:rPr lang="en-US" sz="1350" dirty="0"/>
              <a:t>: </a:t>
            </a:r>
          </a:p>
          <a:p>
            <a:r>
              <a:rPr lang="en-US" sz="1350" b="1" dirty="0"/>
              <a:t>A</a:t>
            </a:r>
            <a:r>
              <a:rPr lang="en-US" sz="1350" dirty="0"/>
              <a:t>: time spent &gt;140mg/dl (TA140)</a:t>
            </a:r>
          </a:p>
          <a:p>
            <a:r>
              <a:rPr lang="en-US" sz="1350" b="1" dirty="0"/>
              <a:t>B</a:t>
            </a:r>
            <a:r>
              <a:rPr lang="en-US" sz="1350" dirty="0"/>
              <a:t>: time spent &gt;160mg/dl (TA160)</a:t>
            </a:r>
          </a:p>
          <a:p>
            <a:r>
              <a:rPr lang="en-US" sz="1350" b="1" dirty="0"/>
              <a:t>C</a:t>
            </a:r>
            <a:r>
              <a:rPr lang="en-US" sz="1350" dirty="0"/>
              <a:t>: time spent &gt; 180mg/dl (TA180)</a:t>
            </a:r>
          </a:p>
          <a:p>
            <a:r>
              <a:rPr lang="en-US" sz="1350" b="1" dirty="0"/>
              <a:t>D</a:t>
            </a:r>
            <a:r>
              <a:rPr lang="en-US" sz="1350" dirty="0"/>
              <a:t>: standard deviation (SD)</a:t>
            </a:r>
          </a:p>
          <a:p>
            <a:r>
              <a:rPr lang="en-US" sz="1350" b="1" dirty="0"/>
              <a:t>E</a:t>
            </a:r>
            <a:r>
              <a:rPr lang="en-US" sz="1350" dirty="0"/>
              <a:t>: mean amplitude of glycemic excursions (MAGE)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BF7C6F-7917-45D2-B566-C7924BDF1E34}"/>
              </a:ext>
            </a:extLst>
          </p:cNvPr>
          <p:cNvSpPr txBox="1"/>
          <p:nvPr/>
        </p:nvSpPr>
        <p:spPr>
          <a:xfrm>
            <a:off x="457200" y="-3939"/>
            <a:ext cx="8590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Cox proportional hazards models for individual CGM metrics with AUC of 0.88 or above for diabetes prediction by ROC analyses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F57266-1931-D67C-1FC0-8A5ADC22810B}"/>
              </a:ext>
            </a:extLst>
          </p:cNvPr>
          <p:cNvSpPr txBox="1"/>
          <p:nvPr/>
        </p:nvSpPr>
        <p:spPr>
          <a:xfrm>
            <a:off x="1180059" y="1295400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C253EF-8413-63FB-C86E-6281B3283A5A}"/>
              </a:ext>
            </a:extLst>
          </p:cNvPr>
          <p:cNvSpPr txBox="1"/>
          <p:nvPr/>
        </p:nvSpPr>
        <p:spPr>
          <a:xfrm>
            <a:off x="1298052" y="2109358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C362B1-5594-6FE8-75D2-8C688BABF9DA}"/>
              </a:ext>
            </a:extLst>
          </p:cNvPr>
          <p:cNvSpPr txBox="1"/>
          <p:nvPr/>
        </p:nvSpPr>
        <p:spPr>
          <a:xfrm>
            <a:off x="4139307" y="1314757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368954-9AD1-386E-2040-CB8D62DEFF20}"/>
              </a:ext>
            </a:extLst>
          </p:cNvPr>
          <p:cNvSpPr txBox="1"/>
          <p:nvPr/>
        </p:nvSpPr>
        <p:spPr>
          <a:xfrm>
            <a:off x="4184650" y="2030913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71C592-1173-669C-F238-602A3F6DFACD}"/>
              </a:ext>
            </a:extLst>
          </p:cNvPr>
          <p:cNvSpPr txBox="1"/>
          <p:nvPr/>
        </p:nvSpPr>
        <p:spPr>
          <a:xfrm>
            <a:off x="7132850" y="1400384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DAA499-EB2A-CA6A-EC40-247C6DB13665}"/>
              </a:ext>
            </a:extLst>
          </p:cNvPr>
          <p:cNvSpPr txBox="1"/>
          <p:nvPr/>
        </p:nvSpPr>
        <p:spPr>
          <a:xfrm>
            <a:off x="7196043" y="2181886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0E423C-002C-F267-8CF5-B5C4132D7010}"/>
              </a:ext>
            </a:extLst>
          </p:cNvPr>
          <p:cNvSpPr txBox="1"/>
          <p:nvPr/>
        </p:nvSpPr>
        <p:spPr>
          <a:xfrm>
            <a:off x="1165247" y="3969536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171FFC-FA7E-7652-4A62-11C968AD064D}"/>
              </a:ext>
            </a:extLst>
          </p:cNvPr>
          <p:cNvSpPr txBox="1"/>
          <p:nvPr/>
        </p:nvSpPr>
        <p:spPr>
          <a:xfrm>
            <a:off x="1165247" y="4711922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D3DCC2-CF73-9430-96A6-7CD0148A3893}"/>
              </a:ext>
            </a:extLst>
          </p:cNvPr>
          <p:cNvSpPr txBox="1"/>
          <p:nvPr/>
        </p:nvSpPr>
        <p:spPr>
          <a:xfrm>
            <a:off x="4184650" y="4009410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E7A35E-6F34-B140-13F2-222FE3F5D2DF}"/>
              </a:ext>
            </a:extLst>
          </p:cNvPr>
          <p:cNvSpPr txBox="1"/>
          <p:nvPr/>
        </p:nvSpPr>
        <p:spPr>
          <a:xfrm>
            <a:off x="4193712" y="4699661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8A86FA-5A80-5B65-FC3D-D18C079DF262}"/>
              </a:ext>
            </a:extLst>
          </p:cNvPr>
          <p:cNvSpPr txBox="1"/>
          <p:nvPr/>
        </p:nvSpPr>
        <p:spPr>
          <a:xfrm>
            <a:off x="1252198" y="2444287"/>
            <a:ext cx="31260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11A1B1-5A45-7DC0-4354-22AC912C8742}"/>
              </a:ext>
            </a:extLst>
          </p:cNvPr>
          <p:cNvSpPr txBox="1"/>
          <p:nvPr/>
        </p:nvSpPr>
        <p:spPr>
          <a:xfrm>
            <a:off x="4170113" y="2444287"/>
            <a:ext cx="31260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B5091E-56DD-5887-633B-4A4EC018F820}"/>
              </a:ext>
            </a:extLst>
          </p:cNvPr>
          <p:cNvSpPr txBox="1"/>
          <p:nvPr/>
        </p:nvSpPr>
        <p:spPr>
          <a:xfrm>
            <a:off x="1208262" y="5095483"/>
            <a:ext cx="31260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98E9F1-8905-F69E-B88C-0B2658B9D411}"/>
              </a:ext>
            </a:extLst>
          </p:cNvPr>
          <p:cNvSpPr txBox="1"/>
          <p:nvPr/>
        </p:nvSpPr>
        <p:spPr>
          <a:xfrm>
            <a:off x="4310516" y="5061889"/>
            <a:ext cx="31260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F6997F-08FE-4794-3EE8-C83E30B3FBE6}"/>
              </a:ext>
            </a:extLst>
          </p:cNvPr>
          <p:cNvSpPr txBox="1"/>
          <p:nvPr/>
        </p:nvSpPr>
        <p:spPr>
          <a:xfrm>
            <a:off x="7161053" y="2488209"/>
            <a:ext cx="31260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D1B1ED-999E-F47D-28DB-276080257618}"/>
              </a:ext>
            </a:extLst>
          </p:cNvPr>
          <p:cNvSpPr txBox="1"/>
          <p:nvPr/>
        </p:nvSpPr>
        <p:spPr>
          <a:xfrm>
            <a:off x="1737596" y="827058"/>
            <a:ext cx="878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: </a:t>
            </a:r>
            <a:r>
              <a:rPr lang="en-US" sz="1800" dirty="0"/>
              <a:t>TA140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B68306-48AC-2178-BAD1-064E9185F717}"/>
              </a:ext>
            </a:extLst>
          </p:cNvPr>
          <p:cNvSpPr txBox="1"/>
          <p:nvPr/>
        </p:nvSpPr>
        <p:spPr>
          <a:xfrm>
            <a:off x="4633256" y="827058"/>
            <a:ext cx="878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: </a:t>
            </a:r>
            <a:r>
              <a:rPr lang="en-US" sz="1800" dirty="0"/>
              <a:t>TA160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4E8F10-17D4-6188-CCB3-AB0A1E9C6741}"/>
              </a:ext>
            </a:extLst>
          </p:cNvPr>
          <p:cNvSpPr txBox="1"/>
          <p:nvPr/>
        </p:nvSpPr>
        <p:spPr>
          <a:xfrm>
            <a:off x="7680865" y="838919"/>
            <a:ext cx="878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: </a:t>
            </a:r>
            <a:r>
              <a:rPr lang="en-US" sz="1800" dirty="0"/>
              <a:t>TA180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D0538D-26C1-EA48-385A-1A75D69FD0F3}"/>
              </a:ext>
            </a:extLst>
          </p:cNvPr>
          <p:cNvSpPr txBox="1"/>
          <p:nvPr/>
        </p:nvSpPr>
        <p:spPr>
          <a:xfrm>
            <a:off x="1701500" y="3511129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: SD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6213B1-14E2-618E-5E30-72D77DF7C008}"/>
              </a:ext>
            </a:extLst>
          </p:cNvPr>
          <p:cNvSpPr txBox="1"/>
          <p:nvPr/>
        </p:nvSpPr>
        <p:spPr>
          <a:xfrm>
            <a:off x="4775636" y="3464864"/>
            <a:ext cx="88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: MAGE</a:t>
            </a:r>
          </a:p>
        </p:txBody>
      </p:sp>
    </p:spTree>
    <p:extLst>
      <p:ext uri="{BB962C8B-B14F-4D97-AF65-F5344CB8AC3E}">
        <p14:creationId xmlns:p14="http://schemas.microsoft.com/office/powerpoint/2010/main" val="35959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576" y="3527042"/>
            <a:ext cx="3590092" cy="2565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4" y="3576000"/>
            <a:ext cx="3466937" cy="25164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6" y="1146652"/>
            <a:ext cx="3452406" cy="25079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428" y="1064425"/>
            <a:ext cx="3565598" cy="25902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97" y="1120915"/>
            <a:ext cx="3523265" cy="25594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7B81F0-989D-494F-AD44-50BBD7708FD4}"/>
              </a:ext>
            </a:extLst>
          </p:cNvPr>
          <p:cNvSpPr txBox="1"/>
          <p:nvPr/>
        </p:nvSpPr>
        <p:spPr>
          <a:xfrm>
            <a:off x="6461532" y="3736854"/>
            <a:ext cx="267384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Dot-plot charts for</a:t>
            </a:r>
            <a:r>
              <a: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</a:t>
            </a:r>
            <a:r>
              <a: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time spent &gt;140mg/dl (TA140)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</a:t>
            </a:r>
            <a:r>
              <a: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time spent &gt;160mg/dl (TA160)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</a:t>
            </a:r>
            <a:r>
              <a: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time spent &gt; 180mg/dl (TA180)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</a:t>
            </a:r>
            <a:r>
              <a: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standard deviation (SD)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</a:t>
            </a:r>
            <a:r>
              <a: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mean amplitude of glycemic excursions (MAGE)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BF1474-4FC5-4EED-B324-70AEBE69E5FA}"/>
              </a:ext>
            </a:extLst>
          </p:cNvPr>
          <p:cNvSpPr txBox="1"/>
          <p:nvPr/>
        </p:nvSpPr>
        <p:spPr>
          <a:xfrm>
            <a:off x="381000" y="169635"/>
            <a:ext cx="8153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Dot-plot charts for progressors and non-progressors for these same CGM metrics with AUC of 0.88 or above</a:t>
            </a:r>
            <a:endParaRPr lang="en-US" sz="24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1A4A2-7F95-ECDA-3061-61E01942DCE0}"/>
              </a:ext>
            </a:extLst>
          </p:cNvPr>
          <p:cNvSpPr txBox="1"/>
          <p:nvPr/>
        </p:nvSpPr>
        <p:spPr>
          <a:xfrm>
            <a:off x="625750" y="1064425"/>
            <a:ext cx="76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TA140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20A1E9-1CA2-5078-E2D4-AA127AC974B9}"/>
              </a:ext>
            </a:extLst>
          </p:cNvPr>
          <p:cNvSpPr txBox="1"/>
          <p:nvPr/>
        </p:nvSpPr>
        <p:spPr>
          <a:xfrm>
            <a:off x="3539120" y="1049590"/>
            <a:ext cx="76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TA160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25A982-4552-EDBB-ED93-3099D0DB0757}"/>
              </a:ext>
            </a:extLst>
          </p:cNvPr>
          <p:cNvSpPr txBox="1"/>
          <p:nvPr/>
        </p:nvSpPr>
        <p:spPr>
          <a:xfrm>
            <a:off x="6410303" y="1028632"/>
            <a:ext cx="76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TA180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85783-BA07-49D2-8EE0-162CFD28BAA3}"/>
              </a:ext>
            </a:extLst>
          </p:cNvPr>
          <p:cNvSpPr txBox="1"/>
          <p:nvPr/>
        </p:nvSpPr>
        <p:spPr>
          <a:xfrm>
            <a:off x="720780" y="3457893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3050AD-EF7D-82BA-C8BF-45C3A796FFB1}"/>
              </a:ext>
            </a:extLst>
          </p:cNvPr>
          <p:cNvSpPr txBox="1"/>
          <p:nvPr/>
        </p:nvSpPr>
        <p:spPr>
          <a:xfrm>
            <a:off x="3617189" y="3455717"/>
            <a:ext cx="77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MAGE</a:t>
            </a:r>
          </a:p>
        </p:txBody>
      </p:sp>
    </p:spTree>
    <p:extLst>
      <p:ext uri="{BB962C8B-B14F-4D97-AF65-F5344CB8AC3E}">
        <p14:creationId xmlns:p14="http://schemas.microsoft.com/office/powerpoint/2010/main" val="457532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974D7-A501-435A-843A-28D18089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85800"/>
            <a:ext cx="7543800" cy="792752"/>
          </a:xfrm>
        </p:spPr>
        <p:txBody>
          <a:bodyPr>
            <a:normAutofit/>
          </a:bodyPr>
          <a:lstStyle/>
          <a:p>
            <a:r>
              <a:rPr lang="en-US" sz="4000" dirty="0"/>
              <a:t>TrialNet CGM data</a:t>
            </a:r>
            <a:endParaRPr lang="en-US" sz="40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6BD30-5B57-4C86-B3A0-485C6984B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MS Mincho" panose="02020609040205080304" pitchFamily="49" charset="-128"/>
              </a:rPr>
              <a:t> Three groups of relatives were evaluated: </a:t>
            </a:r>
          </a:p>
          <a:p>
            <a:pPr marL="201168" lvl="1" indent="0">
              <a:buClrTx/>
              <a:buNone/>
            </a:pPr>
            <a:r>
              <a:rPr lang="en-US" dirty="0">
                <a:ea typeface="MS Mincho" panose="02020609040205080304" pitchFamily="49" charset="-128"/>
              </a:rPr>
              <a:t>- Individuals with ≥ 2 Abs and an abnormal OGTT (Stage 2 T1D) (n=42)</a:t>
            </a:r>
          </a:p>
          <a:p>
            <a:pPr marL="201168" lvl="1" indent="0">
              <a:buClrTx/>
              <a:buNone/>
            </a:pPr>
            <a:r>
              <a:rPr lang="en-US" dirty="0">
                <a:ea typeface="MS Mincho" panose="02020609040205080304" pitchFamily="49" charset="-128"/>
              </a:rPr>
              <a:t>- Individuals with ≥ 2 Abs and a normal OGTT (Stage 1 T1D) (n=53)</a:t>
            </a:r>
          </a:p>
          <a:p>
            <a:pPr marL="201168" lvl="1" indent="0">
              <a:buClrTx/>
              <a:buNone/>
            </a:pPr>
            <a:r>
              <a:rPr lang="en-US" dirty="0">
                <a:ea typeface="MS Mincho" panose="02020609040205080304" pitchFamily="49" charset="-128"/>
              </a:rPr>
              <a:t>- Individuals with negative Abs and normal OGTT (n=10)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/>
              <a:t> Selected CGM metrics improved the prediction of clinical (Stage 3) diabetes, in particular:</a:t>
            </a:r>
          </a:p>
          <a:p>
            <a:pPr marL="201168" lvl="1" indent="0">
              <a:buClrTx/>
              <a:buNone/>
            </a:pPr>
            <a:r>
              <a:rPr lang="en-US" dirty="0"/>
              <a:t>- percentage time spent ≥140 mg/dL</a:t>
            </a:r>
          </a:p>
          <a:p>
            <a:pPr marL="201168" lvl="1" indent="0">
              <a:buClrTx/>
              <a:buNone/>
            </a:pPr>
            <a:r>
              <a:rPr lang="en-US" dirty="0"/>
              <a:t>- percentage time spent ≥160 mg/dL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/>
              <a:t> The presence of a </a:t>
            </a:r>
            <a:r>
              <a:rPr lang="en-US" dirty="0" err="1"/>
              <a:t>dysglycemic</a:t>
            </a:r>
            <a:r>
              <a:rPr lang="en-US" dirty="0"/>
              <a:t> state identified by CGM metrics improves risk stratification in relatives of T1D patients including those with a normal OGTT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2A70A-3309-F989-583D-544F1A80D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185986"/>
            <a:ext cx="1493649" cy="8961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C737A1-F4D4-F6EA-3C52-5CCA00860840}"/>
              </a:ext>
            </a:extLst>
          </p:cNvPr>
          <p:cNvSpPr txBox="1"/>
          <p:nvPr/>
        </p:nvSpPr>
        <p:spPr>
          <a:xfrm>
            <a:off x="6629400" y="6266468"/>
            <a:ext cx="184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Unpublished data</a:t>
            </a:r>
          </a:p>
        </p:txBody>
      </p:sp>
    </p:spTree>
    <p:extLst>
      <p:ext uri="{BB962C8B-B14F-4D97-AF65-F5344CB8AC3E}">
        <p14:creationId xmlns:p14="http://schemas.microsoft.com/office/powerpoint/2010/main" val="2693510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4A9A7A-365F-4659-AD4A-75423D703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" y="1249632"/>
            <a:ext cx="9122664" cy="432511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DA81B3B-489F-4953-86CD-25D19FC28B80}"/>
              </a:ext>
            </a:extLst>
          </p:cNvPr>
          <p:cNvSpPr txBox="1">
            <a:spLocks/>
          </p:cNvSpPr>
          <p:nvPr/>
        </p:nvSpPr>
        <p:spPr>
          <a:xfrm>
            <a:off x="304800" y="385476"/>
            <a:ext cx="60960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TrialNet CGM Measures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AD50A5-C663-42D4-97B2-29B5941CF34A}"/>
              </a:ext>
            </a:extLst>
          </p:cNvPr>
          <p:cNvSpPr txBox="1"/>
          <p:nvPr/>
        </p:nvSpPr>
        <p:spPr>
          <a:xfrm>
            <a:off x="228600" y="5444465"/>
            <a:ext cx="4648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Glucose variability measures: 	</a:t>
            </a:r>
          </a:p>
          <a:p>
            <a:r>
              <a:rPr lang="en-US" dirty="0"/>
              <a:t>SD, CV, MAGE, MODD,</a:t>
            </a:r>
          </a:p>
          <a:p>
            <a:r>
              <a:rPr lang="en-US" dirty="0" err="1"/>
              <a:t>DySF</a:t>
            </a:r>
            <a:r>
              <a:rPr lang="en-US" dirty="0"/>
              <a:t> (Dynamic Stress Factor), </a:t>
            </a:r>
          </a:p>
          <a:p>
            <a:r>
              <a:rPr lang="en-US" dirty="0"/>
              <a:t>CONGA (continuous overall net glycemic action)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B0ADD7-0924-437D-B288-48D8E94B2A55}"/>
              </a:ext>
            </a:extLst>
          </p:cNvPr>
          <p:cNvSpPr txBox="1"/>
          <p:nvPr/>
        </p:nvSpPr>
        <p:spPr>
          <a:xfrm>
            <a:off x="6781800" y="6172200"/>
            <a:ext cx="184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Unpublished data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52222D-C1BF-7134-98DC-1C0E9253E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204081"/>
            <a:ext cx="1493649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58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BE280E-331A-43CF-B3C7-BD28A869E972}"/>
              </a:ext>
            </a:extLst>
          </p:cNvPr>
          <p:cNvGrpSpPr>
            <a:grpSpLocks/>
          </p:cNvGrpSpPr>
          <p:nvPr/>
        </p:nvGrpSpPr>
        <p:grpSpPr>
          <a:xfrm>
            <a:off x="98844" y="1066800"/>
            <a:ext cx="6896735" cy="5122545"/>
            <a:chOff x="0" y="0"/>
            <a:chExt cx="6896735" cy="512254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BA56FDA-255F-46D3-9ECD-D4069756AE29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848475" cy="256032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3F14BEA-E8AA-4953-872E-76F8259F686A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50" y="2562225"/>
              <a:ext cx="6839585" cy="256032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C75BB17-AA70-457C-8E92-DC34D5D01738}"/>
              </a:ext>
            </a:extLst>
          </p:cNvPr>
          <p:cNvSpPr txBox="1"/>
          <p:nvPr/>
        </p:nvSpPr>
        <p:spPr>
          <a:xfrm>
            <a:off x="6922877" y="2521059"/>
            <a:ext cx="238915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Overall mean glucose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Day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mean glucose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HbA1c (%)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time spent &gt;120mg/dl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time spent &gt;140mg/dl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time spent &gt; 160mg/dl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A2E03-5DAC-4E26-ACDA-29D4CF1B5744}"/>
              </a:ext>
            </a:extLst>
          </p:cNvPr>
          <p:cNvSpPr txBox="1"/>
          <p:nvPr/>
        </p:nvSpPr>
        <p:spPr>
          <a:xfrm>
            <a:off x="1066800" y="437822"/>
            <a:ext cx="6172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+mj-lt"/>
              </a:rPr>
              <a:t>Low Risk, Stage 1 and Stage 2 participants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B37FDD-9C48-BEA3-47CE-701F641ED2CB}"/>
              </a:ext>
            </a:extLst>
          </p:cNvPr>
          <p:cNvSpPr txBox="1"/>
          <p:nvPr/>
        </p:nvSpPr>
        <p:spPr>
          <a:xfrm>
            <a:off x="609600" y="990600"/>
            <a:ext cx="1476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mean glucose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590571-0CA2-8D3C-1989-9FD98325431A}"/>
              </a:ext>
            </a:extLst>
          </p:cNvPr>
          <p:cNvSpPr txBox="1"/>
          <p:nvPr/>
        </p:nvSpPr>
        <p:spPr>
          <a:xfrm>
            <a:off x="2837603" y="975687"/>
            <a:ext cx="186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ay mean glucose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6E851D-C8F7-E4B0-0701-F046DF4D7780}"/>
              </a:ext>
            </a:extLst>
          </p:cNvPr>
          <p:cNvSpPr txBox="1"/>
          <p:nvPr/>
        </p:nvSpPr>
        <p:spPr>
          <a:xfrm>
            <a:off x="5082710" y="990600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HbA1c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0E3767-0CAD-1563-9463-F8EBA2203545}"/>
              </a:ext>
            </a:extLst>
          </p:cNvPr>
          <p:cNvSpPr txBox="1"/>
          <p:nvPr/>
        </p:nvSpPr>
        <p:spPr>
          <a:xfrm>
            <a:off x="667491" y="4152275"/>
            <a:ext cx="76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TA120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AC8A2B-39B2-E501-3EC8-E035BD416187}"/>
              </a:ext>
            </a:extLst>
          </p:cNvPr>
          <p:cNvSpPr txBox="1"/>
          <p:nvPr/>
        </p:nvSpPr>
        <p:spPr>
          <a:xfrm>
            <a:off x="2812820" y="4152275"/>
            <a:ext cx="76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TA140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268A5E-58A0-B5A9-4604-41A94672FA7F}"/>
              </a:ext>
            </a:extLst>
          </p:cNvPr>
          <p:cNvSpPr txBox="1"/>
          <p:nvPr/>
        </p:nvSpPr>
        <p:spPr>
          <a:xfrm>
            <a:off x="5186733" y="4141270"/>
            <a:ext cx="76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TA160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806616-C919-A51C-2870-83FB424E485D}"/>
              </a:ext>
            </a:extLst>
          </p:cNvPr>
          <p:cNvSpPr txBox="1"/>
          <p:nvPr/>
        </p:nvSpPr>
        <p:spPr>
          <a:xfrm>
            <a:off x="6909937" y="6324600"/>
            <a:ext cx="184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Unpublished data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8B3AE3-AD8D-CFE7-EEFA-FD466E3B6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0" y="286265"/>
            <a:ext cx="1493649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84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BA9B1E3-A8ED-44DE-82E0-B3CFC898672A}"/>
              </a:ext>
            </a:extLst>
          </p:cNvPr>
          <p:cNvGrpSpPr>
            <a:grpSpLocks/>
          </p:cNvGrpSpPr>
          <p:nvPr/>
        </p:nvGrpSpPr>
        <p:grpSpPr>
          <a:xfrm>
            <a:off x="457200" y="36195"/>
            <a:ext cx="5181600" cy="6785610"/>
            <a:chOff x="0" y="0"/>
            <a:chExt cx="5560060" cy="78524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5261158-6AB6-441A-AAD5-418AFCF4645C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549900" cy="265176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C62DD8A-1934-421B-9F4A-C5694F3B5B68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050" y="2600325"/>
              <a:ext cx="5541010" cy="265176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4736FB1-B881-40E5-B8D5-6D458D956B69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200650"/>
              <a:ext cx="5559425" cy="265176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D2C3016-AD8D-4470-9296-AD6C85E46904}"/>
              </a:ext>
            </a:extLst>
          </p:cNvPr>
          <p:cNvSpPr txBox="1"/>
          <p:nvPr/>
        </p:nvSpPr>
        <p:spPr>
          <a:xfrm>
            <a:off x="6172200" y="2362200"/>
            <a:ext cx="25908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Mean glucose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HbA1c (%)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time spent &gt;120mg/dl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time spent &gt;140mg/dl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time spent &gt; 160mg/dl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F: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CONGA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DYSF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H: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MAGE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I: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C06E27-58B4-4DDF-9FC5-9F935669F8EE}"/>
              </a:ext>
            </a:extLst>
          </p:cNvPr>
          <p:cNvSpPr txBox="1"/>
          <p:nvPr/>
        </p:nvSpPr>
        <p:spPr>
          <a:xfrm>
            <a:off x="6117566" y="1274119"/>
            <a:ext cx="2700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nonprogressors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vs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progressors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69BE72-216D-0B11-1DC1-79EE5607E90D}"/>
              </a:ext>
            </a:extLst>
          </p:cNvPr>
          <p:cNvSpPr txBox="1"/>
          <p:nvPr/>
        </p:nvSpPr>
        <p:spPr>
          <a:xfrm>
            <a:off x="6830380" y="6248400"/>
            <a:ext cx="184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Unpublished data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699DCC-0772-FAE4-FE3B-FAB235490A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800" y="108171"/>
            <a:ext cx="1493649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0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DDEB32-E89B-4880-88DC-011E0B1372AA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409700"/>
            <a:ext cx="7962900" cy="42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0AF471-FA24-4CFB-BBC1-CB0F5FE1C3CB}"/>
              </a:ext>
            </a:extLst>
          </p:cNvPr>
          <p:cNvSpPr txBox="1"/>
          <p:nvPr/>
        </p:nvSpPr>
        <p:spPr>
          <a:xfrm>
            <a:off x="364311" y="521581"/>
            <a:ext cx="72078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+mj-lt"/>
              </a:rPr>
              <a:t>Life table analysis with time spent ≥ 160 mg/dL Glucose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B66AB0-5FD0-7BD6-90BC-FC8195A83ADE}"/>
              </a:ext>
            </a:extLst>
          </p:cNvPr>
          <p:cNvSpPr txBox="1"/>
          <p:nvPr/>
        </p:nvSpPr>
        <p:spPr>
          <a:xfrm>
            <a:off x="6705600" y="6216134"/>
            <a:ext cx="184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Unpublished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FAB14A-3450-5DDA-11E6-0930F07091F8}"/>
              </a:ext>
            </a:extLst>
          </p:cNvPr>
          <p:cNvSpPr txBox="1"/>
          <p:nvPr/>
        </p:nvSpPr>
        <p:spPr>
          <a:xfrm>
            <a:off x="2362200" y="1360817"/>
            <a:ext cx="1097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TA160 5%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1A55F4-411C-3072-17CB-7356DDCBEE47}"/>
              </a:ext>
            </a:extLst>
          </p:cNvPr>
          <p:cNvSpPr txBox="1"/>
          <p:nvPr/>
        </p:nvSpPr>
        <p:spPr>
          <a:xfrm>
            <a:off x="6477000" y="1382383"/>
            <a:ext cx="1097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TA160 8%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CF6197-4352-5D50-6ED4-6F04F8857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225891"/>
            <a:ext cx="1493649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12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56348"/>
            <a:ext cx="8915400" cy="692498"/>
          </a:xfrm>
        </p:spPr>
        <p:txBody>
          <a:bodyPr>
            <a:noAutofit/>
          </a:bodyPr>
          <a:lstStyle/>
          <a:p>
            <a:r>
              <a:rPr lang="en-US" dirty="0"/>
              <a:t>CGM during Progression to stage 3 T1D (DAISY)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835" y="1332675"/>
            <a:ext cx="4580566" cy="3976977"/>
          </a:xfrm>
        </p:spPr>
      </p:pic>
      <p:sp>
        <p:nvSpPr>
          <p:cNvPr id="6" name="TextBox 5"/>
          <p:cNvSpPr txBox="1"/>
          <p:nvPr/>
        </p:nvSpPr>
        <p:spPr>
          <a:xfrm>
            <a:off x="6507760" y="5516002"/>
            <a:ext cx="235199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135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Steck et al, Diabetes Care 2014</a:t>
            </a:r>
          </a:p>
          <a:p>
            <a:pPr defTabSz="342900"/>
            <a:r>
              <a:rPr lang="en-US" sz="135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Steck et al, JCEM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643CB-A46B-4095-AB6A-8B990BFF89A1}"/>
              </a:ext>
            </a:extLst>
          </p:cNvPr>
          <p:cNvSpPr txBox="1"/>
          <p:nvPr/>
        </p:nvSpPr>
        <p:spPr>
          <a:xfrm>
            <a:off x="152400" y="1228397"/>
            <a:ext cx="42672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defTabSz="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23 Ab+ subjects with available longitudinal CGM data </a:t>
            </a:r>
          </a:p>
          <a:p>
            <a:pPr defTabSz="342900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257175" indent="-257175" defTabSz="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8 progressed to T1D at a median age of 14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yrs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(median follow-up 18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yrs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defTabSz="342900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257175" indent="-257175" defTabSz="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Baseline HbA1c between progressors and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nonprogressors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was 5.8 vs 5.3% (p=0.053)</a:t>
            </a:r>
          </a:p>
          <a:p>
            <a:pPr defTabSz="342900"/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257175" indent="-257175" defTabSz="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Progressors were more likely to have impaired baseline OGTT (88% vs 13%, p=0.001)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3EE941-F6E0-4FE3-992C-3DEB147AE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7846" y="6120158"/>
            <a:ext cx="3151905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67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8691671-CACB-9DF2-F519-CA6F3F0B2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10241"/>
            <a:ext cx="6870819" cy="5027004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81C4D8-1B6A-4A76-84A7-C060EF75CFC6}"/>
              </a:ext>
            </a:extLst>
          </p:cNvPr>
          <p:cNvSpPr txBox="1"/>
          <p:nvPr/>
        </p:nvSpPr>
        <p:spPr>
          <a:xfrm>
            <a:off x="3657600" y="6398703"/>
            <a:ext cx="540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Kontola</a:t>
            </a:r>
            <a:r>
              <a:rPr lang="en-US" dirty="0"/>
              <a:t> et al, Diabetes Technology &amp; Therapeutics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74300-9572-2F0A-3011-128E357B3467}"/>
              </a:ext>
            </a:extLst>
          </p:cNvPr>
          <p:cNvSpPr txBox="1"/>
          <p:nvPr/>
        </p:nvSpPr>
        <p:spPr>
          <a:xfrm>
            <a:off x="838200" y="271626"/>
            <a:ext cx="60695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DIPP CGM and OGTT data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9D86AD-981A-8ADB-EEC3-CF6B6EBCDD90}"/>
              </a:ext>
            </a:extLst>
          </p:cNvPr>
          <p:cNvSpPr txBox="1"/>
          <p:nvPr/>
        </p:nvSpPr>
        <p:spPr>
          <a:xfrm>
            <a:off x="7273289" y="3429000"/>
            <a:ext cx="17836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Staging (1–3) done at baseline visit based on </a:t>
            </a:r>
            <a:r>
              <a:rPr lang="en-US" dirty="0" err="1"/>
              <a:t>IAbs</a:t>
            </a:r>
            <a:r>
              <a:rPr lang="en-US" dirty="0"/>
              <a:t> and lab OGTT</a:t>
            </a:r>
          </a:p>
        </p:txBody>
      </p:sp>
    </p:spTree>
    <p:extLst>
      <p:ext uri="{BB962C8B-B14F-4D97-AF65-F5344CB8AC3E}">
        <p14:creationId xmlns:p14="http://schemas.microsoft.com/office/powerpoint/2010/main" val="3355274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F5B02AB1-5845-9F37-5E3A-23B35D1857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388"/>
            <a:ext cx="6324600" cy="5836244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4F4D1E-8D5E-B2F8-C77E-1EE3AF67AFFF}"/>
              </a:ext>
            </a:extLst>
          </p:cNvPr>
          <p:cNvSpPr txBox="1"/>
          <p:nvPr/>
        </p:nvSpPr>
        <p:spPr>
          <a:xfrm>
            <a:off x="21672" y="161942"/>
            <a:ext cx="8610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Comparison of plasma &amp; sensor glucose during OGTT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D5F0E-B23A-C278-4042-B8F58B08FD6E}"/>
              </a:ext>
            </a:extLst>
          </p:cNvPr>
          <p:cNvSpPr txBox="1"/>
          <p:nvPr/>
        </p:nvSpPr>
        <p:spPr>
          <a:xfrm>
            <a:off x="6779539" y="1985605"/>
            <a:ext cx="846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200 mg/dl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33CE8D-A030-5A69-A453-2839BDD63E73}"/>
              </a:ext>
            </a:extLst>
          </p:cNvPr>
          <p:cNvSpPr txBox="1"/>
          <p:nvPr/>
        </p:nvSpPr>
        <p:spPr>
          <a:xfrm>
            <a:off x="6787229" y="2286000"/>
            <a:ext cx="846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140 mg/dl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E068D-72E3-2D1F-8BCE-89E906DABFF7}"/>
              </a:ext>
            </a:extLst>
          </p:cNvPr>
          <p:cNvSpPr txBox="1"/>
          <p:nvPr/>
        </p:nvSpPr>
        <p:spPr>
          <a:xfrm>
            <a:off x="6815984" y="3138591"/>
            <a:ext cx="23280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A: 6 SG values</a:t>
            </a:r>
          </a:p>
          <a:p>
            <a:r>
              <a:rPr lang="en-US" dirty="0"/>
              <a:t>B: all 25 SG values</a:t>
            </a:r>
          </a:p>
          <a:p>
            <a:r>
              <a:rPr lang="en-US" dirty="0"/>
              <a:t>C: SG values during </a:t>
            </a:r>
          </a:p>
          <a:p>
            <a:r>
              <a:rPr lang="en-US" dirty="0"/>
              <a:t>     lab/home OGTT </a:t>
            </a:r>
          </a:p>
          <a:p>
            <a:r>
              <a:rPr lang="en-US" dirty="0"/>
              <a:t>D: Pearson correlation</a:t>
            </a:r>
          </a:p>
          <a:p>
            <a:r>
              <a:rPr lang="en-US" dirty="0"/>
              <a:t>    of plasma and SG at</a:t>
            </a:r>
          </a:p>
          <a:p>
            <a:r>
              <a:rPr lang="en-US" dirty="0"/>
              <a:t>    60-min time point </a:t>
            </a:r>
          </a:p>
        </p:txBody>
      </p:sp>
    </p:spTree>
    <p:extLst>
      <p:ext uri="{BB962C8B-B14F-4D97-AF65-F5344CB8AC3E}">
        <p14:creationId xmlns:p14="http://schemas.microsoft.com/office/powerpoint/2010/main" val="3351607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, schematic&#10;&#10;Description automatically generated">
            <a:extLst>
              <a:ext uri="{FF2B5EF4-FFF2-40B4-BE49-F238E27FC236}">
                <a16:creationId xmlns:a16="http://schemas.microsoft.com/office/drawing/2014/main" id="{F9E7C817-9388-393B-C447-14D32CDD3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90469"/>
            <a:ext cx="6096000" cy="547658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F54214-347E-AF03-52AD-96153C692BF8}"/>
              </a:ext>
            </a:extLst>
          </p:cNvPr>
          <p:cNvSpPr txBox="1"/>
          <p:nvPr/>
        </p:nvSpPr>
        <p:spPr>
          <a:xfrm>
            <a:off x="228600" y="76200"/>
            <a:ext cx="8153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CGM in individuals with &amp; without </a:t>
            </a:r>
            <a:r>
              <a:rPr kumimoji="0" lang="en-US" sz="32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IAbs</a:t>
            </a:r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(1 &amp; 0 Ab) and at stages 1–3 of T1D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0B65F-C94D-E37B-83AB-7CFFBF0A36C5}"/>
              </a:ext>
            </a:extLst>
          </p:cNvPr>
          <p:cNvSpPr txBox="1"/>
          <p:nvPr/>
        </p:nvSpPr>
        <p:spPr>
          <a:xfrm>
            <a:off x="6629400" y="2743200"/>
            <a:ext cx="19041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18% time above 140 mg/dl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DAB4F-85F6-FABC-7638-D9A5A3FB32C6}"/>
              </a:ext>
            </a:extLst>
          </p:cNvPr>
          <p:cNvSpPr txBox="1"/>
          <p:nvPr/>
        </p:nvSpPr>
        <p:spPr>
          <a:xfrm>
            <a:off x="12940" y="2971800"/>
            <a:ext cx="846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108 mg/dl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94F4C-EFDC-502A-7490-0444EA77C3F2}"/>
              </a:ext>
            </a:extLst>
          </p:cNvPr>
          <p:cNvSpPr txBox="1"/>
          <p:nvPr/>
        </p:nvSpPr>
        <p:spPr>
          <a:xfrm>
            <a:off x="883944" y="2971800"/>
            <a:ext cx="257531" cy="277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F068C1-B8A3-F238-E1DF-C453D504040F}"/>
              </a:ext>
            </a:extLst>
          </p:cNvPr>
          <p:cNvSpPr txBox="1"/>
          <p:nvPr/>
        </p:nvSpPr>
        <p:spPr>
          <a:xfrm>
            <a:off x="6806418" y="3248799"/>
            <a:ext cx="2057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A: glucose</a:t>
            </a:r>
          </a:p>
          <a:p>
            <a:r>
              <a:rPr lang="en-US" dirty="0"/>
              <a:t>B: TA140</a:t>
            </a:r>
          </a:p>
          <a:p>
            <a:r>
              <a:rPr lang="en-US" dirty="0"/>
              <a:t>C: CV </a:t>
            </a:r>
          </a:p>
          <a:p>
            <a:r>
              <a:rPr lang="en-US" dirty="0"/>
              <a:t>D: HBGI, high blood</a:t>
            </a:r>
          </a:p>
          <a:p>
            <a:r>
              <a:rPr lang="en-US" dirty="0"/>
              <a:t>     glucose index </a:t>
            </a:r>
          </a:p>
          <a:p>
            <a:r>
              <a:rPr lang="en-US" dirty="0"/>
              <a:t>     (measure of SG</a:t>
            </a:r>
          </a:p>
          <a:p>
            <a:r>
              <a:rPr lang="en-US" dirty="0"/>
              <a:t>      variability)</a:t>
            </a:r>
          </a:p>
        </p:txBody>
      </p:sp>
    </p:spTree>
    <p:extLst>
      <p:ext uri="{BB962C8B-B14F-4D97-AF65-F5344CB8AC3E}">
        <p14:creationId xmlns:p14="http://schemas.microsoft.com/office/powerpoint/2010/main" val="70472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E5935-C456-AAE5-2294-7275D3499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7863840" cy="856396"/>
          </a:xfrm>
        </p:spPr>
        <p:txBody>
          <a:bodyPr/>
          <a:lstStyle/>
          <a:p>
            <a:r>
              <a:rPr lang="en-US" dirty="0"/>
              <a:t>Current T1D Staging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007405-F8FD-FED5-5631-F1C40AF8B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9067800" cy="3276600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22C211B1-DB76-F3C9-72F6-83C8C7EAE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6355" y="5638800"/>
            <a:ext cx="56776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/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Standards of Medical Care in Diabetes, Diabetes Care 2022</a:t>
            </a:r>
          </a:p>
        </p:txBody>
      </p:sp>
    </p:spTree>
    <p:extLst>
      <p:ext uri="{BB962C8B-B14F-4D97-AF65-F5344CB8AC3E}">
        <p14:creationId xmlns:p14="http://schemas.microsoft.com/office/powerpoint/2010/main" val="235744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9206C-C480-0E4E-A56E-2DC7A3B11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33400"/>
            <a:ext cx="7543800" cy="670561"/>
          </a:xfrm>
        </p:spPr>
        <p:txBody>
          <a:bodyPr>
            <a:normAutofit fontScale="90000"/>
          </a:bodyPr>
          <a:lstStyle/>
          <a:p>
            <a:r>
              <a:rPr lang="en-US" dirty="0"/>
              <a:t>Discussion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E2396D2-F8D2-8C3E-B2EA-018E1680C7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750382"/>
              </p:ext>
            </p:extLst>
          </p:nvPr>
        </p:nvGraphicFramePr>
        <p:xfrm>
          <a:off x="457200" y="1600200"/>
          <a:ext cx="83820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0">
                  <a:extLst>
                    <a:ext uri="{9D8B030D-6E8A-4147-A177-3AD203B41FA5}">
                      <a16:colId xmlns:a16="http://schemas.microsoft.com/office/drawing/2014/main" val="2690618364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20347944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1323781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Stage 1 T1D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Stage 2 T1D</a:t>
                      </a:r>
                    </a:p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Stage 3 T1D</a:t>
                      </a:r>
                    </a:p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401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Should multiple Ab status be confirmed?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Should this be confirmed in a CLIA approved laboratory?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Add CGM criteria (TA140 </a:t>
                      </a:r>
                      <a:r>
                        <a:rPr lang="en-US" u="sng" dirty="0"/>
                        <a:t>&gt;</a:t>
                      </a:r>
                      <a:r>
                        <a:rPr lang="en-US" dirty="0"/>
                        <a:t> 20%)?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OGTT: add ≥200mg</a:t>
                      </a:r>
                      <a:r>
                        <a:rPr lang="en-US"/>
                        <a:t>/dL </a:t>
                      </a:r>
                      <a:r>
                        <a:rPr lang="en-US" dirty="0"/>
                        <a:t>at 30, 60 or 90 min?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HbA1c: remove </a:t>
                      </a:r>
                      <a:r>
                        <a:rPr lang="en-US" u="sng" dirty="0"/>
                        <a:t>&gt;</a:t>
                      </a:r>
                      <a:r>
                        <a:rPr lang="en-US" dirty="0"/>
                        <a:t>10% increase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Divide into 2 Substages: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3a: asymptomatic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3b: symptomatic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449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456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671" y="144830"/>
            <a:ext cx="6172200" cy="742950"/>
          </a:xfrm>
        </p:spPr>
        <p:txBody>
          <a:bodyPr>
            <a:normAutofit/>
          </a:bodyPr>
          <a:lstStyle/>
          <a:p>
            <a:r>
              <a:rPr lang="en-US" dirty="0"/>
              <a:t>Acknowledgments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896" y="4356971"/>
            <a:ext cx="1913334" cy="74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22" y="3092556"/>
            <a:ext cx="3246835" cy="82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41" y="1943158"/>
            <a:ext cx="1673789" cy="60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 descr="Diab_Logos J-K-L"/>
          <p:cNvPicPr>
            <a:picLocks noChangeAspect="1" noChangeArrowheads="1"/>
          </p:cNvPicPr>
          <p:nvPr/>
        </p:nvPicPr>
        <p:blipFill>
          <a:blip r:embed="rId6" cstate="print"/>
          <a:srcRect l="32610" r="28932" b="61859"/>
          <a:stretch>
            <a:fillRect/>
          </a:stretch>
        </p:blipFill>
        <p:spPr bwMode="auto">
          <a:xfrm>
            <a:off x="3638606" y="1665041"/>
            <a:ext cx="1495196" cy="89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47" y="2900148"/>
            <a:ext cx="871538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808940" y="3474290"/>
            <a:ext cx="6030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MS PGothic" pitchFamily="34" charset="-128"/>
                <a:cs typeface="Arial"/>
              </a:rPr>
              <a:t>ADA</a:t>
            </a:r>
          </a:p>
        </p:txBody>
      </p:sp>
      <p:pic>
        <p:nvPicPr>
          <p:cNvPr id="11" name="Picture 10" descr="NIH_Logo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76" y="2847288"/>
            <a:ext cx="978719" cy="10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creen Shot 2017-02-23 at 9.50.03 PM.png">
            <a:extLst>
              <a:ext uri="{FF2B5EF4-FFF2-40B4-BE49-F238E27FC236}">
                <a16:creationId xmlns:a16="http://schemas.microsoft.com/office/drawing/2014/main" id="{CF54691F-43DE-4CAF-886B-AB3C27841F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802" y="4348513"/>
            <a:ext cx="1611339" cy="654788"/>
          </a:xfrm>
          <a:prstGeom prst="rect">
            <a:avLst/>
          </a:prstGeom>
        </p:spPr>
      </p:pic>
      <p:pic>
        <p:nvPicPr>
          <p:cNvPr id="14" name="Picture 13" descr="Colored without Childrens.jpg">
            <a:extLst>
              <a:ext uri="{FF2B5EF4-FFF2-40B4-BE49-F238E27FC236}">
                <a16:creationId xmlns:a16="http://schemas.microsoft.com/office/drawing/2014/main" id="{D519A739-C3EA-4327-B72B-F1AE365362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560" y="5368297"/>
            <a:ext cx="3774912" cy="6324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4B8FB0-4AA7-4506-8475-7CC75ACCA2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3802" y="1595467"/>
            <a:ext cx="1900698" cy="1037464"/>
          </a:xfrm>
          <a:prstGeom prst="rect">
            <a:avLst/>
          </a:prstGeom>
        </p:spPr>
      </p:pic>
      <p:pic>
        <p:nvPicPr>
          <p:cNvPr id="17" name="Picture 16" descr="Screen Shot 2017-02-23 at 9.52.02 PM.png">
            <a:extLst>
              <a:ext uri="{FF2B5EF4-FFF2-40B4-BE49-F238E27FC236}">
                <a16:creationId xmlns:a16="http://schemas.microsoft.com/office/drawing/2014/main" id="{38FC5722-718C-435E-98E5-4339AD89B2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0" y="4415936"/>
            <a:ext cx="2273963" cy="49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87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821363"/>
            <a:ext cx="8991600" cy="1036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5B6F2-9B61-43C7-A183-2179B176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06238"/>
            <a:ext cx="7183647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CGM measures of glycemic control and variability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17F2122-FDCC-4CE7-B329-2D1AF18886B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61394427"/>
                  </p:ext>
                </p:extLst>
              </p:nvPr>
            </p:nvGraphicFramePr>
            <p:xfrm>
              <a:off x="457200" y="1676400"/>
              <a:ext cx="8229600" cy="4114800"/>
            </p:xfrm>
            <a:graphic>
              <a:graphicData uri="http://schemas.openxmlformats.org/drawingml/2006/table">
                <a:tbl>
                  <a:tblPr firstRow="1" firstCol="1" bandRow="1">
                    <a:tableStyleId>{F2DE63D5-997A-4646-A377-4702673A728D}</a:tableStyleId>
                  </a:tblPr>
                  <a:tblGrid>
                    <a:gridCol w="2950366">
                      <a:extLst>
                        <a:ext uri="{9D8B030D-6E8A-4147-A177-3AD203B41FA5}">
                          <a16:colId xmlns:a16="http://schemas.microsoft.com/office/drawing/2014/main" val="519922129"/>
                        </a:ext>
                      </a:extLst>
                    </a:gridCol>
                    <a:gridCol w="1885441">
                      <a:extLst>
                        <a:ext uri="{9D8B030D-6E8A-4147-A177-3AD203B41FA5}">
                          <a16:colId xmlns:a16="http://schemas.microsoft.com/office/drawing/2014/main" val="3334353502"/>
                        </a:ext>
                      </a:extLst>
                    </a:gridCol>
                    <a:gridCol w="2199681">
                      <a:extLst>
                        <a:ext uri="{9D8B030D-6E8A-4147-A177-3AD203B41FA5}">
                          <a16:colId xmlns:a16="http://schemas.microsoft.com/office/drawing/2014/main" val="2902963694"/>
                        </a:ext>
                      </a:extLst>
                    </a:gridCol>
                    <a:gridCol w="1194112">
                      <a:extLst>
                        <a:ext uri="{9D8B030D-6E8A-4147-A177-3AD203B41FA5}">
                          <a16:colId xmlns:a16="http://schemas.microsoft.com/office/drawing/2014/main" val="3370809780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Variables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Ab+</a:t>
                          </a:r>
                          <a:r>
                            <a:rPr lang="en-US" sz="1400" baseline="30000" dirty="0">
                              <a:effectLst/>
                            </a:rPr>
                            <a:t>  </a:t>
                          </a:r>
                          <a:r>
                            <a:rPr lang="en-US" sz="1400" dirty="0">
                              <a:effectLst/>
                            </a:rPr>
                            <a:t>progressors  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r-CH" sz="1400" dirty="0">
                              <a:effectLst/>
                            </a:rPr>
                            <a:t>Ab+</a:t>
                          </a:r>
                          <a:r>
                            <a:rPr lang="fr-CH" sz="1400" baseline="30000" dirty="0">
                              <a:effectLst/>
                            </a:rPr>
                            <a:t>  </a:t>
                          </a:r>
                          <a:r>
                            <a:rPr lang="fr-CH" sz="1400" dirty="0">
                              <a:effectLst/>
                            </a:rPr>
                            <a:t>non-progressors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P value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1468082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Sensor glucose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120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106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10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5460159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Sensor day </a:t>
                          </a:r>
                          <a:r>
                            <a:rPr lang="en-US" sz="1400" kern="1200" baseline="30000" dirty="0">
                              <a:effectLst/>
                            </a:rPr>
                            <a:t>* </a:t>
                          </a:r>
                          <a:r>
                            <a:rPr lang="en-US" sz="1400" dirty="0">
                              <a:effectLst/>
                            </a:rPr>
                            <a:t>glucose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122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106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7882587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Sensor night glucose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113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20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107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0.36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309389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SD</a:t>
                          </a:r>
                          <a:r>
                            <a:rPr lang="en-US" sz="1400" baseline="0" dirty="0">
                              <a:effectLst/>
                            </a:rPr>
                            <a:t>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29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smtClean="0">
                                  <a:effectLst/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sz="1400" dirty="0">
                              <a:effectLst/>
                            </a:rPr>
                            <a:t> 8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effectLst/>
                            </a:rPr>
                            <a:t>21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smtClean="0">
                                  <a:effectLst/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sz="1400" dirty="0">
                              <a:effectLst/>
                            </a:rPr>
                            <a:t> 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0.047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83174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CV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19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77872232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Range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160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45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140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57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0.38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1999781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120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0.46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0.22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0.24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0.14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662561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140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0.24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0.17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0.08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0.005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8183522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160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0.12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0.11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0.03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0.005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5205641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180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0.01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84897821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200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0.01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0179986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r-CH" sz="1400" dirty="0">
                              <a:effectLst/>
                            </a:rPr>
                            <a:t>AUC</a:t>
                          </a:r>
                          <a:r>
                            <a:rPr lang="fr-CH" sz="1400" baseline="30000" dirty="0">
                              <a:effectLst/>
                            </a:rPr>
                            <a:t> </a:t>
                          </a:r>
                          <a:r>
                            <a:rPr lang="en-US" sz="1400" baseline="30000" dirty="0">
                              <a:effectLst/>
                            </a:rPr>
                            <a:t>‡</a:t>
                          </a:r>
                          <a:r>
                            <a:rPr lang="fr-CH" sz="1400" dirty="0">
                              <a:effectLst/>
                            </a:rPr>
                            <a:t> (mg/min/dl)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610,255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77,574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561,485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50,699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0.13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15746307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AUC</a:t>
                          </a:r>
                          <a:r>
                            <a:rPr lang="en-US" sz="1400" baseline="30000" dirty="0">
                              <a:effectLst/>
                            </a:rPr>
                            <a:t> ‡</a:t>
                          </a:r>
                          <a:r>
                            <a:rPr lang="en-US" sz="1400" dirty="0">
                              <a:effectLst/>
                            </a:rPr>
                            <a:t> day</a:t>
                          </a:r>
                          <a:r>
                            <a:rPr lang="en-US" sz="1400" kern="1200" baseline="30000" dirty="0">
                              <a:effectLst/>
                            </a:rPr>
                            <a:t> † </a:t>
                          </a:r>
                          <a:r>
                            <a:rPr lang="en-US" sz="1400" dirty="0">
                              <a:effectLst/>
                            </a:rPr>
                            <a:t>(mg/min/dl)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470,370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64,501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415,465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38,474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0.047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56204407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AUC</a:t>
                          </a:r>
                          <a:r>
                            <a:rPr lang="en-US" sz="1400" baseline="30000" dirty="0">
                              <a:effectLst/>
                            </a:rPr>
                            <a:t> ‡</a:t>
                          </a:r>
                          <a:r>
                            <a:rPr lang="en-US" sz="1400" dirty="0">
                              <a:effectLst/>
                            </a:rPr>
                            <a:t> night (mg/min/dl)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139,663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26,207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145,734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21,709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0.87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983325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17F2122-FDCC-4CE7-B329-2D1AF18886B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61394427"/>
                  </p:ext>
                </p:extLst>
              </p:nvPr>
            </p:nvGraphicFramePr>
            <p:xfrm>
              <a:off x="457200" y="1676400"/>
              <a:ext cx="8229600" cy="4114800"/>
            </p:xfrm>
            <a:graphic>
              <a:graphicData uri="http://schemas.openxmlformats.org/drawingml/2006/table">
                <a:tbl>
                  <a:tblPr firstRow="1" firstCol="1" bandRow="1">
                    <a:tableStyleId>{F2DE63D5-997A-4646-A377-4702673A728D}</a:tableStyleId>
                  </a:tblPr>
                  <a:tblGrid>
                    <a:gridCol w="2950366">
                      <a:extLst>
                        <a:ext uri="{9D8B030D-6E8A-4147-A177-3AD203B41FA5}">
                          <a16:colId xmlns:a16="http://schemas.microsoft.com/office/drawing/2014/main" val="519922129"/>
                        </a:ext>
                      </a:extLst>
                    </a:gridCol>
                    <a:gridCol w="1885441">
                      <a:extLst>
                        <a:ext uri="{9D8B030D-6E8A-4147-A177-3AD203B41FA5}">
                          <a16:colId xmlns:a16="http://schemas.microsoft.com/office/drawing/2014/main" val="3334353502"/>
                        </a:ext>
                      </a:extLst>
                    </a:gridCol>
                    <a:gridCol w="2199681">
                      <a:extLst>
                        <a:ext uri="{9D8B030D-6E8A-4147-A177-3AD203B41FA5}">
                          <a16:colId xmlns:a16="http://schemas.microsoft.com/office/drawing/2014/main" val="2902963694"/>
                        </a:ext>
                      </a:extLst>
                    </a:gridCol>
                    <a:gridCol w="1194112">
                      <a:extLst>
                        <a:ext uri="{9D8B030D-6E8A-4147-A177-3AD203B41FA5}">
                          <a16:colId xmlns:a16="http://schemas.microsoft.com/office/drawing/2014/main" val="3370809780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Variables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Ab+</a:t>
                          </a:r>
                          <a:r>
                            <a:rPr lang="en-US" sz="1400" baseline="30000" dirty="0">
                              <a:effectLst/>
                            </a:rPr>
                            <a:t>  </a:t>
                          </a:r>
                          <a:r>
                            <a:rPr lang="en-US" sz="1400" dirty="0">
                              <a:effectLst/>
                            </a:rPr>
                            <a:t>progressors  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r-CH" sz="1400" dirty="0">
                              <a:effectLst/>
                            </a:rPr>
                            <a:t>Ab+</a:t>
                          </a:r>
                          <a:r>
                            <a:rPr lang="fr-CH" sz="1400" baseline="30000" dirty="0">
                              <a:effectLst/>
                            </a:rPr>
                            <a:t>  </a:t>
                          </a:r>
                          <a:r>
                            <a:rPr lang="fr-CH" sz="1400" dirty="0">
                              <a:effectLst/>
                            </a:rPr>
                            <a:t>non-progressors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P value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1468082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Sensor glucose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120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106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10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5460159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Sensor day </a:t>
                          </a:r>
                          <a:r>
                            <a:rPr lang="en-US" sz="1400" kern="1200" baseline="30000" dirty="0">
                              <a:effectLst/>
                            </a:rPr>
                            <a:t>* </a:t>
                          </a:r>
                          <a:r>
                            <a:rPr lang="en-US" sz="1400" dirty="0">
                              <a:effectLst/>
                            </a:rPr>
                            <a:t>glucose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122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106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7882587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Sensor night glucose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113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20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107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14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0.36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309389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SD</a:t>
                          </a:r>
                          <a:r>
                            <a:rPr lang="en-US" sz="1400" baseline="0" dirty="0">
                              <a:effectLst/>
                            </a:rPr>
                            <a:t>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56958" t="-413333" r="-180906" b="-102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19945" t="-413333" r="-54848" b="-102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0.047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83174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CV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19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77872232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Range (mg/dl)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160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45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140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57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0.38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1999781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120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0.46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0.22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0.24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0.14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662561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140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0.24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0.17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0.08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0.005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8183522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160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0.12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0.11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0.03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0.005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5205641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180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0.06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0.01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84897821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% Time </a:t>
                          </a:r>
                          <a:r>
                            <a:rPr lang="en-US" sz="1400" u="sng" dirty="0">
                              <a:effectLst/>
                            </a:rPr>
                            <a:t>&gt;</a:t>
                          </a:r>
                          <a:r>
                            <a:rPr lang="en-US" sz="1400" dirty="0">
                              <a:effectLst/>
                            </a:rPr>
                            <a:t> 200 mg/dl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0.02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0.01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0.01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0179986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r-CH" sz="1400" dirty="0">
                              <a:effectLst/>
                            </a:rPr>
                            <a:t>AUC</a:t>
                          </a:r>
                          <a:r>
                            <a:rPr lang="fr-CH" sz="1400" baseline="30000" dirty="0">
                              <a:effectLst/>
                            </a:rPr>
                            <a:t> </a:t>
                          </a:r>
                          <a:r>
                            <a:rPr lang="en-US" sz="1400" baseline="30000" dirty="0">
                              <a:effectLst/>
                            </a:rPr>
                            <a:t>‡</a:t>
                          </a:r>
                          <a:r>
                            <a:rPr lang="fr-CH" sz="1400" dirty="0">
                              <a:effectLst/>
                            </a:rPr>
                            <a:t> (mg/min/dl)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610,255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77,574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561,485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50,699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0.13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15746307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AUC</a:t>
                          </a:r>
                          <a:r>
                            <a:rPr lang="en-US" sz="1400" baseline="30000" dirty="0">
                              <a:effectLst/>
                            </a:rPr>
                            <a:t> ‡</a:t>
                          </a:r>
                          <a:r>
                            <a:rPr lang="en-US" sz="1400" dirty="0">
                              <a:effectLst/>
                            </a:rPr>
                            <a:t> day</a:t>
                          </a:r>
                          <a:r>
                            <a:rPr lang="en-US" sz="1400" kern="1200" baseline="30000" dirty="0">
                              <a:effectLst/>
                            </a:rPr>
                            <a:t> † </a:t>
                          </a:r>
                          <a:r>
                            <a:rPr lang="en-US" sz="1400" dirty="0">
                              <a:effectLst/>
                            </a:rPr>
                            <a:t>(mg/min/dl)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470,370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64,501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415,465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38,474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0.047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56204407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AUC</a:t>
                          </a:r>
                          <a:r>
                            <a:rPr lang="en-US" sz="1400" baseline="30000" dirty="0">
                              <a:effectLst/>
                            </a:rPr>
                            <a:t> ‡</a:t>
                          </a:r>
                          <a:r>
                            <a:rPr lang="en-US" sz="1400" dirty="0">
                              <a:effectLst/>
                            </a:rPr>
                            <a:t> night (mg/min/dl)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139,663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26,207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145,734 </a:t>
                          </a:r>
                          <a:r>
                            <a:rPr lang="en-US" sz="1400" u="sng" dirty="0">
                              <a:effectLst/>
                            </a:rPr>
                            <a:t>+</a:t>
                          </a:r>
                          <a:r>
                            <a:rPr lang="en-US" sz="1400" dirty="0">
                              <a:effectLst/>
                            </a:rPr>
                            <a:t> 21,709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0.87</a:t>
                          </a:r>
                          <a:endParaRPr lang="en-US" sz="1400" b="1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9833256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7AD0094-FF56-42B1-85EE-7353AC00DC2E}"/>
              </a:ext>
            </a:extLst>
          </p:cNvPr>
          <p:cNvSpPr txBox="1"/>
          <p:nvPr/>
        </p:nvSpPr>
        <p:spPr>
          <a:xfrm>
            <a:off x="413716" y="6167735"/>
            <a:ext cx="4292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*Day: values between 6am and midnight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‡ AUC:  area under the curve, calculated by the trapezoidal rule</a:t>
            </a:r>
          </a:p>
        </p:txBody>
      </p:sp>
    </p:spTree>
    <p:extLst>
      <p:ext uri="{BB962C8B-B14F-4D97-AF65-F5344CB8AC3E}">
        <p14:creationId xmlns:p14="http://schemas.microsoft.com/office/powerpoint/2010/main" val="2259128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4B13D-F9C2-4708-93DC-18B5848D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685799"/>
            <a:ext cx="7543800" cy="990601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ROC analyses for prediction of T1D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5BB91FB-EDDD-4F15-8A14-253F5D8E94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480206"/>
              </p:ext>
            </p:extLst>
          </p:nvPr>
        </p:nvGraphicFramePr>
        <p:xfrm>
          <a:off x="838200" y="2133600"/>
          <a:ext cx="7467599" cy="2590800"/>
        </p:xfrm>
        <a:graphic>
          <a:graphicData uri="http://schemas.openxmlformats.org/drawingml/2006/table">
            <a:tbl>
              <a:tblPr firstRow="1" firstCol="1" bandRow="1"/>
              <a:tblGrid>
                <a:gridCol w="2874495">
                  <a:extLst>
                    <a:ext uri="{9D8B030D-6E8A-4147-A177-3AD203B41FA5}">
                      <a16:colId xmlns:a16="http://schemas.microsoft.com/office/drawing/2014/main" val="3778225538"/>
                    </a:ext>
                  </a:extLst>
                </a:gridCol>
                <a:gridCol w="2875418">
                  <a:extLst>
                    <a:ext uri="{9D8B030D-6E8A-4147-A177-3AD203B41FA5}">
                      <a16:colId xmlns:a16="http://schemas.microsoft.com/office/drawing/2014/main" val="4210081099"/>
                    </a:ext>
                  </a:extLst>
                </a:gridCol>
                <a:gridCol w="1717686">
                  <a:extLst>
                    <a:ext uri="{9D8B030D-6E8A-4147-A177-3AD203B41FA5}">
                      <a16:colId xmlns:a16="http://schemas.microsoft.com/office/drawing/2014/main" val="36601615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AUC (95% CI)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 value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740755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time above120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0.80 (0.57-1.00)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73835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time above140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0.85 (0.62-1.00)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0558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time above160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0.85 (0.63-1.00)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33842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time above180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0.79 (0.58-1.00)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63719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time above200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 (0.46-0.93)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9837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2A526BE-DE0C-4E45-964A-1928A7EF3007}"/>
              </a:ext>
            </a:extLst>
          </p:cNvPr>
          <p:cNvSpPr/>
          <p:nvPr/>
        </p:nvSpPr>
        <p:spPr>
          <a:xfrm>
            <a:off x="838200" y="5334000"/>
            <a:ext cx="7162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+mn-cs"/>
              </a:rPr>
              <a:t>Receiver operating characteristic (ROC) curves were generated to compare area under the curve (AUC) of different CGM </a:t>
            </a:r>
            <a:r>
              <a:rPr lang="en-US" sz="12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</a:rPr>
              <a:t>metrics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+mn-cs"/>
              </a:rPr>
              <a:t> for T1D prediction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85785A-9820-40A3-8412-D48461681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667" y="6303474"/>
            <a:ext cx="2359356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830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22941-A8F0-451B-BBE0-625E3AE8C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61"/>
            <a:ext cx="723900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Sensitivity, Specificity, PPV and NPV for different CGM variables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D1544A-35B2-4116-8A1F-8710BCC0ED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98563"/>
              </p:ext>
            </p:extLst>
          </p:nvPr>
        </p:nvGraphicFramePr>
        <p:xfrm>
          <a:off x="457197" y="2324101"/>
          <a:ext cx="8229599" cy="2209798"/>
        </p:xfrm>
        <a:graphic>
          <a:graphicData uri="http://schemas.openxmlformats.org/drawingml/2006/table">
            <a:tbl>
              <a:tblPr firstRow="1" firstCol="1" bandRow="1"/>
              <a:tblGrid>
                <a:gridCol w="1790849">
                  <a:extLst>
                    <a:ext uri="{9D8B030D-6E8A-4147-A177-3AD203B41FA5}">
                      <a16:colId xmlns:a16="http://schemas.microsoft.com/office/drawing/2014/main" val="4151842836"/>
                    </a:ext>
                  </a:extLst>
                </a:gridCol>
                <a:gridCol w="1176976">
                  <a:extLst>
                    <a:ext uri="{9D8B030D-6E8A-4147-A177-3AD203B41FA5}">
                      <a16:colId xmlns:a16="http://schemas.microsoft.com/office/drawing/2014/main" val="3390819837"/>
                    </a:ext>
                  </a:extLst>
                </a:gridCol>
                <a:gridCol w="1246210">
                  <a:extLst>
                    <a:ext uri="{9D8B030D-6E8A-4147-A177-3AD203B41FA5}">
                      <a16:colId xmlns:a16="http://schemas.microsoft.com/office/drawing/2014/main" val="1812601417"/>
                    </a:ext>
                  </a:extLst>
                </a:gridCol>
                <a:gridCol w="1176976">
                  <a:extLst>
                    <a:ext uri="{9D8B030D-6E8A-4147-A177-3AD203B41FA5}">
                      <a16:colId xmlns:a16="http://schemas.microsoft.com/office/drawing/2014/main" val="3179187811"/>
                    </a:ext>
                  </a:extLst>
                </a:gridCol>
                <a:gridCol w="1453911">
                  <a:extLst>
                    <a:ext uri="{9D8B030D-6E8A-4147-A177-3AD203B41FA5}">
                      <a16:colId xmlns:a16="http://schemas.microsoft.com/office/drawing/2014/main" val="2313011871"/>
                    </a:ext>
                  </a:extLst>
                </a:gridCol>
                <a:gridCol w="1384677">
                  <a:extLst>
                    <a:ext uri="{9D8B030D-6E8A-4147-A177-3AD203B41FA5}">
                      <a16:colId xmlns:a16="http://schemas.microsoft.com/office/drawing/2014/main" val="2525313727"/>
                    </a:ext>
                  </a:extLst>
                </a:gridCol>
              </a:tblGrid>
              <a:tr h="55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Index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cutoff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PPV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NPV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Sensitivity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Specificity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014273"/>
                  </a:ext>
                </a:extLst>
              </a:tr>
              <a:tr h="331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time &gt; 120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36%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0.714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0.625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0.867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535395"/>
                  </a:ext>
                </a:extLst>
              </a:tr>
              <a:tr h="331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time &gt; 140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18%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1.000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0.883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0.750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1.000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219631"/>
                  </a:ext>
                </a:extLst>
              </a:tr>
              <a:tr h="331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time &gt; 160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0.833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0.625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0.933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182348"/>
                  </a:ext>
                </a:extLst>
              </a:tr>
              <a:tr h="331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time &gt; 180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0.714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0.625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0.867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121343"/>
                  </a:ext>
                </a:extLst>
              </a:tr>
              <a:tr h="331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time &gt; 200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0.2%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0.546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0.750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0.667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05917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6E75605-3A8A-40BA-B160-4A4875F9C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6711" y="-106347"/>
            <a:ext cx="11077417" cy="660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C1E592-6B51-4B6F-9562-C1427563B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667" y="6303474"/>
            <a:ext cx="2359356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24304-4B03-4986-B58D-7CD47132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6865"/>
            <a:ext cx="7620000" cy="1280161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CGM profiles of DAISY subjects with &lt;10% time and &gt;10% time above 140mg/dl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2782EF04-894F-4C78-879F-E8E55F3FBED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779588"/>
            <a:ext cx="8058150" cy="1990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D969B8-8234-41B7-9546-148397EA06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952875"/>
            <a:ext cx="8058149" cy="1990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3EE1C2-77FF-4B56-A37C-8C8B3C92A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667" y="6303474"/>
            <a:ext cx="2359356" cy="4938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A7CB0E-0420-16BE-1013-D0016D355FA4}"/>
              </a:ext>
            </a:extLst>
          </p:cNvPr>
          <p:cNvSpPr txBox="1"/>
          <p:nvPr/>
        </p:nvSpPr>
        <p:spPr>
          <a:xfrm>
            <a:off x="2286000" y="1957428"/>
            <a:ext cx="1150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 140 4%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E78C86-4214-2A28-ABD4-773C3C05ACBA}"/>
              </a:ext>
            </a:extLst>
          </p:cNvPr>
          <p:cNvSpPr txBox="1"/>
          <p:nvPr/>
        </p:nvSpPr>
        <p:spPr>
          <a:xfrm>
            <a:off x="2227490" y="4122757"/>
            <a:ext cx="1267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 140 18%</a:t>
            </a:r>
          </a:p>
        </p:txBody>
      </p:sp>
    </p:spTree>
    <p:extLst>
      <p:ext uri="{BB962C8B-B14F-4D97-AF65-F5344CB8AC3E}">
        <p14:creationId xmlns:p14="http://schemas.microsoft.com/office/powerpoint/2010/main" val="662309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D9EE64-EE6B-5499-169B-B090BCE44A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200" y="762000"/>
            <a:ext cx="8839200" cy="497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83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FB7F9-B9B4-DA5F-D66A-79E06E215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374" y="360771"/>
            <a:ext cx="8138160" cy="667210"/>
          </a:xfrm>
        </p:spPr>
        <p:txBody>
          <a:bodyPr>
            <a:normAutofit fontScale="90000"/>
          </a:bodyPr>
          <a:lstStyle/>
          <a:p>
            <a:r>
              <a:rPr lang="en-US" dirty="0"/>
              <a:t>ASK screening and monitoring program flowchart</a:t>
            </a:r>
          </a:p>
        </p:txBody>
      </p:sp>
      <p:pic>
        <p:nvPicPr>
          <p:cNvPr id="4" name="Content Placeholder 3" descr="Diagram&#10;&#10;Description automatically generated">
            <a:extLst>
              <a:ext uri="{FF2B5EF4-FFF2-40B4-BE49-F238E27FC236}">
                <a16:creationId xmlns:a16="http://schemas.microsoft.com/office/drawing/2014/main" id="{76025085-BA23-4889-E4E9-2E0085C1C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1277990"/>
            <a:ext cx="8047754" cy="45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1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974D7-A501-435A-843A-28D18089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1" y="789032"/>
            <a:ext cx="7543800" cy="792752"/>
          </a:xfrm>
        </p:spPr>
        <p:txBody>
          <a:bodyPr>
            <a:normAutofit/>
          </a:bodyPr>
          <a:lstStyle/>
          <a:p>
            <a:r>
              <a:rPr lang="en-US" sz="4000" dirty="0"/>
              <a:t>CGM data in ASK study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6BD30-5B57-4C86-B3A0-485C6984B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52600"/>
            <a:ext cx="7833361" cy="4127607"/>
          </a:xfrm>
        </p:spPr>
        <p:txBody>
          <a:bodyPr>
            <a:normAutofit lnSpcReduction="1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200" dirty="0">
                <a:ea typeface="MS Mincho" panose="02020609040205080304" pitchFamily="49" charset="-128"/>
              </a:rPr>
              <a:t> 91 children persistently islet Ab+ (median age 11.5 y, 48% non-  Hispanic White, 57% female) with a baseline CGM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200" dirty="0">
                <a:ea typeface="MS Mincho" panose="02020609040205080304" pitchFamily="49" charset="-128"/>
              </a:rPr>
              <a:t> Of these, 16 (18%) progressed to clinical diabetes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200" dirty="0">
                <a:ea typeface="MS Mincho" panose="02020609040205080304" pitchFamily="49" charset="-128"/>
              </a:rPr>
              <a:t> Baseline HbA1c was higher in progressors versus non-progressors 5.6 vs 5.2%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200" dirty="0">
                <a:ea typeface="MS Mincho" panose="02020609040205080304" pitchFamily="49" charset="-128"/>
              </a:rPr>
              <a:t> Receiver operating characteristic (ROC) curves were generated to compare the area under the curve (AUC) of different CGM metrics for T1D prediction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200" dirty="0">
                <a:ea typeface="MS Mincho" panose="02020609040205080304" pitchFamily="49" charset="-128"/>
              </a:rPr>
              <a:t>Performance of T1D prediction by ROC analyses showed AUC of  </a:t>
            </a:r>
            <a:r>
              <a:rPr lang="en-US" sz="2200" u="sng" dirty="0">
                <a:ea typeface="MS Mincho" panose="02020609040205080304" pitchFamily="49" charset="-128"/>
              </a:rPr>
              <a:t>&gt;</a:t>
            </a:r>
            <a:r>
              <a:rPr lang="en-US" sz="2200" dirty="0">
                <a:ea typeface="MS Mincho" panose="02020609040205080304" pitchFamily="49" charset="-128"/>
              </a:rPr>
              <a:t> 0.89 for both individual (TA140, SD and MAGE) and combined CGM metric models </a:t>
            </a:r>
          </a:p>
          <a:p>
            <a:pPr marL="0" indent="0">
              <a:buClrTx/>
              <a:buNone/>
            </a:pPr>
            <a:endParaRPr lang="en-US" sz="2200" dirty="0">
              <a:ea typeface="MS Mincho" panose="02020609040205080304" pitchFamily="49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C3C614-0309-4595-B337-590401D25FC4}"/>
              </a:ext>
            </a:extLst>
          </p:cNvPr>
          <p:cNvSpPr txBox="1"/>
          <p:nvPr/>
        </p:nvSpPr>
        <p:spPr>
          <a:xfrm>
            <a:off x="7176012" y="5580125"/>
            <a:ext cx="196798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1350" dirty="0">
                <a:solidFill>
                  <a:prstClr val="white"/>
                </a:solidFill>
                <a:latin typeface="Calibri" panose="020F0502020204030204"/>
              </a:rPr>
              <a:t>Unpublished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00F3C9-2521-4037-8534-2BC16CA6EBFA}"/>
              </a:ext>
            </a:extLst>
          </p:cNvPr>
          <p:cNvSpPr txBox="1"/>
          <p:nvPr/>
        </p:nvSpPr>
        <p:spPr>
          <a:xfrm>
            <a:off x="5791200" y="6324600"/>
            <a:ext cx="3075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Steck et al, Diabetes Care 2022</a:t>
            </a:r>
          </a:p>
        </p:txBody>
      </p:sp>
    </p:spTree>
    <p:extLst>
      <p:ext uri="{BB962C8B-B14F-4D97-AF65-F5344CB8AC3E}">
        <p14:creationId xmlns:p14="http://schemas.microsoft.com/office/powerpoint/2010/main" val="1179537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Custom 1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000000"/>
      </a:accent1>
      <a:accent2>
        <a:srgbClr val="CFB87C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Retrospect">
  <a:themeElements>
    <a:clrScheme name="Custom 6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CFB87C"/>
      </a:accent1>
      <a:accent2>
        <a:srgbClr val="595955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DC PP Template_ColorLogo_standard size" id="{B17C92D0-1477-48CB-B313-BE00B81B0EF3}" vid="{AFE639D3-2E8D-409B-A0CE-72053AA61B32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Retrospect">
  <a:themeElements>
    <a:clrScheme name="Custom 6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CFB87C"/>
      </a:accent1>
      <a:accent2>
        <a:srgbClr val="595955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DC PP Template_ColorLogo_Widescreen_bf" id="{53C1987A-9B69-413E-8208-37C19D99D779}" vid="{3ADC8E14-7BBB-48DF-A68D-C12872F50AC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Retrospect">
  <a:themeElements>
    <a:clrScheme name="Custom 6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CFB87C"/>
      </a:accent1>
      <a:accent2>
        <a:srgbClr val="595955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DC PP Template_ColorLogo_Widescreen_bf" id="{53C1987A-9B69-413E-8208-37C19D99D779}" vid="{3ADC8E14-7BBB-48DF-A68D-C12872F50AC4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2093</Words>
  <Application>Microsoft Office PowerPoint</Application>
  <PresentationFormat>On-screen Show (4:3)</PresentationFormat>
  <Paragraphs>501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Corbel</vt:lpstr>
      <vt:lpstr>Times New Roman</vt:lpstr>
      <vt:lpstr>Wingdings</vt:lpstr>
      <vt:lpstr>Banded</vt:lpstr>
      <vt:lpstr>Retrospect</vt:lpstr>
      <vt:lpstr>Custom Design</vt:lpstr>
      <vt:lpstr>1_Retrospect</vt:lpstr>
      <vt:lpstr>Office Theme</vt:lpstr>
      <vt:lpstr>2_Retrospect</vt:lpstr>
      <vt:lpstr>The value of CGM in predicting progression to clinical T1D</vt:lpstr>
      <vt:lpstr>CGM during Progression to stage 3 T1D (DAISY)</vt:lpstr>
      <vt:lpstr>CGM measures of glycemic control and variability</vt:lpstr>
      <vt:lpstr>ROC analyses for prediction of T1D</vt:lpstr>
      <vt:lpstr>Sensitivity, Specificity, PPV and NPV for different CGM variables</vt:lpstr>
      <vt:lpstr>CGM profiles of DAISY subjects with &lt;10% time and &gt;10% time above 140mg/dl</vt:lpstr>
      <vt:lpstr>PowerPoint Presentation</vt:lpstr>
      <vt:lpstr>ASK screening and monitoring program flowchart</vt:lpstr>
      <vt:lpstr>CGM data in ASK study </vt:lpstr>
      <vt:lpstr>Characteristics of Ab+ ASK participants</vt:lpstr>
      <vt:lpstr>PowerPoint Presentation</vt:lpstr>
      <vt:lpstr>Sensitivity, Specificity, PPV and NPV for different CGM metrics</vt:lpstr>
      <vt:lpstr>PowerPoint Presentation</vt:lpstr>
      <vt:lpstr>PowerPoint Presentation</vt:lpstr>
      <vt:lpstr>TrialNet CGM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T1D Staging</vt:lpstr>
      <vt:lpstr>Discussion</vt:lpstr>
      <vt:lpstr>Acknowledgments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Does Early Diagnosis and Treatment make a Difference?</dc:title>
  <dc:creator>Andrea</dc:creator>
  <cp:lastModifiedBy>Andrea Steck</cp:lastModifiedBy>
  <cp:revision>181</cp:revision>
  <cp:lastPrinted>2014-09-22T17:25:54Z</cp:lastPrinted>
  <dcterms:created xsi:type="dcterms:W3CDTF">2014-08-25T14:30:50Z</dcterms:created>
  <dcterms:modified xsi:type="dcterms:W3CDTF">2022-11-02T14:54:27Z</dcterms:modified>
</cp:coreProperties>
</file>