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omments/modernComment_228_A0334BE9.xml" ContentType="application/vnd.ms-powerpoint.comment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928" r:id="rId5"/>
    <p:sldMasterId id="2147483684" r:id="rId6"/>
    <p:sldMasterId id="2147483954" r:id="rId7"/>
    <p:sldMasterId id="2147483958" r:id="rId8"/>
  </p:sldMasterIdLst>
  <p:notesMasterIdLst>
    <p:notesMasterId r:id="rId40"/>
  </p:notesMasterIdLst>
  <p:sldIdLst>
    <p:sldId id="548" r:id="rId9"/>
    <p:sldId id="549" r:id="rId10"/>
    <p:sldId id="550" r:id="rId11"/>
    <p:sldId id="551" r:id="rId12"/>
    <p:sldId id="552" r:id="rId13"/>
    <p:sldId id="553" r:id="rId14"/>
    <p:sldId id="554" r:id="rId15"/>
    <p:sldId id="555" r:id="rId16"/>
    <p:sldId id="556" r:id="rId17"/>
    <p:sldId id="557" r:id="rId18"/>
    <p:sldId id="558" r:id="rId19"/>
    <p:sldId id="559" r:id="rId20"/>
    <p:sldId id="560" r:id="rId21"/>
    <p:sldId id="561" r:id="rId22"/>
    <p:sldId id="562" r:id="rId23"/>
    <p:sldId id="563" r:id="rId24"/>
    <p:sldId id="564" r:id="rId25"/>
    <p:sldId id="565" r:id="rId26"/>
    <p:sldId id="566" r:id="rId27"/>
    <p:sldId id="567" r:id="rId28"/>
    <p:sldId id="568" r:id="rId29"/>
    <p:sldId id="569" r:id="rId30"/>
    <p:sldId id="570" r:id="rId31"/>
    <p:sldId id="571" r:id="rId32"/>
    <p:sldId id="572" r:id="rId33"/>
    <p:sldId id="573" r:id="rId34"/>
    <p:sldId id="574" r:id="rId35"/>
    <p:sldId id="575" r:id="rId36"/>
    <p:sldId id="576" r:id="rId37"/>
    <p:sldId id="577" r:id="rId38"/>
    <p:sldId id="578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AD327E8-697A-0E9F-5EDB-77A5EDDA0B0B}" name="Rewers, Marian J" initials="RMJ" userId="S::MARIAN.REWERS@CUANSCHUTZ.EDU::c0a3316c-dd41-4caf-9ff6-9c176f3fd2fa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a Steck" initials="AS" lastIdx="3" clrIdx="0">
    <p:extLst>
      <p:ext uri="{19B8F6BF-5375-455C-9EA6-DF929625EA0E}">
        <p15:presenceInfo xmlns:p15="http://schemas.microsoft.com/office/powerpoint/2012/main" userId="Andrea Steck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3333FF"/>
    <a:srgbClr val="996600"/>
    <a:srgbClr val="FF9900"/>
    <a:srgbClr val="008000"/>
    <a:srgbClr val="66FF33"/>
    <a:srgbClr val="33CC33"/>
    <a:srgbClr val="00FF00"/>
    <a:srgbClr val="99FFCC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B910D7-73EF-E248-0ADE-EB5286A5782C}" v="73" dt="2022-11-11T05:02:23.242"/>
    <p1510:client id="{F6615049-9853-4346-BA7F-0D46D0778BEA}" v="4" dt="2022-11-11T10:10:04.563"/>
  </p1510:revLst>
</p1510:revInfo>
</file>

<file path=ppt/tableStyles.xml><?xml version="1.0" encoding="utf-8"?>
<a:tblStyleLst xmlns:a="http://schemas.openxmlformats.org/drawingml/2006/main" def="{5C22544A-7EE6-4342-B048-85BDC9FD1C3A}"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viewProps" Target="viewProps.xml"/><Relationship Id="rId48" Type="http://schemas.microsoft.com/office/2018/10/relationships/authors" Target="author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microsoft.com/office/2016/11/relationships/changesInfo" Target="changesInfos/changesInfo1.xml"/><Relationship Id="rId20" Type="http://schemas.openxmlformats.org/officeDocument/2006/relationships/slide" Target="slides/slide12.xml"/><Relationship Id="rId41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ohnert, Brigitte" userId="fb5e8fd1-b7ba-40eb-beda-d66929dfd27b" providerId="ADAL" clId="{F6615049-9853-4346-BA7F-0D46D0778BEA}"/>
    <pc:docChg chg="addSld delSld modSld">
      <pc:chgData name="Frohnert, Brigitte" userId="fb5e8fd1-b7ba-40eb-beda-d66929dfd27b" providerId="ADAL" clId="{F6615049-9853-4346-BA7F-0D46D0778BEA}" dt="2022-11-11T10:10:04.564" v="5" actId="2696"/>
      <pc:docMkLst>
        <pc:docMk/>
      </pc:docMkLst>
      <pc:sldChg chg="del">
        <pc:chgData name="Frohnert, Brigitte" userId="fb5e8fd1-b7ba-40eb-beda-d66929dfd27b" providerId="ADAL" clId="{F6615049-9853-4346-BA7F-0D46D0778BEA}" dt="2022-11-11T10:10:04.564" v="5" actId="2696"/>
        <pc:sldMkLst>
          <pc:docMk/>
          <pc:sldMk cId="1142876846" sldId="292"/>
        </pc:sldMkLst>
      </pc:sldChg>
      <pc:sldChg chg="del">
        <pc:chgData name="Frohnert, Brigitte" userId="fb5e8fd1-b7ba-40eb-beda-d66929dfd27b" providerId="ADAL" clId="{F6615049-9853-4346-BA7F-0D46D0778BEA}" dt="2022-11-11T10:10:04.564" v="5" actId="2696"/>
        <pc:sldMkLst>
          <pc:docMk/>
          <pc:sldMk cId="3588888289" sldId="513"/>
        </pc:sldMkLst>
      </pc:sldChg>
      <pc:sldChg chg="del">
        <pc:chgData name="Frohnert, Brigitte" userId="fb5e8fd1-b7ba-40eb-beda-d66929dfd27b" providerId="ADAL" clId="{F6615049-9853-4346-BA7F-0D46D0778BEA}" dt="2022-11-11T10:10:04.564" v="5" actId="2696"/>
        <pc:sldMkLst>
          <pc:docMk/>
          <pc:sldMk cId="2236366817" sldId="514"/>
        </pc:sldMkLst>
      </pc:sldChg>
      <pc:sldChg chg="del">
        <pc:chgData name="Frohnert, Brigitte" userId="fb5e8fd1-b7ba-40eb-beda-d66929dfd27b" providerId="ADAL" clId="{F6615049-9853-4346-BA7F-0D46D0778BEA}" dt="2022-11-11T10:10:04.564" v="5" actId="2696"/>
        <pc:sldMkLst>
          <pc:docMk/>
          <pc:sldMk cId="1235324056" sldId="515"/>
        </pc:sldMkLst>
      </pc:sldChg>
      <pc:sldChg chg="del">
        <pc:chgData name="Frohnert, Brigitte" userId="fb5e8fd1-b7ba-40eb-beda-d66929dfd27b" providerId="ADAL" clId="{F6615049-9853-4346-BA7F-0D46D0778BEA}" dt="2022-11-11T10:10:04.564" v="5" actId="2696"/>
        <pc:sldMkLst>
          <pc:docMk/>
          <pc:sldMk cId="4049668882" sldId="516"/>
        </pc:sldMkLst>
      </pc:sldChg>
      <pc:sldChg chg="del">
        <pc:chgData name="Frohnert, Brigitte" userId="fb5e8fd1-b7ba-40eb-beda-d66929dfd27b" providerId="ADAL" clId="{F6615049-9853-4346-BA7F-0D46D0778BEA}" dt="2022-11-11T10:10:04.564" v="5" actId="2696"/>
        <pc:sldMkLst>
          <pc:docMk/>
          <pc:sldMk cId="4016919252" sldId="517"/>
        </pc:sldMkLst>
      </pc:sldChg>
      <pc:sldChg chg="del">
        <pc:chgData name="Frohnert, Brigitte" userId="fb5e8fd1-b7ba-40eb-beda-d66929dfd27b" providerId="ADAL" clId="{F6615049-9853-4346-BA7F-0D46D0778BEA}" dt="2022-11-11T10:10:04.564" v="5" actId="2696"/>
        <pc:sldMkLst>
          <pc:docMk/>
          <pc:sldMk cId="895553087" sldId="518"/>
        </pc:sldMkLst>
      </pc:sldChg>
      <pc:sldChg chg="del">
        <pc:chgData name="Frohnert, Brigitte" userId="fb5e8fd1-b7ba-40eb-beda-d66929dfd27b" providerId="ADAL" clId="{F6615049-9853-4346-BA7F-0D46D0778BEA}" dt="2022-11-11T10:10:04.564" v="5" actId="2696"/>
        <pc:sldMkLst>
          <pc:docMk/>
          <pc:sldMk cId="4271603374" sldId="520"/>
        </pc:sldMkLst>
      </pc:sldChg>
      <pc:sldChg chg="del">
        <pc:chgData name="Frohnert, Brigitte" userId="fb5e8fd1-b7ba-40eb-beda-d66929dfd27b" providerId="ADAL" clId="{F6615049-9853-4346-BA7F-0D46D0778BEA}" dt="2022-11-11T10:10:04.564" v="5" actId="2696"/>
        <pc:sldMkLst>
          <pc:docMk/>
          <pc:sldMk cId="82059740" sldId="521"/>
        </pc:sldMkLst>
      </pc:sldChg>
      <pc:sldChg chg="del">
        <pc:chgData name="Frohnert, Brigitte" userId="fb5e8fd1-b7ba-40eb-beda-d66929dfd27b" providerId="ADAL" clId="{F6615049-9853-4346-BA7F-0D46D0778BEA}" dt="2022-11-11T10:10:04.564" v="5" actId="2696"/>
        <pc:sldMkLst>
          <pc:docMk/>
          <pc:sldMk cId="2467398415" sldId="522"/>
        </pc:sldMkLst>
      </pc:sldChg>
      <pc:sldChg chg="del">
        <pc:chgData name="Frohnert, Brigitte" userId="fb5e8fd1-b7ba-40eb-beda-d66929dfd27b" providerId="ADAL" clId="{F6615049-9853-4346-BA7F-0D46D0778BEA}" dt="2022-11-11T10:10:04.564" v="5" actId="2696"/>
        <pc:sldMkLst>
          <pc:docMk/>
          <pc:sldMk cId="609277996" sldId="523"/>
        </pc:sldMkLst>
      </pc:sldChg>
      <pc:sldChg chg="del">
        <pc:chgData name="Frohnert, Brigitte" userId="fb5e8fd1-b7ba-40eb-beda-d66929dfd27b" providerId="ADAL" clId="{F6615049-9853-4346-BA7F-0D46D0778BEA}" dt="2022-11-11T10:10:04.564" v="5" actId="2696"/>
        <pc:sldMkLst>
          <pc:docMk/>
          <pc:sldMk cId="2042983728" sldId="525"/>
        </pc:sldMkLst>
      </pc:sldChg>
      <pc:sldChg chg="del">
        <pc:chgData name="Frohnert, Brigitte" userId="fb5e8fd1-b7ba-40eb-beda-d66929dfd27b" providerId="ADAL" clId="{F6615049-9853-4346-BA7F-0D46D0778BEA}" dt="2022-11-11T10:10:04.564" v="5" actId="2696"/>
        <pc:sldMkLst>
          <pc:docMk/>
          <pc:sldMk cId="2229348052" sldId="527"/>
        </pc:sldMkLst>
      </pc:sldChg>
      <pc:sldChg chg="del">
        <pc:chgData name="Frohnert, Brigitte" userId="fb5e8fd1-b7ba-40eb-beda-d66929dfd27b" providerId="ADAL" clId="{F6615049-9853-4346-BA7F-0D46D0778BEA}" dt="2022-11-11T10:10:04.564" v="5" actId="2696"/>
        <pc:sldMkLst>
          <pc:docMk/>
          <pc:sldMk cId="3041611810" sldId="528"/>
        </pc:sldMkLst>
      </pc:sldChg>
      <pc:sldChg chg="del">
        <pc:chgData name="Frohnert, Brigitte" userId="fb5e8fd1-b7ba-40eb-beda-d66929dfd27b" providerId="ADAL" clId="{F6615049-9853-4346-BA7F-0D46D0778BEA}" dt="2022-11-11T10:10:04.564" v="5" actId="2696"/>
        <pc:sldMkLst>
          <pc:docMk/>
          <pc:sldMk cId="2796554029" sldId="529"/>
        </pc:sldMkLst>
      </pc:sldChg>
      <pc:sldChg chg="del">
        <pc:chgData name="Frohnert, Brigitte" userId="fb5e8fd1-b7ba-40eb-beda-d66929dfd27b" providerId="ADAL" clId="{F6615049-9853-4346-BA7F-0D46D0778BEA}" dt="2022-11-11T10:10:04.564" v="5" actId="2696"/>
        <pc:sldMkLst>
          <pc:docMk/>
          <pc:sldMk cId="4011310728" sldId="530"/>
        </pc:sldMkLst>
      </pc:sldChg>
      <pc:sldChg chg="del">
        <pc:chgData name="Frohnert, Brigitte" userId="fb5e8fd1-b7ba-40eb-beda-d66929dfd27b" providerId="ADAL" clId="{F6615049-9853-4346-BA7F-0D46D0778BEA}" dt="2022-11-11T10:10:04.564" v="5" actId="2696"/>
        <pc:sldMkLst>
          <pc:docMk/>
          <pc:sldMk cId="3137384107" sldId="531"/>
        </pc:sldMkLst>
      </pc:sldChg>
      <pc:sldChg chg="del">
        <pc:chgData name="Frohnert, Brigitte" userId="fb5e8fd1-b7ba-40eb-beda-d66929dfd27b" providerId="ADAL" clId="{F6615049-9853-4346-BA7F-0D46D0778BEA}" dt="2022-11-11T10:10:04.564" v="5" actId="2696"/>
        <pc:sldMkLst>
          <pc:docMk/>
          <pc:sldMk cId="570626571" sldId="533"/>
        </pc:sldMkLst>
      </pc:sldChg>
      <pc:sldChg chg="del">
        <pc:chgData name="Frohnert, Brigitte" userId="fb5e8fd1-b7ba-40eb-beda-d66929dfd27b" providerId="ADAL" clId="{F6615049-9853-4346-BA7F-0D46D0778BEA}" dt="2022-11-11T10:10:04.564" v="5" actId="2696"/>
        <pc:sldMkLst>
          <pc:docMk/>
          <pc:sldMk cId="902092153" sldId="534"/>
        </pc:sldMkLst>
      </pc:sldChg>
      <pc:sldChg chg="del">
        <pc:chgData name="Frohnert, Brigitte" userId="fb5e8fd1-b7ba-40eb-beda-d66929dfd27b" providerId="ADAL" clId="{F6615049-9853-4346-BA7F-0D46D0778BEA}" dt="2022-11-11T10:10:04.564" v="5" actId="2696"/>
        <pc:sldMkLst>
          <pc:docMk/>
          <pc:sldMk cId="3509192074" sldId="535"/>
        </pc:sldMkLst>
      </pc:sldChg>
      <pc:sldChg chg="del">
        <pc:chgData name="Frohnert, Brigitte" userId="fb5e8fd1-b7ba-40eb-beda-d66929dfd27b" providerId="ADAL" clId="{F6615049-9853-4346-BA7F-0D46D0778BEA}" dt="2022-11-11T10:10:04.564" v="5" actId="2696"/>
        <pc:sldMkLst>
          <pc:docMk/>
          <pc:sldMk cId="606443670" sldId="536"/>
        </pc:sldMkLst>
      </pc:sldChg>
      <pc:sldChg chg="del">
        <pc:chgData name="Frohnert, Brigitte" userId="fb5e8fd1-b7ba-40eb-beda-d66929dfd27b" providerId="ADAL" clId="{F6615049-9853-4346-BA7F-0D46D0778BEA}" dt="2022-11-11T10:10:04.564" v="5" actId="2696"/>
        <pc:sldMkLst>
          <pc:docMk/>
          <pc:sldMk cId="1964352024" sldId="537"/>
        </pc:sldMkLst>
      </pc:sldChg>
      <pc:sldChg chg="del">
        <pc:chgData name="Frohnert, Brigitte" userId="fb5e8fd1-b7ba-40eb-beda-d66929dfd27b" providerId="ADAL" clId="{F6615049-9853-4346-BA7F-0D46D0778BEA}" dt="2022-11-11T10:10:04.564" v="5" actId="2696"/>
        <pc:sldMkLst>
          <pc:docMk/>
          <pc:sldMk cId="2226215100" sldId="538"/>
        </pc:sldMkLst>
      </pc:sldChg>
      <pc:sldChg chg="del">
        <pc:chgData name="Frohnert, Brigitte" userId="fb5e8fd1-b7ba-40eb-beda-d66929dfd27b" providerId="ADAL" clId="{F6615049-9853-4346-BA7F-0D46D0778BEA}" dt="2022-11-11T10:10:04.564" v="5" actId="2696"/>
        <pc:sldMkLst>
          <pc:docMk/>
          <pc:sldMk cId="3070489394" sldId="539"/>
        </pc:sldMkLst>
      </pc:sldChg>
      <pc:sldChg chg="del">
        <pc:chgData name="Frohnert, Brigitte" userId="fb5e8fd1-b7ba-40eb-beda-d66929dfd27b" providerId="ADAL" clId="{F6615049-9853-4346-BA7F-0D46D0778BEA}" dt="2022-11-11T10:10:04.564" v="5" actId="2696"/>
        <pc:sldMkLst>
          <pc:docMk/>
          <pc:sldMk cId="1357681663" sldId="540"/>
        </pc:sldMkLst>
      </pc:sldChg>
      <pc:sldChg chg="del">
        <pc:chgData name="Frohnert, Brigitte" userId="fb5e8fd1-b7ba-40eb-beda-d66929dfd27b" providerId="ADAL" clId="{F6615049-9853-4346-BA7F-0D46D0778BEA}" dt="2022-11-11T10:10:04.564" v="5" actId="2696"/>
        <pc:sldMkLst>
          <pc:docMk/>
          <pc:sldMk cId="720380340" sldId="541"/>
        </pc:sldMkLst>
      </pc:sldChg>
      <pc:sldChg chg="del">
        <pc:chgData name="Frohnert, Brigitte" userId="fb5e8fd1-b7ba-40eb-beda-d66929dfd27b" providerId="ADAL" clId="{F6615049-9853-4346-BA7F-0D46D0778BEA}" dt="2022-11-11T10:10:04.564" v="5" actId="2696"/>
        <pc:sldMkLst>
          <pc:docMk/>
          <pc:sldMk cId="1561208843" sldId="543"/>
        </pc:sldMkLst>
      </pc:sldChg>
      <pc:sldChg chg="del">
        <pc:chgData name="Frohnert, Brigitte" userId="fb5e8fd1-b7ba-40eb-beda-d66929dfd27b" providerId="ADAL" clId="{F6615049-9853-4346-BA7F-0D46D0778BEA}" dt="2022-11-11T10:10:04.564" v="5" actId="2696"/>
        <pc:sldMkLst>
          <pc:docMk/>
          <pc:sldMk cId="4191681970" sldId="545"/>
        </pc:sldMkLst>
      </pc:sldChg>
      <pc:sldChg chg="del">
        <pc:chgData name="Frohnert, Brigitte" userId="fb5e8fd1-b7ba-40eb-beda-d66929dfd27b" providerId="ADAL" clId="{F6615049-9853-4346-BA7F-0D46D0778BEA}" dt="2022-11-11T10:10:04.564" v="5" actId="2696"/>
        <pc:sldMkLst>
          <pc:docMk/>
          <pc:sldMk cId="2175809664" sldId="546"/>
        </pc:sldMkLst>
      </pc:sldChg>
      <pc:sldChg chg="del">
        <pc:chgData name="Frohnert, Brigitte" userId="fb5e8fd1-b7ba-40eb-beda-d66929dfd27b" providerId="ADAL" clId="{F6615049-9853-4346-BA7F-0D46D0778BEA}" dt="2022-11-11T10:10:04.564" v="5" actId="2696"/>
        <pc:sldMkLst>
          <pc:docMk/>
          <pc:sldMk cId="2233178470" sldId="547"/>
        </pc:sldMkLst>
      </pc:sldChg>
      <pc:sldChg chg="add del">
        <pc:chgData name="Frohnert, Brigitte" userId="fb5e8fd1-b7ba-40eb-beda-d66929dfd27b" providerId="ADAL" clId="{F6615049-9853-4346-BA7F-0D46D0778BEA}" dt="2022-11-11T10:07:24.007" v="1"/>
        <pc:sldMkLst>
          <pc:docMk/>
          <pc:sldMk cId="2025485489" sldId="548"/>
        </pc:sldMkLst>
      </pc:sldChg>
      <pc:sldChg chg="add">
        <pc:chgData name="Frohnert, Brigitte" userId="fb5e8fd1-b7ba-40eb-beda-d66929dfd27b" providerId="ADAL" clId="{F6615049-9853-4346-BA7F-0D46D0778BEA}" dt="2022-11-11T10:07:24.147" v="2"/>
        <pc:sldMkLst>
          <pc:docMk/>
          <pc:sldMk cId="2184284579" sldId="548"/>
        </pc:sldMkLst>
      </pc:sldChg>
      <pc:sldChg chg="add">
        <pc:chgData name="Frohnert, Brigitte" userId="fb5e8fd1-b7ba-40eb-beda-d66929dfd27b" providerId="ADAL" clId="{F6615049-9853-4346-BA7F-0D46D0778BEA}" dt="2022-11-11T10:07:24.147" v="2"/>
        <pc:sldMkLst>
          <pc:docMk/>
          <pc:sldMk cId="1217994829" sldId="549"/>
        </pc:sldMkLst>
      </pc:sldChg>
      <pc:sldChg chg="add del">
        <pc:chgData name="Frohnert, Brigitte" userId="fb5e8fd1-b7ba-40eb-beda-d66929dfd27b" providerId="ADAL" clId="{F6615049-9853-4346-BA7F-0D46D0778BEA}" dt="2022-11-11T10:07:24.007" v="1"/>
        <pc:sldMkLst>
          <pc:docMk/>
          <pc:sldMk cId="1935850461" sldId="549"/>
        </pc:sldMkLst>
      </pc:sldChg>
      <pc:sldChg chg="add">
        <pc:chgData name="Frohnert, Brigitte" userId="fb5e8fd1-b7ba-40eb-beda-d66929dfd27b" providerId="ADAL" clId="{F6615049-9853-4346-BA7F-0D46D0778BEA}" dt="2022-11-11T10:07:24.147" v="2"/>
        <pc:sldMkLst>
          <pc:docMk/>
          <pc:sldMk cId="154829474" sldId="550"/>
        </pc:sldMkLst>
      </pc:sldChg>
      <pc:sldChg chg="add del">
        <pc:chgData name="Frohnert, Brigitte" userId="fb5e8fd1-b7ba-40eb-beda-d66929dfd27b" providerId="ADAL" clId="{F6615049-9853-4346-BA7F-0D46D0778BEA}" dt="2022-11-11T10:07:24.007" v="1"/>
        <pc:sldMkLst>
          <pc:docMk/>
          <pc:sldMk cId="1449946664" sldId="550"/>
        </pc:sldMkLst>
      </pc:sldChg>
      <pc:sldChg chg="add del">
        <pc:chgData name="Frohnert, Brigitte" userId="fb5e8fd1-b7ba-40eb-beda-d66929dfd27b" providerId="ADAL" clId="{F6615049-9853-4346-BA7F-0D46D0778BEA}" dt="2022-11-11T10:07:24.007" v="1"/>
        <pc:sldMkLst>
          <pc:docMk/>
          <pc:sldMk cId="650028324" sldId="551"/>
        </pc:sldMkLst>
      </pc:sldChg>
      <pc:sldChg chg="add">
        <pc:chgData name="Frohnert, Brigitte" userId="fb5e8fd1-b7ba-40eb-beda-d66929dfd27b" providerId="ADAL" clId="{F6615049-9853-4346-BA7F-0D46D0778BEA}" dt="2022-11-11T10:07:24.147" v="2"/>
        <pc:sldMkLst>
          <pc:docMk/>
          <pc:sldMk cId="2431709107" sldId="551"/>
        </pc:sldMkLst>
      </pc:sldChg>
      <pc:sldChg chg="add del">
        <pc:chgData name="Frohnert, Brigitte" userId="fb5e8fd1-b7ba-40eb-beda-d66929dfd27b" providerId="ADAL" clId="{F6615049-9853-4346-BA7F-0D46D0778BEA}" dt="2022-11-11T10:07:24.007" v="1"/>
        <pc:sldMkLst>
          <pc:docMk/>
          <pc:sldMk cId="327721704" sldId="552"/>
        </pc:sldMkLst>
      </pc:sldChg>
      <pc:sldChg chg="add">
        <pc:chgData name="Frohnert, Brigitte" userId="fb5e8fd1-b7ba-40eb-beda-d66929dfd27b" providerId="ADAL" clId="{F6615049-9853-4346-BA7F-0D46D0778BEA}" dt="2022-11-11T10:07:24.147" v="2"/>
        <pc:sldMkLst>
          <pc:docMk/>
          <pc:sldMk cId="2687716329" sldId="552"/>
        </pc:sldMkLst>
      </pc:sldChg>
      <pc:sldChg chg="add del">
        <pc:chgData name="Frohnert, Brigitte" userId="fb5e8fd1-b7ba-40eb-beda-d66929dfd27b" providerId="ADAL" clId="{F6615049-9853-4346-BA7F-0D46D0778BEA}" dt="2022-11-11T10:07:24.007" v="1"/>
        <pc:sldMkLst>
          <pc:docMk/>
          <pc:sldMk cId="151601650" sldId="553"/>
        </pc:sldMkLst>
      </pc:sldChg>
      <pc:sldChg chg="add">
        <pc:chgData name="Frohnert, Brigitte" userId="fb5e8fd1-b7ba-40eb-beda-d66929dfd27b" providerId="ADAL" clId="{F6615049-9853-4346-BA7F-0D46D0778BEA}" dt="2022-11-11T10:07:24.147" v="2"/>
        <pc:sldMkLst>
          <pc:docMk/>
          <pc:sldMk cId="1744378314" sldId="553"/>
        </pc:sldMkLst>
      </pc:sldChg>
      <pc:sldChg chg="add">
        <pc:chgData name="Frohnert, Brigitte" userId="fb5e8fd1-b7ba-40eb-beda-d66929dfd27b" providerId="ADAL" clId="{F6615049-9853-4346-BA7F-0D46D0778BEA}" dt="2022-11-11T10:07:24.147" v="2"/>
        <pc:sldMkLst>
          <pc:docMk/>
          <pc:sldMk cId="432324368" sldId="554"/>
        </pc:sldMkLst>
      </pc:sldChg>
      <pc:sldChg chg="add del">
        <pc:chgData name="Frohnert, Brigitte" userId="fb5e8fd1-b7ba-40eb-beda-d66929dfd27b" providerId="ADAL" clId="{F6615049-9853-4346-BA7F-0D46D0778BEA}" dt="2022-11-11T10:07:24.007" v="1"/>
        <pc:sldMkLst>
          <pc:docMk/>
          <pc:sldMk cId="1588446430" sldId="554"/>
        </pc:sldMkLst>
      </pc:sldChg>
      <pc:sldChg chg="add del">
        <pc:chgData name="Frohnert, Brigitte" userId="fb5e8fd1-b7ba-40eb-beda-d66929dfd27b" providerId="ADAL" clId="{F6615049-9853-4346-BA7F-0D46D0778BEA}" dt="2022-11-11T10:07:24.147" v="2"/>
        <pc:sldMkLst>
          <pc:docMk/>
          <pc:sldMk cId="3354628263" sldId="555"/>
        </pc:sldMkLst>
      </pc:sldChg>
      <pc:sldChg chg="add">
        <pc:chgData name="Frohnert, Brigitte" userId="fb5e8fd1-b7ba-40eb-beda-d66929dfd27b" providerId="ADAL" clId="{F6615049-9853-4346-BA7F-0D46D0778BEA}" dt="2022-11-11T10:07:24.147" v="2"/>
        <pc:sldMkLst>
          <pc:docMk/>
          <pc:sldMk cId="477684066" sldId="556"/>
        </pc:sldMkLst>
      </pc:sldChg>
      <pc:sldChg chg="add del">
        <pc:chgData name="Frohnert, Brigitte" userId="fb5e8fd1-b7ba-40eb-beda-d66929dfd27b" providerId="ADAL" clId="{F6615049-9853-4346-BA7F-0D46D0778BEA}" dt="2022-11-11T10:07:24.007" v="1"/>
        <pc:sldMkLst>
          <pc:docMk/>
          <pc:sldMk cId="3034339668" sldId="556"/>
        </pc:sldMkLst>
      </pc:sldChg>
      <pc:sldChg chg="add del">
        <pc:chgData name="Frohnert, Brigitte" userId="fb5e8fd1-b7ba-40eb-beda-d66929dfd27b" providerId="ADAL" clId="{F6615049-9853-4346-BA7F-0D46D0778BEA}" dt="2022-11-11T10:07:24.147" v="2"/>
        <pc:sldMkLst>
          <pc:docMk/>
          <pc:sldMk cId="3688735509" sldId="557"/>
        </pc:sldMkLst>
      </pc:sldChg>
      <pc:sldChg chg="add">
        <pc:chgData name="Frohnert, Brigitte" userId="fb5e8fd1-b7ba-40eb-beda-d66929dfd27b" providerId="ADAL" clId="{F6615049-9853-4346-BA7F-0D46D0778BEA}" dt="2022-11-11T10:07:24.147" v="2"/>
        <pc:sldMkLst>
          <pc:docMk/>
          <pc:sldMk cId="1744151398" sldId="558"/>
        </pc:sldMkLst>
      </pc:sldChg>
      <pc:sldChg chg="add del">
        <pc:chgData name="Frohnert, Brigitte" userId="fb5e8fd1-b7ba-40eb-beda-d66929dfd27b" providerId="ADAL" clId="{F6615049-9853-4346-BA7F-0D46D0778BEA}" dt="2022-11-11T10:07:24.007" v="1"/>
        <pc:sldMkLst>
          <pc:docMk/>
          <pc:sldMk cId="4068921893" sldId="558"/>
        </pc:sldMkLst>
      </pc:sldChg>
      <pc:sldChg chg="add del">
        <pc:chgData name="Frohnert, Brigitte" userId="fb5e8fd1-b7ba-40eb-beda-d66929dfd27b" providerId="ADAL" clId="{F6615049-9853-4346-BA7F-0D46D0778BEA}" dt="2022-11-11T10:07:24.007" v="1"/>
        <pc:sldMkLst>
          <pc:docMk/>
          <pc:sldMk cId="398037959" sldId="559"/>
        </pc:sldMkLst>
      </pc:sldChg>
      <pc:sldChg chg="add">
        <pc:chgData name="Frohnert, Brigitte" userId="fb5e8fd1-b7ba-40eb-beda-d66929dfd27b" providerId="ADAL" clId="{F6615049-9853-4346-BA7F-0D46D0778BEA}" dt="2022-11-11T10:07:24.147" v="2"/>
        <pc:sldMkLst>
          <pc:docMk/>
          <pc:sldMk cId="3543438502" sldId="559"/>
        </pc:sldMkLst>
      </pc:sldChg>
      <pc:sldChg chg="add del">
        <pc:chgData name="Frohnert, Brigitte" userId="fb5e8fd1-b7ba-40eb-beda-d66929dfd27b" providerId="ADAL" clId="{F6615049-9853-4346-BA7F-0D46D0778BEA}" dt="2022-11-11T10:07:24.007" v="1"/>
        <pc:sldMkLst>
          <pc:docMk/>
          <pc:sldMk cId="2105126813" sldId="560"/>
        </pc:sldMkLst>
      </pc:sldChg>
      <pc:sldChg chg="add">
        <pc:chgData name="Frohnert, Brigitte" userId="fb5e8fd1-b7ba-40eb-beda-d66929dfd27b" providerId="ADAL" clId="{F6615049-9853-4346-BA7F-0D46D0778BEA}" dt="2022-11-11T10:07:24.147" v="2"/>
        <pc:sldMkLst>
          <pc:docMk/>
          <pc:sldMk cId="3670960561" sldId="560"/>
        </pc:sldMkLst>
      </pc:sldChg>
      <pc:sldChg chg="add">
        <pc:chgData name="Frohnert, Brigitte" userId="fb5e8fd1-b7ba-40eb-beda-d66929dfd27b" providerId="ADAL" clId="{F6615049-9853-4346-BA7F-0D46D0778BEA}" dt="2022-11-11T10:07:24.147" v="2"/>
        <pc:sldMkLst>
          <pc:docMk/>
          <pc:sldMk cId="950899285" sldId="561"/>
        </pc:sldMkLst>
      </pc:sldChg>
      <pc:sldChg chg="add del">
        <pc:chgData name="Frohnert, Brigitte" userId="fb5e8fd1-b7ba-40eb-beda-d66929dfd27b" providerId="ADAL" clId="{F6615049-9853-4346-BA7F-0D46D0778BEA}" dt="2022-11-11T10:07:24.007" v="1"/>
        <pc:sldMkLst>
          <pc:docMk/>
          <pc:sldMk cId="4131086888" sldId="561"/>
        </pc:sldMkLst>
      </pc:sldChg>
      <pc:sldChg chg="add">
        <pc:chgData name="Frohnert, Brigitte" userId="fb5e8fd1-b7ba-40eb-beda-d66929dfd27b" providerId="ADAL" clId="{F6615049-9853-4346-BA7F-0D46D0778BEA}" dt="2022-11-11T10:07:24.147" v="2"/>
        <pc:sldMkLst>
          <pc:docMk/>
          <pc:sldMk cId="344249553" sldId="562"/>
        </pc:sldMkLst>
      </pc:sldChg>
      <pc:sldChg chg="add del">
        <pc:chgData name="Frohnert, Brigitte" userId="fb5e8fd1-b7ba-40eb-beda-d66929dfd27b" providerId="ADAL" clId="{F6615049-9853-4346-BA7F-0D46D0778BEA}" dt="2022-11-11T10:07:24.007" v="1"/>
        <pc:sldMkLst>
          <pc:docMk/>
          <pc:sldMk cId="4191213755" sldId="562"/>
        </pc:sldMkLst>
      </pc:sldChg>
      <pc:sldChg chg="add del">
        <pc:chgData name="Frohnert, Brigitte" userId="fb5e8fd1-b7ba-40eb-beda-d66929dfd27b" providerId="ADAL" clId="{F6615049-9853-4346-BA7F-0D46D0778BEA}" dt="2022-11-11T10:07:24.007" v="1"/>
        <pc:sldMkLst>
          <pc:docMk/>
          <pc:sldMk cId="2594642743" sldId="563"/>
        </pc:sldMkLst>
      </pc:sldChg>
      <pc:sldChg chg="add">
        <pc:chgData name="Frohnert, Brigitte" userId="fb5e8fd1-b7ba-40eb-beda-d66929dfd27b" providerId="ADAL" clId="{F6615049-9853-4346-BA7F-0D46D0778BEA}" dt="2022-11-11T10:07:24.147" v="2"/>
        <pc:sldMkLst>
          <pc:docMk/>
          <pc:sldMk cId="4223146784" sldId="563"/>
        </pc:sldMkLst>
      </pc:sldChg>
      <pc:sldChg chg="add">
        <pc:chgData name="Frohnert, Brigitte" userId="fb5e8fd1-b7ba-40eb-beda-d66929dfd27b" providerId="ADAL" clId="{F6615049-9853-4346-BA7F-0D46D0778BEA}" dt="2022-11-11T10:07:24.147" v="2"/>
        <pc:sldMkLst>
          <pc:docMk/>
          <pc:sldMk cId="924876250" sldId="564"/>
        </pc:sldMkLst>
      </pc:sldChg>
      <pc:sldChg chg="add del">
        <pc:chgData name="Frohnert, Brigitte" userId="fb5e8fd1-b7ba-40eb-beda-d66929dfd27b" providerId="ADAL" clId="{F6615049-9853-4346-BA7F-0D46D0778BEA}" dt="2022-11-11T10:07:24.007" v="1"/>
        <pc:sldMkLst>
          <pc:docMk/>
          <pc:sldMk cId="2092126505" sldId="564"/>
        </pc:sldMkLst>
      </pc:sldChg>
      <pc:sldChg chg="add del">
        <pc:chgData name="Frohnert, Brigitte" userId="fb5e8fd1-b7ba-40eb-beda-d66929dfd27b" providerId="ADAL" clId="{F6615049-9853-4346-BA7F-0D46D0778BEA}" dt="2022-11-11T10:07:24.147" v="2"/>
        <pc:sldMkLst>
          <pc:docMk/>
          <pc:sldMk cId="2507369624" sldId="565"/>
        </pc:sldMkLst>
      </pc:sldChg>
      <pc:sldChg chg="add del">
        <pc:chgData name="Frohnert, Brigitte" userId="fb5e8fd1-b7ba-40eb-beda-d66929dfd27b" providerId="ADAL" clId="{F6615049-9853-4346-BA7F-0D46D0778BEA}" dt="2022-11-11T10:07:24.007" v="1"/>
        <pc:sldMkLst>
          <pc:docMk/>
          <pc:sldMk cId="367327291" sldId="566"/>
        </pc:sldMkLst>
      </pc:sldChg>
      <pc:sldChg chg="add">
        <pc:chgData name="Frohnert, Brigitte" userId="fb5e8fd1-b7ba-40eb-beda-d66929dfd27b" providerId="ADAL" clId="{F6615049-9853-4346-BA7F-0D46D0778BEA}" dt="2022-11-11T10:07:24.147" v="2"/>
        <pc:sldMkLst>
          <pc:docMk/>
          <pc:sldMk cId="2202820917" sldId="566"/>
        </pc:sldMkLst>
      </pc:sldChg>
      <pc:sldChg chg="add del">
        <pc:chgData name="Frohnert, Brigitte" userId="fb5e8fd1-b7ba-40eb-beda-d66929dfd27b" providerId="ADAL" clId="{F6615049-9853-4346-BA7F-0D46D0778BEA}" dt="2022-11-11T10:07:24.007" v="1"/>
        <pc:sldMkLst>
          <pc:docMk/>
          <pc:sldMk cId="3545281869" sldId="567"/>
        </pc:sldMkLst>
      </pc:sldChg>
      <pc:sldChg chg="add">
        <pc:chgData name="Frohnert, Brigitte" userId="fb5e8fd1-b7ba-40eb-beda-d66929dfd27b" providerId="ADAL" clId="{F6615049-9853-4346-BA7F-0D46D0778BEA}" dt="2022-11-11T10:07:24.147" v="2"/>
        <pc:sldMkLst>
          <pc:docMk/>
          <pc:sldMk cId="3615554917" sldId="567"/>
        </pc:sldMkLst>
      </pc:sldChg>
      <pc:sldChg chg="add">
        <pc:chgData name="Frohnert, Brigitte" userId="fb5e8fd1-b7ba-40eb-beda-d66929dfd27b" providerId="ADAL" clId="{F6615049-9853-4346-BA7F-0D46D0778BEA}" dt="2022-11-11T10:07:24.147" v="2"/>
        <pc:sldMkLst>
          <pc:docMk/>
          <pc:sldMk cId="780058405" sldId="568"/>
        </pc:sldMkLst>
      </pc:sldChg>
      <pc:sldChg chg="add del">
        <pc:chgData name="Frohnert, Brigitte" userId="fb5e8fd1-b7ba-40eb-beda-d66929dfd27b" providerId="ADAL" clId="{F6615049-9853-4346-BA7F-0D46D0778BEA}" dt="2022-11-11T10:07:24.007" v="1"/>
        <pc:sldMkLst>
          <pc:docMk/>
          <pc:sldMk cId="2322193970" sldId="568"/>
        </pc:sldMkLst>
      </pc:sldChg>
      <pc:sldChg chg="add del">
        <pc:chgData name="Frohnert, Brigitte" userId="fb5e8fd1-b7ba-40eb-beda-d66929dfd27b" providerId="ADAL" clId="{F6615049-9853-4346-BA7F-0D46D0778BEA}" dt="2022-11-11T10:07:24.007" v="1"/>
        <pc:sldMkLst>
          <pc:docMk/>
          <pc:sldMk cId="157772333" sldId="569"/>
        </pc:sldMkLst>
      </pc:sldChg>
      <pc:sldChg chg="add">
        <pc:chgData name="Frohnert, Brigitte" userId="fb5e8fd1-b7ba-40eb-beda-d66929dfd27b" providerId="ADAL" clId="{F6615049-9853-4346-BA7F-0D46D0778BEA}" dt="2022-11-11T10:07:24.147" v="2"/>
        <pc:sldMkLst>
          <pc:docMk/>
          <pc:sldMk cId="808586037" sldId="569"/>
        </pc:sldMkLst>
      </pc:sldChg>
      <pc:sldChg chg="add del">
        <pc:chgData name="Frohnert, Brigitte" userId="fb5e8fd1-b7ba-40eb-beda-d66929dfd27b" providerId="ADAL" clId="{F6615049-9853-4346-BA7F-0D46D0778BEA}" dt="2022-11-11T10:07:24.007" v="1"/>
        <pc:sldMkLst>
          <pc:docMk/>
          <pc:sldMk cId="922618269" sldId="570"/>
        </pc:sldMkLst>
      </pc:sldChg>
      <pc:sldChg chg="add">
        <pc:chgData name="Frohnert, Brigitte" userId="fb5e8fd1-b7ba-40eb-beda-d66929dfd27b" providerId="ADAL" clId="{F6615049-9853-4346-BA7F-0D46D0778BEA}" dt="2022-11-11T10:07:24.147" v="2"/>
        <pc:sldMkLst>
          <pc:docMk/>
          <pc:sldMk cId="1188173060" sldId="570"/>
        </pc:sldMkLst>
      </pc:sldChg>
      <pc:sldChg chg="add del">
        <pc:chgData name="Frohnert, Brigitte" userId="fb5e8fd1-b7ba-40eb-beda-d66929dfd27b" providerId="ADAL" clId="{F6615049-9853-4346-BA7F-0D46D0778BEA}" dt="2022-11-11T10:07:24.007" v="1"/>
        <pc:sldMkLst>
          <pc:docMk/>
          <pc:sldMk cId="1442076644" sldId="571"/>
        </pc:sldMkLst>
      </pc:sldChg>
      <pc:sldChg chg="add">
        <pc:chgData name="Frohnert, Brigitte" userId="fb5e8fd1-b7ba-40eb-beda-d66929dfd27b" providerId="ADAL" clId="{F6615049-9853-4346-BA7F-0D46D0778BEA}" dt="2022-11-11T10:07:24.147" v="2"/>
        <pc:sldMkLst>
          <pc:docMk/>
          <pc:sldMk cId="3579472826" sldId="571"/>
        </pc:sldMkLst>
      </pc:sldChg>
      <pc:sldChg chg="add">
        <pc:chgData name="Frohnert, Brigitte" userId="fb5e8fd1-b7ba-40eb-beda-d66929dfd27b" providerId="ADAL" clId="{F6615049-9853-4346-BA7F-0D46D0778BEA}" dt="2022-11-11T10:07:24.147" v="2"/>
        <pc:sldMkLst>
          <pc:docMk/>
          <pc:sldMk cId="3136378514" sldId="572"/>
        </pc:sldMkLst>
      </pc:sldChg>
      <pc:sldChg chg="add del">
        <pc:chgData name="Frohnert, Brigitte" userId="fb5e8fd1-b7ba-40eb-beda-d66929dfd27b" providerId="ADAL" clId="{F6615049-9853-4346-BA7F-0D46D0778BEA}" dt="2022-11-11T10:07:24.007" v="1"/>
        <pc:sldMkLst>
          <pc:docMk/>
          <pc:sldMk cId="3510778758" sldId="572"/>
        </pc:sldMkLst>
      </pc:sldChg>
      <pc:sldChg chg="add del">
        <pc:chgData name="Frohnert, Brigitte" userId="fb5e8fd1-b7ba-40eb-beda-d66929dfd27b" providerId="ADAL" clId="{F6615049-9853-4346-BA7F-0D46D0778BEA}" dt="2022-11-11T10:07:24.007" v="1"/>
        <pc:sldMkLst>
          <pc:docMk/>
          <pc:sldMk cId="3025579042" sldId="573"/>
        </pc:sldMkLst>
      </pc:sldChg>
      <pc:sldChg chg="add">
        <pc:chgData name="Frohnert, Brigitte" userId="fb5e8fd1-b7ba-40eb-beda-d66929dfd27b" providerId="ADAL" clId="{F6615049-9853-4346-BA7F-0D46D0778BEA}" dt="2022-11-11T10:07:24.147" v="2"/>
        <pc:sldMkLst>
          <pc:docMk/>
          <pc:sldMk cId="3720804331" sldId="573"/>
        </pc:sldMkLst>
      </pc:sldChg>
      <pc:sldChg chg="add">
        <pc:chgData name="Frohnert, Brigitte" userId="fb5e8fd1-b7ba-40eb-beda-d66929dfd27b" providerId="ADAL" clId="{F6615049-9853-4346-BA7F-0D46D0778BEA}" dt="2022-11-11T10:07:24.147" v="2"/>
        <pc:sldMkLst>
          <pc:docMk/>
          <pc:sldMk cId="91574539" sldId="574"/>
        </pc:sldMkLst>
      </pc:sldChg>
      <pc:sldChg chg="add del">
        <pc:chgData name="Frohnert, Brigitte" userId="fb5e8fd1-b7ba-40eb-beda-d66929dfd27b" providerId="ADAL" clId="{F6615049-9853-4346-BA7F-0D46D0778BEA}" dt="2022-11-11T10:07:24.007" v="1"/>
        <pc:sldMkLst>
          <pc:docMk/>
          <pc:sldMk cId="3115112044" sldId="574"/>
        </pc:sldMkLst>
      </pc:sldChg>
      <pc:sldChg chg="modSp add del">
        <pc:chgData name="Frohnert, Brigitte" userId="fb5e8fd1-b7ba-40eb-beda-d66929dfd27b" providerId="ADAL" clId="{F6615049-9853-4346-BA7F-0D46D0778BEA}" dt="2022-11-11T10:07:24.147" v="2"/>
        <pc:sldMkLst>
          <pc:docMk/>
          <pc:sldMk cId="3344687686" sldId="575"/>
        </pc:sldMkLst>
        <pc:spChg chg="mod">
          <ac:chgData name="Frohnert, Brigitte" userId="fb5e8fd1-b7ba-40eb-beda-d66929dfd27b" providerId="ADAL" clId="{F6615049-9853-4346-BA7F-0D46D0778BEA}" dt="2022-11-11T10:07:14.272" v="0"/>
          <ac:spMkLst>
            <pc:docMk/>
            <pc:sldMk cId="3344687686" sldId="575"/>
            <ac:spMk id="5" creationId="{14BAF480-5624-CE3A-9F82-D903A7A4A538}"/>
          </ac:spMkLst>
        </pc:spChg>
      </pc:sldChg>
      <pc:sldChg chg="add del">
        <pc:chgData name="Frohnert, Brigitte" userId="fb5e8fd1-b7ba-40eb-beda-d66929dfd27b" providerId="ADAL" clId="{F6615049-9853-4346-BA7F-0D46D0778BEA}" dt="2022-11-11T10:07:24.147" v="2"/>
        <pc:sldMkLst>
          <pc:docMk/>
          <pc:sldMk cId="508691745" sldId="576"/>
        </pc:sldMkLst>
      </pc:sldChg>
      <pc:sldChg chg="new">
        <pc:chgData name="Frohnert, Brigitte" userId="fb5e8fd1-b7ba-40eb-beda-d66929dfd27b" providerId="ADAL" clId="{F6615049-9853-4346-BA7F-0D46D0778BEA}" dt="2022-11-11T10:07:41.918" v="3" actId="680"/>
        <pc:sldMkLst>
          <pc:docMk/>
          <pc:sldMk cId="3635431216" sldId="577"/>
        </pc:sldMkLst>
      </pc:sldChg>
      <pc:sldChg chg="new">
        <pc:chgData name="Frohnert, Brigitte" userId="fb5e8fd1-b7ba-40eb-beda-d66929dfd27b" providerId="ADAL" clId="{F6615049-9853-4346-BA7F-0D46D0778BEA}" dt="2022-11-11T10:07:42.210" v="4" actId="680"/>
        <pc:sldMkLst>
          <pc:docMk/>
          <pc:sldMk cId="705083594" sldId="578"/>
        </pc:sldMkLst>
      </pc:sldChg>
    </pc:docChg>
  </pc:docChgLst>
  <pc:docChgLst>
    <pc:chgData name="Frohnert, Brigitte" userId="S::brigitte.frohnert@cuanschutz.edu::fb5e8fd1-b7ba-40eb-beda-d66929dfd27b" providerId="AD" clId="Web-{ABB910D7-73EF-E248-0ADE-EB5286A5782C}"/>
    <pc:docChg chg="delSld modSld">
      <pc:chgData name="Frohnert, Brigitte" userId="S::brigitte.frohnert@cuanschutz.edu::fb5e8fd1-b7ba-40eb-beda-d66929dfd27b" providerId="AD" clId="Web-{ABB910D7-73EF-E248-0ADE-EB5286A5782C}" dt="2022-11-11T05:02:23.242" v="83"/>
      <pc:docMkLst>
        <pc:docMk/>
      </pc:docMkLst>
      <pc:sldChg chg="del">
        <pc:chgData name="Frohnert, Brigitte" userId="S::brigitte.frohnert@cuanschutz.edu::fb5e8fd1-b7ba-40eb-beda-d66929dfd27b" providerId="AD" clId="Web-{ABB910D7-73EF-E248-0ADE-EB5286A5782C}" dt="2022-11-11T05:02:23.242" v="83"/>
        <pc:sldMkLst>
          <pc:docMk/>
          <pc:sldMk cId="4271056685" sldId="519"/>
        </pc:sldMkLst>
      </pc:sldChg>
      <pc:sldChg chg="modSp">
        <pc:chgData name="Frohnert, Brigitte" userId="S::brigitte.frohnert@cuanschutz.edu::fb5e8fd1-b7ba-40eb-beda-d66929dfd27b" providerId="AD" clId="Web-{ABB910D7-73EF-E248-0ADE-EB5286A5782C}" dt="2022-11-11T04:55:58.002" v="24" actId="20577"/>
        <pc:sldMkLst>
          <pc:docMk/>
          <pc:sldMk cId="2467398415" sldId="522"/>
        </pc:sldMkLst>
        <pc:spChg chg="mod">
          <ac:chgData name="Frohnert, Brigitte" userId="S::brigitte.frohnert@cuanschutz.edu::fb5e8fd1-b7ba-40eb-beda-d66929dfd27b" providerId="AD" clId="Web-{ABB910D7-73EF-E248-0ADE-EB5286A5782C}" dt="2022-11-11T04:55:58.002" v="24" actId="20577"/>
          <ac:spMkLst>
            <pc:docMk/>
            <pc:sldMk cId="2467398415" sldId="522"/>
            <ac:spMk id="10" creationId="{EE1330AB-A41D-374D-8241-816BA11E2219}"/>
          </ac:spMkLst>
        </pc:spChg>
      </pc:sldChg>
      <pc:sldChg chg="addSp delSp">
        <pc:chgData name="Frohnert, Brigitte" userId="S::brigitte.frohnert@cuanschutz.edu::fb5e8fd1-b7ba-40eb-beda-d66929dfd27b" providerId="AD" clId="Web-{ABB910D7-73EF-E248-0ADE-EB5286A5782C}" dt="2022-11-11T05:01:33.116" v="82"/>
        <pc:sldMkLst>
          <pc:docMk/>
          <pc:sldMk cId="609277996" sldId="523"/>
        </pc:sldMkLst>
        <pc:graphicFrameChg chg="add del">
          <ac:chgData name="Frohnert, Brigitte" userId="S::brigitte.frohnert@cuanschutz.edu::fb5e8fd1-b7ba-40eb-beda-d66929dfd27b" providerId="AD" clId="Web-{ABB910D7-73EF-E248-0ADE-EB5286A5782C}" dt="2022-11-11T05:01:33.116" v="82"/>
          <ac:graphicFrameMkLst>
            <pc:docMk/>
            <pc:sldMk cId="609277996" sldId="523"/>
            <ac:graphicFrameMk id="2" creationId="{BC906681-28AC-2C7B-3692-1C8B6FBE0BD7}"/>
          </ac:graphicFrameMkLst>
        </pc:graphicFrameChg>
      </pc:sldChg>
      <pc:sldChg chg="modSp">
        <pc:chgData name="Frohnert, Brigitte" userId="S::brigitte.frohnert@cuanschutz.edu::fb5e8fd1-b7ba-40eb-beda-d66929dfd27b" providerId="AD" clId="Web-{ABB910D7-73EF-E248-0ADE-EB5286A5782C}" dt="2022-11-11T04:55:08.220" v="16" actId="20577"/>
        <pc:sldMkLst>
          <pc:docMk/>
          <pc:sldMk cId="2042983728" sldId="525"/>
        </pc:sldMkLst>
        <pc:spChg chg="mod">
          <ac:chgData name="Frohnert, Brigitte" userId="S::brigitte.frohnert@cuanschutz.edu::fb5e8fd1-b7ba-40eb-beda-d66929dfd27b" providerId="AD" clId="Web-{ABB910D7-73EF-E248-0ADE-EB5286A5782C}" dt="2022-11-11T04:55:08.220" v="16" actId="20577"/>
          <ac:spMkLst>
            <pc:docMk/>
            <pc:sldMk cId="2042983728" sldId="525"/>
            <ac:spMk id="10" creationId="{EE1330AB-A41D-374D-8241-816BA11E2219}"/>
          </ac:spMkLst>
        </pc:spChg>
      </pc:sldChg>
      <pc:sldChg chg="modSp">
        <pc:chgData name="Frohnert, Brigitte" userId="S::brigitte.frohnert@cuanschutz.edu::fb5e8fd1-b7ba-40eb-beda-d66929dfd27b" providerId="AD" clId="Web-{ABB910D7-73EF-E248-0ADE-EB5286A5782C}" dt="2022-11-11T04:55:19.267" v="20" actId="20577"/>
        <pc:sldMkLst>
          <pc:docMk/>
          <pc:sldMk cId="2229348052" sldId="527"/>
        </pc:sldMkLst>
        <pc:spChg chg="mod">
          <ac:chgData name="Frohnert, Brigitte" userId="S::brigitte.frohnert@cuanschutz.edu::fb5e8fd1-b7ba-40eb-beda-d66929dfd27b" providerId="AD" clId="Web-{ABB910D7-73EF-E248-0ADE-EB5286A5782C}" dt="2022-11-11T04:55:19.267" v="20" actId="20577"/>
          <ac:spMkLst>
            <pc:docMk/>
            <pc:sldMk cId="2229348052" sldId="527"/>
            <ac:spMk id="10" creationId="{EE1330AB-A41D-374D-8241-816BA11E2219}"/>
          </ac:spMkLst>
        </pc:spChg>
      </pc:sldChg>
      <pc:sldChg chg="modSp">
        <pc:chgData name="Frohnert, Brigitte" userId="S::brigitte.frohnert@cuanschutz.edu::fb5e8fd1-b7ba-40eb-beda-d66929dfd27b" providerId="AD" clId="Web-{ABB910D7-73EF-E248-0ADE-EB5286A5782C}" dt="2022-11-11T04:54:44.345" v="10" actId="20577"/>
        <pc:sldMkLst>
          <pc:docMk/>
          <pc:sldMk cId="3041611810" sldId="528"/>
        </pc:sldMkLst>
        <pc:spChg chg="mod">
          <ac:chgData name="Frohnert, Brigitte" userId="S::brigitte.frohnert@cuanschutz.edu::fb5e8fd1-b7ba-40eb-beda-d66929dfd27b" providerId="AD" clId="Web-{ABB910D7-73EF-E248-0ADE-EB5286A5782C}" dt="2022-11-11T04:54:44.345" v="10" actId="20577"/>
          <ac:spMkLst>
            <pc:docMk/>
            <pc:sldMk cId="3041611810" sldId="528"/>
            <ac:spMk id="10" creationId="{EE1330AB-A41D-374D-8241-816BA11E2219}"/>
          </ac:spMkLst>
        </pc:spChg>
      </pc:sldChg>
      <pc:sldChg chg="modSp">
        <pc:chgData name="Frohnert, Brigitte" userId="S::brigitte.frohnert@cuanschutz.edu::fb5e8fd1-b7ba-40eb-beda-d66929dfd27b" providerId="AD" clId="Web-{ABB910D7-73EF-E248-0ADE-EB5286A5782C}" dt="2022-11-11T04:54:54.486" v="11" actId="20577"/>
        <pc:sldMkLst>
          <pc:docMk/>
          <pc:sldMk cId="2796554029" sldId="529"/>
        </pc:sldMkLst>
        <pc:spChg chg="mod">
          <ac:chgData name="Frohnert, Brigitte" userId="S::brigitte.frohnert@cuanschutz.edu::fb5e8fd1-b7ba-40eb-beda-d66929dfd27b" providerId="AD" clId="Web-{ABB910D7-73EF-E248-0ADE-EB5286A5782C}" dt="2022-11-11T04:54:54.486" v="11" actId="20577"/>
          <ac:spMkLst>
            <pc:docMk/>
            <pc:sldMk cId="2796554029" sldId="529"/>
            <ac:spMk id="10" creationId="{EE1330AB-A41D-374D-8241-816BA11E2219}"/>
          </ac:spMkLst>
        </pc:spChg>
      </pc:sldChg>
      <pc:sldChg chg="modSp">
        <pc:chgData name="Frohnert, Brigitte" userId="S::brigitte.frohnert@cuanschutz.edu::fb5e8fd1-b7ba-40eb-beda-d66929dfd27b" providerId="AD" clId="Web-{ABB910D7-73EF-E248-0ADE-EB5286A5782C}" dt="2022-11-11T05:00:22.756" v="67" actId="20577"/>
        <pc:sldMkLst>
          <pc:docMk/>
          <pc:sldMk cId="3070489394" sldId="539"/>
        </pc:sldMkLst>
        <pc:spChg chg="mod">
          <ac:chgData name="Frohnert, Brigitte" userId="S::brigitte.frohnert@cuanschutz.edu::fb5e8fd1-b7ba-40eb-beda-d66929dfd27b" providerId="AD" clId="Web-{ABB910D7-73EF-E248-0ADE-EB5286A5782C}" dt="2022-11-11T05:00:10.928" v="66" actId="20577"/>
          <ac:spMkLst>
            <pc:docMk/>
            <pc:sldMk cId="3070489394" sldId="539"/>
            <ac:spMk id="4" creationId="{4B941A5E-C14B-2806-C4B3-A092218E322B}"/>
          </ac:spMkLst>
        </pc:spChg>
        <pc:spChg chg="mod">
          <ac:chgData name="Frohnert, Brigitte" userId="S::brigitte.frohnert@cuanschutz.edu::fb5e8fd1-b7ba-40eb-beda-d66929dfd27b" providerId="AD" clId="Web-{ABB910D7-73EF-E248-0ADE-EB5286A5782C}" dt="2022-11-11T05:00:22.756" v="67" actId="20577"/>
          <ac:spMkLst>
            <pc:docMk/>
            <pc:sldMk cId="3070489394" sldId="539"/>
            <ac:spMk id="5" creationId="{95129CEB-8FF6-44D4-7818-FD9C9C8B7E8C}"/>
          </ac:spMkLst>
        </pc:spChg>
      </pc:sldChg>
      <pc:sldChg chg="modSp">
        <pc:chgData name="Frohnert, Brigitte" userId="S::brigitte.frohnert@cuanschutz.edu::fb5e8fd1-b7ba-40eb-beda-d66929dfd27b" providerId="AD" clId="Web-{ABB910D7-73EF-E248-0ADE-EB5286A5782C}" dt="2022-11-11T05:01:00.663" v="79" actId="20577"/>
        <pc:sldMkLst>
          <pc:docMk/>
          <pc:sldMk cId="720380340" sldId="541"/>
        </pc:sldMkLst>
        <pc:spChg chg="mod">
          <ac:chgData name="Frohnert, Brigitte" userId="S::brigitte.frohnert@cuanschutz.edu::fb5e8fd1-b7ba-40eb-beda-d66929dfd27b" providerId="AD" clId="Web-{ABB910D7-73EF-E248-0ADE-EB5286A5782C}" dt="2022-11-11T05:00:47.866" v="76" actId="20577"/>
          <ac:spMkLst>
            <pc:docMk/>
            <pc:sldMk cId="720380340" sldId="541"/>
            <ac:spMk id="11" creationId="{A6012EC8-FD4C-54AB-3269-1FB92F27C60A}"/>
          </ac:spMkLst>
        </pc:spChg>
        <pc:spChg chg="mod">
          <ac:chgData name="Frohnert, Brigitte" userId="S::brigitte.frohnert@cuanschutz.edu::fb5e8fd1-b7ba-40eb-beda-d66929dfd27b" providerId="AD" clId="Web-{ABB910D7-73EF-E248-0ADE-EB5286A5782C}" dt="2022-11-11T05:01:00.663" v="79" actId="20577"/>
          <ac:spMkLst>
            <pc:docMk/>
            <pc:sldMk cId="720380340" sldId="541"/>
            <ac:spMk id="13" creationId="{D5090493-5E49-4F52-5753-1F92F8325634}"/>
          </ac:spMkLst>
        </pc:spChg>
      </pc:sldChg>
      <pc:sldChg chg="del">
        <pc:chgData name="Frohnert, Brigitte" userId="S::brigitte.frohnert@cuanschutz.edu::fb5e8fd1-b7ba-40eb-beda-d66929dfd27b" providerId="AD" clId="Web-{ABB910D7-73EF-E248-0ADE-EB5286A5782C}" dt="2022-11-11T05:01:14.038" v="80"/>
        <pc:sldMkLst>
          <pc:docMk/>
          <pc:sldMk cId="762973305" sldId="544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22D_DBDDA315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olucdenver-my.sharepoint.com/personal/brigitte_frohnert_cuanschutz_edu/Documents/1%20Projects_f/2_TESS/SUMMARY082022/DiabetesSurveyScored08_202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Number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8A3-F240-94A2-B02385DE6CA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637E-514E-9069-835B5862103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8A3-F240-94A2-B02385DE6CA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37E-514E-9069-835B5862103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265-C548-B654-1EFC9ED7C47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18A3-F240-94A2-B02385DE6CA4}"/>
              </c:ext>
            </c:extLst>
          </c:dPt>
          <c:dLbls>
            <c:dLbl>
              <c:idx val="2"/>
              <c:layout>
                <c:manualLayout>
                  <c:x val="0.24166666666666667"/>
                  <c:y val="-7.648327492952038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8A3-F240-94A2-B02385DE6CA4}"/>
                </c:ext>
              </c:extLst>
            </c:dLbl>
            <c:dLbl>
              <c:idx val="3"/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068333333333333"/>
                      <c:h val="0.2288052722900488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637E-514E-9069-835B58621035}"/>
                </c:ext>
              </c:extLst>
            </c:dLbl>
            <c:dLbl>
              <c:idx val="5"/>
              <c:layout>
                <c:manualLayout>
                  <c:x val="5.9999999999999942E-2"/>
                  <c:y val="2.517524048797148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36749343832021"/>
                      <c:h val="0.1550543061654164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18A3-F240-94A2-B02385DE6CA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A1c</c:v>
                </c:pt>
                <c:pt idx="1">
                  <c:v>A1c/CGM</c:v>
                </c:pt>
                <c:pt idx="2">
                  <c:v>CGM</c:v>
                </c:pt>
                <c:pt idx="3">
                  <c:v>CGM/OGTT</c:v>
                </c:pt>
                <c:pt idx="4">
                  <c:v>OGTT</c:v>
                </c:pt>
                <c:pt idx="5">
                  <c:v>HGT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6</c:v>
                </c:pt>
                <c:pt idx="1">
                  <c:v>2</c:v>
                </c:pt>
                <c:pt idx="2">
                  <c:v>14</c:v>
                </c:pt>
                <c:pt idx="3">
                  <c:v>3</c:v>
                </c:pt>
                <c:pt idx="4">
                  <c:v>3</c:v>
                </c:pt>
                <c:pt idx="5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A3-F240-94A2-B02385DE6CA4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DIABETES KNOWLEDGE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MOTHER!$L$39</c:f>
              <c:strCache>
                <c:ptCount val="1"/>
                <c:pt idx="0">
                  <c:v>CONTROL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100000"/>
                    <a:shade val="100000"/>
                    <a:satMod val="130000"/>
                  </a:schemeClr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elete val="1"/>
          </c:dLbls>
          <c:errBars>
            <c:errBarType val="plus"/>
            <c:errValType val="cust"/>
            <c:noEndCap val="0"/>
            <c:plus>
              <c:numRef>
                <c:f>MOTHER!$M$42:$O$42</c:f>
                <c:numCache>
                  <c:formatCode>General</c:formatCode>
                  <c:ptCount val="3"/>
                  <c:pt idx="0">
                    <c:v>7.633260552782585</c:v>
                  </c:pt>
                  <c:pt idx="1">
                    <c:v>8.1445278152470806</c:v>
                  </c:pt>
                  <c:pt idx="2">
                    <c:v>6.3639610306789276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>
                <a:solidFill>
                  <a:schemeClr val="tx2">
                    <a:lumMod val="75000"/>
                    <a:lumOff val="25000"/>
                  </a:schemeClr>
                </a:solidFill>
                <a:round/>
              </a:ln>
              <a:effectLst/>
            </c:spPr>
          </c:errBars>
          <c:cat>
            <c:strRef>
              <c:f>MOTHER!$M$38:$O$38</c:f>
              <c:strCache>
                <c:ptCount val="3"/>
                <c:pt idx="0">
                  <c:v>BASELINE</c:v>
                </c:pt>
                <c:pt idx="1">
                  <c:v>6M</c:v>
                </c:pt>
                <c:pt idx="2">
                  <c:v>12M</c:v>
                </c:pt>
              </c:strCache>
            </c:strRef>
          </c:cat>
          <c:val>
            <c:numRef>
              <c:f>MOTHER!$M$39:$O$39</c:f>
              <c:numCache>
                <c:formatCode>General</c:formatCode>
                <c:ptCount val="3"/>
                <c:pt idx="0">
                  <c:v>21.333333333333332</c:v>
                </c:pt>
                <c:pt idx="1">
                  <c:v>18.666666666666668</c:v>
                </c:pt>
                <c:pt idx="2">
                  <c:v>13.5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8C-A84D-B366-76F40A272F61}"/>
            </c:ext>
          </c:extLst>
        </c:ser>
        <c:ser>
          <c:idx val="1"/>
          <c:order val="1"/>
          <c:tx>
            <c:strRef>
              <c:f>MOTHER!$L$40</c:f>
              <c:strCache>
                <c:ptCount val="1"/>
                <c:pt idx="0">
                  <c:v>INTERVENTION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100000"/>
                    <a:shade val="100000"/>
                    <a:satMod val="130000"/>
                  </a:schemeClr>
                </a:gs>
                <a:gs pos="100000">
                  <a:schemeClr val="accent2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elete val="1"/>
          </c:dLbls>
          <c:errBars>
            <c:errBarType val="plus"/>
            <c:errValType val="cust"/>
            <c:noEndCap val="0"/>
            <c:plus>
              <c:numRef>
                <c:f>MOTHER!$M$43:$O$43</c:f>
                <c:numCache>
                  <c:formatCode>General</c:formatCode>
                  <c:ptCount val="3"/>
                  <c:pt idx="0">
                    <c:v>3.722518348798681</c:v>
                  </c:pt>
                  <c:pt idx="1">
                    <c:v>6.2760567945875767</c:v>
                  </c:pt>
                  <c:pt idx="2">
                    <c:v>3.5939764421413041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>
                <a:solidFill>
                  <a:schemeClr val="tx2">
                    <a:lumMod val="75000"/>
                    <a:lumOff val="25000"/>
                  </a:schemeClr>
                </a:solidFill>
                <a:round/>
              </a:ln>
              <a:effectLst/>
            </c:spPr>
          </c:errBars>
          <c:cat>
            <c:strRef>
              <c:f>MOTHER!$M$38:$O$38</c:f>
              <c:strCache>
                <c:ptCount val="3"/>
                <c:pt idx="0">
                  <c:v>BASELINE</c:v>
                </c:pt>
                <c:pt idx="1">
                  <c:v>6M</c:v>
                </c:pt>
                <c:pt idx="2">
                  <c:v>12M</c:v>
                </c:pt>
              </c:strCache>
            </c:strRef>
          </c:cat>
          <c:val>
            <c:numRef>
              <c:f>MOTHER!$M$40:$O$40</c:f>
              <c:numCache>
                <c:formatCode>General</c:formatCode>
                <c:ptCount val="3"/>
                <c:pt idx="0">
                  <c:v>23</c:v>
                </c:pt>
                <c:pt idx="1">
                  <c:v>21.5</c:v>
                </c:pt>
                <c:pt idx="2">
                  <c:v>24.25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68C-A84D-B366-76F40A272F6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478148928"/>
        <c:axId val="1478469840"/>
      </c:barChart>
      <c:catAx>
        <c:axId val="1478148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78469840"/>
        <c:crosses val="autoZero"/>
        <c:auto val="1"/>
        <c:lblAlgn val="ctr"/>
        <c:lblOffset val="100"/>
        <c:noMultiLvlLbl val="0"/>
      </c:catAx>
      <c:valAx>
        <c:axId val="1478469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781489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omments/modernComment_228_A0334BE9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F6EEBF8-F71C-4F59-BA3D-D634C58DFF34}" authorId="{4AD327E8-697A-0E9F-5EDB-77A5EDDA0B0B}" status="resolved" created="2022-10-26T05:02:48.446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687716329" sldId="552"/>
      <ac:spMk id="18" creationId="{5EE51282-6D3B-FE4F-AFE2-7C49BB8A8B7B}"/>
    </ac:deMkLst>
    <p188:txBody>
      <a:bodyPr/>
      <a:lstStyle/>
      <a:p>
        <a:r>
          <a:rPr lang="en-US"/>
          <a:t>Changed the title and removed 'participants'</a:t>
        </a:r>
      </a:p>
    </p188:txBody>
  </p188:cm>
</p188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6107D7-6DBB-49CB-AD15-CEC05AC9D2D4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66B987-82F7-46B6-9BA3-ED742A4D46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792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66B987-82F7-46B6-9BA3-ED742A4D46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38814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66B987-82F7-46B6-9BA3-ED742A4D46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78928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66B987-82F7-46B6-9BA3-ED742A4D46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71907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66B987-82F7-46B6-9BA3-ED742A4D46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55180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66B987-82F7-46B6-9BA3-ED742A4D46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57457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66B987-82F7-46B6-9BA3-ED742A4D46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79579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66B987-82F7-46B6-9BA3-ED742A4D46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52446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66B987-82F7-46B6-9BA3-ED742A4D46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33380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66B987-82F7-46B6-9BA3-ED742A4D46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23954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5288" y="692150"/>
            <a:ext cx="6157912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623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5F995B-E090-9E49-9599-D064BD0D3458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623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41001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66B987-82F7-46B6-9BA3-ED742A4D46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37153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66B987-82F7-46B6-9BA3-ED742A4D46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20205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More recently, we have added </a:t>
            </a:r>
            <a:r>
              <a:rPr lang="en-US" err="1"/>
              <a:t>presymptomatic</a:t>
            </a:r>
            <a:r>
              <a:rPr lang="en-US"/>
              <a:t> T1D to the problem list, as can be seen here, including current</a:t>
            </a:r>
            <a:r>
              <a:rPr lang="en-US" baseline="0"/>
              <a:t> stage. When one clicks on this entry, the detailed information covered in the memo will pop up.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66B987-82F7-46B6-9BA3-ED742A4D46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4094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66B987-82F7-46B6-9BA3-ED742A4D46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2386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9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38093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758480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66B987-82F7-46B6-9BA3-ED742A4D46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31965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66B987-82F7-46B6-9BA3-ED742A4D46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00498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66B987-82F7-46B6-9BA3-ED742A4D46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23602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66B987-82F7-46B6-9BA3-ED742A4D46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24339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66B987-82F7-46B6-9BA3-ED742A4D46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92879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66B987-82F7-46B6-9BA3-ED742A4D46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69896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66B987-82F7-46B6-9BA3-ED742A4D46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82516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66B987-82F7-46B6-9BA3-ED742A4D46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1738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png"/><Relationship Id="rId4" Type="http://schemas.openxmlformats.org/officeDocument/2006/relationships/image" Target="../media/image5.wmf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175" y="6031714"/>
            <a:ext cx="12188825" cy="8262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0" y="596770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32632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6036701"/>
            <a:ext cx="4639096" cy="77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15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3466031"/>
            <a:ext cx="10058400" cy="8956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38151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7" y="0"/>
            <a:ext cx="217976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2179783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619" y="594359"/>
            <a:ext cx="1579417" cy="2555241"/>
          </a:xfrm>
        </p:spPr>
        <p:txBody>
          <a:bodyPr anchor="b">
            <a:normAutofit/>
          </a:bodyPr>
          <a:lstStyle>
            <a:lvl1pPr algn="l"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21530" y="731520"/>
            <a:ext cx="877131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619" y="5218545"/>
            <a:ext cx="1489372" cy="1334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0013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1142077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884218"/>
            <a:ext cx="3200400" cy="3796146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056276"/>
            <a:ext cx="3200400" cy="536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5919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A0D5F-4862-4C65-89EC-DFF044B13E2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3AD3A-3012-494B-A21B-025DF550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2691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764892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02381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5163" y="2887913"/>
            <a:ext cx="10058400" cy="66721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746793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8956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311564"/>
            <a:ext cx="4937760" cy="455753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311565"/>
            <a:ext cx="4937760" cy="455753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192431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02381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5163" y="2887913"/>
            <a:ext cx="10058400" cy="66721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453820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A0D5F-4862-4C65-89EC-DFF044B13E2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3AD3A-3012-494B-A21B-025DF550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8923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395413"/>
            <a:ext cx="10363200" cy="1470025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128673"/>
            <a:ext cx="8534400" cy="175260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14A9D8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>
                <a:solidFill>
                  <a:prstClr val="white">
                    <a:lumMod val="50000"/>
                  </a:prstClr>
                </a:solidFill>
              </a:rPr>
              <a:t>Presentation Title Here</a:t>
            </a:r>
          </a:p>
        </p:txBody>
      </p:sp>
    </p:spTree>
    <p:extLst>
      <p:ext uri="{BB962C8B-B14F-4D97-AF65-F5344CB8AC3E}">
        <p14:creationId xmlns:p14="http://schemas.microsoft.com/office/powerpoint/2010/main" val="1862705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900549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>
                <a:solidFill>
                  <a:prstClr val="white">
                    <a:lumMod val="50000"/>
                  </a:prstClr>
                </a:solidFill>
              </a:rPr>
              <a:t>Presentation Title Here</a:t>
            </a:r>
          </a:p>
        </p:txBody>
      </p:sp>
    </p:spTree>
    <p:extLst>
      <p:ext uri="{BB962C8B-B14F-4D97-AF65-F5344CB8AC3E}">
        <p14:creationId xmlns:p14="http://schemas.microsoft.com/office/powerpoint/2010/main" val="17390420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169354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669167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3"/>
          <p:cNvSpPr txBox="1">
            <a:spLocks/>
          </p:cNvSpPr>
          <p:nvPr userDrawn="1"/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b="1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77FC49-4FA3-FF4E-AF12-B8D654846B6B}" type="slidenum">
              <a:rPr lang="en-US" sz="1200" smtClean="0"/>
              <a:pPr/>
              <a:t>‹#›</a:t>
            </a:fld>
            <a:endParaRPr lang="en-US" sz="120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>
                <a:solidFill>
                  <a:prstClr val="white">
                    <a:lumMod val="50000"/>
                  </a:prstClr>
                </a:solidFill>
              </a:rPr>
              <a:t>Presentation Title Here</a:t>
            </a:r>
          </a:p>
        </p:txBody>
      </p:sp>
    </p:spTree>
    <p:extLst>
      <p:ext uri="{BB962C8B-B14F-4D97-AF65-F5344CB8AC3E}">
        <p14:creationId xmlns:p14="http://schemas.microsoft.com/office/powerpoint/2010/main" val="35570673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11917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11917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>
                <a:solidFill>
                  <a:prstClr val="white">
                    <a:lumMod val="50000"/>
                  </a:prstClr>
                </a:solidFill>
              </a:rPr>
              <a:t>Presentation Title Here</a:t>
            </a:r>
          </a:p>
        </p:txBody>
      </p:sp>
    </p:spTree>
    <p:extLst>
      <p:ext uri="{BB962C8B-B14F-4D97-AF65-F5344CB8AC3E}">
        <p14:creationId xmlns:p14="http://schemas.microsoft.com/office/powerpoint/2010/main" val="8523148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59018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6"/>
            <a:ext cx="5389033" cy="359018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>
                <a:solidFill>
                  <a:prstClr val="white">
                    <a:lumMod val="50000"/>
                  </a:prstClr>
                </a:solidFill>
              </a:rPr>
              <a:t>Presentation Title Here</a:t>
            </a:r>
          </a:p>
        </p:txBody>
      </p:sp>
    </p:spTree>
    <p:extLst>
      <p:ext uri="{BB962C8B-B14F-4D97-AF65-F5344CB8AC3E}">
        <p14:creationId xmlns:p14="http://schemas.microsoft.com/office/powerpoint/2010/main" val="11451876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>
                <a:solidFill>
                  <a:prstClr val="white">
                    <a:lumMod val="50000"/>
                  </a:prstClr>
                </a:solidFill>
              </a:rPr>
              <a:t>Presentation Title Here</a:t>
            </a:r>
          </a:p>
        </p:txBody>
      </p:sp>
    </p:spTree>
    <p:extLst>
      <p:ext uri="{BB962C8B-B14F-4D97-AF65-F5344CB8AC3E}">
        <p14:creationId xmlns:p14="http://schemas.microsoft.com/office/powerpoint/2010/main" val="41691338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>
                <a:solidFill>
                  <a:prstClr val="white">
                    <a:lumMod val="50000"/>
                  </a:prstClr>
                </a:solidFill>
              </a:rPr>
              <a:t>Presentation Title Here</a:t>
            </a:r>
          </a:p>
        </p:txBody>
      </p:sp>
    </p:spTree>
    <p:extLst>
      <p:ext uri="{BB962C8B-B14F-4D97-AF65-F5344CB8AC3E}">
        <p14:creationId xmlns:p14="http://schemas.microsoft.com/office/powerpoint/2010/main" val="3505472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49201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32996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>
                <a:solidFill>
                  <a:prstClr val="white">
                    <a:lumMod val="50000"/>
                  </a:prstClr>
                </a:solidFill>
              </a:rPr>
              <a:t>Presentation Title Here</a:t>
            </a:r>
          </a:p>
        </p:txBody>
      </p:sp>
    </p:spTree>
    <p:extLst>
      <p:ext uri="{BB962C8B-B14F-4D97-AF65-F5344CB8AC3E}">
        <p14:creationId xmlns:p14="http://schemas.microsoft.com/office/powerpoint/2010/main" val="11220586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473" y="4645288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06607" y="475093"/>
            <a:ext cx="10794015" cy="425248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473" y="5212026"/>
            <a:ext cx="7315200" cy="5987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>
                <a:solidFill>
                  <a:prstClr val="white">
                    <a:lumMod val="50000"/>
                  </a:prstClr>
                </a:solidFill>
              </a:rPr>
              <a:t>Presentation Title Here</a:t>
            </a:r>
          </a:p>
        </p:txBody>
      </p:sp>
    </p:spTree>
    <p:extLst>
      <p:ext uri="{BB962C8B-B14F-4D97-AF65-F5344CB8AC3E}">
        <p14:creationId xmlns:p14="http://schemas.microsoft.com/office/powerpoint/2010/main" val="1952387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956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311564"/>
            <a:ext cx="4937760" cy="455753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311564"/>
            <a:ext cx="4937760" cy="455753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5465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7" y="0"/>
            <a:ext cx="217976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2179783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619" y="594359"/>
            <a:ext cx="1579417" cy="2555241"/>
          </a:xfrm>
        </p:spPr>
        <p:txBody>
          <a:bodyPr anchor="b">
            <a:normAutofit/>
          </a:bodyPr>
          <a:lstStyle>
            <a:lvl1pPr algn="l"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21530" y="731520"/>
            <a:ext cx="877131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619" y="5218545"/>
            <a:ext cx="1489372" cy="1334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98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1142077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884218"/>
            <a:ext cx="3200400" cy="3796146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056276"/>
            <a:ext cx="3200400" cy="536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477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10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2108235308"/>
              </p:ext>
            </p:extLst>
          </p:nvPr>
        </p:nvGraphicFramePr>
        <p:xfrm>
          <a:off x="-28342" y="-81710"/>
          <a:ext cx="12208778" cy="6898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3" name="CorelDRAW" r:id="rId3" imgW="0" imgH="0" progId="CorelDRAW.Graphic.10">
                  <p:embed/>
                </p:oleObj>
              </mc:Choice>
              <mc:Fallback>
                <p:oleObj name="CorelDRAW" r:id="rId3" imgW="0" imgH="0" progId="CorelDRAW.Graphic.10">
                  <p:embed/>
                  <p:pic>
                    <p:nvPicPr>
                      <p:cNvPr id="9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28342" y="-81710"/>
                        <a:ext cx="12208778" cy="6898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/>
          <p:nvPr userDrawn="1"/>
        </p:nvSpPr>
        <p:spPr>
          <a:xfrm>
            <a:off x="3175" y="3350341"/>
            <a:ext cx="12188825" cy="3507659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0" y="3350341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3959633"/>
            <a:ext cx="10058400" cy="1779793"/>
          </a:xfrm>
        </p:spPr>
        <p:txBody>
          <a:bodyPr anchor="b">
            <a:noAutofit/>
          </a:bodyPr>
          <a:lstStyle>
            <a:lvl1pPr algn="l">
              <a:lnSpc>
                <a:spcPct val="85000"/>
              </a:lnSpc>
              <a:defRPr sz="7200" spc="-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5820686"/>
            <a:ext cx="10058400" cy="598781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269" y="88907"/>
            <a:ext cx="4639096" cy="77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858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175" y="6031714"/>
            <a:ext cx="12188825" cy="8262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0" y="596770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32632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6036701"/>
            <a:ext cx="4639096" cy="77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376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5645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956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311564"/>
            <a:ext cx="4937760" cy="455753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311564"/>
            <a:ext cx="4937760" cy="455753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2258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23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" y="6084058"/>
            <a:ext cx="12192000" cy="8229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-1" y="6018060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852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320801"/>
            <a:ext cx="10058400" cy="454829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6094449"/>
            <a:ext cx="4509655" cy="75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687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915" r:id="rId4"/>
    <p:sldLayoutId id="2147483668" r:id="rId5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-2" y="-1"/>
            <a:ext cx="12192001" cy="60374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1" y="6084058"/>
            <a:ext cx="12192000" cy="8229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-1" y="6018060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852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320801"/>
            <a:ext cx="10058400" cy="454829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6094449"/>
            <a:ext cx="4509655" cy="75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706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4" r:id="rId1"/>
    <p:sldLayoutId id="2147483929" r:id="rId2"/>
    <p:sldLayoutId id="2147483930" r:id="rId3"/>
    <p:sldLayoutId id="2147483931" r:id="rId4"/>
    <p:sldLayoutId id="2147483935" r:id="rId5"/>
    <p:sldLayoutId id="2147483932" r:id="rId6"/>
    <p:sldLayoutId id="2147483933" r:id="rId7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bg1"/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bg1"/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bg1"/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bg1"/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bg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86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311564"/>
            <a:ext cx="10515600" cy="4865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A0D5F-4862-4C65-89EC-DFF044B13E2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3AD3A-3012-494B-A21B-025DF550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165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936" r:id="rId2"/>
    <p:sldLayoutId id="2147483937" r:id="rId3"/>
    <p:sldLayoutId id="2147483939" r:id="rId4"/>
    <p:sldLayoutId id="2147483940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86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311566"/>
            <a:ext cx="10515600" cy="4865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A0D5F-4862-4C65-89EC-DFF044B13E2C}" type="datetimeFigureOut">
              <a:rPr lang="en-US" smtClean="0"/>
              <a:t>11/11/2022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3AD3A-3012-494B-A21B-025DF5500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323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" y="5978770"/>
            <a:ext cx="12191999" cy="87923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8" name="Picture 7" descr="Screen Shot 2017-02-22 at 10.12.18 PM.png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641" y="6116516"/>
            <a:ext cx="4545948" cy="591967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1" y="5978770"/>
            <a:ext cx="12191999" cy="0"/>
          </a:xfrm>
          <a:prstGeom prst="line">
            <a:avLst/>
          </a:prstGeom>
          <a:ln w="76200" cmpd="sng">
            <a:solidFill>
              <a:srgbClr val="14A9D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ight Triangle 9"/>
          <p:cNvSpPr/>
          <p:nvPr userDrawn="1"/>
        </p:nvSpPr>
        <p:spPr>
          <a:xfrm rot="10800000">
            <a:off x="6043893" y="6003192"/>
            <a:ext cx="963897" cy="528271"/>
          </a:xfrm>
          <a:prstGeom prst="rtTriangle">
            <a:avLst/>
          </a:prstGeom>
          <a:solidFill>
            <a:srgbClr val="14A9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Right Triangle 10"/>
          <p:cNvSpPr/>
          <p:nvPr userDrawn="1"/>
        </p:nvSpPr>
        <p:spPr>
          <a:xfrm rot="10800000">
            <a:off x="5947502" y="5852380"/>
            <a:ext cx="963897" cy="528271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137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286001" y="6343358"/>
            <a:ext cx="692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7F7F7F"/>
                </a:solidFill>
              </a:defRPr>
            </a:lvl1pPr>
          </a:lstStyle>
          <a:p>
            <a:fld id="{B577FC49-4FA3-FF4E-AF12-B8D654846B6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001" y="6343358"/>
            <a:ext cx="53925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>
                <a:solidFill>
                  <a:prstClr val="white">
                    <a:lumMod val="50000"/>
                  </a:prstClr>
                </a:solidFill>
              </a:rPr>
              <a:t>Presentation Title Here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1035487" y="6434462"/>
            <a:ext cx="0" cy="224848"/>
          </a:xfrm>
          <a:prstGeom prst="line">
            <a:avLst/>
          </a:prstGeom>
          <a:ln w="12700" cmpd="sng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3518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61" r:id="rId3"/>
    <p:sldLayoutId id="2147483962" r:id="rId4"/>
    <p:sldLayoutId id="2147483963" r:id="rId5"/>
    <p:sldLayoutId id="2147483964" r:id="rId6"/>
    <p:sldLayoutId id="2147483965" r:id="rId7"/>
    <p:sldLayoutId id="2147483966" r:id="rId8"/>
    <p:sldLayoutId id="2147483967" r:id="rId9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7.png"/><Relationship Id="rId4" Type="http://schemas.openxmlformats.org/officeDocument/2006/relationships/image" Target="../media/image9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28_A0334BE9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969819" y="3542064"/>
            <a:ext cx="10443556" cy="1334262"/>
          </a:xfrm>
        </p:spPr>
        <p:txBody>
          <a:bodyPr/>
          <a:lstStyle/>
          <a:p>
            <a:r>
              <a:rPr lang="en-US" sz="6600"/>
              <a:t>The Early Start Study: TESS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097280" y="5714808"/>
            <a:ext cx="10316095" cy="857205"/>
          </a:xfrm>
        </p:spPr>
        <p:txBody>
          <a:bodyPr>
            <a:noAutofit/>
          </a:bodyPr>
          <a:lstStyle/>
          <a:p>
            <a:r>
              <a:rPr lang="en-US" sz="2800">
                <a:solidFill>
                  <a:schemeClr val="accent6">
                    <a:lumMod val="20000"/>
                    <a:lumOff val="80000"/>
                  </a:schemeClr>
                </a:solidFill>
              </a:rPr>
              <a:t>Brigitte I. Frohnert MD PhD</a:t>
            </a:r>
          </a:p>
          <a:p>
            <a:r>
              <a:rPr lang="en-US" sz="2000" cap="none">
                <a:solidFill>
                  <a:schemeClr val="accent6">
                    <a:lumMod val="20000"/>
                    <a:lumOff val="80000"/>
                  </a:schemeClr>
                </a:solidFill>
              </a:rPr>
              <a:t>November 11, 2022</a:t>
            </a:r>
            <a:r>
              <a:rPr lang="en-US" sz="2800">
                <a:solidFill>
                  <a:schemeClr val="accent6">
                    <a:lumMod val="20000"/>
                    <a:lumOff val="80000"/>
                  </a:schemeClr>
                </a:solidFill>
              </a:rPr>
              <a:t>			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554321" y="0"/>
            <a:ext cx="38045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30000" noProof="0">
                <a:ln>
                  <a:noFill/>
                </a:ln>
                <a:solidFill>
                  <a:srgbClr val="B27D49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5th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B27D49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Childhood Diabetes Prevention Symposium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7BFD19-AC3F-38A3-CE3B-D78F57CE43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5081" y="5025205"/>
            <a:ext cx="3038899" cy="169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284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363D190-5E00-E78E-141D-0C4343F43A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7FC49-4FA3-FF4E-AF12-B8D654846B6B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51DE1864-E4B1-4EE0-5A7B-D461096B2E87}"/>
              </a:ext>
            </a:extLst>
          </p:cNvPr>
          <p:cNvGraphicFramePr/>
          <p:nvPr/>
        </p:nvGraphicFramePr>
        <p:xfrm>
          <a:off x="4303059" y="1093693"/>
          <a:ext cx="7620000" cy="50446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6CFB9C30-E099-6489-40A9-9FBA09B25BD4}"/>
              </a:ext>
            </a:extLst>
          </p:cNvPr>
          <p:cNvSpPr txBox="1">
            <a:spLocks/>
          </p:cNvSpPr>
          <p:nvPr/>
        </p:nvSpPr>
        <p:spPr>
          <a:xfrm>
            <a:off x="274659" y="253253"/>
            <a:ext cx="506505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Qualifying </a:t>
            </a:r>
            <a:r>
              <a:rPr kumimoji="0" lang="en-US" sz="4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Dysglyemia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in TESS Participants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C8E17C1-53CA-30AA-64BC-A756847798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471" b="8172"/>
          <a:stretch/>
        </p:blipFill>
        <p:spPr>
          <a:xfrm>
            <a:off x="136102" y="6099151"/>
            <a:ext cx="2112423" cy="71631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9A13267-2441-E2C3-3629-2FEF7114A589}"/>
              </a:ext>
            </a:extLst>
          </p:cNvPr>
          <p:cNvSpPr txBox="1"/>
          <p:nvPr/>
        </p:nvSpPr>
        <p:spPr>
          <a:xfrm>
            <a:off x="136102" y="5171606"/>
            <a:ext cx="35983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HGT: Home glucose testing</a:t>
            </a:r>
          </a:p>
        </p:txBody>
      </p:sp>
    </p:spTree>
    <p:extLst>
      <p:ext uri="{BB962C8B-B14F-4D97-AF65-F5344CB8AC3E}">
        <p14:creationId xmlns:p14="http://schemas.microsoft.com/office/powerpoint/2010/main" val="36887355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0E04B-71D1-2F20-329B-F811A909C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Participant eligibility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85FEB0-305A-1A93-BF54-35BF4E90C5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CEA0F67-8EA9-8BAF-7D74-D834FF9958AF}"/>
              </a:ext>
            </a:extLst>
          </p:cNvPr>
          <p:cNvGraphicFramePr>
            <a:graphicFrameLocks noGrp="1"/>
          </p:cNvGraphicFramePr>
          <p:nvPr/>
        </p:nvGraphicFramePr>
        <p:xfrm>
          <a:off x="761999" y="1445623"/>
          <a:ext cx="8591007" cy="4343796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3248034">
                  <a:extLst>
                    <a:ext uri="{9D8B030D-6E8A-4147-A177-3AD203B41FA5}">
                      <a16:colId xmlns:a16="http://schemas.microsoft.com/office/drawing/2014/main" val="2719404790"/>
                    </a:ext>
                  </a:extLst>
                </a:gridCol>
                <a:gridCol w="1965261">
                  <a:extLst>
                    <a:ext uri="{9D8B030D-6E8A-4147-A177-3AD203B41FA5}">
                      <a16:colId xmlns:a16="http://schemas.microsoft.com/office/drawing/2014/main" val="2761309184"/>
                    </a:ext>
                  </a:extLst>
                </a:gridCol>
                <a:gridCol w="1902896">
                  <a:extLst>
                    <a:ext uri="{9D8B030D-6E8A-4147-A177-3AD203B41FA5}">
                      <a16:colId xmlns:a16="http://schemas.microsoft.com/office/drawing/2014/main" val="396181946"/>
                    </a:ext>
                  </a:extLst>
                </a:gridCol>
                <a:gridCol w="1474816">
                  <a:extLst>
                    <a:ext uri="{9D8B030D-6E8A-4147-A177-3AD203B41FA5}">
                      <a16:colId xmlns:a16="http://schemas.microsoft.com/office/drawing/2014/main" val="4069889125"/>
                    </a:ext>
                  </a:extLst>
                </a:gridCol>
              </a:tblGrid>
              <a:tr h="8090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/>
                        <a:t>Eligibility</a:t>
                      </a:r>
                      <a:r>
                        <a:rPr lang="en-US" sz="2400" baseline="0"/>
                        <a:t> Criteria for </a:t>
                      </a:r>
                      <a:r>
                        <a:rPr lang="en-US" sz="2400" baseline="0" err="1"/>
                        <a:t>Dysglycemia</a:t>
                      </a:r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Control</a:t>
                      </a:r>
                    </a:p>
                    <a:p>
                      <a:pPr algn="ctr"/>
                      <a:r>
                        <a:rPr lang="en-US" sz="2400"/>
                        <a:t>(N=11)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Intervention</a:t>
                      </a:r>
                    </a:p>
                    <a:p>
                      <a:pPr algn="ctr"/>
                      <a:r>
                        <a:rPr lang="en-US" sz="2400"/>
                        <a:t>(N=19)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P-value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2176997"/>
                  </a:ext>
                </a:extLst>
              </a:tr>
              <a:tr h="809039">
                <a:tc>
                  <a:txBody>
                    <a:bodyPr/>
                    <a:lstStyle/>
                    <a:p>
                      <a:r>
                        <a:rPr lang="en-US" sz="2400"/>
                        <a:t>Eligibility</a:t>
                      </a:r>
                      <a:r>
                        <a:rPr lang="en-US" sz="2400" baseline="0"/>
                        <a:t> visit</a:t>
                      </a:r>
                    </a:p>
                    <a:p>
                      <a:r>
                        <a:rPr lang="en-US" sz="2400" baseline="0"/>
                        <a:t>(weeks before baseline)</a:t>
                      </a:r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14.1 ± 11.2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14.0 ± 13.5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0.98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4287837"/>
                  </a:ext>
                </a:extLst>
              </a:tr>
              <a:tr h="468729">
                <a:tc>
                  <a:txBody>
                    <a:bodyPr/>
                    <a:lstStyle/>
                    <a:p>
                      <a:r>
                        <a:rPr lang="en-US" sz="2400"/>
                        <a:t>HbA1c (5.7-6.4%)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18% (2)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32% (6)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0.67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3398562"/>
                  </a:ext>
                </a:extLst>
              </a:tr>
              <a:tr h="46872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/>
                        <a:t>CGM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64% (7)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63% (12)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0.98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1814049"/>
                  </a:ext>
                </a:extLst>
              </a:tr>
              <a:tr h="46872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/>
                        <a:t>OGTT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40% (4)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13% (2)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0.18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1757543"/>
                  </a:ext>
                </a:extLst>
              </a:tr>
              <a:tr h="46872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/>
                        <a:t>Home</a:t>
                      </a:r>
                      <a:r>
                        <a:rPr lang="en-US" sz="2400" baseline="0"/>
                        <a:t> glucose testing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20% (2)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22% (5)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1367847"/>
                  </a:ext>
                </a:extLst>
              </a:tr>
              <a:tr h="809039">
                <a:tc>
                  <a:txBody>
                    <a:bodyPr/>
                    <a:lstStyle/>
                    <a:p>
                      <a:r>
                        <a:rPr lang="en-US" sz="2400" b="1"/>
                        <a:t>Multiple</a:t>
                      </a:r>
                      <a:r>
                        <a:rPr lang="en-US" sz="2400" b="1" baseline="0"/>
                        <a:t> abnormal measures</a:t>
                      </a:r>
                      <a:endParaRPr lang="en-US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36% (4)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26% (5)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0.56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4995373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98473AD6-C55C-C7E2-2163-558F188712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471" b="8172"/>
          <a:stretch/>
        </p:blipFill>
        <p:spPr>
          <a:xfrm>
            <a:off x="136102" y="6099151"/>
            <a:ext cx="2112423" cy="716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1513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0E04B-71D1-2F20-329B-F811A909C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TESS Baseline Demographic Data</a:t>
            </a:r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DAF0972-A3DA-6232-12CC-6782E4FCA130}"/>
              </a:ext>
            </a:extLst>
          </p:cNvPr>
          <p:cNvGraphicFramePr>
            <a:graphicFrameLocks noGrp="1"/>
          </p:cNvGraphicFramePr>
          <p:nvPr/>
        </p:nvGraphicFramePr>
        <p:xfrm>
          <a:off x="984464" y="1826437"/>
          <a:ext cx="10058400" cy="310896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4179743">
                  <a:extLst>
                    <a:ext uri="{9D8B030D-6E8A-4147-A177-3AD203B41FA5}">
                      <a16:colId xmlns:a16="http://schemas.microsoft.com/office/drawing/2014/main" val="3076655313"/>
                    </a:ext>
                  </a:extLst>
                </a:gridCol>
                <a:gridCol w="1899885">
                  <a:extLst>
                    <a:ext uri="{9D8B030D-6E8A-4147-A177-3AD203B41FA5}">
                      <a16:colId xmlns:a16="http://schemas.microsoft.com/office/drawing/2014/main" val="1405849090"/>
                    </a:ext>
                  </a:extLst>
                </a:gridCol>
                <a:gridCol w="2533446">
                  <a:extLst>
                    <a:ext uri="{9D8B030D-6E8A-4147-A177-3AD203B41FA5}">
                      <a16:colId xmlns:a16="http://schemas.microsoft.com/office/drawing/2014/main" val="3086995210"/>
                    </a:ext>
                  </a:extLst>
                </a:gridCol>
                <a:gridCol w="1445326">
                  <a:extLst>
                    <a:ext uri="{9D8B030D-6E8A-4147-A177-3AD203B41FA5}">
                      <a16:colId xmlns:a16="http://schemas.microsoft.com/office/drawing/2014/main" val="4068835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/>
                        <a:t>Baseline</a:t>
                      </a:r>
                      <a:r>
                        <a:rPr lang="en-US" sz="2400" baseline="0"/>
                        <a:t> Characteristics</a:t>
                      </a:r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Controls</a:t>
                      </a:r>
                    </a:p>
                    <a:p>
                      <a:pPr algn="ctr"/>
                      <a:r>
                        <a:rPr lang="en-US" sz="2400"/>
                        <a:t>(N=11)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Intervention</a:t>
                      </a:r>
                    </a:p>
                    <a:p>
                      <a:pPr algn="ctr"/>
                      <a:r>
                        <a:rPr lang="en-US" sz="2400"/>
                        <a:t>(N=19)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P-value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80389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/>
                        <a:t>Age (years)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/>
                        <a:t>14.6 ± 3.6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/>
                        <a:t>10.1± 3.7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/>
                        <a:t>0.01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32261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/>
                        <a:t>Female, %</a:t>
                      </a:r>
                      <a:r>
                        <a:rPr lang="en-US" sz="2400" b="1" baseline="0"/>
                        <a:t> (n)</a:t>
                      </a:r>
                      <a:endParaRPr lang="en-US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64%</a:t>
                      </a:r>
                      <a:r>
                        <a:rPr lang="en-US" sz="2400" baseline="0"/>
                        <a:t> (7)</a:t>
                      </a:r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53%</a:t>
                      </a:r>
                      <a:r>
                        <a:rPr lang="en-US" sz="2400" baseline="0"/>
                        <a:t> (10)</a:t>
                      </a:r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0.56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51267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/>
                        <a:t>1</a:t>
                      </a:r>
                      <a:r>
                        <a:rPr lang="en-US" sz="2400" b="1" baseline="30000"/>
                        <a:t>st</a:t>
                      </a:r>
                      <a:r>
                        <a:rPr lang="en-US" sz="2400" b="1"/>
                        <a:t> degree</a:t>
                      </a:r>
                      <a:r>
                        <a:rPr lang="en-US" sz="2400" b="1" baseline="0"/>
                        <a:t> relative w/ T1D</a:t>
                      </a:r>
                      <a:endParaRPr lang="en-US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36%</a:t>
                      </a:r>
                      <a:r>
                        <a:rPr lang="en-US" sz="2400" baseline="0"/>
                        <a:t> (4)</a:t>
                      </a:r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42%</a:t>
                      </a:r>
                      <a:r>
                        <a:rPr lang="en-US" sz="2400" baseline="0"/>
                        <a:t> (8)</a:t>
                      </a:r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0.76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05056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baseline="0"/>
                        <a:t>BMI Z-score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/>
                        <a:t>0.3 ± 1.4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/>
                        <a:t>0.2 ± 1.4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/>
                        <a:t>0.77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16504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/>
                        <a:t>TG antibody positive, %</a:t>
                      </a:r>
                      <a:r>
                        <a:rPr lang="en-US" sz="2400" b="1" baseline="0"/>
                        <a:t> (n)</a:t>
                      </a:r>
                      <a:endParaRPr lang="en-US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18% (2)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21% (4)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0.90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0170229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3DD60503-A796-592D-36E8-E51D064A9F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471" b="8172"/>
          <a:stretch/>
        </p:blipFill>
        <p:spPr>
          <a:xfrm>
            <a:off x="136102" y="6099151"/>
            <a:ext cx="2112423" cy="716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4385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0E04B-71D1-2F20-329B-F811A909C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TESS Baseline Glycemic Data</a:t>
            </a:r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60346A9-DE27-24A5-2528-D0E6C9396261}"/>
              </a:ext>
            </a:extLst>
          </p:cNvPr>
          <p:cNvGraphicFramePr>
            <a:graphicFrameLocks noGrp="1"/>
          </p:cNvGraphicFramePr>
          <p:nvPr/>
        </p:nvGraphicFramePr>
        <p:xfrm>
          <a:off x="1028007" y="1173295"/>
          <a:ext cx="10058400" cy="4509839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4179743">
                  <a:extLst>
                    <a:ext uri="{9D8B030D-6E8A-4147-A177-3AD203B41FA5}">
                      <a16:colId xmlns:a16="http://schemas.microsoft.com/office/drawing/2014/main" val="3076655313"/>
                    </a:ext>
                  </a:extLst>
                </a:gridCol>
                <a:gridCol w="1899885">
                  <a:extLst>
                    <a:ext uri="{9D8B030D-6E8A-4147-A177-3AD203B41FA5}">
                      <a16:colId xmlns:a16="http://schemas.microsoft.com/office/drawing/2014/main" val="1405849090"/>
                    </a:ext>
                  </a:extLst>
                </a:gridCol>
                <a:gridCol w="2533446">
                  <a:extLst>
                    <a:ext uri="{9D8B030D-6E8A-4147-A177-3AD203B41FA5}">
                      <a16:colId xmlns:a16="http://schemas.microsoft.com/office/drawing/2014/main" val="3086995210"/>
                    </a:ext>
                  </a:extLst>
                </a:gridCol>
                <a:gridCol w="1445326">
                  <a:extLst>
                    <a:ext uri="{9D8B030D-6E8A-4147-A177-3AD203B41FA5}">
                      <a16:colId xmlns:a16="http://schemas.microsoft.com/office/drawing/2014/main" val="4068835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/>
                        <a:t>Baseline</a:t>
                      </a:r>
                      <a:r>
                        <a:rPr lang="en-US" sz="2400" baseline="0"/>
                        <a:t> Characteristics</a:t>
                      </a:r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Controls</a:t>
                      </a:r>
                    </a:p>
                    <a:p>
                      <a:pPr algn="ctr"/>
                      <a:r>
                        <a:rPr lang="en-US" sz="2400"/>
                        <a:t>(N=11)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Intervention</a:t>
                      </a:r>
                    </a:p>
                    <a:p>
                      <a:pPr algn="ctr"/>
                      <a:r>
                        <a:rPr lang="en-US" sz="2400"/>
                        <a:t>(N=19)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P-value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80389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/>
                        <a:t>HbA1c at baseline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/>
                        <a:t>5.2 ± 0.3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/>
                        <a:t>5.4 ± 0.4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0.14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0297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/>
                        <a:t>CGM</a:t>
                      </a:r>
                      <a:r>
                        <a:rPr lang="en-US" sz="2400" b="1" baseline="0"/>
                        <a:t> at baseline</a:t>
                      </a:r>
                      <a:endParaRPr lang="en-US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79787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en-US" sz="2400"/>
                        <a:t>%Time &gt;140</a:t>
                      </a:r>
                      <a:r>
                        <a:rPr lang="en-US" sz="2400" baseline="0"/>
                        <a:t> mg/</a:t>
                      </a:r>
                      <a:r>
                        <a:rPr lang="en-US" sz="2400" baseline="0" err="1"/>
                        <a:t>dL</a:t>
                      </a:r>
                      <a:endParaRPr lang="en-US" sz="2400" baseline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/>
                        <a:t>10.0 ± 13.0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/>
                        <a:t>11.5 ± 8.7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0.74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08541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en-US" sz="2400"/>
                        <a:t>average SG (mg/</a:t>
                      </a:r>
                      <a:r>
                        <a:rPr lang="en-US" sz="2400" err="1"/>
                        <a:t>dL</a:t>
                      </a:r>
                      <a:r>
                        <a:rPr lang="en-US" sz="240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/>
                        <a:t>112 ± 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/>
                        <a:t>114 ± 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0.65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0552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/>
                        <a:t>OGTT at baseline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50160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en-US" sz="2400"/>
                        <a:t>Fasting glucose (mg/</a:t>
                      </a:r>
                      <a:r>
                        <a:rPr lang="en-US" sz="2400" err="1"/>
                        <a:t>dL</a:t>
                      </a:r>
                      <a:r>
                        <a:rPr lang="en-US" sz="2400"/>
                        <a:t>)</a:t>
                      </a:r>
                      <a:r>
                        <a:rPr lang="en-US" sz="2400" baseline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/>
                        <a:t>89 ± 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/>
                        <a:t>85 ±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0.36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18278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en-US" sz="2400"/>
                        <a:t>Peak</a:t>
                      </a:r>
                      <a:r>
                        <a:rPr lang="en-US" sz="2400" baseline="0"/>
                        <a:t> 30,60,90 glucose (mg/</a:t>
                      </a:r>
                      <a:r>
                        <a:rPr lang="en-US" sz="2400" baseline="0" err="1"/>
                        <a:t>dL</a:t>
                      </a:r>
                      <a:r>
                        <a:rPr lang="en-US" sz="2400" baseline="0"/>
                        <a:t>)</a:t>
                      </a:r>
                      <a:endParaRPr lang="en-US" sz="2400" i="1" baseline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/>
                        <a:t>186 ± 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/>
                        <a:t>183± 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0.91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2700112"/>
                  </a:ext>
                </a:extLst>
              </a:tr>
              <a:tr h="486479">
                <a:tc>
                  <a:txBody>
                    <a:bodyPr/>
                    <a:lstStyle/>
                    <a:p>
                      <a:pPr lvl="0"/>
                      <a:r>
                        <a:rPr lang="en-US" sz="2400" baseline="0"/>
                        <a:t>2h glucose (mg/</a:t>
                      </a:r>
                      <a:r>
                        <a:rPr lang="en-US" sz="2400" baseline="0" err="1"/>
                        <a:t>dL</a:t>
                      </a:r>
                      <a:r>
                        <a:rPr lang="en-US" sz="2400" baseline="0"/>
                        <a:t>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/>
                        <a:t>116 ± 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/>
                        <a:t>151 ± 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0.06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6711496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AF22FEF7-F87B-0693-C7BD-17D9FD88414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471" b="8172"/>
          <a:stretch/>
        </p:blipFill>
        <p:spPr>
          <a:xfrm>
            <a:off x="136102" y="6099151"/>
            <a:ext cx="2112423" cy="716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9605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2B18D97-4D4A-7F44-8239-463A833B6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TESS Education and Insulin Start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DFD813-1584-11EC-19E7-1347781FC3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BCD416D-7EB4-5462-1F62-AA697AA821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471" b="8172"/>
          <a:stretch/>
        </p:blipFill>
        <p:spPr>
          <a:xfrm>
            <a:off x="136102" y="6099151"/>
            <a:ext cx="2112423" cy="716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8992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0E04B-71D1-2F20-329B-F811A909C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Early-stage T1D education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28B05A1-32F8-ECCC-0A71-0A4840369C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5388" y="1277479"/>
            <a:ext cx="6042212" cy="4548293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3200" b="1"/>
              <a:t>MD/NP: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800"/>
              <a:t>Pathophysiology of T1D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800"/>
              <a:t>CGM-guided education (diet/exercise)</a:t>
            </a:r>
            <a:endParaRPr lang="en-US" sz="2800">
              <a:cs typeface="Calibri"/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800"/>
              <a:t>Trends with illness 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800"/>
              <a:t>(Insulin plan)</a:t>
            </a:r>
          </a:p>
          <a:p>
            <a:pPr>
              <a:buFont typeface="Wingdings" pitchFamily="2" charset="2"/>
              <a:buChar char="v"/>
            </a:pPr>
            <a:r>
              <a:rPr lang="en-US" sz="3200" b="1"/>
              <a:t>RD: Dietary education: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800"/>
              <a:t>Carbs and healthy diet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800"/>
              <a:t>Exercise </a:t>
            </a:r>
            <a:endParaRPr lang="en-US" sz="2800">
              <a:cs typeface="Calibri"/>
            </a:endParaRPr>
          </a:p>
          <a:p>
            <a:pPr lvl="1">
              <a:buFont typeface="Wingdings" panose="05000000000000000000" pitchFamily="2" charset="2"/>
              <a:buChar char="v"/>
            </a:pPr>
            <a:endParaRPr lang="en-US" b="1"/>
          </a:p>
          <a:p>
            <a:pPr>
              <a:buFont typeface="Wingdings" panose="05000000000000000000" pitchFamily="2" charset="2"/>
              <a:buChar char="v"/>
            </a:pPr>
            <a:endParaRPr lang="en-US" b="1"/>
          </a:p>
          <a:p>
            <a:pPr>
              <a:buFont typeface="Wingdings" panose="05000000000000000000" pitchFamily="2" charset="2"/>
              <a:buChar char="v"/>
            </a:pPr>
            <a:endParaRPr lang="en-US"/>
          </a:p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EA2024A-CC89-A63A-1545-60C755AD19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277479"/>
            <a:ext cx="5384800" cy="4548294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3200" b="1"/>
              <a:t>CDE: Practical education: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800"/>
              <a:t>Use of CGM, troubleshooting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800"/>
              <a:t>Symptoms of highs and lows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800"/>
              <a:t>Checking ketones/Illness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800"/>
              <a:t>(Glucagon)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200" b="1"/>
              <a:t>SW: Emotional/Family impacts</a:t>
            </a:r>
            <a:endParaRPr lang="en-US" sz="3200" b="1">
              <a:cs typeface="Calibri"/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800"/>
              <a:t>Family strengths</a:t>
            </a:r>
            <a:endParaRPr lang="en-US" sz="2800">
              <a:cs typeface="Calibri"/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800"/>
              <a:t>Depression/anxiety </a:t>
            </a:r>
            <a:endParaRPr lang="en-US" sz="2800">
              <a:cs typeface="Calibri"/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800"/>
              <a:t>Coping and grief</a:t>
            </a:r>
            <a:endParaRPr lang="en-US" sz="2800">
              <a:cs typeface="Calibri"/>
            </a:endParaRPr>
          </a:p>
          <a:p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B941A5E-C14B-2806-C4B3-A092218E322B}"/>
              </a:ext>
            </a:extLst>
          </p:cNvPr>
          <p:cNvSpPr txBox="1">
            <a:spLocks/>
          </p:cNvSpPr>
          <p:nvPr/>
        </p:nvSpPr>
        <p:spPr>
          <a:xfrm>
            <a:off x="501378" y="1424095"/>
            <a:ext cx="5680710" cy="454829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7B8B92-12AB-2748-D7CE-60F0F552E7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471" b="8172"/>
          <a:stretch/>
        </p:blipFill>
        <p:spPr>
          <a:xfrm>
            <a:off x="136102" y="6099151"/>
            <a:ext cx="2112423" cy="716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495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0E04B-71D1-2F20-329B-F811A909C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85FEB0-305A-1A93-BF54-35BF4E90C5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9218CE-0444-4533-D3B2-528C8DEDF5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783" y="0"/>
            <a:ext cx="7536003" cy="56177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8A0B75F-D6CE-C7D5-9E94-9440035DC5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8417" y="764196"/>
            <a:ext cx="7604068" cy="56177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3A784D9-7F82-AB55-DF2D-D7DF461DD6C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9471" b="8172"/>
          <a:stretch/>
        </p:blipFill>
        <p:spPr>
          <a:xfrm>
            <a:off x="136102" y="6099151"/>
            <a:ext cx="2112423" cy="716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146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2B18D97-4D4A-7F44-8239-463A833B6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PRELIMINARY </a:t>
            </a:r>
            <a:r>
              <a:rPr lang="en-US" err="1"/>
              <a:t>dATA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DFD813-1584-11EC-19E7-1347781FC3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D274782-1AF4-08EC-F4D7-26CD4530AD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471" b="8172"/>
          <a:stretch/>
        </p:blipFill>
        <p:spPr>
          <a:xfrm>
            <a:off x="136102" y="6081287"/>
            <a:ext cx="2564567" cy="73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8762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0E04B-71D1-2F20-329B-F811A909C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T1D Diagnosis</a:t>
            </a:r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DAF0972-A3DA-6232-12CC-6782E4FCA130}"/>
              </a:ext>
            </a:extLst>
          </p:cNvPr>
          <p:cNvGraphicFramePr>
            <a:graphicFrameLocks noGrp="1"/>
          </p:cNvGraphicFramePr>
          <p:nvPr/>
        </p:nvGraphicFramePr>
        <p:xfrm>
          <a:off x="984464" y="1826437"/>
          <a:ext cx="10058400" cy="301752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4179743">
                  <a:extLst>
                    <a:ext uri="{9D8B030D-6E8A-4147-A177-3AD203B41FA5}">
                      <a16:colId xmlns:a16="http://schemas.microsoft.com/office/drawing/2014/main" val="3076655313"/>
                    </a:ext>
                  </a:extLst>
                </a:gridCol>
                <a:gridCol w="1899885">
                  <a:extLst>
                    <a:ext uri="{9D8B030D-6E8A-4147-A177-3AD203B41FA5}">
                      <a16:colId xmlns:a16="http://schemas.microsoft.com/office/drawing/2014/main" val="1405849090"/>
                    </a:ext>
                  </a:extLst>
                </a:gridCol>
                <a:gridCol w="2533446">
                  <a:extLst>
                    <a:ext uri="{9D8B030D-6E8A-4147-A177-3AD203B41FA5}">
                      <a16:colId xmlns:a16="http://schemas.microsoft.com/office/drawing/2014/main" val="3086995210"/>
                    </a:ext>
                  </a:extLst>
                </a:gridCol>
                <a:gridCol w="1445326">
                  <a:extLst>
                    <a:ext uri="{9D8B030D-6E8A-4147-A177-3AD203B41FA5}">
                      <a16:colId xmlns:a16="http://schemas.microsoft.com/office/drawing/2014/main" val="4068835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/>
                        <a:t>Baseline</a:t>
                      </a:r>
                      <a:r>
                        <a:rPr lang="en-US" sz="2400" baseline="0"/>
                        <a:t> Characteristics</a:t>
                      </a:r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Controls</a:t>
                      </a:r>
                    </a:p>
                    <a:p>
                      <a:pPr algn="ctr"/>
                      <a:r>
                        <a:rPr lang="en-US" sz="2400"/>
                        <a:t>(N=11)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Intervention</a:t>
                      </a:r>
                    </a:p>
                    <a:p>
                      <a:pPr algn="ctr"/>
                      <a:r>
                        <a:rPr lang="en-US" sz="2400"/>
                        <a:t>(N=19)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P-value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80389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/>
                        <a:t>Diagnosed, %</a:t>
                      </a:r>
                      <a:r>
                        <a:rPr lang="en-US" sz="2400" b="1" baseline="0"/>
                        <a:t> (n)</a:t>
                      </a:r>
                      <a:endParaRPr lang="en-US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18%</a:t>
                      </a:r>
                      <a:r>
                        <a:rPr lang="en-US" sz="2400" baseline="0"/>
                        <a:t> (2)</a:t>
                      </a:r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32%</a:t>
                      </a:r>
                      <a:r>
                        <a:rPr lang="en-US" sz="2400" baseline="0"/>
                        <a:t> (6)</a:t>
                      </a:r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0.67*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33324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/>
                        <a:t>Age (years)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/>
                        <a:t>14.8 ± 5.4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/>
                        <a:t>10.4± 4.6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/>
                        <a:t>0.30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32261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/>
                        <a:t>HbA1c at diagnosis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/>
                        <a:t>5.5 ± 0.4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/>
                        <a:t>5.6 ± 0.4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0.60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51267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/>
                        <a:t>Time after enrollment (months)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/>
                        <a:t>7.5 ± 10.6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/>
                        <a:t>3.5 ± 3.7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/>
                        <a:t>0.41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8864572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E15BBD1-1F58-BF0B-8C7E-19645EECBCF2}"/>
              </a:ext>
            </a:extLst>
          </p:cNvPr>
          <p:cNvSpPr txBox="1"/>
          <p:nvPr/>
        </p:nvSpPr>
        <p:spPr>
          <a:xfrm>
            <a:off x="984464" y="4866476"/>
            <a:ext cx="19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*Fisher’s exact test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5AC1F5-B640-F7BC-FFF2-590BA4DE645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471" b="8172"/>
          <a:stretch/>
        </p:blipFill>
        <p:spPr>
          <a:xfrm>
            <a:off x="136102" y="6099151"/>
            <a:ext cx="2112423" cy="716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3696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8A06BCD3-8CAD-D2C9-C18F-3AFA0F51F29F}"/>
              </a:ext>
            </a:extLst>
          </p:cNvPr>
          <p:cNvGraphicFramePr>
            <a:graphicFrameLocks/>
          </p:cNvGraphicFramePr>
          <p:nvPr/>
        </p:nvGraphicFramePr>
        <p:xfrm>
          <a:off x="3257005" y="357051"/>
          <a:ext cx="6061165" cy="52756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A148066-957A-7147-79AB-51A3194772B3}"/>
              </a:ext>
            </a:extLst>
          </p:cNvPr>
          <p:cNvSpPr txBox="1"/>
          <p:nvPr/>
        </p:nvSpPr>
        <p:spPr>
          <a:xfrm>
            <a:off x="7734606" y="1040630"/>
            <a:ext cx="944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P=0.049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3B8971-5870-B5D3-4724-1DA7115985ED}"/>
              </a:ext>
            </a:extLst>
          </p:cNvPr>
          <p:cNvSpPr txBox="1"/>
          <p:nvPr/>
        </p:nvSpPr>
        <p:spPr>
          <a:xfrm>
            <a:off x="4126359" y="4186645"/>
            <a:ext cx="27603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0FC35C-6264-6DBF-F8FB-43088326C509}"/>
              </a:ext>
            </a:extLst>
          </p:cNvPr>
          <p:cNvSpPr txBox="1"/>
          <p:nvPr/>
        </p:nvSpPr>
        <p:spPr>
          <a:xfrm>
            <a:off x="6594765" y="4191000"/>
            <a:ext cx="36740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2E38906-F768-D171-B6D2-E134CFF48225}"/>
              </a:ext>
            </a:extLst>
          </p:cNvPr>
          <p:cNvSpPr txBox="1"/>
          <p:nvPr/>
        </p:nvSpPr>
        <p:spPr>
          <a:xfrm>
            <a:off x="4739116" y="4186646"/>
            <a:ext cx="36740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49BA8E0-1843-0526-DC10-2F4DF7DE8A56}"/>
              </a:ext>
            </a:extLst>
          </p:cNvPr>
          <p:cNvSpPr txBox="1"/>
          <p:nvPr/>
        </p:nvSpPr>
        <p:spPr>
          <a:xfrm>
            <a:off x="5931401" y="4191000"/>
            <a:ext cx="27603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B6AB36C-D8D4-9DC8-50F3-560A7C934A9E}"/>
              </a:ext>
            </a:extLst>
          </p:cNvPr>
          <p:cNvSpPr txBox="1"/>
          <p:nvPr/>
        </p:nvSpPr>
        <p:spPr>
          <a:xfrm>
            <a:off x="8437543" y="4201886"/>
            <a:ext cx="27603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07BF827-614F-C720-909A-51808A313A18}"/>
              </a:ext>
            </a:extLst>
          </p:cNvPr>
          <p:cNvSpPr txBox="1"/>
          <p:nvPr/>
        </p:nvSpPr>
        <p:spPr>
          <a:xfrm>
            <a:off x="7734606" y="4191000"/>
            <a:ext cx="27603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2A3726-E1F9-2C1A-981B-67454BA294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471" b="8172"/>
          <a:stretch/>
        </p:blipFill>
        <p:spPr>
          <a:xfrm>
            <a:off x="136102" y="6099151"/>
            <a:ext cx="2112423" cy="716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820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5EE51282-6D3B-FE4F-AFE2-7C49BB8A8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576568"/>
            <a:ext cx="10058400" cy="895350"/>
          </a:xfrm>
        </p:spPr>
        <p:txBody>
          <a:bodyPr>
            <a:normAutofit fontScale="90000"/>
          </a:bodyPr>
          <a:lstStyle/>
          <a:p>
            <a:r>
              <a:rPr lang="en-US" sz="5400" b="1"/>
              <a:t>Outline</a:t>
            </a:r>
            <a:endParaRPr lang="en-US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E1330AB-A41D-374D-8241-816BA11E2219}"/>
              </a:ext>
            </a:extLst>
          </p:cNvPr>
          <p:cNvSpPr txBox="1">
            <a:spLocks/>
          </p:cNvSpPr>
          <p:nvPr/>
        </p:nvSpPr>
        <p:spPr>
          <a:xfrm>
            <a:off x="518536" y="1658679"/>
            <a:ext cx="11154927" cy="4049086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943610" marR="0" lvl="1" indent="-742315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4F81BD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Background and goals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43610" marR="0" lvl="1" indent="-742315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4F81BD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TESS protocol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943610" marR="0" lvl="1" indent="-742315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4F81BD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Baseline data from TESS participants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943610" marR="0" lvl="1" indent="-742315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4F81BD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Intermediate data from TESS participants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943610" marR="0" lvl="1" indent="-742315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4F81BD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US" sz="3600" b="0" i="0" u="none" strike="noStrike" kern="1200" cap="none" spc="0" normalizeH="0" baseline="0" noProof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Presymptomatic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T1D and EMR communication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4F81BD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4F81BD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C26031-0382-B682-8D17-01E150FF28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471" b="8172"/>
          <a:stretch/>
        </p:blipFill>
        <p:spPr>
          <a:xfrm>
            <a:off x="136102" y="6099151"/>
            <a:ext cx="2112423" cy="716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9948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D21296F-3F4E-415F-2152-22C71F015899}"/>
              </a:ext>
            </a:extLst>
          </p:cNvPr>
          <p:cNvSpPr txBox="1">
            <a:spLocks/>
          </p:cNvSpPr>
          <p:nvPr/>
        </p:nvSpPr>
        <p:spPr>
          <a:xfrm>
            <a:off x="613165" y="924047"/>
            <a:ext cx="9144000" cy="14203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EMR Communication 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0B3F463-C034-06F3-D37C-6D916E0330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2928" y="3120181"/>
            <a:ext cx="2027538" cy="2027538"/>
          </a:xfrm>
          <a:prstGeom prst="rect">
            <a:avLst/>
          </a:prstGeom>
        </p:spPr>
      </p:pic>
      <p:pic>
        <p:nvPicPr>
          <p:cNvPr id="10" name="Picture 9" descr="Colored without Childrens.jpg">
            <a:extLst>
              <a:ext uri="{FF2B5EF4-FFF2-40B4-BE49-F238E27FC236}">
                <a16:creationId xmlns:a16="http://schemas.microsoft.com/office/drawing/2014/main" id="{917308AE-356A-0B0B-A2B1-DF3E2126788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01" b="14473"/>
          <a:stretch/>
        </p:blipFill>
        <p:spPr>
          <a:xfrm>
            <a:off x="978661" y="4327523"/>
            <a:ext cx="5878492" cy="82019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5925" y="2924828"/>
            <a:ext cx="2857143" cy="107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554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3440" y="286604"/>
            <a:ext cx="10570464" cy="885232"/>
          </a:xfrm>
        </p:spPr>
        <p:txBody>
          <a:bodyPr>
            <a:normAutofit/>
          </a:bodyPr>
          <a:lstStyle/>
          <a:p>
            <a:r>
              <a:rPr lang="en-US"/>
              <a:t>Development of new problem list entries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>
              <a:buFont typeface="Wingdings" panose="05000000000000000000" pitchFamily="2" charset="2"/>
              <a:buChar char="v"/>
            </a:pPr>
            <a:r>
              <a:rPr lang="en-US" sz="3400"/>
              <a:t>Collaboration with Children’s Colorado Epic team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3400"/>
              <a:t>Intelligent Medical Objects (IMO)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sz="3000"/>
              <a:t>health informatics serving:</a:t>
            </a:r>
            <a:endParaRPr lang="en-US" sz="2200"/>
          </a:p>
          <a:p>
            <a:pPr lvl="3">
              <a:buFont typeface="Wingdings" panose="05000000000000000000" pitchFamily="2" charset="2"/>
              <a:buChar char="v"/>
            </a:pPr>
            <a:r>
              <a:rPr lang="en-US" sz="2600"/>
              <a:t>EHR and Point of Care Solutions</a:t>
            </a:r>
          </a:p>
          <a:p>
            <a:pPr lvl="3">
              <a:buFont typeface="Wingdings" panose="05000000000000000000" pitchFamily="2" charset="2"/>
              <a:buChar char="v"/>
            </a:pPr>
            <a:r>
              <a:rPr lang="en-US" sz="2600"/>
              <a:t>Clinical Research Organizations</a:t>
            </a:r>
          </a:p>
          <a:p>
            <a:pPr lvl="3">
              <a:buFont typeface="Wingdings" panose="05000000000000000000" pitchFamily="2" charset="2"/>
              <a:buChar char="v"/>
            </a:pPr>
            <a:r>
              <a:rPr lang="en-US" sz="2600"/>
              <a:t>Health Information Exchanges (HIEs)</a:t>
            </a:r>
          </a:p>
          <a:p>
            <a:pPr lvl="3">
              <a:buFont typeface="Wingdings" panose="05000000000000000000" pitchFamily="2" charset="2"/>
              <a:buChar char="v"/>
            </a:pPr>
            <a:r>
              <a:rPr lang="en-US" sz="2600"/>
              <a:t>Health Data and Analytic Vendors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3400"/>
              <a:t>American Health Information Management Association (AHIMA</a:t>
            </a:r>
            <a:r>
              <a:rPr lang="en-US" sz="3000"/>
              <a:t>) 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n-US" sz="2600"/>
              <a:t>Global nonprofit association of health information professionals</a:t>
            </a:r>
          </a:p>
          <a:p>
            <a:pPr marL="384048" lvl="2" indent="0">
              <a:buNone/>
            </a:pPr>
            <a:endParaRPr lang="en-US" sz="260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058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>
            <a:normAutofit/>
          </a:bodyPr>
          <a:lstStyle/>
          <a:p>
            <a:r>
              <a:rPr lang="en-US"/>
              <a:t>Stage-related Problems and Risk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47965"/>
            <a:ext cx="10972800" cy="4828854"/>
          </a:xfrm>
        </p:spPr>
        <p:txBody>
          <a:bodyPr>
            <a:normAutofit fontScale="85000" lnSpcReduction="10000"/>
          </a:bodyPr>
          <a:lstStyle/>
          <a:p>
            <a:r>
              <a:rPr lang="en-US" sz="3600" b="1"/>
              <a:t>Persistent single high-affinity islet autoantibody </a:t>
            </a:r>
          </a:p>
          <a:p>
            <a:pPr lvl="1"/>
            <a:r>
              <a:rPr lang="en-US" sz="3300" b="1"/>
              <a:t>(R76.8 abnormal immunological findings)</a:t>
            </a:r>
          </a:p>
          <a:p>
            <a:r>
              <a:rPr lang="en-US" sz="3800" b="1"/>
              <a:t>Stage 1 </a:t>
            </a:r>
            <a:r>
              <a:rPr lang="en-US" sz="3800" b="1" err="1"/>
              <a:t>presymptomatic</a:t>
            </a:r>
            <a:r>
              <a:rPr lang="en-US" sz="3800" b="1"/>
              <a:t> normoglycemic type 1 prediabetes </a:t>
            </a:r>
          </a:p>
          <a:p>
            <a:pPr lvl="1"/>
            <a:r>
              <a:rPr lang="en-US" sz="3300" b="1"/>
              <a:t>(R73.03 - prediabetes)</a:t>
            </a:r>
          </a:p>
          <a:p>
            <a:r>
              <a:rPr lang="en-US" sz="3800" b="1"/>
              <a:t>Stage 2 </a:t>
            </a:r>
            <a:r>
              <a:rPr lang="en-US" sz="3800" b="1" err="1"/>
              <a:t>presymptomatic</a:t>
            </a:r>
            <a:r>
              <a:rPr lang="en-US" sz="3800" b="1"/>
              <a:t> </a:t>
            </a:r>
            <a:r>
              <a:rPr lang="en-US" sz="3800" b="1" err="1"/>
              <a:t>dysglycemic</a:t>
            </a:r>
            <a:r>
              <a:rPr lang="en-US" sz="3800" b="1"/>
              <a:t> type 1 prediabetes </a:t>
            </a:r>
          </a:p>
          <a:p>
            <a:pPr lvl="1"/>
            <a:r>
              <a:rPr lang="en-US" sz="3300" b="1"/>
              <a:t>(R73.03 - prediabetes)</a:t>
            </a:r>
          </a:p>
          <a:p>
            <a:endParaRPr lang="en-US"/>
          </a:p>
          <a:p>
            <a:pPr marL="0" indent="0">
              <a:buNone/>
            </a:pPr>
            <a:r>
              <a:rPr lang="en-US" i="1"/>
              <a:t>NAME has </a:t>
            </a:r>
            <a:r>
              <a:rPr lang="en-US" i="1" err="1"/>
              <a:t>presymptomatic</a:t>
            </a:r>
            <a:r>
              <a:rPr lang="en-US" i="1"/>
              <a:t> type 1 diabetes mellitus (and has shown </a:t>
            </a:r>
            <a:r>
              <a:rPr lang="en-US" i="1" err="1"/>
              <a:t>dysglycemia</a:t>
            </a:r>
            <a:r>
              <a:rPr lang="en-US" i="1"/>
              <a:t> on previous measures).  HE/SHE is at risk for progression to clinical diabetes and diabetic ketoacidosis. </a:t>
            </a: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586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743577"/>
            <a:ext cx="6468176" cy="885232"/>
          </a:xfrm>
        </p:spPr>
        <p:txBody>
          <a:bodyPr>
            <a:noAutofit/>
          </a:bodyPr>
          <a:lstStyle/>
          <a:p>
            <a:r>
              <a:rPr lang="en-US" sz="3200" b="1"/>
              <a:t>Currently visible in patient chart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1381" y="1743456"/>
            <a:ext cx="5428648" cy="4125639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/>
              <a:t>Research memo with consent for ASK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/>
              <a:t>Lab order placed as “Research Only Order”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/>
              <a:t>Results viewable to all – with flag for abnormal and text narrative of risk.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/>
              <a:t>Problem list with linked overview containing details and recommendations </a:t>
            </a:r>
          </a:p>
        </p:txBody>
      </p:sp>
      <p:pic>
        <p:nvPicPr>
          <p:cNvPr id="4" name="Content Placeholder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793"/>
          <a:stretch/>
        </p:blipFill>
        <p:spPr>
          <a:xfrm>
            <a:off x="7593907" y="163629"/>
            <a:ext cx="4428045" cy="6694371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6198670" y="940961"/>
            <a:ext cx="4283242" cy="4928134"/>
            <a:chOff x="1116531" y="462013"/>
            <a:chExt cx="4283242" cy="4928134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00" t="3993" r="46316" b="8904"/>
            <a:stretch/>
          </p:blipFill>
          <p:spPr>
            <a:xfrm>
              <a:off x="1116531" y="462013"/>
              <a:ext cx="4283242" cy="4928134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41921" y="4316701"/>
              <a:ext cx="2697004" cy="447804"/>
            </a:xfrm>
            <a:prstGeom prst="rect">
              <a:avLst/>
            </a:prstGeom>
          </p:spPr>
        </p:pic>
      </p:grpSp>
      <p:sp>
        <p:nvSpPr>
          <p:cNvPr id="8" name="Oval 7"/>
          <p:cNvSpPr/>
          <p:nvPr/>
        </p:nvSpPr>
        <p:spPr>
          <a:xfrm>
            <a:off x="5884201" y="4340352"/>
            <a:ext cx="4176722" cy="115824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81730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5967" y="196949"/>
            <a:ext cx="11640065" cy="885232"/>
          </a:xfrm>
        </p:spPr>
        <p:txBody>
          <a:bodyPr>
            <a:noAutofit/>
          </a:bodyPr>
          <a:lstStyle/>
          <a:p>
            <a:r>
              <a:rPr lang="en-US"/>
              <a:t>Clinical d</a:t>
            </a:r>
            <a:r>
              <a:rPr lang="en-US" sz="4000"/>
              <a:t>ecision support: Best Practice Advisory (BPA)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19200"/>
            <a:ext cx="10972800" cy="4841174"/>
          </a:xfrm>
        </p:spPr>
        <p:txBody>
          <a:bodyPr vert="horz" lIns="0" tIns="45720" rIns="0" bIns="45720" rtlCol="0" anchor="t"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3600"/>
              <a:t>Goal: address potential care gaps: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3200"/>
              <a:t>Recognize </a:t>
            </a:r>
            <a:r>
              <a:rPr lang="en-US" sz="3200" err="1"/>
              <a:t>presymptomatic</a:t>
            </a:r>
            <a:r>
              <a:rPr lang="en-US" sz="3200"/>
              <a:t> T1D and associated risks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3200"/>
              <a:t>Assessment for acute care visits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600"/>
              <a:t>Solution: </a:t>
            </a:r>
            <a:r>
              <a:rPr lang="en-US" sz="3600" err="1"/>
              <a:t>presymptomatic</a:t>
            </a:r>
            <a:r>
              <a:rPr lang="en-US" sz="3600"/>
              <a:t> T1D problem list codes will trigger BPA:</a:t>
            </a:r>
          </a:p>
          <a:p>
            <a:pPr marL="783590" lvl="2">
              <a:buFont typeface="Wingdings" panose="05000000000000000000" pitchFamily="2" charset="2"/>
              <a:buChar char="v"/>
            </a:pPr>
            <a:r>
              <a:rPr lang="en-US" sz="3000"/>
              <a:t>Assessment of risk</a:t>
            </a:r>
            <a:endParaRPr lang="en-US" sz="3000">
              <a:cs typeface="Calibri" panose="020F0502020204030204"/>
            </a:endParaRPr>
          </a:p>
          <a:p>
            <a:pPr marL="783590" lvl="2">
              <a:buFont typeface="Wingdings" panose="05000000000000000000" pitchFamily="2" charset="2"/>
              <a:buChar char="v"/>
            </a:pPr>
            <a:r>
              <a:rPr lang="en-US" sz="3000"/>
              <a:t>Recommendations </a:t>
            </a:r>
            <a:endParaRPr lang="en-US" sz="3000">
              <a:cs typeface="Calibri" panose="020F0502020204030204"/>
            </a:endParaRPr>
          </a:p>
          <a:p>
            <a:pPr marL="783590" lvl="2">
              <a:buFont typeface="Wingdings" panose="05000000000000000000" pitchFamily="2" charset="2"/>
              <a:buChar char="v"/>
            </a:pPr>
            <a:r>
              <a:rPr lang="en-US" sz="3000"/>
              <a:t>Associated order set to be used at provider discretion</a:t>
            </a:r>
            <a:endParaRPr lang="en-US" sz="3000">
              <a:cs typeface="Calibri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472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45710"/>
          </a:xfrm>
        </p:spPr>
        <p:txBody>
          <a:bodyPr/>
          <a:lstStyle/>
          <a:p>
            <a:r>
              <a:rPr lang="en-US"/>
              <a:t>Advice and order set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20349"/>
            <a:ext cx="10972800" cy="461730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/>
              <a:t>Consider HbA1c, blood and/or urine glucose and ketones during illness.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/>
              <a:t>Please page Barbara Davis Center physician with questions or if labs show ketosis, HbA1c </a:t>
            </a:r>
            <a:r>
              <a:rPr lang="en-US" b="0" i="0">
                <a:solidFill>
                  <a:srgbClr val="4D5156"/>
                </a:solidFill>
                <a:effectLst/>
                <a:latin typeface="Roboto" panose="02000000000000000000" pitchFamily="2" charset="0"/>
              </a:rPr>
              <a:t>≥</a:t>
            </a:r>
            <a:r>
              <a:rPr lang="en-US"/>
              <a:t> 6.5, or glucose &gt;200 mg/dL.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b="1"/>
              <a:t>Optional order set (pick list)</a:t>
            </a:r>
          </a:p>
          <a:p>
            <a:pPr marL="292608" lvl="1" indent="0">
              <a:buNone/>
            </a:pPr>
            <a:r>
              <a:rPr lang="en-US" i="1"/>
              <a:t>HbA1c</a:t>
            </a:r>
          </a:p>
          <a:p>
            <a:pPr marL="292608" lvl="1" indent="0">
              <a:buNone/>
            </a:pPr>
            <a:r>
              <a:rPr lang="en-US" i="1"/>
              <a:t>POC blood glucose</a:t>
            </a:r>
          </a:p>
          <a:p>
            <a:pPr marL="292608" lvl="1" indent="0">
              <a:buNone/>
            </a:pPr>
            <a:r>
              <a:rPr lang="en-US" i="1"/>
              <a:t>Dipstick urinalysis: for glucose and ketones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3785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Future Directions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3441" y="1154853"/>
            <a:ext cx="10467703" cy="454829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800"/>
              <a:t>Current mapping to ICD-10 codes is somewhat problematic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400"/>
              <a:t>Definition of “Prediabetes” is based on evolution of type 2 diabetes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400"/>
              <a:t>Type 1 diabetes “stage 2” definition is similar but distinct.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400"/>
              <a:t>This will likely continue to evolve (CGM data or other biomarkers)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800"/>
              <a:t>Anticipate increased screening as potential for intervention increases (Teplizumab)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800"/>
              <a:t>IMO working on request to Centers for Medicare &amp; Medicaid Services (CMS) for developing T1D-specific ICD-10 codes.</a:t>
            </a:r>
          </a:p>
        </p:txBody>
      </p:sp>
    </p:spTree>
    <p:extLst>
      <p:ext uri="{BB962C8B-B14F-4D97-AF65-F5344CB8AC3E}">
        <p14:creationId xmlns:p14="http://schemas.microsoft.com/office/powerpoint/2010/main" val="3720804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05" name="Rectangle 2"/>
          <p:cNvSpPr>
            <a:spLocks noGrp="1" noChangeArrowheads="1"/>
          </p:cNvSpPr>
          <p:nvPr>
            <p:ph type="title"/>
          </p:nvPr>
        </p:nvSpPr>
        <p:spPr>
          <a:xfrm>
            <a:off x="317173" y="103085"/>
            <a:ext cx="8229600" cy="57470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>
                <a:solidFill>
                  <a:srgbClr val="0000FF"/>
                </a:solidFill>
                <a:latin typeface="Arial" charset="0"/>
              </a:rPr>
              <a:t>Acknowledgements</a:t>
            </a:r>
          </a:p>
        </p:txBody>
      </p:sp>
      <p:sp>
        <p:nvSpPr>
          <p:cNvPr id="379906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545806" y="666096"/>
            <a:ext cx="3097618" cy="2730046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sz="1600" b="1" i="1">
                <a:solidFill>
                  <a:srgbClr val="7030A0"/>
                </a:solidFill>
                <a:latin typeface="Arial" charset="0"/>
              </a:rPr>
              <a:t>BDC</a:t>
            </a:r>
          </a:p>
          <a:p>
            <a:pPr marL="173038" lvl="1" indent="0">
              <a:spcBef>
                <a:spcPts val="0"/>
              </a:spcBef>
              <a:buNone/>
            </a:pPr>
            <a:r>
              <a:rPr lang="en-US" sz="1400" b="1">
                <a:solidFill>
                  <a:srgbClr val="7030A0"/>
                </a:solidFill>
                <a:latin typeface="Arial" charset="0"/>
              </a:rPr>
              <a:t>Cristy Geno Rasmussen</a:t>
            </a:r>
          </a:p>
          <a:p>
            <a:pPr marL="173038" lvl="1" indent="0">
              <a:spcBef>
                <a:spcPts val="0"/>
              </a:spcBef>
              <a:buNone/>
            </a:pPr>
            <a:r>
              <a:rPr lang="en-US" sz="1400" b="1">
                <a:solidFill>
                  <a:srgbClr val="7030A0"/>
                </a:solidFill>
                <a:latin typeface="Arial" charset="0"/>
              </a:rPr>
              <a:t>Judy Baxter</a:t>
            </a:r>
          </a:p>
          <a:p>
            <a:pPr marL="173038" lvl="1" indent="0">
              <a:spcBef>
                <a:spcPts val="0"/>
              </a:spcBef>
              <a:buNone/>
            </a:pPr>
            <a:r>
              <a:rPr lang="en-US" sz="1400" b="1">
                <a:solidFill>
                  <a:srgbClr val="7030A0"/>
                </a:solidFill>
                <a:latin typeface="Arial" charset="0"/>
              </a:rPr>
              <a:t>Flor Sepulveda</a:t>
            </a:r>
          </a:p>
          <a:p>
            <a:pPr marL="173038" lvl="1" indent="0">
              <a:spcBef>
                <a:spcPts val="0"/>
              </a:spcBef>
              <a:buNone/>
            </a:pPr>
            <a:r>
              <a:rPr lang="en-US" sz="1400" b="1">
                <a:solidFill>
                  <a:srgbClr val="7030A0"/>
                </a:solidFill>
                <a:latin typeface="Arial" charset="0"/>
              </a:rPr>
              <a:t>Kim Bautista</a:t>
            </a:r>
          </a:p>
          <a:p>
            <a:pPr marL="173038" lvl="1" indent="0">
              <a:spcBef>
                <a:spcPts val="0"/>
              </a:spcBef>
              <a:buNone/>
            </a:pPr>
            <a:r>
              <a:rPr lang="en-US" sz="1400" b="1">
                <a:solidFill>
                  <a:srgbClr val="7030A0"/>
                </a:solidFill>
                <a:latin typeface="Arial" charset="0"/>
              </a:rPr>
              <a:t>Brigitte Frohnert</a:t>
            </a:r>
          </a:p>
          <a:p>
            <a:pPr marL="173038" lvl="1" indent="0">
              <a:spcBef>
                <a:spcPts val="0"/>
              </a:spcBef>
              <a:buNone/>
            </a:pPr>
            <a:r>
              <a:rPr lang="en-US" sz="1400" b="1">
                <a:solidFill>
                  <a:srgbClr val="7030A0"/>
                </a:solidFill>
                <a:latin typeface="Arial" charset="0"/>
              </a:rPr>
              <a:t>Liping Yu</a:t>
            </a:r>
          </a:p>
          <a:p>
            <a:pPr marL="173038" lvl="1" indent="0">
              <a:spcBef>
                <a:spcPts val="0"/>
              </a:spcBef>
              <a:buNone/>
            </a:pPr>
            <a:r>
              <a:rPr lang="en-US" sz="1400" b="1">
                <a:solidFill>
                  <a:srgbClr val="7030A0"/>
                </a:solidFill>
                <a:latin typeface="Arial" charset="0"/>
              </a:rPr>
              <a:t>Andrea Steck</a:t>
            </a:r>
          </a:p>
          <a:p>
            <a:pPr marL="173038" lvl="1" indent="0">
              <a:spcBef>
                <a:spcPts val="0"/>
              </a:spcBef>
              <a:buNone/>
            </a:pPr>
            <a:r>
              <a:rPr lang="en-US" sz="1400" b="1">
                <a:solidFill>
                  <a:srgbClr val="7030A0"/>
                </a:solidFill>
                <a:latin typeface="Arial" charset="0"/>
              </a:rPr>
              <a:t>Kim Bautista</a:t>
            </a:r>
          </a:p>
          <a:p>
            <a:pPr marL="173038" lvl="1" indent="0">
              <a:spcBef>
                <a:spcPts val="0"/>
              </a:spcBef>
              <a:buNone/>
            </a:pPr>
            <a:r>
              <a:rPr lang="en-US" sz="1400" b="1">
                <a:solidFill>
                  <a:srgbClr val="7030A0"/>
                </a:solidFill>
                <a:latin typeface="Arial" charset="0"/>
              </a:rPr>
              <a:t>Kathy Waugh</a:t>
            </a:r>
          </a:p>
          <a:p>
            <a:pPr marL="173038" lvl="1" indent="0">
              <a:spcBef>
                <a:spcPts val="0"/>
              </a:spcBef>
              <a:buNone/>
            </a:pPr>
            <a:r>
              <a:rPr lang="en-US" sz="1400" b="1">
                <a:solidFill>
                  <a:srgbClr val="7030A0"/>
                </a:solidFill>
                <a:latin typeface="Arial" charset="0"/>
              </a:rPr>
              <a:t>Tricia Gesualdo</a:t>
            </a:r>
          </a:p>
          <a:p>
            <a:pPr marL="173038" lvl="1" indent="0">
              <a:spcBef>
                <a:spcPts val="0"/>
              </a:spcBef>
              <a:buNone/>
            </a:pPr>
            <a:r>
              <a:rPr lang="en-US" sz="1400" b="1">
                <a:solidFill>
                  <a:srgbClr val="7030A0"/>
                </a:solidFill>
                <a:latin typeface="Arial" charset="0"/>
              </a:rPr>
              <a:t>Kimber Simmons</a:t>
            </a:r>
          </a:p>
          <a:p>
            <a:pPr marL="173038" lvl="1" indent="0">
              <a:spcBef>
                <a:spcPts val="0"/>
              </a:spcBef>
              <a:buNone/>
            </a:pPr>
            <a:r>
              <a:rPr lang="en-US" sz="1400" b="1">
                <a:solidFill>
                  <a:srgbClr val="7030A0"/>
                </a:solidFill>
                <a:latin typeface="Arial" charset="0"/>
              </a:rPr>
              <a:t>Danny Felipe- Morales</a:t>
            </a:r>
          </a:p>
          <a:p>
            <a:pPr marL="0" indent="0">
              <a:spcBef>
                <a:spcPts val="0"/>
              </a:spcBef>
              <a:buNone/>
            </a:pPr>
            <a:endParaRPr lang="en-US" sz="1600" b="1">
              <a:solidFill>
                <a:srgbClr val="7030A0"/>
              </a:solidFill>
              <a:latin typeface="Arial" charset="0"/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1600" b="1">
              <a:solidFill>
                <a:srgbClr val="7030A0"/>
              </a:solidFill>
              <a:latin typeface="Arial" charset="0"/>
            </a:endParaRPr>
          </a:p>
        </p:txBody>
      </p:sp>
      <p:sp>
        <p:nvSpPr>
          <p:cNvPr id="21" name="Rectangle 3"/>
          <p:cNvSpPr txBox="1">
            <a:spLocks noChangeArrowheads="1"/>
          </p:cNvSpPr>
          <p:nvPr/>
        </p:nvSpPr>
        <p:spPr>
          <a:xfrm>
            <a:off x="3433786" y="866532"/>
            <a:ext cx="1996374" cy="8234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Brett McQueen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Fran Dong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David Roth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Rick Bacher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Jill Norris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Jeffrey Krischer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071879" y="295428"/>
            <a:ext cx="2418910" cy="2783221"/>
          </a:xfrm>
          <a:prstGeom prst="rect">
            <a:avLst/>
          </a:prstGeom>
          <a:solidFill>
            <a:srgbClr val="FFFFFF"/>
          </a:solidFill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2439" y="883364"/>
            <a:ext cx="2179388" cy="185334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450194" y="295426"/>
            <a:ext cx="15979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Sponsors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52439" y="2758626"/>
            <a:ext cx="2114924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Bell MT" panose="02020503060305020303" pitchFamily="18" charset="0"/>
                <a:ea typeface="+mn-ea"/>
                <a:cs typeface="+mn-cs"/>
              </a:rPr>
              <a:t>Patten-Davis Foundation</a:t>
            </a: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Bell MT" panose="02020503060305020303" pitchFamily="18" charset="0"/>
              <a:ea typeface="+mn-ea"/>
              <a:cs typeface="+mn-cs"/>
            </a:endParaRPr>
          </a:p>
        </p:txBody>
      </p:sp>
      <p:sp>
        <p:nvSpPr>
          <p:cNvPr id="30" name="Rectangle 3"/>
          <p:cNvSpPr txBox="1">
            <a:spLocks noChangeArrowheads="1"/>
          </p:cNvSpPr>
          <p:nvPr/>
        </p:nvSpPr>
        <p:spPr>
          <a:xfrm>
            <a:off x="3771765" y="4588739"/>
            <a:ext cx="1526646" cy="8234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Dan Feiten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Tracy Brekken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715926" y="3215776"/>
            <a:ext cx="11260816" cy="1358992"/>
            <a:chOff x="253235" y="3634905"/>
            <a:chExt cx="9010176" cy="1358992"/>
          </a:xfrm>
        </p:grpSpPr>
        <p:sp>
          <p:nvSpPr>
            <p:cNvPr id="23" name="Rectangle 3"/>
            <p:cNvSpPr txBox="1">
              <a:spLocks noChangeArrowheads="1"/>
            </p:cNvSpPr>
            <p:nvPr/>
          </p:nvSpPr>
          <p:spPr>
            <a:xfrm>
              <a:off x="457200" y="3634905"/>
              <a:ext cx="2443556" cy="823499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28600" marR="0" lvl="0" indent="-2286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n-US" sz="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4"/>
            <a:srcRect l="6401" t="1" r="4295" b="4400"/>
            <a:stretch/>
          </p:blipFill>
          <p:spPr>
            <a:xfrm>
              <a:off x="253235" y="3944899"/>
              <a:ext cx="6220942" cy="1048998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>
            <a:xfrm>
              <a:off x="4137083" y="3930928"/>
              <a:ext cx="143968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Partners</a:t>
              </a:r>
            </a:p>
          </p:txBody>
        </p: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10296" y="4115799"/>
              <a:ext cx="1485974" cy="707197"/>
            </a:xfrm>
            <a:prstGeom prst="rect">
              <a:avLst/>
            </a:prstGeom>
          </p:spPr>
        </p:pic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336739" y="4021314"/>
              <a:ext cx="926672" cy="926672"/>
            </a:xfrm>
            <a:prstGeom prst="rect">
              <a:avLst/>
            </a:prstGeom>
          </p:spPr>
        </p:pic>
      </p:grpSp>
      <p:sp>
        <p:nvSpPr>
          <p:cNvPr id="34" name="Rectangle 3"/>
          <p:cNvSpPr txBox="1">
            <a:spLocks noChangeArrowheads="1"/>
          </p:cNvSpPr>
          <p:nvPr/>
        </p:nvSpPr>
        <p:spPr>
          <a:xfrm>
            <a:off x="5895442" y="4599550"/>
            <a:ext cx="2114894" cy="8234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Martha Middlemist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Rebekah Phillips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5" name="Rectangle 3"/>
          <p:cNvSpPr txBox="1">
            <a:spLocks noChangeArrowheads="1"/>
          </p:cNvSpPr>
          <p:nvPr/>
        </p:nvSpPr>
        <p:spPr>
          <a:xfrm>
            <a:off x="8734449" y="4602736"/>
            <a:ext cx="2032788" cy="8234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Kathy Love-Osborne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Holly Frost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6205" y="4588739"/>
            <a:ext cx="3181124" cy="16004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73038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Edwin Liu, Marisa Stahl</a:t>
            </a:r>
          </a:p>
          <a:p>
            <a:pPr marL="173038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Erin Sandene</a:t>
            </a:r>
          </a:p>
          <a:p>
            <a:pPr marL="173038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Kevin Carney, Suzy Jaeger</a:t>
            </a:r>
          </a:p>
          <a:p>
            <a:pPr marL="173038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Amy Lewis, Chrisann Karr</a:t>
            </a:r>
          </a:p>
          <a:p>
            <a:pPr marL="173038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Willy </a:t>
            </a:r>
            <a:r>
              <a:rPr kumimoji="0" lang="en-US" sz="1200" b="1" i="0" u="none" strike="noStrike" kern="1200" cap="none" spc="0" normalizeH="0" baseline="0" noProof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Boucharel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, Stephanie </a:t>
            </a:r>
            <a:r>
              <a:rPr kumimoji="0" lang="en-US" sz="1200" b="1" i="0" u="none" strike="noStrike" kern="1200" cap="none" spc="0" normalizeH="0" baseline="0" noProof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Beling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173038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Sondra Valdez, Chris Martin</a:t>
            </a:r>
          </a:p>
          <a:p>
            <a:pPr marL="173038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Arleta Rewers, Alison Brent</a:t>
            </a:r>
          </a:p>
          <a:p>
            <a:pPr marL="173038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Michael Narkewicz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AD8C3E5-4550-534F-B145-7F149E2FD6FD}"/>
              </a:ext>
            </a:extLst>
          </p:cNvPr>
          <p:cNvSpPr txBox="1"/>
          <p:nvPr/>
        </p:nvSpPr>
        <p:spPr>
          <a:xfrm>
            <a:off x="8546773" y="985561"/>
            <a:ext cx="2113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5-ECR-2017-388-A-N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AD8C3E5-4550-534F-B145-7F149E2FD6FD}"/>
              </a:ext>
            </a:extLst>
          </p:cNvPr>
          <p:cNvSpPr txBox="1"/>
          <p:nvPr/>
        </p:nvSpPr>
        <p:spPr>
          <a:xfrm>
            <a:off x="8546773" y="1625370"/>
            <a:ext cx="1524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G-1911-03463</a:t>
            </a:r>
          </a:p>
        </p:txBody>
      </p:sp>
    </p:spTree>
    <p:extLst>
      <p:ext uri="{BB962C8B-B14F-4D97-AF65-F5344CB8AC3E}">
        <p14:creationId xmlns:p14="http://schemas.microsoft.com/office/powerpoint/2010/main" val="915745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54DE9-E8DF-A5AC-D64A-9A41D1E64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733C58-A078-5B81-97E3-398080B7DFA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9270A8-8C72-1083-4AA3-4304235E375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BAF480-5624-CE3A-9F82-D903A7A4A5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77FC49-4FA3-FF4E-AF12-B8D654846B6B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46876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0E04B-71D1-2F20-329B-F811A909C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Decision Points for Early Initiation of Insulin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85FEB0-305A-1A93-BF54-35BF4E90C5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189" indent="-457189">
              <a:buFont typeface="+mj-lt"/>
              <a:buAutoNum type="arabicPeriod"/>
            </a:pPr>
            <a:r>
              <a:rPr lang="en-US" sz="3600"/>
              <a:t>Is there an ongoing pattern of elevated glucose? </a:t>
            </a:r>
          </a:p>
          <a:p>
            <a:pPr marL="457189" indent="-457189">
              <a:buFont typeface="+mj-lt"/>
              <a:buAutoNum type="arabicPeriod"/>
            </a:pPr>
            <a:r>
              <a:rPr lang="en-US" sz="3600"/>
              <a:t>What is typical pattern?</a:t>
            </a:r>
          </a:p>
          <a:p>
            <a:pPr marL="749789" lvl="1" indent="-457189">
              <a:buFont typeface="Wingdings" panose="05000000000000000000" pitchFamily="2" charset="2"/>
              <a:buChar char="v"/>
            </a:pPr>
            <a:r>
              <a:rPr lang="en-US" sz="3200"/>
              <a:t>Peak with largest meal?</a:t>
            </a:r>
          </a:p>
          <a:p>
            <a:pPr marL="749789" lvl="1" indent="-457189">
              <a:buFont typeface="Wingdings" panose="05000000000000000000" pitchFamily="2" charset="2"/>
              <a:buChar char="v"/>
            </a:pPr>
            <a:r>
              <a:rPr lang="en-US" sz="3200"/>
              <a:t>Elevation across the day or with multiple meals?</a:t>
            </a:r>
          </a:p>
          <a:p>
            <a:pPr marL="457189" indent="-457189">
              <a:buFont typeface="+mj-lt"/>
              <a:buAutoNum type="arabicPeriod" startAt="3"/>
            </a:pPr>
            <a:r>
              <a:rPr lang="en-US" sz="3600"/>
              <a:t>What is overnight trajectory?</a:t>
            </a:r>
          </a:p>
          <a:p>
            <a:pPr marL="749789" lvl="1" indent="-457189">
              <a:buFont typeface="Wingdings" panose="05000000000000000000" pitchFamily="2" charset="2"/>
              <a:buChar char="v"/>
            </a:pPr>
            <a:r>
              <a:rPr lang="en-US" sz="3200"/>
              <a:t>Would Long-acting insulin cause early morning lows?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8A2F0B-EC20-069C-955F-225ACD3A24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471" b="8172"/>
          <a:stretch/>
        </p:blipFill>
        <p:spPr>
          <a:xfrm>
            <a:off x="136102" y="6099151"/>
            <a:ext cx="2112423" cy="716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691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5EE51282-6D3B-FE4F-AFE2-7C49BB8A8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576568"/>
            <a:ext cx="10058400" cy="895350"/>
          </a:xfrm>
        </p:spPr>
        <p:txBody>
          <a:bodyPr>
            <a:normAutofit fontScale="90000"/>
          </a:bodyPr>
          <a:lstStyle/>
          <a:p>
            <a:r>
              <a:rPr lang="en-US" sz="5400" b="1"/>
              <a:t>Rationale for TESS</a:t>
            </a:r>
            <a:br>
              <a:rPr lang="en-US" sz="4000"/>
            </a:br>
            <a:r>
              <a:rPr lang="en-US" sz="2700"/>
              <a:t>(Trial of Early Initiation of CGM-Guided Insulin Therapy in Stage 2 T1D)</a:t>
            </a:r>
            <a:endParaRPr lang="en-US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E1330AB-A41D-374D-8241-816BA11E2219}"/>
              </a:ext>
            </a:extLst>
          </p:cNvPr>
          <p:cNvSpPr txBox="1">
            <a:spLocks/>
          </p:cNvSpPr>
          <p:nvPr/>
        </p:nvSpPr>
        <p:spPr>
          <a:xfrm>
            <a:off x="518535" y="2120352"/>
            <a:ext cx="11154927" cy="4049086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4F81BD"/>
              </a:buClr>
              <a:buSzPct val="100000"/>
              <a:buFont typeface="Wingdings" pitchFamily="2" charset="2"/>
              <a:buChar char="v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Currently no guidelines for management of stage 2 T1D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4F81BD"/>
              </a:buClr>
              <a:buSzPct val="100000"/>
              <a:buFont typeface="Wingdings" pitchFamily="2" charset="2"/>
              <a:buChar char="v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OGTT and HbA1c present challenges for monitoring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4F81BD"/>
              </a:buClr>
              <a:buSzPct val="100000"/>
              <a:buFont typeface="Wingdings" pitchFamily="2" charset="2"/>
              <a:buChar char="v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Continuous Glucose Monitor (CGM) opportunities:</a:t>
            </a:r>
          </a:p>
          <a:p>
            <a:pPr marL="383540" marR="0" lvl="1" indent="-18288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4F81BD"/>
              </a:buClr>
              <a:buSzTx/>
              <a:buFont typeface="Wingdings" pitchFamily="2" charset="2"/>
              <a:buChar char="v"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Therapeutic decisions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83540" marR="0" lvl="1" indent="-18288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4F81BD"/>
              </a:buClr>
              <a:buSzTx/>
              <a:buFont typeface="Wingdings" pitchFamily="2" charset="2"/>
              <a:buChar char="v"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Teaching patients and families from real-world data 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4F81BD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4F81BD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B6DE94D-D111-0BED-2BF6-B2E6F4FB1B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471" b="8172"/>
          <a:stretch/>
        </p:blipFill>
        <p:spPr>
          <a:xfrm>
            <a:off x="136102" y="6099151"/>
            <a:ext cx="2112423" cy="716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294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82AE8-25A6-C80B-B120-F3C78F947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468AF8-56D4-0271-74EC-A83FB8003C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5D4983-4AEC-0C86-3992-AD3CEF55D4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577FC49-4FA3-FF4E-AF12-B8D654846B6B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4312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F56A2-EA5E-4394-20A5-DA7701BA9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E8C7F1-0CB0-4705-E3AA-8FA4C3CF2E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32D755-86FF-9B38-E5B6-8B238CAF2E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577FC49-4FA3-FF4E-AF12-B8D654846B6B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083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5EE51282-6D3B-FE4F-AFE2-7C49BB8A8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963" y="187325"/>
            <a:ext cx="10058400" cy="895350"/>
          </a:xfrm>
        </p:spPr>
        <p:txBody>
          <a:bodyPr>
            <a:normAutofit/>
          </a:bodyPr>
          <a:lstStyle/>
          <a:p>
            <a:r>
              <a:rPr lang="en-US"/>
              <a:t>Goals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E1330AB-A41D-374D-8241-816BA11E2219}"/>
              </a:ext>
            </a:extLst>
          </p:cNvPr>
          <p:cNvSpPr txBox="1">
            <a:spLocks/>
          </p:cNvSpPr>
          <p:nvPr/>
        </p:nvSpPr>
        <p:spPr>
          <a:xfrm>
            <a:off x="518536" y="1150234"/>
            <a:ext cx="11154927" cy="4557531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4F81BD"/>
              </a:buClr>
              <a:buSzPct val="100000"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Minimize </a:t>
            </a:r>
            <a:r>
              <a:rPr kumimoji="0" lang="en-US" sz="3600" b="0" i="0" u="none" strike="noStrike" kern="1200" cap="none" spc="0" normalizeH="0" baseline="0" noProof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dysglycemia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</a:p>
          <a:p>
            <a:pPr marL="566420" marR="0" lvl="2" indent="-18288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4F81BD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Maintain HbA1c &lt;7.0%.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566420" marR="0" lvl="2" indent="-18288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4F81BD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Peak HbA1c during study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566420" marR="0" lvl="2" indent="-18288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4F81BD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CGM values at 6 and 12 months after enrollment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4F81BD"/>
              </a:buClr>
              <a:buSzPct val="100000"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Avoid adverse outcomes: </a:t>
            </a:r>
          </a:p>
          <a:p>
            <a:pPr marL="566420" marR="0" lvl="2" indent="-18288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4F81BD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ER visits, hospitalizations, DKA and severe hypoglycemia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4F81BD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4F81BD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C26E469-C104-93B2-9544-C0C9F3CEDA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471" b="8172"/>
          <a:stretch/>
        </p:blipFill>
        <p:spPr>
          <a:xfrm>
            <a:off x="136102" y="6099151"/>
            <a:ext cx="2112423" cy="716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709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5EE51282-6D3B-FE4F-AFE2-7C49BB8A8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963" y="187325"/>
            <a:ext cx="10058400" cy="895350"/>
          </a:xfrm>
        </p:spPr>
        <p:txBody>
          <a:bodyPr>
            <a:normAutofit/>
          </a:bodyPr>
          <a:lstStyle/>
          <a:p>
            <a:r>
              <a:rPr lang="en-US"/>
              <a:t>Goals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E1330AB-A41D-374D-8241-816BA11E2219}"/>
              </a:ext>
            </a:extLst>
          </p:cNvPr>
          <p:cNvSpPr txBox="1">
            <a:spLocks/>
          </p:cNvSpPr>
          <p:nvPr/>
        </p:nvSpPr>
        <p:spPr>
          <a:xfrm>
            <a:off x="518536" y="1150234"/>
            <a:ext cx="11154927" cy="4557531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4F81BD"/>
              </a:buClr>
              <a:buSzPct val="100000"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Optimize education:</a:t>
            </a:r>
          </a:p>
          <a:p>
            <a:pPr marL="566420" marR="0" lvl="2" indent="-18288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4F81BD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Early education before symptomatic/ on insulin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566420" marR="0" lvl="2" indent="-18288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4F81BD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CGM-guided learning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4F81BD"/>
              </a:buClr>
              <a:buSzPct val="100000"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Experience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</a:p>
          <a:p>
            <a:pPr marL="566420" marR="0" lvl="2" indent="-18288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4F81BD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Patient/caregiver satisfaction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566420" marR="0" lvl="2" indent="-18288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4F81BD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Quality of life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4F81BD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4F81BD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A1CB98C-73AC-D2B0-F0CC-CA7B36CD67C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9471" b="8172"/>
          <a:stretch/>
        </p:blipFill>
        <p:spPr>
          <a:xfrm>
            <a:off x="136102" y="6099151"/>
            <a:ext cx="2112423" cy="716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716329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5EE51282-6D3B-FE4F-AFE2-7C49BB8A8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963" y="187325"/>
            <a:ext cx="10058400" cy="895350"/>
          </a:xfrm>
        </p:spPr>
        <p:txBody>
          <a:bodyPr>
            <a:normAutofit/>
          </a:bodyPr>
          <a:lstStyle/>
          <a:p>
            <a:r>
              <a:rPr lang="en-US"/>
              <a:t>TESS Design and Study Population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E1330AB-A41D-374D-8241-816BA11E2219}"/>
              </a:ext>
            </a:extLst>
          </p:cNvPr>
          <p:cNvSpPr txBox="1">
            <a:spLocks/>
          </p:cNvSpPr>
          <p:nvPr/>
        </p:nvSpPr>
        <p:spPr>
          <a:xfrm>
            <a:off x="537063" y="1450721"/>
            <a:ext cx="11154927" cy="4557531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3540" marR="0" lvl="1" indent="-18288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4F81BD"/>
              </a:buClr>
              <a:buSzTx/>
              <a:buFont typeface="Calibri" pitchFamily="34" charset="0"/>
              <a:buChar char="◦"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Randomized controlled trial 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566420" marR="0" lvl="2" indent="-18288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4F81BD"/>
              </a:buClr>
              <a:buSzTx/>
              <a:buFont typeface="Calibri" pitchFamily="34" charset="0"/>
              <a:buChar char="◦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Intensive follow-up of stage 2 T1D participants utilizing continuous CGM technology and early education of families to guide early insulin therapy 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83540" marR="0" lvl="1" indent="-182880" algn="l" defTabSz="914400" rtl="0" eaLnBrk="1" fontAlgn="auto" latinLnBrk="0" hangingPunct="1">
              <a:lnSpc>
                <a:spcPct val="110000"/>
              </a:lnSpc>
              <a:spcBef>
                <a:spcPts val="200"/>
              </a:spcBef>
              <a:spcAft>
                <a:spcPts val="400"/>
              </a:spcAft>
              <a:buClr>
                <a:srgbClr val="4F81BD"/>
              </a:buClr>
              <a:buSzTx/>
              <a:buFont typeface="Calibri" pitchFamily="34" charset="0"/>
              <a:buChar char="◦"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Target 36 participants (31 enrolled to date)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83540" marR="0" lvl="1" indent="-182880" algn="l" defTabSz="914400" rtl="0" eaLnBrk="1" fontAlgn="auto" latinLnBrk="0" hangingPunct="1">
              <a:lnSpc>
                <a:spcPct val="110000"/>
              </a:lnSpc>
              <a:spcBef>
                <a:spcPts val="200"/>
              </a:spcBef>
              <a:spcAft>
                <a:spcPts val="400"/>
              </a:spcAft>
              <a:buClr>
                <a:srgbClr val="4F81BD"/>
              </a:buClr>
              <a:buSzTx/>
              <a:buFont typeface="Calibri" pitchFamily="34" charset="0"/>
              <a:buChar char="◦"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Randomized 2:1  (</a:t>
            </a:r>
            <a:r>
              <a:rPr kumimoji="0" lang="en-US" sz="3200" b="0" i="0" u="none" strike="noStrike" kern="1200" cap="none" spc="0" normalizeH="0" baseline="0" noProof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intervention:control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83540" marR="0" lvl="1" indent="-182880" algn="l" defTabSz="914400" rtl="0" eaLnBrk="1" fontAlgn="auto" latinLnBrk="0" hangingPunct="1">
              <a:lnSpc>
                <a:spcPct val="110000"/>
              </a:lnSpc>
              <a:spcBef>
                <a:spcPts val="200"/>
              </a:spcBef>
              <a:spcAft>
                <a:spcPts val="400"/>
              </a:spcAft>
              <a:buClr>
                <a:srgbClr val="4F81BD"/>
              </a:buClr>
              <a:buSzTx/>
              <a:buFont typeface="Calibri" pitchFamily="34" charset="0"/>
              <a:buChar char="◦"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 months intervention/6 months follow-up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83540" marR="0" lvl="1" indent="-182880" algn="l" defTabSz="914400" rtl="0" eaLnBrk="1" fontAlgn="auto" latinLnBrk="0" hangingPunct="1">
              <a:lnSpc>
                <a:spcPct val="110000"/>
              </a:lnSpc>
              <a:spcBef>
                <a:spcPts val="200"/>
              </a:spcBef>
              <a:spcAft>
                <a:spcPts val="400"/>
              </a:spcAft>
              <a:buClr>
                <a:srgbClr val="4F81BD"/>
              </a:buClr>
              <a:buSzTx/>
              <a:buFont typeface="Calibri" pitchFamily="34" charset="0"/>
              <a:buChar char="◦"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Intervention: CGM-guided education and initiation of insulin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4F81BD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4F81BD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47D286F-B3E8-11BE-22B5-4C0A26D4752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471" b="8172"/>
          <a:stretch/>
        </p:blipFill>
        <p:spPr>
          <a:xfrm>
            <a:off x="136102" y="6114141"/>
            <a:ext cx="2112423" cy="716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3783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60F9AFAE-AD11-7B43-B221-52643FC83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TESS Protocol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D16FA8C3-C019-DFE0-F6D9-6144121086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4734" y="1600201"/>
            <a:ext cx="6041036" cy="411917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sz="3200"/>
              <a:t>Intervention (6 months): </a:t>
            </a:r>
          </a:p>
          <a:p>
            <a:pPr lvl="1">
              <a:buFont typeface="Wingdings" pitchFamily="2" charset="2"/>
              <a:buChar char="v"/>
            </a:pPr>
            <a:r>
              <a:rPr lang="en-US" sz="2800"/>
              <a:t>Unblinded CGM-guided education </a:t>
            </a:r>
          </a:p>
          <a:p>
            <a:pPr lvl="1">
              <a:buFont typeface="Wingdings" pitchFamily="2" charset="2"/>
              <a:buChar char="v"/>
            </a:pPr>
            <a:r>
              <a:rPr lang="en-US" sz="2800"/>
              <a:t>Monthly evaluation of CGM data</a:t>
            </a:r>
          </a:p>
          <a:p>
            <a:pPr lvl="1">
              <a:buFont typeface="Wingdings" pitchFamily="2" charset="2"/>
              <a:buChar char="v"/>
            </a:pPr>
            <a:r>
              <a:rPr lang="en-US" sz="2800"/>
              <a:t>CGM-guided insulin start (verification by glucometer)</a:t>
            </a:r>
          </a:p>
          <a:p>
            <a:pPr lvl="1"/>
            <a:endParaRPr lang="en-US" sz="1600"/>
          </a:p>
          <a:p>
            <a:pPr lvl="1"/>
            <a:endParaRPr lang="en-US" sz="1600"/>
          </a:p>
          <a:p>
            <a:endParaRPr lang="en-US" sz="2400"/>
          </a:p>
          <a:p>
            <a:endParaRPr lang="en-US" sz="240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2A5C9F-2A28-D24C-6C36-16F4C42A80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87344" y="1600201"/>
            <a:ext cx="5384800" cy="4119179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sz="3200"/>
              <a:t>Control</a:t>
            </a:r>
          </a:p>
          <a:p>
            <a:pPr lvl="1">
              <a:buFont typeface="Wingdings" pitchFamily="2" charset="2"/>
              <a:buChar char="v"/>
            </a:pPr>
            <a:r>
              <a:rPr lang="en-US" sz="2800"/>
              <a:t>Monitoring by intermittent finger stick glucose</a:t>
            </a:r>
          </a:p>
          <a:p>
            <a:pPr lvl="1">
              <a:buFont typeface="Wingdings" pitchFamily="2" charset="2"/>
              <a:buChar char="v"/>
            </a:pPr>
            <a:r>
              <a:rPr lang="en-US" sz="2800"/>
              <a:t>Standard review of symptoms</a:t>
            </a:r>
          </a:p>
          <a:p>
            <a:pPr lvl="1">
              <a:buFont typeface="Wingdings" pitchFamily="2" charset="2"/>
              <a:buChar char="v"/>
            </a:pPr>
            <a:endParaRPr lang="en-US" sz="28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BC83FF6-A6D8-786A-6030-EF8A0DF14B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471" b="8172"/>
          <a:stretch/>
        </p:blipFill>
        <p:spPr>
          <a:xfrm>
            <a:off x="136102" y="6099151"/>
            <a:ext cx="2112423" cy="716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3243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60F9AFAE-AD11-7B43-B221-52643FC83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Outcomes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C583230A-2C1D-48E1-65BF-CB231B1A24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184223"/>
            <a:ext cx="10972800" cy="4553429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buFont typeface="Wingdings" pitchFamily="2" charset="2"/>
              <a:buChar char="v"/>
            </a:pPr>
            <a:r>
              <a:rPr lang="en-US"/>
              <a:t>Glycemic measures</a:t>
            </a:r>
          </a:p>
          <a:p>
            <a:pPr lvl="1">
              <a:lnSpc>
                <a:spcPct val="110000"/>
              </a:lnSpc>
              <a:buFont typeface="Wingdings" pitchFamily="2" charset="2"/>
              <a:buChar char="v"/>
            </a:pPr>
            <a:r>
              <a:rPr lang="en-US"/>
              <a:t>CGM data collection every 3 months</a:t>
            </a:r>
          </a:p>
          <a:p>
            <a:pPr lvl="1">
              <a:lnSpc>
                <a:spcPct val="110000"/>
              </a:lnSpc>
              <a:buFont typeface="Wingdings" pitchFamily="2" charset="2"/>
              <a:buChar char="v"/>
            </a:pPr>
            <a:r>
              <a:rPr lang="en-US"/>
              <a:t>OGTT at 0, 6, 12 months</a:t>
            </a:r>
          </a:p>
          <a:p>
            <a:pPr>
              <a:lnSpc>
                <a:spcPct val="110000"/>
              </a:lnSpc>
              <a:buFont typeface="Wingdings" pitchFamily="2" charset="2"/>
              <a:buChar char="v"/>
            </a:pPr>
            <a:r>
              <a:rPr lang="en-US"/>
              <a:t>Collection of markers of beta-cell function</a:t>
            </a:r>
          </a:p>
          <a:p>
            <a:pPr>
              <a:lnSpc>
                <a:spcPct val="110000"/>
              </a:lnSpc>
              <a:buFont typeface="Wingdings" pitchFamily="2" charset="2"/>
              <a:buChar char="v"/>
            </a:pPr>
            <a:r>
              <a:rPr lang="en-US"/>
              <a:t>Knowledge</a:t>
            </a:r>
          </a:p>
          <a:p>
            <a:pPr>
              <a:lnSpc>
                <a:spcPct val="110000"/>
              </a:lnSpc>
              <a:buFont typeface="Wingdings" pitchFamily="2" charset="2"/>
              <a:buChar char="v"/>
            </a:pPr>
            <a:r>
              <a:rPr lang="en-US"/>
              <a:t>Quality of life</a:t>
            </a:r>
          </a:p>
          <a:p>
            <a:pPr>
              <a:lnSpc>
                <a:spcPct val="110000"/>
              </a:lnSpc>
              <a:buFont typeface="Wingdings" pitchFamily="2" charset="2"/>
              <a:buChar char="v"/>
            </a:pPr>
            <a:r>
              <a:rPr lang="en-US"/>
              <a:t>Cost analysis</a:t>
            </a:r>
          </a:p>
          <a:p>
            <a:pPr marL="0" indent="0">
              <a:buNone/>
            </a:pPr>
            <a:endParaRPr lang="en-US" sz="40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F646D85-D693-D227-6628-C3288524F0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471" b="8172"/>
          <a:stretch/>
        </p:blipFill>
        <p:spPr>
          <a:xfrm>
            <a:off x="136102" y="6099151"/>
            <a:ext cx="2112423" cy="716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6282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60F9AFAE-AD11-7B43-B221-52643FC83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74348"/>
          </a:xfrm>
        </p:spPr>
        <p:txBody>
          <a:bodyPr/>
          <a:lstStyle/>
          <a:p>
            <a:r>
              <a:rPr lang="en-US"/>
              <a:t>Enrollment Criteria</a:t>
            </a:r>
          </a:p>
        </p:txBody>
      </p:sp>
      <p:graphicFrame>
        <p:nvGraphicFramePr>
          <p:cNvPr id="6" name="Content Placeholder 7">
            <a:extLst>
              <a:ext uri="{FF2B5EF4-FFF2-40B4-BE49-F238E27FC236}">
                <a16:creationId xmlns:a16="http://schemas.microsoft.com/office/drawing/2014/main" id="{30256A31-8DFF-5D9B-DC78-8F2FB0A5BF3A}"/>
              </a:ext>
            </a:extLst>
          </p:cNvPr>
          <p:cNvGraphicFramePr>
            <a:graphicFrameLocks/>
          </p:cNvGraphicFramePr>
          <p:nvPr/>
        </p:nvGraphicFramePr>
        <p:xfrm>
          <a:off x="7481702" y="1148986"/>
          <a:ext cx="3905066" cy="1390736"/>
        </p:xfrm>
        <a:graphic>
          <a:graphicData uri="http://schemas.openxmlformats.org/drawingml/2006/table">
            <a:tbl>
              <a:tblPr firstRow="1" firstCol="1" bandRow="1">
                <a:tableStyleId>{793D81CF-94F2-401A-BA57-92F5A7B2D0C5}</a:tableStyleId>
              </a:tblPr>
              <a:tblGrid>
                <a:gridCol w="1962293">
                  <a:extLst>
                    <a:ext uri="{9D8B030D-6E8A-4147-A177-3AD203B41FA5}">
                      <a16:colId xmlns:a16="http://schemas.microsoft.com/office/drawing/2014/main" val="3666223252"/>
                    </a:ext>
                  </a:extLst>
                </a:gridCol>
                <a:gridCol w="1942773">
                  <a:extLst>
                    <a:ext uri="{9D8B030D-6E8A-4147-A177-3AD203B41FA5}">
                      <a16:colId xmlns:a16="http://schemas.microsoft.com/office/drawing/2014/main" val="1655807305"/>
                    </a:ext>
                  </a:extLst>
                </a:gridCol>
              </a:tblGrid>
              <a:tr h="23197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effectLst/>
                        </a:rPr>
                        <a:t>OGTT (plasma</a:t>
                      </a:r>
                      <a:r>
                        <a:rPr lang="en-US" sz="1400" baseline="0">
                          <a:effectLst/>
                        </a:rPr>
                        <a:t> glucose)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42570760"/>
                  </a:ext>
                </a:extLst>
              </a:tr>
              <a:tr h="23197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effectLst/>
                        </a:rPr>
                        <a:t>Fasting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100-125 mg/</a:t>
                      </a:r>
                      <a:r>
                        <a:rPr lang="en-US" sz="1400" err="1">
                          <a:effectLst/>
                        </a:rPr>
                        <a:t>dL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0888985"/>
                  </a:ext>
                </a:extLst>
              </a:tr>
              <a:tr h="23197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effectLst/>
                        </a:rPr>
                        <a:t>2 hour glucose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140-199 mg/</a:t>
                      </a:r>
                      <a:r>
                        <a:rPr lang="en-US" sz="1400" err="1">
                          <a:effectLst/>
                        </a:rPr>
                        <a:t>dL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38298016"/>
                  </a:ext>
                </a:extLst>
              </a:tr>
              <a:tr h="23197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</a:rPr>
                        <a:t>A1c</a:t>
                      </a:r>
                      <a:endParaRPr lang="en-US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716533"/>
                  </a:ext>
                </a:extLst>
              </a:tr>
              <a:tr h="23197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effectLst/>
                        </a:rPr>
                        <a:t>At visit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effectLst/>
                        </a:rPr>
                        <a:t>5.7-6.4%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149185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effectLst/>
                        </a:rPr>
                        <a:t>Increase from</a:t>
                      </a:r>
                      <a:r>
                        <a:rPr lang="en-US" sz="1400" baseline="0">
                          <a:effectLst/>
                        </a:rPr>
                        <a:t> last visit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sng">
                          <a:effectLst/>
                        </a:rPr>
                        <a:t>&gt;</a:t>
                      </a:r>
                      <a:r>
                        <a:rPr lang="en-US" sz="1400" u="none">
                          <a:effectLst/>
                        </a:rPr>
                        <a:t>10%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14797442"/>
                  </a:ext>
                </a:extLst>
              </a:tr>
            </a:tbl>
          </a:graphicData>
        </a:graphic>
      </p:graphicFrame>
      <p:graphicFrame>
        <p:nvGraphicFramePr>
          <p:cNvPr id="7" name="Content Placeholder 7">
            <a:extLst>
              <a:ext uri="{FF2B5EF4-FFF2-40B4-BE49-F238E27FC236}">
                <a16:creationId xmlns:a16="http://schemas.microsoft.com/office/drawing/2014/main" id="{DF6FDDE5-2F32-E178-04E6-FB59B39B70E6}"/>
              </a:ext>
            </a:extLst>
          </p:cNvPr>
          <p:cNvGraphicFramePr>
            <a:graphicFrameLocks/>
          </p:cNvGraphicFramePr>
          <p:nvPr/>
        </p:nvGraphicFramePr>
        <p:xfrm>
          <a:off x="7481702" y="3125534"/>
          <a:ext cx="3915497" cy="2318616"/>
        </p:xfrm>
        <a:graphic>
          <a:graphicData uri="http://schemas.openxmlformats.org/drawingml/2006/table">
            <a:tbl>
              <a:tblPr firstRow="1" firstCol="1" bandRow="1">
                <a:tableStyleId>{1E171933-4619-4E11-9A3F-F7608DF75F80}</a:tableStyleId>
              </a:tblPr>
              <a:tblGrid>
                <a:gridCol w="1962293">
                  <a:extLst>
                    <a:ext uri="{9D8B030D-6E8A-4147-A177-3AD203B41FA5}">
                      <a16:colId xmlns:a16="http://schemas.microsoft.com/office/drawing/2014/main" val="3666223252"/>
                    </a:ext>
                  </a:extLst>
                </a:gridCol>
                <a:gridCol w="1953204">
                  <a:extLst>
                    <a:ext uri="{9D8B030D-6E8A-4147-A177-3AD203B41FA5}">
                      <a16:colId xmlns:a16="http://schemas.microsoft.com/office/drawing/2014/main" val="1655807305"/>
                    </a:ext>
                  </a:extLst>
                </a:gridCol>
              </a:tblGrid>
              <a:tr h="23197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effectLst/>
                        </a:rPr>
                        <a:t>OGTT (plasma</a:t>
                      </a:r>
                      <a:r>
                        <a:rPr lang="en-US" sz="1400" baseline="0">
                          <a:effectLst/>
                        </a:rPr>
                        <a:t> glucose)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42570760"/>
                  </a:ext>
                </a:extLst>
              </a:tr>
              <a:tr h="23197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cap="none">
                          <a:effectLst/>
                        </a:rPr>
                        <a:t>30,</a:t>
                      </a:r>
                      <a:r>
                        <a:rPr lang="en-US" sz="1400" cap="none" baseline="0">
                          <a:effectLst/>
                        </a:rPr>
                        <a:t> </a:t>
                      </a:r>
                      <a:r>
                        <a:rPr lang="en-US" sz="1400" cap="none">
                          <a:effectLst/>
                        </a:rPr>
                        <a:t>60 or 90 min</a:t>
                      </a:r>
                      <a:r>
                        <a:rPr lang="en-US" sz="1400" cap="none" baseline="0">
                          <a:effectLst/>
                        </a:rPr>
                        <a:t> glucose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&gt;200 mg/</a:t>
                      </a:r>
                      <a:r>
                        <a:rPr lang="en-US" sz="1400" err="1">
                          <a:effectLst/>
                        </a:rPr>
                        <a:t>dL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58722119"/>
                  </a:ext>
                </a:extLst>
              </a:tr>
              <a:tr h="23197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cap="none">
                          <a:solidFill>
                            <a:schemeClr val="bg1"/>
                          </a:solidFill>
                          <a:effectLst/>
                        </a:rPr>
                        <a:t>CGM</a:t>
                      </a:r>
                      <a:r>
                        <a:rPr lang="en-US" sz="1400" cap="none" baseline="0">
                          <a:solidFill>
                            <a:schemeClr val="bg1"/>
                          </a:solidFill>
                          <a:effectLst/>
                        </a:rPr>
                        <a:t> (</a:t>
                      </a:r>
                      <a:r>
                        <a:rPr lang="en-US" sz="1400" cap="none">
                          <a:solidFill>
                            <a:schemeClr val="bg1"/>
                          </a:solidFill>
                          <a:effectLst/>
                        </a:rPr>
                        <a:t>worn for </a:t>
                      </a:r>
                      <a:r>
                        <a:rPr lang="en-US" sz="1400" u="sng" cap="none">
                          <a:solidFill>
                            <a:schemeClr val="bg1"/>
                          </a:solidFill>
                          <a:effectLst/>
                        </a:rPr>
                        <a:t>&gt;</a:t>
                      </a:r>
                      <a:r>
                        <a:rPr lang="en-US" sz="1400" cap="none">
                          <a:solidFill>
                            <a:schemeClr val="bg1"/>
                          </a:solidFill>
                          <a:effectLst/>
                        </a:rPr>
                        <a:t> 5 days)</a:t>
                      </a:r>
                      <a:endParaRPr lang="en-US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90454343"/>
                  </a:ext>
                </a:extLst>
              </a:tr>
              <a:tr h="23197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cap="none">
                          <a:effectLst/>
                        </a:rPr>
                        <a:t>Average sensor glucose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u="sng">
                          <a:effectLst/>
                        </a:rPr>
                        <a:t>&gt;</a:t>
                      </a:r>
                      <a:r>
                        <a:rPr lang="en-US" sz="1400">
                          <a:effectLst/>
                        </a:rPr>
                        <a:t>120 mg/</a:t>
                      </a:r>
                      <a:r>
                        <a:rPr lang="en-US" sz="1400" err="1">
                          <a:effectLst/>
                        </a:rPr>
                        <a:t>dL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5705167"/>
                  </a:ext>
                </a:extLst>
              </a:tr>
              <a:tr h="23197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cap="none">
                          <a:effectLst/>
                        </a:rPr>
                        <a:t>% time above 140 mg/dl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≥15%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67464110"/>
                  </a:ext>
                </a:extLst>
              </a:tr>
              <a:tr h="23197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cap="none">
                          <a:effectLst/>
                        </a:rPr>
                        <a:t>Peaks ≥200 mg/dl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on ≥2 days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0095352"/>
                  </a:ext>
                </a:extLst>
              </a:tr>
              <a:tr h="23197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cap="none">
                          <a:solidFill>
                            <a:schemeClr val="bg1"/>
                          </a:solidFill>
                          <a:effectLst/>
                        </a:rPr>
                        <a:t>Home glucometer:</a:t>
                      </a:r>
                      <a:endParaRPr lang="en-US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3903512"/>
                  </a:ext>
                </a:extLst>
              </a:tr>
              <a:tr h="23197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cap="none">
                          <a:effectLst/>
                        </a:rPr>
                        <a:t>Fasting BG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&gt;110 mg/dL on ≥2 days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679071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cap="none">
                          <a:effectLst/>
                        </a:rPr>
                        <a:t>2-hour post meal BG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&gt;150 mg/dL on ≥2 days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80087176"/>
                  </a:ext>
                </a:extLst>
              </a:tr>
              <a:tr h="23197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cap="none">
                          <a:effectLst/>
                        </a:rPr>
                        <a:t>Single random BG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&gt; 200 mg/</a:t>
                      </a:r>
                      <a:r>
                        <a:rPr lang="en-US" sz="1400" err="1">
                          <a:effectLst/>
                        </a:rPr>
                        <a:t>dL</a:t>
                      </a:r>
                      <a:r>
                        <a:rPr lang="en-US" sz="1400">
                          <a:effectLst/>
                        </a:rPr>
                        <a:t>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8952935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27EB440A-5E3E-17BA-003C-2899BB857874}"/>
              </a:ext>
            </a:extLst>
          </p:cNvPr>
          <p:cNvSpPr txBox="1"/>
          <p:nvPr/>
        </p:nvSpPr>
        <p:spPr>
          <a:xfrm>
            <a:off x="7481702" y="779654"/>
            <a:ext cx="3104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ADA Criteria for Stage 2 T1D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15DB2F-3627-D699-3A40-28E8C1BC07AE}"/>
              </a:ext>
            </a:extLst>
          </p:cNvPr>
          <p:cNvSpPr txBox="1"/>
          <p:nvPr/>
        </p:nvSpPr>
        <p:spPr>
          <a:xfrm>
            <a:off x="7481702" y="2802613"/>
            <a:ext cx="4264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Additional TESS Criteria for Stage 2 T1D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8E34AE0-25B5-A1C1-691A-444C24BCD7CD}"/>
              </a:ext>
            </a:extLst>
          </p:cNvPr>
          <p:cNvSpPr txBox="1">
            <a:spLocks/>
          </p:cNvSpPr>
          <p:nvPr/>
        </p:nvSpPr>
        <p:spPr>
          <a:xfrm>
            <a:off x="528355" y="1293967"/>
            <a:ext cx="6464627" cy="455753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4F81BD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Age 2 to 20 years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4F81BD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Islet autoimmunity with high risk of progression:</a:t>
            </a:r>
          </a:p>
          <a:p>
            <a:pPr marL="384048" marR="0" lvl="1" indent="-18288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4F81B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Multiple IA positive (&gt;50% 5-year risk)</a:t>
            </a:r>
          </a:p>
          <a:p>
            <a:pPr marL="384048" marR="0" lvl="1" indent="-18288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4F81B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Single high-affinity IA (&gt;30% 5-year risk)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4F81BD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Dysglycemia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</a:p>
          <a:p>
            <a:pPr marL="384048" marR="0" lvl="1" indent="-18288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4F81B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ADA criteria</a:t>
            </a:r>
          </a:p>
          <a:p>
            <a:pPr marL="384048" marR="0" lvl="1" indent="-18288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4F81B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CGM-based criteria</a:t>
            </a:r>
          </a:p>
          <a:p>
            <a:pPr marL="384048" marR="0" lvl="1" indent="-18288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4F81B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Home glucose testing data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4F81BD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4F81BD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CBECAFF-0387-C922-FEC1-D1CFF2E941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471" b="8172"/>
          <a:stretch/>
        </p:blipFill>
        <p:spPr>
          <a:xfrm>
            <a:off x="136102" y="6099151"/>
            <a:ext cx="2112423" cy="716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684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9" grpId="1"/>
    </p:bldLst>
  </p:timing>
</p:sld>
</file>

<file path=ppt/theme/theme1.xml><?xml version="1.0" encoding="utf-8"?>
<a:theme xmlns:a="http://schemas.openxmlformats.org/drawingml/2006/main" name="Retrospect">
  <a:themeElements>
    <a:clrScheme name="Custom 6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CFB87C"/>
      </a:accent1>
      <a:accent2>
        <a:srgbClr val="595955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_BF" id="{82DF6AE1-6129-439D-9AD2-862AE1D8A681}" vid="{7C9856DB-7749-474D-A444-B0FD6A5F698B}"/>
    </a:ext>
  </a:extLst>
</a:theme>
</file>

<file path=ppt/theme/theme2.xml><?xml version="1.0" encoding="utf-8"?>
<a:theme xmlns:a="http://schemas.openxmlformats.org/drawingml/2006/main" name="1_Retrospect">
  <a:themeElements>
    <a:clrScheme name="Custom 6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CFB87C"/>
      </a:accent1>
      <a:accent2>
        <a:srgbClr val="595955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_BF" id="{82DF6AE1-6129-439D-9AD2-862AE1D8A681}" vid="{7F345A68-87D9-4F64-8616-EE79A1B174AF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_BF" id="{82DF6AE1-6129-439D-9AD2-862AE1D8A681}" vid="{F99BD5B2-856F-4978-9E91-84E0B3DB4B50}"/>
    </a:ext>
  </a:extLst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8C14CBDA-52CF-40E5-A256-1AC1E069E9A0}" vid="{5F052CE3-11C6-411D-88A2-3C2869C9092A}"/>
    </a:ext>
  </a:extLst>
</a:theme>
</file>

<file path=ppt/theme/theme5.xml><?xml version="1.0" encoding="utf-8"?>
<a:theme xmlns:a="http://schemas.openxmlformats.org/drawingml/2006/main" name="1_Office Theme">
  <a:themeElements>
    <a:clrScheme name="Custom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DF6632"/>
      </a:accent2>
      <a:accent3>
        <a:srgbClr val="8EBE3F"/>
      </a:accent3>
      <a:accent4>
        <a:srgbClr val="80387B"/>
      </a:accent4>
      <a:accent5>
        <a:srgbClr val="12A9D9"/>
      </a:accent5>
      <a:accent6>
        <a:srgbClr val="EFA531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E50177FEDF404CB8DA5F5921F6069B" ma:contentTypeVersion="16" ma:contentTypeDescription="Create a new document." ma:contentTypeScope="" ma:versionID="a34ceb3ea4c58c815d6b9fd9fed1359c">
  <xsd:schema xmlns:xsd="http://www.w3.org/2001/XMLSchema" xmlns:xs="http://www.w3.org/2001/XMLSchema" xmlns:p="http://schemas.microsoft.com/office/2006/metadata/properties" xmlns:ns1="http://schemas.microsoft.com/sharepoint/v3" xmlns:ns3="58236fdb-fecc-4b03-851e-d2c1f8f7270e" xmlns:ns4="dc2f7f23-719d-4358-a4a8-aafdb9a769a4" targetNamespace="http://schemas.microsoft.com/office/2006/metadata/properties" ma:root="true" ma:fieldsID="5ca3a6807bcde3a4285be8d830beb7ff" ns1:_="" ns3:_="" ns4:_="">
    <xsd:import namespace="http://schemas.microsoft.com/sharepoint/v3"/>
    <xsd:import namespace="58236fdb-fecc-4b03-851e-d2c1f8f7270e"/>
    <xsd:import namespace="dc2f7f23-719d-4358-a4a8-aafdb9a769a4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1:_ip_UnifiedCompliancePolicyProperties" minOccurs="0"/>
                <xsd:element ref="ns1:_ip_UnifiedCompliancePolicyUIAction" minOccurs="0"/>
                <xsd:element ref="ns4:MediaServiceMetadata" minOccurs="0"/>
                <xsd:element ref="ns4:MediaServiceFastMetadata" minOccurs="0"/>
                <xsd:element ref="ns4:MediaServiceEventHashCode" minOccurs="0"/>
                <xsd:element ref="ns4:MediaServiceGenerationTime" minOccurs="0"/>
                <xsd:element ref="ns4:MediaServiceAutoKeyPoints" minOccurs="0"/>
                <xsd:element ref="ns4:MediaServiceKeyPoints" minOccurs="0"/>
                <xsd:element ref="ns4:MediaServiceAutoTags" minOccurs="0"/>
                <xsd:element ref="ns4:MediaServiceOCR" minOccurs="0"/>
                <xsd:element ref="ns4:MediaServiceDateTaken" minOccurs="0"/>
                <xsd:element ref="ns4:MediaServiceLocation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description="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description="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236fdb-fecc-4b03-851e-d2c1f8f7270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2f7f23-719d-4358-a4a8-aafdb9a769a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9" nillable="true" ma:displayName="Tags" ma:internalName="MediaServiceAutoTags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98BF05-BB8D-4318-8D10-04FFBBB0AFF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B0D0336-C75C-40D1-8408-9B5B9963B79A}">
  <ds:schemaRefs>
    <ds:schemaRef ds:uri="58236fdb-fecc-4b03-851e-d2c1f8f7270e"/>
    <ds:schemaRef ds:uri="dc2f7f23-719d-4358-a4a8-aafdb9a769a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701A2A6-6616-48FD-981A-77F9E47FB904}">
  <ds:schemaRefs>
    <ds:schemaRef ds:uri="58236fdb-fecc-4b03-851e-d2c1f8f7270e"/>
    <ds:schemaRef ds:uri="dc2f7f23-719d-4358-a4a8-aafdb9a769a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Widescreen</PresentationFormat>
  <Slides>31</Slides>
  <Notes>23</Notes>
  <HiddenSlides>0</HiddenSlide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Retrospect</vt:lpstr>
      <vt:lpstr>1_Retrospect</vt:lpstr>
      <vt:lpstr>1_Custom Design</vt:lpstr>
      <vt:lpstr>2_Custom Design</vt:lpstr>
      <vt:lpstr>1_Office Theme</vt:lpstr>
      <vt:lpstr>The Early Start Study: TESS</vt:lpstr>
      <vt:lpstr>Outline</vt:lpstr>
      <vt:lpstr>Rationale for TESS (Trial of Early Initiation of CGM-Guided Insulin Therapy in Stage 2 T1D)</vt:lpstr>
      <vt:lpstr>Goals</vt:lpstr>
      <vt:lpstr>Goals</vt:lpstr>
      <vt:lpstr>TESS Design and Study Population</vt:lpstr>
      <vt:lpstr>TESS Protocol</vt:lpstr>
      <vt:lpstr>Outcomes</vt:lpstr>
      <vt:lpstr>Enrollment Criteria</vt:lpstr>
      <vt:lpstr>PowerPoint Presentation</vt:lpstr>
      <vt:lpstr>Participant eligibility </vt:lpstr>
      <vt:lpstr>TESS Baseline Demographic Data</vt:lpstr>
      <vt:lpstr>TESS Baseline Glycemic Data</vt:lpstr>
      <vt:lpstr>TESS Education and Insulin Start</vt:lpstr>
      <vt:lpstr>Early-stage T1D education</vt:lpstr>
      <vt:lpstr>PowerPoint Presentation</vt:lpstr>
      <vt:lpstr>PRELIMINARY dATA</vt:lpstr>
      <vt:lpstr>T1D Diagnosis</vt:lpstr>
      <vt:lpstr>PowerPoint Presentation</vt:lpstr>
      <vt:lpstr>PowerPoint Presentation</vt:lpstr>
      <vt:lpstr>Development of new problem list entries </vt:lpstr>
      <vt:lpstr>Stage-related Problems and Risk summary</vt:lpstr>
      <vt:lpstr>Currently visible in patient chart</vt:lpstr>
      <vt:lpstr>Clinical decision support: Best Practice Advisory (BPA)</vt:lpstr>
      <vt:lpstr>Advice and order set</vt:lpstr>
      <vt:lpstr>Future Directions</vt:lpstr>
      <vt:lpstr>Acknowledgements</vt:lpstr>
      <vt:lpstr>PowerPoint Presentation</vt:lpstr>
      <vt:lpstr>Decision Points for Early Initiation of Insulin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Frohnert, Brigitte</dc:creator>
  <cp:revision>1</cp:revision>
  <dcterms:created xsi:type="dcterms:W3CDTF">2021-06-17T23:40:14Z</dcterms:created>
  <dcterms:modified xsi:type="dcterms:W3CDTF">2022-11-11T10:10:12Z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0x010100A8E50177FEDF404CB8DA5F5921F6069B</vt:lpwstr>
  </property>
</Properties>
</file>