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33B_1DA4685.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5" r:id="rId7"/>
    <p:sldMasterId id="2147483695" r:id="rId8"/>
  </p:sldMasterIdLst>
  <p:notesMasterIdLst>
    <p:notesMasterId r:id="rId34"/>
  </p:notesMasterIdLst>
  <p:sldIdLst>
    <p:sldId id="256" r:id="rId9"/>
    <p:sldId id="274" r:id="rId10"/>
    <p:sldId id="304" r:id="rId11"/>
    <p:sldId id="828" r:id="rId12"/>
    <p:sldId id="826" r:id="rId13"/>
    <p:sldId id="827" r:id="rId14"/>
    <p:sldId id="830" r:id="rId15"/>
    <p:sldId id="831" r:id="rId16"/>
    <p:sldId id="829" r:id="rId17"/>
    <p:sldId id="259" r:id="rId18"/>
    <p:sldId id="279" r:id="rId19"/>
    <p:sldId id="850" r:id="rId20"/>
    <p:sldId id="841" r:id="rId21"/>
    <p:sldId id="842" r:id="rId22"/>
    <p:sldId id="851" r:id="rId23"/>
    <p:sldId id="848" r:id="rId24"/>
    <p:sldId id="844" r:id="rId25"/>
    <p:sldId id="824" r:id="rId26"/>
    <p:sldId id="263" r:id="rId27"/>
    <p:sldId id="268" r:id="rId28"/>
    <p:sldId id="689" r:id="rId29"/>
    <p:sldId id="825" r:id="rId30"/>
    <p:sldId id="839" r:id="rId31"/>
    <p:sldId id="845" r:id="rId32"/>
    <p:sldId id="83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D327E8-697A-0E9F-5EDB-77A5EDDA0B0B}" name="Rewers, Marian J" initials="RMJ" userId="S::MARIAN.REWERS@CUANSCHUTZ.EDU::c0a3316c-dd41-4caf-9ff6-9c176f3fd2f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096C8-FBA8-4976-B3C8-3CC3628D1F87}" v="25" dt="2022-11-09T20:39:24.772"/>
    <p1510:client id="{179888AC-79F2-95C7-7C85-1D59F66A1D9E}" v="12" dt="2022-11-09T22:40:47.467"/>
    <p1510:client id="{421A8F7B-9254-8460-D05D-39E810FE2523}" v="9" dt="2022-11-10T02:41:15.018"/>
    <p1510:client id="{7B4E6449-3002-A88C-F4DC-A084E73DA94C}" v="56" dt="2022-11-11T12:18:00.693"/>
    <p1510:client id="{8235562F-BD82-0C61-0711-E641405AD147}" v="5" dt="2022-11-10T14:37:34.289"/>
    <p1510:client id="{83646A74-778E-4C20-8C8F-E8EA05F72609}" v="103" dt="2022-11-08T17:15:16.348"/>
    <p1510:client id="{893EA1B9-1082-4114-A3CC-43D704904841}" v="3" dt="2022-11-08T18:01:07.665"/>
    <p1510:client id="{C392301C-E411-4616-BB72-C87449FC6CD1}" v="1249" dt="2022-11-08T17:47:00.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6/11/relationships/changesInfo" Target="changesInfos/changesInfo1.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sualdo, Patricia" userId="S::patricia.gesualdo@cuanschutz.edu::40dcdfc8-c12e-41cd-b043-d62ad1db20a7" providerId="AD" clId="Web-{7B4E6449-3002-A88C-F4DC-A084E73DA94C}"/>
    <pc:docChg chg="modSld">
      <pc:chgData name="Gesualdo, Patricia" userId="S::patricia.gesualdo@cuanschutz.edu::40dcdfc8-c12e-41cd-b043-d62ad1db20a7" providerId="AD" clId="Web-{7B4E6449-3002-A88C-F4DC-A084E73DA94C}" dt="2022-11-11T12:18:00.677" v="26" actId="20577"/>
      <pc:docMkLst>
        <pc:docMk/>
      </pc:docMkLst>
      <pc:sldChg chg="modSp">
        <pc:chgData name="Gesualdo, Patricia" userId="S::patricia.gesualdo@cuanschutz.edu::40dcdfc8-c12e-41cd-b043-d62ad1db20a7" providerId="AD" clId="Web-{7B4E6449-3002-A88C-F4DC-A084E73DA94C}" dt="2022-11-11T12:18:00.677" v="26" actId="20577"/>
        <pc:sldMkLst>
          <pc:docMk/>
          <pc:sldMk cId="0" sldId="279"/>
        </pc:sldMkLst>
        <pc:spChg chg="mod">
          <ac:chgData name="Gesualdo, Patricia" userId="S::patricia.gesualdo@cuanschutz.edu::40dcdfc8-c12e-41cd-b043-d62ad1db20a7" providerId="AD" clId="Web-{7B4E6449-3002-A88C-F4DC-A084E73DA94C}" dt="2022-11-11T12:18:00.677" v="26" actId="20577"/>
          <ac:spMkLst>
            <pc:docMk/>
            <pc:sldMk cId="0" sldId="279"/>
            <ac:spMk id="4" creationId="{C81E5376-010B-AC77-0355-179A2F1D6E66}"/>
          </ac:spMkLst>
        </pc:spChg>
      </pc:sldChg>
    </pc:docChg>
  </pc:docChgLst>
  <pc:docChgLst>
    <pc:chgData name="Hoffman, Michelle" userId="S::michelle.hoffman@cuanschutz.edu::d1c88bb4-bf74-41fa-a728-e3f623ef6beb" providerId="AD" clId="Web-{421A8F7B-9254-8460-D05D-39E810FE2523}"/>
    <pc:docChg chg="modSld">
      <pc:chgData name="Hoffman, Michelle" userId="S::michelle.hoffman@cuanschutz.edu::d1c88bb4-bf74-41fa-a728-e3f623ef6beb" providerId="AD" clId="Web-{421A8F7B-9254-8460-D05D-39E810FE2523}" dt="2022-11-10T02:51:24.780" v="1392"/>
      <pc:docMkLst>
        <pc:docMk/>
      </pc:docMkLst>
      <pc:sldChg chg="modNotes">
        <pc:chgData name="Hoffman, Michelle" userId="S::michelle.hoffman@cuanschutz.edu::d1c88bb4-bf74-41fa-a728-e3f623ef6beb" providerId="AD" clId="Web-{421A8F7B-9254-8460-D05D-39E810FE2523}" dt="2022-11-09T23:37:49.677" v="543"/>
        <pc:sldMkLst>
          <pc:docMk/>
          <pc:sldMk cId="2069643438" sldId="256"/>
        </pc:sldMkLst>
      </pc:sldChg>
      <pc:sldChg chg="modNotes">
        <pc:chgData name="Hoffman, Michelle" userId="S::michelle.hoffman@cuanschutz.edu::d1c88bb4-bf74-41fa-a728-e3f623ef6beb" providerId="AD" clId="Web-{421A8F7B-9254-8460-D05D-39E810FE2523}" dt="2022-11-10T02:35:09.870" v="1374"/>
        <pc:sldMkLst>
          <pc:docMk/>
          <pc:sldMk cId="3670251332" sldId="259"/>
        </pc:sldMkLst>
      </pc:sldChg>
      <pc:sldChg chg="modSp modNotes">
        <pc:chgData name="Hoffman, Michelle" userId="S::michelle.hoffman@cuanschutz.edu::d1c88bb4-bf74-41fa-a728-e3f623ef6beb" providerId="AD" clId="Web-{421A8F7B-9254-8460-D05D-39E810FE2523}" dt="2022-11-10T02:41:55.456" v="1390"/>
        <pc:sldMkLst>
          <pc:docMk/>
          <pc:sldMk cId="1333297898" sldId="274"/>
        </pc:sldMkLst>
        <pc:spChg chg="mod">
          <ac:chgData name="Hoffman, Michelle" userId="S::michelle.hoffman@cuanschutz.edu::d1c88bb4-bf74-41fa-a728-e3f623ef6beb" providerId="AD" clId="Web-{421A8F7B-9254-8460-D05D-39E810FE2523}" dt="2022-11-10T02:41:15.018" v="1377" actId="20577"/>
          <ac:spMkLst>
            <pc:docMk/>
            <pc:sldMk cId="1333297898" sldId="274"/>
            <ac:spMk id="3" creationId="{B0180354-7C32-8C3C-2C36-F416FFF4D3D2}"/>
          </ac:spMkLst>
        </pc:spChg>
      </pc:sldChg>
      <pc:sldChg chg="modNotes">
        <pc:chgData name="Hoffman, Michelle" userId="S::michelle.hoffman@cuanschutz.edu::d1c88bb4-bf74-41fa-a728-e3f623ef6beb" providerId="AD" clId="Web-{421A8F7B-9254-8460-D05D-39E810FE2523}" dt="2022-11-10T02:20:45.252" v="1302"/>
        <pc:sldMkLst>
          <pc:docMk/>
          <pc:sldMk cId="1920453381" sldId="304"/>
        </pc:sldMkLst>
      </pc:sldChg>
      <pc:sldChg chg="modNotes">
        <pc:chgData name="Hoffman, Michelle" userId="S::michelle.hoffman@cuanschutz.edu::d1c88bb4-bf74-41fa-a728-e3f623ef6beb" providerId="AD" clId="Web-{421A8F7B-9254-8460-D05D-39E810FE2523}" dt="2022-11-10T01:40:55.402" v="1023"/>
        <pc:sldMkLst>
          <pc:docMk/>
          <pc:sldMk cId="1844251409" sldId="826"/>
        </pc:sldMkLst>
      </pc:sldChg>
      <pc:sldChg chg="modNotes">
        <pc:chgData name="Hoffman, Michelle" userId="S::michelle.hoffman@cuanschutz.edu::d1c88bb4-bf74-41fa-a728-e3f623ef6beb" providerId="AD" clId="Web-{421A8F7B-9254-8460-D05D-39E810FE2523}" dt="2022-11-10T01:41:48.809" v="1035"/>
        <pc:sldMkLst>
          <pc:docMk/>
          <pc:sldMk cId="31082117" sldId="827"/>
        </pc:sldMkLst>
      </pc:sldChg>
      <pc:sldChg chg="modNotes">
        <pc:chgData name="Hoffman, Michelle" userId="S::michelle.hoffman@cuanschutz.edu::d1c88bb4-bf74-41fa-a728-e3f623ef6beb" providerId="AD" clId="Web-{421A8F7B-9254-8460-D05D-39E810FE2523}" dt="2022-11-10T02:51:24.780" v="1392"/>
        <pc:sldMkLst>
          <pc:docMk/>
          <pc:sldMk cId="1696662289" sldId="828"/>
        </pc:sldMkLst>
      </pc:sldChg>
      <pc:sldChg chg="modNotes">
        <pc:chgData name="Hoffman, Michelle" userId="S::michelle.hoffman@cuanschutz.edu::d1c88bb4-bf74-41fa-a728-e3f623ef6beb" providerId="AD" clId="Web-{421A8F7B-9254-8460-D05D-39E810FE2523}" dt="2022-11-10T02:31:14.240" v="1344"/>
        <pc:sldMkLst>
          <pc:docMk/>
          <pc:sldMk cId="1635740493" sldId="829"/>
        </pc:sldMkLst>
      </pc:sldChg>
      <pc:sldChg chg="modNotes">
        <pc:chgData name="Hoffman, Michelle" userId="S::michelle.hoffman@cuanschutz.edu::d1c88bb4-bf74-41fa-a728-e3f623ef6beb" providerId="AD" clId="Web-{421A8F7B-9254-8460-D05D-39E810FE2523}" dt="2022-11-10T02:24:35.368" v="1306"/>
        <pc:sldMkLst>
          <pc:docMk/>
          <pc:sldMk cId="517544755" sldId="830"/>
        </pc:sldMkLst>
      </pc:sldChg>
      <pc:sldChg chg="modSp modNotes">
        <pc:chgData name="Hoffman, Michelle" userId="S::michelle.hoffman@cuanschutz.edu::d1c88bb4-bf74-41fa-a728-e3f623ef6beb" providerId="AD" clId="Web-{421A8F7B-9254-8460-D05D-39E810FE2523}" dt="2022-11-10T02:30:39.239" v="1339"/>
        <pc:sldMkLst>
          <pc:docMk/>
          <pc:sldMk cId="1766297087" sldId="831"/>
        </pc:sldMkLst>
        <pc:spChg chg="mod">
          <ac:chgData name="Hoffman, Michelle" userId="S::michelle.hoffman@cuanschutz.edu::d1c88bb4-bf74-41fa-a728-e3f623ef6beb" providerId="AD" clId="Web-{421A8F7B-9254-8460-D05D-39E810FE2523}" dt="2022-11-10T01:45:36.642" v="1071" actId="20577"/>
          <ac:spMkLst>
            <pc:docMk/>
            <pc:sldMk cId="1766297087" sldId="831"/>
            <ac:spMk id="4" creationId="{0B8352A7-C8FA-5FC0-4853-E4B14DF6885F}"/>
          </ac:spMkLst>
        </pc:spChg>
      </pc:sldChg>
    </pc:docChg>
  </pc:docChgLst>
  <pc:docChgLst>
    <pc:chgData name="Gesualdo, Patricia" userId="S::patricia.gesualdo@cuanschutz.edu::40dcdfc8-c12e-41cd-b043-d62ad1db20a7" providerId="AD" clId="Web-{8235562F-BD82-0C61-0711-E641405AD147}"/>
    <pc:docChg chg="">
      <pc:chgData name="Gesualdo, Patricia" userId="S::patricia.gesualdo@cuanschutz.edu::40dcdfc8-c12e-41cd-b043-d62ad1db20a7" providerId="AD" clId="Web-{8235562F-BD82-0C61-0711-E641405AD147}" dt="2022-11-10T14:37:34.289" v="4"/>
      <pc:docMkLst>
        <pc:docMk/>
      </pc:docMkLst>
      <pc:sldChg chg="delCm">
        <pc:chgData name="Gesualdo, Patricia" userId="S::patricia.gesualdo@cuanschutz.edu::40dcdfc8-c12e-41cd-b043-d62ad1db20a7" providerId="AD" clId="Web-{8235562F-BD82-0C61-0711-E641405AD147}" dt="2022-11-10T14:37:09.726" v="3"/>
        <pc:sldMkLst>
          <pc:docMk/>
          <pc:sldMk cId="1844251409" sldId="826"/>
        </pc:sldMkLst>
      </pc:sldChg>
      <pc:sldChg chg="delCm">
        <pc:chgData name="Gesualdo, Patricia" userId="S::patricia.gesualdo@cuanschutz.edu::40dcdfc8-c12e-41cd-b043-d62ad1db20a7" providerId="AD" clId="Web-{8235562F-BD82-0C61-0711-E641405AD147}" dt="2022-11-10T14:37:02.960" v="2"/>
        <pc:sldMkLst>
          <pc:docMk/>
          <pc:sldMk cId="1696662289" sldId="828"/>
        </pc:sldMkLst>
      </pc:sldChg>
      <pc:sldChg chg="delCm">
        <pc:chgData name="Gesualdo, Patricia" userId="S::patricia.gesualdo@cuanschutz.edu::40dcdfc8-c12e-41cd-b043-d62ad1db20a7" providerId="AD" clId="Web-{8235562F-BD82-0C61-0711-E641405AD147}" dt="2022-11-10T14:37:34.289" v="4"/>
        <pc:sldMkLst>
          <pc:docMk/>
          <pc:sldMk cId="1178301706" sldId="848"/>
        </pc:sldMkLst>
      </pc:sldChg>
    </pc:docChg>
  </pc:docChgLst>
  <pc:docChgLst>
    <pc:chgData name="Bautista, Kimberly" userId="S::kimberly.bautista@cuanschutz.edu::142e6647-9aea-49dc-a28d-c86bae9fac44" providerId="AD" clId="Web-{0E5096C8-FBA8-4976-B3C8-3CC3628D1F87}"/>
    <pc:docChg chg="modSld">
      <pc:chgData name="Bautista, Kimberly" userId="S::kimberly.bautista@cuanschutz.edu::142e6647-9aea-49dc-a28d-c86bae9fac44" providerId="AD" clId="Web-{0E5096C8-FBA8-4976-B3C8-3CC3628D1F87}" dt="2022-11-09T20:39:23.647" v="14" actId="20577"/>
      <pc:docMkLst>
        <pc:docMk/>
      </pc:docMkLst>
      <pc:sldChg chg="modNotes">
        <pc:chgData name="Bautista, Kimberly" userId="S::kimberly.bautista@cuanschutz.edu::142e6647-9aea-49dc-a28d-c86bae9fac44" providerId="AD" clId="Web-{0E5096C8-FBA8-4976-B3C8-3CC3628D1F87}" dt="2022-11-09T20:39:15.318" v="3"/>
        <pc:sldMkLst>
          <pc:docMk/>
          <pc:sldMk cId="1920453381" sldId="304"/>
        </pc:sldMkLst>
      </pc:sldChg>
      <pc:sldChg chg="modSp">
        <pc:chgData name="Bautista, Kimberly" userId="S::kimberly.bautista@cuanschutz.edu::142e6647-9aea-49dc-a28d-c86bae9fac44" providerId="AD" clId="Web-{0E5096C8-FBA8-4976-B3C8-3CC3628D1F87}" dt="2022-11-09T20:39:23.647" v="14" actId="20577"/>
        <pc:sldMkLst>
          <pc:docMk/>
          <pc:sldMk cId="1696662289" sldId="828"/>
        </pc:sldMkLst>
        <pc:spChg chg="mod">
          <ac:chgData name="Bautista, Kimberly" userId="S::kimberly.bautista@cuanschutz.edu::142e6647-9aea-49dc-a28d-c86bae9fac44" providerId="AD" clId="Web-{0E5096C8-FBA8-4976-B3C8-3CC3628D1F87}" dt="2022-11-09T20:39:23.647" v="14" actId="20577"/>
          <ac:spMkLst>
            <pc:docMk/>
            <pc:sldMk cId="1696662289" sldId="828"/>
            <ac:spMk id="6" creationId="{EBB46DE0-1481-53AF-94DB-98481C25025E}"/>
          </ac:spMkLst>
        </pc:spChg>
      </pc:sldChg>
    </pc:docChg>
  </pc:docChgLst>
  <pc:docChgLst>
    <pc:chgData name="Hoffman, Michelle" userId="S::michelle.hoffman@cuanschutz.edu::d1c88bb4-bf74-41fa-a728-e3f623ef6beb" providerId="AD" clId="Web-{179888AC-79F2-95C7-7C85-1D59F66A1D9E}"/>
    <pc:docChg chg="modSld">
      <pc:chgData name="Hoffman, Michelle" userId="S::michelle.hoffman@cuanschutz.edu::d1c88bb4-bf74-41fa-a728-e3f623ef6beb" providerId="AD" clId="Web-{179888AC-79F2-95C7-7C85-1D59F66A1D9E}" dt="2022-11-09T22:40:46.967" v="2396"/>
      <pc:docMkLst>
        <pc:docMk/>
      </pc:docMkLst>
      <pc:sldChg chg="modSp modNotes">
        <pc:chgData name="Hoffman, Michelle" userId="S::michelle.hoffman@cuanschutz.edu::d1c88bb4-bf74-41fa-a728-e3f623ef6beb" providerId="AD" clId="Web-{179888AC-79F2-95C7-7C85-1D59F66A1D9E}" dt="2022-11-09T22:40:46.967" v="2396"/>
        <pc:sldMkLst>
          <pc:docMk/>
          <pc:sldMk cId="3670251332" sldId="259"/>
        </pc:sldMkLst>
        <pc:spChg chg="mod">
          <ac:chgData name="Hoffman, Michelle" userId="S::michelle.hoffman@cuanschutz.edu::d1c88bb4-bf74-41fa-a728-e3f623ef6beb" providerId="AD" clId="Web-{179888AC-79F2-95C7-7C85-1D59F66A1D9E}" dt="2022-11-09T22:34:38.281" v="2117" actId="20577"/>
          <ac:spMkLst>
            <pc:docMk/>
            <pc:sldMk cId="3670251332" sldId="259"/>
            <ac:spMk id="4" creationId="{00000000-0000-0000-0000-000000000000}"/>
          </ac:spMkLst>
        </pc:spChg>
      </pc:sldChg>
      <pc:sldChg chg="modNotes">
        <pc:chgData name="Hoffman, Michelle" userId="S::michelle.hoffman@cuanschutz.edu::d1c88bb4-bf74-41fa-a728-e3f623ef6beb" providerId="AD" clId="Web-{179888AC-79F2-95C7-7C85-1D59F66A1D9E}" dt="2022-11-09T21:42:57.490" v="45"/>
        <pc:sldMkLst>
          <pc:docMk/>
          <pc:sldMk cId="1920453381" sldId="304"/>
        </pc:sldMkLst>
      </pc:sldChg>
      <pc:sldChg chg="modNotes">
        <pc:chgData name="Hoffman, Michelle" userId="S::michelle.hoffman@cuanschutz.edu::d1c88bb4-bf74-41fa-a728-e3f623ef6beb" providerId="AD" clId="Web-{179888AC-79F2-95C7-7C85-1D59F66A1D9E}" dt="2022-11-09T22:00:45.563" v="726"/>
        <pc:sldMkLst>
          <pc:docMk/>
          <pc:sldMk cId="1844251409" sldId="826"/>
        </pc:sldMkLst>
      </pc:sldChg>
      <pc:sldChg chg="modNotes">
        <pc:chgData name="Hoffman, Michelle" userId="S::michelle.hoffman@cuanschutz.edu::d1c88bb4-bf74-41fa-a728-e3f623ef6beb" providerId="AD" clId="Web-{179888AC-79F2-95C7-7C85-1D59F66A1D9E}" dt="2022-11-09T22:12:36.449" v="994"/>
        <pc:sldMkLst>
          <pc:docMk/>
          <pc:sldMk cId="31082117" sldId="827"/>
        </pc:sldMkLst>
      </pc:sldChg>
      <pc:sldChg chg="modNotes">
        <pc:chgData name="Hoffman, Michelle" userId="S::michelle.hoffman@cuanschutz.edu::d1c88bb4-bf74-41fa-a728-e3f623ef6beb" providerId="AD" clId="Web-{179888AC-79F2-95C7-7C85-1D59F66A1D9E}" dt="2022-11-09T21:58:06.369" v="659"/>
        <pc:sldMkLst>
          <pc:docMk/>
          <pc:sldMk cId="1696662289" sldId="828"/>
        </pc:sldMkLst>
      </pc:sldChg>
      <pc:sldChg chg="modSp modNotes">
        <pc:chgData name="Hoffman, Michelle" userId="S::michelle.hoffman@cuanschutz.edu::d1c88bb4-bf74-41fa-a728-e3f623ef6beb" providerId="AD" clId="Web-{179888AC-79F2-95C7-7C85-1D59F66A1D9E}" dt="2022-11-09T22:27:34.093" v="1738"/>
        <pc:sldMkLst>
          <pc:docMk/>
          <pc:sldMk cId="1635740493" sldId="829"/>
        </pc:sldMkLst>
        <pc:graphicFrameChg chg="mod modGraphic">
          <ac:chgData name="Hoffman, Michelle" userId="S::michelle.hoffman@cuanschutz.edu::d1c88bb4-bf74-41fa-a728-e3f623ef6beb" providerId="AD" clId="Web-{179888AC-79F2-95C7-7C85-1D59F66A1D9E}" dt="2022-11-09T22:24:21.164" v="1616"/>
          <ac:graphicFrameMkLst>
            <pc:docMk/>
            <pc:sldMk cId="1635740493" sldId="829"/>
            <ac:graphicFrameMk id="4" creationId="{D8FC8AAA-5E0B-B3A7-A447-3B100F40D42F}"/>
          </ac:graphicFrameMkLst>
        </pc:graphicFrameChg>
      </pc:sldChg>
      <pc:sldChg chg="modNotes">
        <pc:chgData name="Hoffman, Michelle" userId="S::michelle.hoffman@cuanschutz.edu::d1c88bb4-bf74-41fa-a728-e3f623ef6beb" providerId="AD" clId="Web-{179888AC-79F2-95C7-7C85-1D59F66A1D9E}" dt="2022-11-09T22:18:20.291" v="1338"/>
        <pc:sldMkLst>
          <pc:docMk/>
          <pc:sldMk cId="517544755" sldId="830"/>
        </pc:sldMkLst>
      </pc:sldChg>
      <pc:sldChg chg="modNotes">
        <pc:chgData name="Hoffman, Michelle" userId="S::michelle.hoffman@cuanschutz.edu::d1c88bb4-bf74-41fa-a728-e3f623ef6beb" providerId="AD" clId="Web-{179888AC-79F2-95C7-7C85-1D59F66A1D9E}" dt="2022-11-09T22:22:49.020" v="1576"/>
        <pc:sldMkLst>
          <pc:docMk/>
          <pc:sldMk cId="1766297087" sldId="831"/>
        </pc:sldMkLst>
      </pc:sldChg>
    </pc:docChg>
  </pc:docChgLst>
</pc:chgInfo>
</file>

<file path=ppt/comments/modernComment_33B_1DA4685.xml><?xml version="1.0" encoding="utf-8"?>
<p188:cmLst xmlns:a="http://schemas.openxmlformats.org/drawingml/2006/main" xmlns:r="http://schemas.openxmlformats.org/officeDocument/2006/relationships" xmlns:p188="http://schemas.microsoft.com/office/powerpoint/2018/8/main">
  <p188:cm id="{A6507624-92FF-4D31-BD94-D2AA31EE56D4}" authorId="{4AD327E8-697A-0E9F-5EDB-77A5EDDA0B0B}" created="2022-11-06T14:40:27.354">
    <ac:deMkLst xmlns:ac="http://schemas.microsoft.com/office/drawing/2013/main/command">
      <pc:docMk xmlns:pc="http://schemas.microsoft.com/office/powerpoint/2013/main/command"/>
      <pc:sldMk xmlns:pc="http://schemas.microsoft.com/office/powerpoint/2013/main/command" cId="31082117" sldId="827"/>
      <ac:graphicFrameMk id="5" creationId="{96464570-803D-8CC6-32B3-ADE12965A50F}"/>
    </ac:deMkLst>
    <p188:txBody>
      <a:bodyPr/>
      <a:lstStyle/>
      <a:p>
        <a:r>
          <a:rPr lang="en-US"/>
          <a:t>Lower table reformatted;
Age , -10/0 rounded
Stage 2 added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AF8A8-2D84-47C9-BAD1-565E3A66C5E8}" type="datetimeFigureOut">
              <a:rPr lang="en-US" smtClean="0"/>
              <a:t>11/11/2022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42953-1051-464C-BE5E-D21FFD3E4578}" type="slidenum">
              <a:rPr lang="en-US" smtClean="0"/>
              <a:t>‹#›</a:t>
            </a:fld>
            <a:endParaRPr lang="en-US"/>
          </a:p>
        </p:txBody>
      </p:sp>
    </p:spTree>
    <p:extLst>
      <p:ext uri="{BB962C8B-B14F-4D97-AF65-F5344CB8AC3E}">
        <p14:creationId xmlns:p14="http://schemas.microsoft.com/office/powerpoint/2010/main" val="3959858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Thank you Judy</a:t>
            </a:r>
          </a:p>
        </p:txBody>
      </p:sp>
      <p:sp>
        <p:nvSpPr>
          <p:cNvPr id="4" name="Slide Number Placeholder 3"/>
          <p:cNvSpPr>
            <a:spLocks noGrp="1"/>
          </p:cNvSpPr>
          <p:nvPr>
            <p:ph type="sldNum" sz="quarter" idx="5"/>
          </p:nvPr>
        </p:nvSpPr>
        <p:spPr/>
        <p:txBody>
          <a:bodyPr/>
          <a:lstStyle/>
          <a:p>
            <a:fld id="{E6E42953-1051-464C-BE5E-D21FFD3E4578}" type="slidenum">
              <a:rPr lang="en-US" smtClean="0"/>
              <a:t>1</a:t>
            </a:fld>
            <a:endParaRPr lang="en-US"/>
          </a:p>
        </p:txBody>
      </p:sp>
    </p:spTree>
    <p:extLst>
      <p:ext uri="{BB962C8B-B14F-4D97-AF65-F5344CB8AC3E}">
        <p14:creationId xmlns:p14="http://schemas.microsoft.com/office/powerpoint/2010/main" val="9769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Challenges with this family were substantial.</a:t>
            </a:r>
            <a:endParaRPr lang="en-US" dirty="0"/>
          </a:p>
          <a:p>
            <a:r>
              <a:rPr lang="en-US" dirty="0">
                <a:cs typeface="Calibri"/>
              </a:rPr>
              <a:t>She had  a difficult relationship with Diabetic parent, which influenced her perception of type 1 diabetes. This parent had developed complications and didn't support research. </a:t>
            </a:r>
          </a:p>
          <a:p>
            <a:r>
              <a:rPr lang="en-US" dirty="0">
                <a:cs typeface="Calibri"/>
              </a:rPr>
              <a:t>The subject was resistant to the idea of diabetes so once she was living independently, her participation essentially stopped.</a:t>
            </a:r>
            <a:endParaRPr lang="en-US" dirty="0"/>
          </a:p>
          <a:p>
            <a:r>
              <a:rPr lang="en-US" dirty="0">
                <a:cs typeface="Calibri"/>
              </a:rPr>
              <a:t>She was very involved with theatre and body image was paramount.  This in combination with difficult relationship with parent  set up the need for the engagement with BDC Social Work and a dietician which was successful. Although she continued to firmly believe she would never be diagnosed.</a:t>
            </a:r>
          </a:p>
          <a:p>
            <a:r>
              <a:rPr lang="en-US" dirty="0">
                <a:cs typeface="Calibri"/>
              </a:rPr>
              <a:t>She refused OGTT's or to wear a CGM and would only do home glucose testing when home with mom. </a:t>
            </a:r>
          </a:p>
          <a:p>
            <a:r>
              <a:rPr lang="en-US" dirty="0">
                <a:cs typeface="Calibri"/>
              </a:rPr>
              <a:t>The successes were influenced by strong maternal involvement.</a:t>
            </a:r>
          </a:p>
          <a:p>
            <a:r>
              <a:rPr lang="en-US" dirty="0">
                <a:cs typeface="Calibri"/>
              </a:rPr>
              <a:t>They did develop close relationships with staff members and embraced additional help from social work and dieticians. We provided all home glucose testing supplies and did frequent phone, text and e-mail reminders.</a:t>
            </a:r>
          </a:p>
          <a:p>
            <a:r>
              <a:rPr lang="en-US" dirty="0">
                <a:cs typeface="Calibri"/>
              </a:rPr>
              <a:t>This case highlights the challenges of following subjects through different stages of age and development.  Moving from the more structured guidance of parents and home, to college and work can contribute to decreased participation.</a:t>
            </a:r>
          </a:p>
          <a:p>
            <a:r>
              <a:rPr lang="en-US" dirty="0">
                <a:cs typeface="Calibri"/>
              </a:rPr>
              <a:t>It takes a lot of effort to maintain engagement after the subjects become more independent.</a:t>
            </a:r>
            <a:endParaRPr lang="en-US" dirty="0"/>
          </a:p>
          <a:p>
            <a:endParaRPr lang="en-US" dirty="0">
              <a:cs typeface="Calibri"/>
            </a:endParaRPr>
          </a:p>
          <a:p>
            <a:r>
              <a:rPr lang="en-US" dirty="0">
                <a:cs typeface="Calibri"/>
              </a:rPr>
              <a:t>Of note:  She has since embraced her diagnosis, she currently works at Disney World and has become a champion of T1D, she openly wears her CGM and pump and eagerly t/a diabetes and tries to be a positive roll model.  Thank you, and next is Tricia and the TEDDY study.</a:t>
            </a:r>
          </a:p>
        </p:txBody>
      </p:sp>
      <p:sp>
        <p:nvSpPr>
          <p:cNvPr id="4" name="Slide Number Placeholder 3"/>
          <p:cNvSpPr>
            <a:spLocks noGrp="1"/>
          </p:cNvSpPr>
          <p:nvPr>
            <p:ph type="sldNum" sz="quarter" idx="10"/>
          </p:nvPr>
        </p:nvSpPr>
        <p:spPr/>
        <p:txBody>
          <a:bodyPr/>
          <a:lstStyle/>
          <a:p>
            <a:fld id="{E6E42953-1051-464C-BE5E-D21FFD3E4578}" type="slidenum">
              <a:rPr lang="en-US" smtClean="0"/>
              <a:t>10</a:t>
            </a:fld>
            <a:endParaRPr lang="en-US"/>
          </a:p>
        </p:txBody>
      </p:sp>
    </p:spTree>
    <p:extLst>
      <p:ext uri="{BB962C8B-B14F-4D97-AF65-F5344CB8AC3E}">
        <p14:creationId xmlns:p14="http://schemas.microsoft.com/office/powerpoint/2010/main" val="2838886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3B87C12F-6A69-6E0A-E45E-A3E9FCFCC360}"/>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9A95867C-A186-8F7A-FD3C-4AF9CBA4FB08}"/>
              </a:ext>
            </a:extLst>
          </p:cNvPr>
          <p:cNvSpPr>
            <a:spLocks noGrp="1"/>
          </p:cNvSpPr>
          <p:nvPr>
            <p:ph type="body" idx="1"/>
          </p:nvPr>
        </p:nvSpPr>
        <p:spPr/>
        <p:txBody>
          <a:bodyPr/>
          <a:lstStyle/>
          <a:p>
            <a:pPr>
              <a:defRPr/>
            </a:pPr>
            <a:r>
              <a:rPr lang="en-US" u="sng"/>
              <a:t>CITATION</a:t>
            </a:r>
          </a:p>
          <a:p>
            <a:pPr marL="172751" indent="-172751">
              <a:buFont typeface="Arial" panose="020B0604020202020204" pitchFamily="34" charset="0"/>
              <a:buChar char="•"/>
              <a:defRPr/>
            </a:pPr>
            <a:r>
              <a:rPr lang="en-US"/>
              <a:t>The Environmental Determinants of Diabetes in the Young (TEDDY) Study: Study Design. The TEDDY Study Group. </a:t>
            </a:r>
            <a:r>
              <a:rPr lang="en-US" i="1"/>
              <a:t>Pediatric Diabetes</a:t>
            </a:r>
            <a:r>
              <a:rPr lang="en-US"/>
              <a:t>. 2007 October; 8: 286–298. </a:t>
            </a:r>
            <a:r>
              <a:rPr lang="en-US" err="1"/>
              <a:t>doi</a:t>
            </a:r>
            <a:r>
              <a:rPr lang="en-US"/>
              <a:t>: 10.1111/j.1399-5448.2007.00269.x (PubMed ID: 17850472)</a:t>
            </a:r>
          </a:p>
          <a:p>
            <a:pPr marL="172751" indent="-172751">
              <a:buFont typeface="Arial" panose="020B0604020202020204" pitchFamily="34" charset="0"/>
              <a:buChar char="•"/>
              <a:defRPr/>
            </a:pPr>
            <a:endParaRPr lang="en-US"/>
          </a:p>
        </p:txBody>
      </p:sp>
      <p:sp>
        <p:nvSpPr>
          <p:cNvPr id="94212" name="Slide Number Placeholder 3">
            <a:extLst>
              <a:ext uri="{FF2B5EF4-FFF2-40B4-BE49-F238E27FC236}">
                <a16:creationId xmlns:a16="http://schemas.microsoft.com/office/drawing/2014/main" id="{DEEC0801-8D89-EB4C-B06B-2F28DA3172D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3425" indent="-280988">
              <a:defRPr>
                <a:solidFill>
                  <a:schemeClr val="tx1"/>
                </a:solidFill>
                <a:latin typeface="Arial" panose="020B0604020202020204" pitchFamily="34" charset="0"/>
              </a:defRPr>
            </a:lvl2pPr>
            <a:lvl3pPr marL="1128713" indent="-225425">
              <a:defRPr>
                <a:solidFill>
                  <a:schemeClr val="tx1"/>
                </a:solidFill>
                <a:latin typeface="Arial" panose="020B0604020202020204" pitchFamily="34" charset="0"/>
              </a:defRPr>
            </a:lvl3pPr>
            <a:lvl4pPr marL="1581150" indent="-225425">
              <a:defRPr>
                <a:solidFill>
                  <a:schemeClr val="tx1"/>
                </a:solidFill>
                <a:latin typeface="Arial" panose="020B0604020202020204" pitchFamily="34" charset="0"/>
              </a:defRPr>
            </a:lvl4pPr>
            <a:lvl5pPr marL="2033588" indent="-225425">
              <a:defRPr>
                <a:solidFill>
                  <a:schemeClr val="tx1"/>
                </a:solidFill>
                <a:latin typeface="Arial" panose="020B0604020202020204" pitchFamily="34" charset="0"/>
              </a:defRPr>
            </a:lvl5pPr>
            <a:lvl6pPr marL="2490788" indent="-225425" eaLnBrk="0" fontAlgn="base" hangingPunct="0">
              <a:spcBef>
                <a:spcPct val="0"/>
              </a:spcBef>
              <a:spcAft>
                <a:spcPct val="0"/>
              </a:spcAft>
              <a:defRPr>
                <a:solidFill>
                  <a:schemeClr val="tx1"/>
                </a:solidFill>
                <a:latin typeface="Arial" panose="020B0604020202020204" pitchFamily="34" charset="0"/>
              </a:defRPr>
            </a:lvl6pPr>
            <a:lvl7pPr marL="2947988" indent="-225425" eaLnBrk="0" fontAlgn="base" hangingPunct="0">
              <a:spcBef>
                <a:spcPct val="0"/>
              </a:spcBef>
              <a:spcAft>
                <a:spcPct val="0"/>
              </a:spcAft>
              <a:defRPr>
                <a:solidFill>
                  <a:schemeClr val="tx1"/>
                </a:solidFill>
                <a:latin typeface="Arial" panose="020B0604020202020204" pitchFamily="34" charset="0"/>
              </a:defRPr>
            </a:lvl7pPr>
            <a:lvl8pPr marL="3405188" indent="-225425" eaLnBrk="0" fontAlgn="base" hangingPunct="0">
              <a:spcBef>
                <a:spcPct val="0"/>
              </a:spcBef>
              <a:spcAft>
                <a:spcPct val="0"/>
              </a:spcAft>
              <a:defRPr>
                <a:solidFill>
                  <a:schemeClr val="tx1"/>
                </a:solidFill>
                <a:latin typeface="Arial" panose="020B0604020202020204" pitchFamily="34" charset="0"/>
              </a:defRPr>
            </a:lvl8pPr>
            <a:lvl9pPr marL="3862388" indent="-22542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EA2D5F-3B1C-4417-B48F-AEBE1DD940B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E42953-1051-464C-BE5E-D21FFD3E4578}" type="slidenum">
              <a:rPr lang="en-US" smtClean="0"/>
              <a:t>12</a:t>
            </a:fld>
            <a:endParaRPr lang="en-US"/>
          </a:p>
        </p:txBody>
      </p:sp>
    </p:spTree>
    <p:extLst>
      <p:ext uri="{BB962C8B-B14F-4D97-AF65-F5344CB8AC3E}">
        <p14:creationId xmlns:p14="http://schemas.microsoft.com/office/powerpoint/2010/main" val="1603981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E42953-1051-464C-BE5E-D21FFD3E4578}" type="slidenum">
              <a:rPr lang="en-US" smtClean="0"/>
              <a:t>13</a:t>
            </a:fld>
            <a:endParaRPr lang="en-US"/>
          </a:p>
        </p:txBody>
      </p:sp>
    </p:spTree>
    <p:extLst>
      <p:ext uri="{BB962C8B-B14F-4D97-AF65-F5344CB8AC3E}">
        <p14:creationId xmlns:p14="http://schemas.microsoft.com/office/powerpoint/2010/main" val="1159080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E42953-1051-464C-BE5E-D21FFD3E4578}" type="slidenum">
              <a:rPr lang="en-US" smtClean="0"/>
              <a:t>14</a:t>
            </a:fld>
            <a:endParaRPr lang="en-US"/>
          </a:p>
        </p:txBody>
      </p:sp>
    </p:spTree>
    <p:extLst>
      <p:ext uri="{BB962C8B-B14F-4D97-AF65-F5344CB8AC3E}">
        <p14:creationId xmlns:p14="http://schemas.microsoft.com/office/powerpoint/2010/main" val="2595557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E42953-1051-464C-BE5E-D21FFD3E4578}" type="slidenum">
              <a:rPr lang="en-US" smtClean="0"/>
              <a:t>15</a:t>
            </a:fld>
            <a:endParaRPr lang="en-US"/>
          </a:p>
        </p:txBody>
      </p:sp>
    </p:spTree>
    <p:extLst>
      <p:ext uri="{BB962C8B-B14F-4D97-AF65-F5344CB8AC3E}">
        <p14:creationId xmlns:p14="http://schemas.microsoft.com/office/powerpoint/2010/main" val="3896056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E42953-1051-464C-BE5E-D21FFD3E4578}" type="slidenum">
              <a:rPr lang="en-US" smtClean="0"/>
              <a:t>16</a:t>
            </a:fld>
            <a:endParaRPr lang="en-US"/>
          </a:p>
        </p:txBody>
      </p:sp>
    </p:spTree>
    <p:extLst>
      <p:ext uri="{BB962C8B-B14F-4D97-AF65-F5344CB8AC3E}">
        <p14:creationId xmlns:p14="http://schemas.microsoft.com/office/powerpoint/2010/main" val="2637369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11 year gap in study participation</a:t>
            </a:r>
          </a:p>
          <a:p>
            <a:r>
              <a:rPr lang="en-US"/>
              <a:t>Underestimation of risk (Mom and Child)</a:t>
            </a:r>
          </a:p>
          <a:p>
            <a:r>
              <a:rPr lang="en-US"/>
              <a:t>Minimal connection to TEDDY Staff</a:t>
            </a:r>
          </a:p>
          <a:p>
            <a:r>
              <a:rPr lang="en-US"/>
              <a:t>“I've never met anybody from the TEDDY program”</a:t>
            </a:r>
          </a:p>
          <a:p>
            <a:r>
              <a:rPr lang="en-US"/>
              <a:t>No interest in </a:t>
            </a:r>
            <a:r>
              <a:rPr lang="en-US" err="1"/>
              <a:t>TrialNet</a:t>
            </a:r>
            <a:endParaRPr lang="en-US"/>
          </a:p>
        </p:txBody>
      </p:sp>
      <p:sp>
        <p:nvSpPr>
          <p:cNvPr id="4" name="Slide Number Placeholder 3"/>
          <p:cNvSpPr>
            <a:spLocks noGrp="1"/>
          </p:cNvSpPr>
          <p:nvPr>
            <p:ph type="sldNum" sz="quarter" idx="10"/>
          </p:nvPr>
        </p:nvSpPr>
        <p:spPr/>
        <p:txBody>
          <a:bodyPr/>
          <a:lstStyle/>
          <a:p>
            <a:fld id="{E6E42953-1051-464C-BE5E-D21FFD3E4578}" type="slidenum">
              <a:rPr lang="en-US" smtClean="0"/>
              <a:t>17</a:t>
            </a:fld>
            <a:endParaRPr lang="en-US"/>
          </a:p>
        </p:txBody>
      </p:sp>
    </p:spTree>
    <p:extLst>
      <p:ext uri="{BB962C8B-B14F-4D97-AF65-F5344CB8AC3E}">
        <p14:creationId xmlns:p14="http://schemas.microsoft.com/office/powerpoint/2010/main" val="2017244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Hello everyone, thank you for your attention today.  I am Kimberly Bautista the study coordinator for the ASK Education and Monitoring Follow-up study. I think it's important to point out, as you've already heard from Michelle and Tricia, that when</a:t>
            </a:r>
            <a:r>
              <a:rPr lang="en-US" sz="1200" kern="1200">
                <a:solidFill>
                  <a:schemeClr val="tx1"/>
                </a:solidFill>
                <a:effectLst/>
                <a:latin typeface="+mn-lt"/>
                <a:ea typeface="+mn-ea"/>
                <a:cs typeface="+mn-cs"/>
              </a:rPr>
              <a:t> we are asking </a:t>
            </a:r>
            <a:r>
              <a:rPr lang="en-US"/>
              <a:t>people with</a:t>
            </a:r>
            <a:r>
              <a:rPr lang="en-US" sz="1200" kern="1200">
                <a:solidFill>
                  <a:schemeClr val="tx1"/>
                </a:solidFill>
                <a:effectLst/>
                <a:latin typeface="+mn-lt"/>
                <a:ea typeface="+mn-ea"/>
                <a:cs typeface="+mn-cs"/>
              </a:rPr>
              <a:t> complex lives to participate in our research, it’s not always easy to follow the ideal protocols we have developed.  Oftentimes, this means we need to adjust our protocols to support families with monitoring activities that are achievable for them</a:t>
            </a:r>
            <a:r>
              <a:rPr lang="en-US"/>
              <a:t> especially with a diverse population like we have in the ASK study</a:t>
            </a:r>
            <a:r>
              <a:rPr lang="en-US" sz="1200" kern="1200">
                <a:solidFill>
                  <a:schemeClr val="tx1"/>
                </a:solidFill>
                <a:effectLst/>
                <a:latin typeface="+mn-lt"/>
                <a:ea typeface="+mn-ea"/>
                <a:cs typeface="+mn-cs"/>
              </a:rPr>
              <a:t>.  I’m going to review a couple cases from the ASK study who illustrate the importance of this approach.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277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child joined us at the young age of 2y9m in late 2018 and was diagnosed about 3.5yrs later with an A1c of 7.0, a BG of 319, no </a:t>
            </a:r>
            <a:r>
              <a:rPr lang="en-US" err="1"/>
              <a:t>sx</a:t>
            </a:r>
            <a:r>
              <a:rPr lang="en-US"/>
              <a:t> and no DKA.  You can see from this table of clinic visits that the family was very engaged with the study, understood risk of developing T1D,  including the risk of rapid progression to diagnosis.  They understood the importance of monitoring with clinic visits every 3-6m to prevent complications at onset including participation in home glucose testing, OGTTs and CGM wears.  </a:t>
            </a:r>
            <a:endParaRPr lang="en-US">
              <a:cs typeface="Calibri"/>
            </a:endParaRPr>
          </a:p>
        </p:txBody>
      </p:sp>
      <p:sp>
        <p:nvSpPr>
          <p:cNvPr id="4" name="Slide Number Placeholder 3"/>
          <p:cNvSpPr>
            <a:spLocks noGrp="1"/>
          </p:cNvSpPr>
          <p:nvPr>
            <p:ph type="sldNum" sz="quarter" idx="5"/>
          </p:nvPr>
        </p:nvSpPr>
        <p:spPr/>
        <p:txBody>
          <a:bodyPr/>
          <a:lstStyle/>
          <a:p>
            <a:fld id="{550D5776-5B59-2345-9ECF-E7389B67A2DB}" type="slidenum">
              <a:rPr lang="en-US" smtClean="0"/>
              <a:t>19</a:t>
            </a:fld>
            <a:endParaRPr lang="en-US"/>
          </a:p>
        </p:txBody>
      </p:sp>
    </p:spTree>
    <p:extLst>
      <p:ext uri="{BB962C8B-B14F-4D97-AF65-F5344CB8AC3E}">
        <p14:creationId xmlns:p14="http://schemas.microsoft.com/office/powerpoint/2010/main" val="92420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We'll be reviewing 2 cases from each study, talk about the challenges and successes and provide a review of the lessons learned at the end.  Each study has unique perspectives, challenges and insights, The experience from one study to the next is helping to develop the most effective mechanisms and study protocols to meet family needs, research needs and the integration with the community as a whole.</a:t>
            </a:r>
          </a:p>
        </p:txBody>
      </p:sp>
      <p:sp>
        <p:nvSpPr>
          <p:cNvPr id="4" name="Slide Number Placeholder 3"/>
          <p:cNvSpPr>
            <a:spLocks noGrp="1"/>
          </p:cNvSpPr>
          <p:nvPr>
            <p:ph type="sldNum" sz="quarter" idx="5"/>
          </p:nvPr>
        </p:nvSpPr>
        <p:spPr/>
        <p:txBody>
          <a:bodyPr/>
          <a:lstStyle/>
          <a:p>
            <a:fld id="{E6E42953-1051-464C-BE5E-D21FFD3E4578}" type="slidenum">
              <a:rPr lang="en-US" smtClean="0"/>
              <a:t>2</a:t>
            </a:fld>
            <a:endParaRPr lang="en-US"/>
          </a:p>
        </p:txBody>
      </p:sp>
    </p:spTree>
    <p:extLst>
      <p:ext uri="{BB962C8B-B14F-4D97-AF65-F5344CB8AC3E}">
        <p14:creationId xmlns:p14="http://schemas.microsoft.com/office/powerpoint/2010/main" val="3567636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However, despite the parents being supportive of all research activities the child had a lot of anxiety and fears regarding the blood draws.  At the Apr/2019 visit we attempted a clinic OGTT but the child became very upset during the IV placement.  This lead to a failed OGTT, the little girl vomited after </a:t>
            </a:r>
            <a:r>
              <a:rPr lang="en-US" err="1"/>
              <a:t>glucola</a:t>
            </a:r>
            <a:r>
              <a:rPr lang="en-US"/>
              <a:t> consumption.  We had the family attempt a home OGTT about 5 months later but this failed as well because she experienced severe diarrhea after starting </a:t>
            </a:r>
            <a:r>
              <a:rPr lang="en-US" err="1"/>
              <a:t>glucola</a:t>
            </a:r>
            <a:r>
              <a:rPr lang="en-US"/>
              <a:t> consumption .  On the other hand, CGM was well accepted and effective in detecting dysglycemia 7 months before overt hyperglycemia and diagnostic A1c of 7%.  She wasn’t symptomatic at the time of dx. </a:t>
            </a:r>
          </a:p>
          <a:p>
            <a:endParaRPr lang="en-US"/>
          </a:p>
          <a:p>
            <a:r>
              <a:rPr lang="en-US"/>
              <a:t>Did they test/see abnormal BGs at home? She would test BGs periodically but not regularly. or was she just lucky to have ASK visit in April 2021 when we found his A1c of 7%?  We were lucky that she started responding to contact attempts and came in for CV.</a:t>
            </a:r>
            <a:endParaRPr lang="en-US">
              <a:cs typeface="Calibri" panose="020F0502020204030204"/>
            </a:endParaRPr>
          </a:p>
          <a:p>
            <a:endParaRPr lang="en-US"/>
          </a:p>
          <a:p>
            <a:r>
              <a:rPr lang="en-US"/>
              <a:t>Was the BG of 102 in ASK clinic in Apr 2019 fasting? The 102 was by glucometer, the </a:t>
            </a:r>
            <a:r>
              <a:rPr lang="en-US" err="1"/>
              <a:t>hemocue</a:t>
            </a:r>
            <a:r>
              <a:rPr lang="en-US"/>
              <a:t> was 93 which is the number we report to the family. </a:t>
            </a:r>
          </a:p>
          <a:p>
            <a:r>
              <a:rPr lang="en-US"/>
              <a:t>Do we know his fasting BG before failed home OGTT? No, it wasn’t recorded by the MOC.</a:t>
            </a:r>
            <a:endParaRPr lang="en-US">
              <a:cs typeface="Calibri"/>
            </a:endParaRPr>
          </a:p>
          <a:p>
            <a:r>
              <a:rPr lang="en-US"/>
              <a:t>Slide #3 shows CGM in April 2021 – was it done? Results?  The CGM was done but we couldn’t use the data b/c she started insulin.</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0D5776-5B59-2345-9ECF-E7389B67A2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390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Challenges:</a:t>
            </a:r>
          </a:p>
          <a:p>
            <a:r>
              <a:rPr lang="en-US"/>
              <a:t>COVID: Periods of time unresponsive to contact attempts during COVID era</a:t>
            </a:r>
          </a:p>
          <a:p>
            <a:r>
              <a:rPr lang="en-US"/>
              <a:t>Life change: In between Sep/2020 visit w/impaired CGM MOC had a new baby Dec/2020 about 4 months prior to dx which led to challenges with HGT and responding to contact attempts</a:t>
            </a:r>
          </a:p>
          <a:p>
            <a:endParaRPr lang="en-US">
              <a:ea typeface="Calibri" panose="020F0502020204030204"/>
              <a:cs typeface="Calibri"/>
            </a:endParaRPr>
          </a:p>
          <a:p>
            <a:r>
              <a:rPr lang="en-US"/>
              <a:t>Successes:</a:t>
            </a:r>
          </a:p>
          <a:p>
            <a:r>
              <a:rPr lang="en-US"/>
              <a:t>Trust in Research/Health care: Developed trust in clinician which supported the MOCs belief regarding the importance of monitoring</a:t>
            </a:r>
          </a:p>
          <a:p>
            <a:r>
              <a:rPr lang="en-US"/>
              <a:t>Tools to Monitor: Received glucometer and home glucose teaching, completed OGTTs &amp; CGMs</a:t>
            </a:r>
          </a:p>
          <a:p>
            <a:r>
              <a:rPr lang="en-US"/>
              <a:t>Knowledge: Received educational materials on T1D signs and symptoms so knew when to reach out</a:t>
            </a:r>
          </a:p>
          <a:p>
            <a:r>
              <a:rPr lang="en-US"/>
              <a:t>Action: Responded to contact attempts when it mattered most</a:t>
            </a:r>
          </a:p>
          <a:p>
            <a:r>
              <a:rPr lang="en-US"/>
              <a:t>Coordination of Care: Had given permission to enter note in Epic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91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child joined our study at the age of 8y10m and was diagnosed about 2.5yrs later at 10y5m with an A1c of 5.7, BGs in the 200s, </a:t>
            </a:r>
            <a:r>
              <a:rPr lang="en-US" err="1">
                <a:cs typeface="Calibri"/>
              </a:rPr>
              <a:t>sx</a:t>
            </a:r>
            <a:r>
              <a:rPr lang="en-US">
                <a:cs typeface="Calibri"/>
              </a:rPr>
              <a:t>, no DKA.  He had COVID at the time of dx so his visit was completed via </a:t>
            </a:r>
            <a:r>
              <a:rPr lang="en-US" err="1">
                <a:cs typeface="Calibri"/>
              </a:rPr>
              <a:t>telemed</a:t>
            </a:r>
            <a:r>
              <a:rPr lang="en-US">
                <a:cs typeface="Calibri"/>
              </a:rPr>
              <a:t>.  You can see from his result table that the child was seeing us pretty regularly up until the October/2018 visit and then we didn't see him for one year due to some big life changes for the family.  Not shown here, we did see him in Jan/2019 </a:t>
            </a:r>
            <a:r>
              <a:rPr lang="en-US"/>
              <a:t>and the child agreed to wear a CGM if he could skip the blood draw. </a:t>
            </a:r>
            <a:r>
              <a:rPr lang="en-US">
                <a:cs typeface="Calibri"/>
              </a:rPr>
              <a:t>We weren't able to do OGTTs and CGMs for most of his participation due to extreme anxiety/fears regarding blood draws/needles.</a:t>
            </a:r>
          </a:p>
        </p:txBody>
      </p:sp>
      <p:sp>
        <p:nvSpPr>
          <p:cNvPr id="4" name="Slide Number Placeholder 3"/>
          <p:cNvSpPr>
            <a:spLocks noGrp="1"/>
          </p:cNvSpPr>
          <p:nvPr>
            <p:ph type="sldNum" sz="quarter" idx="5"/>
          </p:nvPr>
        </p:nvSpPr>
        <p:spPr/>
        <p:txBody>
          <a:bodyPr/>
          <a:lstStyle/>
          <a:p>
            <a:fld id="{E6E42953-1051-464C-BE5E-D21FFD3E4578}" type="slidenum">
              <a:rPr lang="en-US" smtClean="0"/>
              <a:t>22</a:t>
            </a:fld>
            <a:endParaRPr lang="en-US"/>
          </a:p>
        </p:txBody>
      </p:sp>
    </p:spTree>
    <p:extLst>
      <p:ext uri="{BB962C8B-B14F-4D97-AF65-F5344CB8AC3E}">
        <p14:creationId xmlns:p14="http://schemas.microsoft.com/office/powerpoint/2010/main" val="37561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After the 1-year break in active participation when we saw him in December/2020 his phobias had improved and he was now under guardianship of his maternal </a:t>
            </a:r>
            <a:r>
              <a:rPr lang="en-US" err="1"/>
              <a:t>gma</a:t>
            </a:r>
            <a:r>
              <a:rPr lang="en-US"/>
              <a:t>. He did a great job with his blood draw.  The child and his grandma were re-taught the home glucose testing protocol and were very receptive to the importance of consistent testing.  At the following visit in March/2021 his A1c was elevated so they agreed to OGTT and CGM which revealed dysglycemia and further encouraged regular blood glucose testing which is what eventually led to detecting stage 3 diagnosis with BGs in the 200s.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913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Challenges:</a:t>
            </a:r>
          </a:p>
          <a:p>
            <a:r>
              <a:rPr lang="en-US"/>
              <a:t>Behavioral: Child had extreme anxiety which made blood draws, home glucose testing and OGTTs very difficult</a:t>
            </a:r>
          </a:p>
          <a:p>
            <a:r>
              <a:rPr lang="en-US"/>
              <a:t>Family Dynamics: Parents were both substance abusers and FOC was physically abusing child</a:t>
            </a:r>
          </a:p>
          <a:p>
            <a:r>
              <a:rPr lang="en-US"/>
              <a:t>Life Change: MOC became incarcerated so didn’t see participant for 2 years. </a:t>
            </a:r>
          </a:p>
          <a:p>
            <a:endParaRPr lang="en-US"/>
          </a:p>
          <a:p>
            <a:r>
              <a:rPr lang="en-US"/>
              <a:t>Successes:</a:t>
            </a:r>
          </a:p>
          <a:p>
            <a:r>
              <a:rPr lang="en-US"/>
              <a:t>Staff Support: Persistence in contacting guardians to communicate importance of monitoring. Eventually contacted new guardian, mat GMA</a:t>
            </a:r>
          </a:p>
          <a:p>
            <a:r>
              <a:rPr lang="en-US"/>
              <a:t>Trust in Research/Health Care: Guardian developed trust in clinician which supported the belief in the importance of monitoring</a:t>
            </a:r>
          </a:p>
          <a:p>
            <a:r>
              <a:rPr lang="en-US"/>
              <a:t>Tools to Monitor: Received glucometer and home glucose teaching and mat GMA was compliant with testing</a:t>
            </a:r>
          </a:p>
          <a:p>
            <a:r>
              <a:rPr lang="en-US"/>
              <a:t>Knowledge: Received T1D educational materials on signs and symptoms so knew when to reach out</a:t>
            </a:r>
          </a:p>
          <a:p>
            <a:r>
              <a:rPr lang="en-US"/>
              <a:t>Action: Responded to contact attempts when it mattered most and tested BGs regularly including during illness w/COVID</a:t>
            </a:r>
          </a:p>
          <a:p>
            <a:r>
              <a:rPr lang="en-US"/>
              <a:t>Coordination of Care: Had given permission to enter note in Epic</a:t>
            </a:r>
          </a:p>
          <a:p>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5F995B-E090-9E49-9599-D064BD0D34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913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Important to keep reaching out using various methods, phone, text, email etc.</a:t>
            </a:r>
          </a:p>
          <a:p>
            <a:r>
              <a:rPr lang="en-US"/>
              <a:t>Meet families where they are at and discover what monitoring activities are feasible for them</a:t>
            </a:r>
            <a:endParaRPr lang="en-US">
              <a:cs typeface="Calibri"/>
            </a:endParaRPr>
          </a:p>
          <a:p>
            <a:r>
              <a:rPr lang="en-US"/>
              <a:t>Even when we think families aren’t “hearing” us, they are..</a:t>
            </a:r>
            <a:endParaRPr lang="en-US">
              <a:cs typeface="Calibri"/>
            </a:endParaRPr>
          </a:p>
          <a:p>
            <a:pPr lvl="1"/>
            <a:r>
              <a:rPr lang="en-US"/>
              <a:t>Review symptoms and importance of glucose testing on a regular basis because this is what will be important for the family to remember when they need to take action to keep their child safe.  All in an effort to reach the goal of no DKA at onset.</a:t>
            </a:r>
          </a:p>
          <a:p>
            <a:pPr lvl="1"/>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6E42953-1051-464C-BE5E-D21FFD3E4578}" type="slidenum">
              <a:rPr lang="en-US" smtClean="0"/>
              <a:t>25</a:t>
            </a:fld>
            <a:endParaRPr lang="en-US"/>
          </a:p>
        </p:txBody>
      </p:sp>
    </p:spTree>
    <p:extLst>
      <p:ext uri="{BB962C8B-B14F-4D97-AF65-F5344CB8AC3E}">
        <p14:creationId xmlns:p14="http://schemas.microsoft.com/office/powerpoint/2010/main" val="3500670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lvl1pPr>
              <a:defRPr sz="2800" u="sng">
                <a:solidFill>
                  <a:schemeClr val="tx1"/>
                </a:solidFill>
                <a:latin typeface="Times New Roman" pitchFamily="18" charset="0"/>
              </a:defRPr>
            </a:lvl1pPr>
            <a:lvl2pPr marL="742950" indent="-285750">
              <a:defRPr sz="2800" u="sng">
                <a:solidFill>
                  <a:schemeClr val="tx1"/>
                </a:solidFill>
                <a:latin typeface="Times New Roman" pitchFamily="18" charset="0"/>
              </a:defRPr>
            </a:lvl2pPr>
            <a:lvl3pPr marL="1143000" indent="-228600">
              <a:defRPr sz="2800" u="sng">
                <a:solidFill>
                  <a:schemeClr val="tx1"/>
                </a:solidFill>
                <a:latin typeface="Times New Roman" pitchFamily="18" charset="0"/>
              </a:defRPr>
            </a:lvl3pPr>
            <a:lvl4pPr marL="1600200" indent="-228600">
              <a:defRPr sz="2800" u="sng">
                <a:solidFill>
                  <a:schemeClr val="tx1"/>
                </a:solidFill>
                <a:latin typeface="Times New Roman" pitchFamily="18" charset="0"/>
              </a:defRPr>
            </a:lvl4pPr>
            <a:lvl5pPr marL="2057400" indent="-228600">
              <a:defRPr sz="2800" u="sng">
                <a:solidFill>
                  <a:schemeClr val="tx1"/>
                </a:solidFill>
                <a:latin typeface="Times New Roman" pitchFamily="18" charset="0"/>
              </a:defRPr>
            </a:lvl5pPr>
            <a:lvl6pPr marL="2514600" indent="-228600" eaLnBrk="0" fontAlgn="base" hangingPunct="0">
              <a:spcBef>
                <a:spcPct val="0"/>
              </a:spcBef>
              <a:spcAft>
                <a:spcPct val="0"/>
              </a:spcAft>
              <a:defRPr sz="2800" u="sng">
                <a:solidFill>
                  <a:schemeClr val="tx1"/>
                </a:solidFill>
                <a:latin typeface="Times New Roman" pitchFamily="18" charset="0"/>
              </a:defRPr>
            </a:lvl6pPr>
            <a:lvl7pPr marL="2971800" indent="-228600" eaLnBrk="0" fontAlgn="base" hangingPunct="0">
              <a:spcBef>
                <a:spcPct val="0"/>
              </a:spcBef>
              <a:spcAft>
                <a:spcPct val="0"/>
              </a:spcAft>
              <a:defRPr sz="2800" u="sng">
                <a:solidFill>
                  <a:schemeClr val="tx1"/>
                </a:solidFill>
                <a:latin typeface="Times New Roman" pitchFamily="18" charset="0"/>
              </a:defRPr>
            </a:lvl7pPr>
            <a:lvl8pPr marL="3429000" indent="-228600" eaLnBrk="0" fontAlgn="base" hangingPunct="0">
              <a:spcBef>
                <a:spcPct val="0"/>
              </a:spcBef>
              <a:spcAft>
                <a:spcPct val="0"/>
              </a:spcAft>
              <a:defRPr sz="2800" u="sng">
                <a:solidFill>
                  <a:schemeClr val="tx1"/>
                </a:solidFill>
                <a:latin typeface="Times New Roman" pitchFamily="18" charset="0"/>
              </a:defRPr>
            </a:lvl8pPr>
            <a:lvl9pPr marL="3886200" indent="-228600" eaLnBrk="0" fontAlgn="base" hangingPunct="0">
              <a:spcBef>
                <a:spcPct val="0"/>
              </a:spcBef>
              <a:spcAft>
                <a:spcPct val="0"/>
              </a:spcAft>
              <a:defRPr sz="2800" u="sng">
                <a:solidFill>
                  <a:schemeClr val="tx1"/>
                </a:solidFill>
                <a:latin typeface="Times New Roman" pitchFamily="18" charset="0"/>
              </a:defRPr>
            </a:lvl9pPr>
          </a:lstStyle>
          <a:p>
            <a:fld id="{047927A6-A62E-42AB-B02B-85E0EFDAACED}" type="slidenum">
              <a:rPr lang="en-US" sz="1200" u="none">
                <a:solidFill>
                  <a:prstClr val="black"/>
                </a:solidFill>
              </a:rPr>
              <a:pPr/>
              <a:t>3</a:t>
            </a:fld>
            <a:endParaRPr lang="en-US" sz="1200" u="none">
              <a:solidFill>
                <a:prstClr val="black"/>
              </a:solidFill>
            </a:endParaRPr>
          </a:p>
        </p:txBody>
      </p:sp>
      <p:sp>
        <p:nvSpPr>
          <p:cNvPr id="268291" name="Rectangle 7"/>
          <p:cNvSpPr txBox="1">
            <a:spLocks noGrp="1" noChangeArrowheads="1"/>
          </p:cNvSpPr>
          <p:nvPr/>
        </p:nvSpPr>
        <p:spPr bwMode="auto">
          <a:xfrm>
            <a:off x="3953853" y="8685213"/>
            <a:ext cx="302477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800" u="sng">
                <a:solidFill>
                  <a:schemeClr val="tx1"/>
                </a:solidFill>
                <a:latin typeface="Times New Roman" pitchFamily="18" charset="0"/>
              </a:defRPr>
            </a:lvl1pPr>
            <a:lvl2pPr marL="742950" indent="-285750">
              <a:defRPr sz="2800" u="sng">
                <a:solidFill>
                  <a:schemeClr val="tx1"/>
                </a:solidFill>
                <a:latin typeface="Times New Roman" pitchFamily="18" charset="0"/>
              </a:defRPr>
            </a:lvl2pPr>
            <a:lvl3pPr marL="1143000" indent="-228600">
              <a:defRPr sz="2800" u="sng">
                <a:solidFill>
                  <a:schemeClr val="tx1"/>
                </a:solidFill>
                <a:latin typeface="Times New Roman" pitchFamily="18" charset="0"/>
              </a:defRPr>
            </a:lvl3pPr>
            <a:lvl4pPr marL="1600200" indent="-228600">
              <a:defRPr sz="2800" u="sng">
                <a:solidFill>
                  <a:schemeClr val="tx1"/>
                </a:solidFill>
                <a:latin typeface="Times New Roman" pitchFamily="18" charset="0"/>
              </a:defRPr>
            </a:lvl4pPr>
            <a:lvl5pPr marL="2057400" indent="-228600">
              <a:defRPr sz="2800" u="sng">
                <a:solidFill>
                  <a:schemeClr val="tx1"/>
                </a:solidFill>
                <a:latin typeface="Times New Roman" pitchFamily="18" charset="0"/>
              </a:defRPr>
            </a:lvl5pPr>
            <a:lvl6pPr marL="2514600" indent="-228600" eaLnBrk="0" fontAlgn="base" hangingPunct="0">
              <a:spcBef>
                <a:spcPct val="0"/>
              </a:spcBef>
              <a:spcAft>
                <a:spcPct val="0"/>
              </a:spcAft>
              <a:defRPr sz="2800" u="sng">
                <a:solidFill>
                  <a:schemeClr val="tx1"/>
                </a:solidFill>
                <a:latin typeface="Times New Roman" pitchFamily="18" charset="0"/>
              </a:defRPr>
            </a:lvl6pPr>
            <a:lvl7pPr marL="2971800" indent="-228600" eaLnBrk="0" fontAlgn="base" hangingPunct="0">
              <a:spcBef>
                <a:spcPct val="0"/>
              </a:spcBef>
              <a:spcAft>
                <a:spcPct val="0"/>
              </a:spcAft>
              <a:defRPr sz="2800" u="sng">
                <a:solidFill>
                  <a:schemeClr val="tx1"/>
                </a:solidFill>
                <a:latin typeface="Times New Roman" pitchFamily="18" charset="0"/>
              </a:defRPr>
            </a:lvl7pPr>
            <a:lvl8pPr marL="3429000" indent="-228600" eaLnBrk="0" fontAlgn="base" hangingPunct="0">
              <a:spcBef>
                <a:spcPct val="0"/>
              </a:spcBef>
              <a:spcAft>
                <a:spcPct val="0"/>
              </a:spcAft>
              <a:defRPr sz="2800" u="sng">
                <a:solidFill>
                  <a:schemeClr val="tx1"/>
                </a:solidFill>
                <a:latin typeface="Times New Roman" pitchFamily="18" charset="0"/>
              </a:defRPr>
            </a:lvl8pPr>
            <a:lvl9pPr marL="3886200" indent="-228600" eaLnBrk="0" fontAlgn="base" hangingPunct="0">
              <a:spcBef>
                <a:spcPct val="0"/>
              </a:spcBef>
              <a:spcAft>
                <a:spcPct val="0"/>
              </a:spcAft>
              <a:defRPr sz="2800" u="sng">
                <a:solidFill>
                  <a:schemeClr val="tx1"/>
                </a:solidFill>
                <a:latin typeface="Times New Roman" pitchFamily="18" charset="0"/>
              </a:defRPr>
            </a:lvl9pPr>
          </a:lstStyle>
          <a:p>
            <a:pPr algn="r" fontAlgn="base">
              <a:spcBef>
                <a:spcPct val="0"/>
              </a:spcBef>
              <a:spcAft>
                <a:spcPct val="0"/>
              </a:spcAft>
            </a:pPr>
            <a:fld id="{7DD04790-DCD4-40CC-814C-10206647E2A0}" type="slidenum">
              <a:rPr lang="en-US" altLang="en-US" sz="1200" u="none" smtClean="0">
                <a:solidFill>
                  <a:srgbClr val="000000"/>
                </a:solidFill>
                <a:cs typeface="Arial" pitchFamily="34" charset="0"/>
              </a:rPr>
              <a:pPr algn="r" fontAlgn="base">
                <a:spcBef>
                  <a:spcPct val="0"/>
                </a:spcBef>
                <a:spcAft>
                  <a:spcPct val="0"/>
                </a:spcAft>
              </a:pPr>
              <a:t>3</a:t>
            </a:fld>
            <a:endParaRPr lang="en-US" altLang="en-US" sz="1200" u="none">
              <a:solidFill>
                <a:srgbClr val="000000"/>
              </a:solidFill>
              <a:cs typeface="Arial" pitchFamily="34" charset="0"/>
            </a:endParaRPr>
          </a:p>
        </p:txBody>
      </p:sp>
      <p:sp>
        <p:nvSpPr>
          <p:cNvPr id="268292" name="Rectangle 2"/>
          <p:cNvSpPr>
            <a:spLocks noGrp="1" noRot="1" noChangeAspect="1" noChangeArrowheads="1" noTextEdit="1"/>
          </p:cNvSpPr>
          <p:nvPr>
            <p:ph type="sldImg"/>
          </p:nvPr>
        </p:nvSpPr>
        <p:spPr>
          <a:xfrm>
            <a:off x="442913" y="685800"/>
            <a:ext cx="6094412" cy="3429000"/>
          </a:xfrm>
          <a:ln/>
        </p:spPr>
      </p:sp>
      <p:sp>
        <p:nvSpPr>
          <p:cNvPr id="268293" name="Rectangle 3"/>
          <p:cNvSpPr>
            <a:spLocks noGrp="1" noChangeArrowheads="1"/>
          </p:cNvSpPr>
          <p:nvPr>
            <p:ph type="body" idx="1"/>
          </p:nvPr>
        </p:nvSpPr>
        <p:spPr>
          <a:xfrm>
            <a:off x="698024" y="4343400"/>
            <a:ext cx="558419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dirty="0"/>
              <a:t>DAISY is the oldest of the  studies starting in 1993. Most of you have seen this slide before.   We have followed subjects up to 30 years of age.</a:t>
            </a:r>
          </a:p>
          <a:p>
            <a:pPr>
              <a:spcBef>
                <a:spcPct val="0"/>
              </a:spcBef>
            </a:pPr>
            <a:r>
              <a:rPr lang="en-US" dirty="0"/>
              <a:t>DAISY set the stage being the first study to develop protocols to follow subjects long term.  </a:t>
            </a:r>
            <a:endParaRPr lang="en-US" dirty="0">
              <a:cs typeface="Calibri"/>
            </a:endParaRPr>
          </a:p>
          <a:p>
            <a:pPr>
              <a:spcBef>
                <a:spcPct val="0"/>
              </a:spcBef>
            </a:pPr>
            <a:endParaRPr lang="en-US"/>
          </a:p>
          <a:p>
            <a:pPr>
              <a:spcBef>
                <a:spcPct val="0"/>
              </a:spcBef>
            </a:pPr>
            <a:r>
              <a:rPr lang="en-US" dirty="0"/>
              <a:t>The Long term follow-up has resulted in many great successes, children and in particular young adults having knowledge of T1D and their risk has resulted in the prevention of DKA in the vast majority of our participants, and resulted in the appropriate diagnosis and treatment in our older subjects.</a:t>
            </a:r>
            <a:endParaRPr lang="en-US" dirty="0">
              <a:cs typeface="Calibri"/>
            </a:endParaRPr>
          </a:p>
          <a:p>
            <a:pPr>
              <a:spcBef>
                <a:spcPct val="0"/>
              </a:spcBef>
            </a:pPr>
            <a:endParaRPr lang="en-US" dirty="0">
              <a:cs typeface="Calibri"/>
            </a:endParaRPr>
          </a:p>
          <a:p>
            <a:r>
              <a:rPr lang="en-US" dirty="0"/>
              <a:t>The two cases I’m going to present may not be typical of "childhood diabetes’ but I picked them to illustrate that:</a:t>
            </a:r>
            <a:endParaRPr lang="en-US" dirty="0">
              <a:cs typeface="Calibri" panose="020F0502020204030204"/>
            </a:endParaRPr>
          </a:p>
          <a:p>
            <a:r>
              <a:rPr lang="en-US" dirty="0"/>
              <a:t>1) islet autoantibodies can develop after age 15</a:t>
            </a:r>
            <a:endParaRPr lang="en-US" dirty="0">
              <a:cs typeface="Calibri" panose="020F0502020204030204"/>
            </a:endParaRPr>
          </a:p>
          <a:p>
            <a:r>
              <a:rPr lang="en-US" dirty="0"/>
              <a:t>2) T1D diagnosed in young adults starts as islet autoimmunity during childhood</a:t>
            </a:r>
            <a:endParaRPr lang="en-US" dirty="0">
              <a:cs typeface="Calibri"/>
            </a:endParaRPr>
          </a:p>
          <a:p>
            <a:r>
              <a:rPr lang="en-US" dirty="0"/>
              <a:t>Current f/u  462           338 AB neg    124 AB +</a:t>
            </a:r>
            <a:endParaRPr lang="en-US" dirty="0">
              <a:cs typeface="Calibri" panose="020F0502020204030204"/>
            </a:endParaRPr>
          </a:p>
          <a:p>
            <a:endParaRPr lang="en-US">
              <a:cs typeface="Calibri" panose="020F0502020204030204"/>
            </a:endParaRPr>
          </a:p>
          <a:p>
            <a:pPr>
              <a:spcBef>
                <a:spcPct val="0"/>
              </a:spcBef>
            </a:pPr>
            <a:endParaRPr lang="en-US" altLang="en-US">
              <a:cs typeface="Calibri"/>
            </a:endParaRPr>
          </a:p>
        </p:txBody>
      </p:sp>
    </p:spTree>
    <p:extLst>
      <p:ext uri="{BB962C8B-B14F-4D97-AF65-F5344CB8AC3E}">
        <p14:creationId xmlns:p14="http://schemas.microsoft.com/office/powerpoint/2010/main" val="3530742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 case is a FDR  we've followed him from birth.       ( </a:t>
            </a:r>
            <a:r>
              <a:rPr lang="en-US" dirty="0"/>
              <a:t>Mother and Sister had type 1 at the time of his participation.   Mom diagnosed age 31, sister diagnosed age 4</a:t>
            </a:r>
          </a:p>
          <a:p>
            <a:r>
              <a:rPr lang="en-US" dirty="0">
                <a:cs typeface="Calibri"/>
              </a:rPr>
              <a:t>He was a dual participant in both DAISY and </a:t>
            </a:r>
            <a:r>
              <a:rPr lang="en-US" dirty="0" err="1">
                <a:cs typeface="Calibri"/>
              </a:rPr>
              <a:t>TrialNet</a:t>
            </a:r>
            <a:endParaRPr lang="en-US" dirty="0">
              <a:cs typeface="Calibri"/>
            </a:endParaRPr>
          </a:p>
          <a:p>
            <a:r>
              <a:rPr lang="en-US" dirty="0">
                <a:cs typeface="Calibri"/>
              </a:rPr>
              <a:t>He was officially diagnosed at age 20.5</a:t>
            </a:r>
          </a:p>
          <a:p>
            <a:r>
              <a:rPr lang="en-US" dirty="0">
                <a:cs typeface="Calibri"/>
              </a:rPr>
              <a:t>At his last research visit his glucose was 167, with an A1c of 6.9,  he was completely asymptomatic, A1c was not part of approved criteria for diagnosis at this time so along with consultation with the </a:t>
            </a:r>
            <a:r>
              <a:rPr lang="en-US" dirty="0" err="1">
                <a:cs typeface="Calibri"/>
              </a:rPr>
              <a:t>TrialNet</a:t>
            </a:r>
            <a:r>
              <a:rPr lang="en-US" dirty="0">
                <a:cs typeface="Calibri"/>
              </a:rPr>
              <a:t> PI, he was referred to </a:t>
            </a:r>
            <a:r>
              <a:rPr lang="en-US" dirty="0" err="1">
                <a:cs typeface="Calibri"/>
              </a:rPr>
              <a:t>theBDC</a:t>
            </a:r>
            <a:r>
              <a:rPr lang="en-US" dirty="0">
                <a:cs typeface="Calibri"/>
              </a:rPr>
              <a:t>  Young Adult Clinic.</a:t>
            </a:r>
          </a:p>
          <a:p>
            <a:r>
              <a:rPr lang="en-US" dirty="0">
                <a:cs typeface="Calibri"/>
              </a:rPr>
              <a:t>The family did home glucose tests over the next week showing frequent glucoses greater than 200 and within the week he developed decreased energy and increased thirst.  Insulin treatment was then started.</a:t>
            </a:r>
          </a:p>
        </p:txBody>
      </p:sp>
      <p:sp>
        <p:nvSpPr>
          <p:cNvPr id="4" name="Slide Number Placeholder 3"/>
          <p:cNvSpPr>
            <a:spLocks noGrp="1"/>
          </p:cNvSpPr>
          <p:nvPr>
            <p:ph type="sldNum" sz="quarter" idx="5"/>
          </p:nvPr>
        </p:nvSpPr>
        <p:spPr/>
        <p:txBody>
          <a:bodyPr/>
          <a:lstStyle/>
          <a:p>
            <a:fld id="{E6E42953-1051-464C-BE5E-D21FFD3E4578}" type="slidenum">
              <a:rPr lang="en-US" smtClean="0"/>
              <a:t>4</a:t>
            </a:fld>
            <a:endParaRPr lang="en-US"/>
          </a:p>
        </p:txBody>
      </p:sp>
    </p:spTree>
    <p:extLst>
      <p:ext uri="{BB962C8B-B14F-4D97-AF65-F5344CB8AC3E}">
        <p14:creationId xmlns:p14="http://schemas.microsoft.com/office/powerpoint/2010/main" val="2643550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 indicates the history of his autoantibodies, It shows, the date of the visit, the autoantibodies tested, GAD, IAA, IA-2 and ZnT8, random glucose and A1c.</a:t>
            </a:r>
            <a:endParaRPr lang="en-US" dirty="0"/>
          </a:p>
          <a:p>
            <a:r>
              <a:rPr lang="en-US" dirty="0">
                <a:cs typeface="Calibri"/>
              </a:rPr>
              <a:t>AB neg until the age of 16.86</a:t>
            </a:r>
          </a:p>
          <a:p>
            <a:r>
              <a:rPr lang="en-US" dirty="0">
                <a:cs typeface="Calibri"/>
              </a:rPr>
              <a:t>He became persistently multiple AB +  in both DAISY and </a:t>
            </a:r>
            <a:r>
              <a:rPr lang="en-US" dirty="0" err="1">
                <a:cs typeface="Calibri"/>
              </a:rPr>
              <a:t>TrialNet</a:t>
            </a:r>
            <a:r>
              <a:rPr lang="en-US" dirty="0">
                <a:cs typeface="Calibri"/>
              </a:rPr>
              <a:t>.  He was then seen in clinic every 3-6 months. His  A1c was showing some </a:t>
            </a:r>
            <a:r>
              <a:rPr lang="en-US" dirty="0" err="1">
                <a:cs typeface="Calibri"/>
              </a:rPr>
              <a:t>dysglycemia</a:t>
            </a:r>
            <a:r>
              <a:rPr lang="en-US" dirty="0">
                <a:cs typeface="Calibri"/>
              </a:rPr>
              <a:t> but</a:t>
            </a:r>
            <a:r>
              <a:rPr lang="en-US" dirty="0"/>
              <a:t> He had Normal glucoses and OGTT's which are on the next slide.</a:t>
            </a:r>
            <a:endParaRPr lang="en-US" dirty="0">
              <a:cs typeface="Calibri"/>
            </a:endParaRPr>
          </a:p>
          <a:p>
            <a:r>
              <a:rPr lang="en-US" dirty="0">
                <a:cs typeface="Calibri"/>
              </a:rPr>
              <a:t>The September 2016 visit showed the A1c of 6.9 which prompted the referral to the Young Adult Clinic.</a:t>
            </a:r>
          </a:p>
        </p:txBody>
      </p:sp>
      <p:sp>
        <p:nvSpPr>
          <p:cNvPr id="4" name="Slide Number Placeholder 3"/>
          <p:cNvSpPr>
            <a:spLocks noGrp="1"/>
          </p:cNvSpPr>
          <p:nvPr>
            <p:ph type="sldNum" sz="quarter" idx="5"/>
          </p:nvPr>
        </p:nvSpPr>
        <p:spPr/>
        <p:txBody>
          <a:bodyPr/>
          <a:lstStyle/>
          <a:p>
            <a:fld id="{E6E42953-1051-464C-BE5E-D21FFD3E4578}" type="slidenum">
              <a:rPr lang="en-US" smtClean="0"/>
              <a:t>5</a:t>
            </a:fld>
            <a:endParaRPr lang="en-US"/>
          </a:p>
        </p:txBody>
      </p:sp>
    </p:spTree>
    <p:extLst>
      <p:ext uri="{BB962C8B-B14F-4D97-AF65-F5344CB8AC3E}">
        <p14:creationId xmlns:p14="http://schemas.microsoft.com/office/powerpoint/2010/main" val="2502109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the OGTT and CGM results, All show normal fasting and 2 hour glucose results. One OGTT coincided with the only time he was successful wearing a CGM which was essentially normal.  </a:t>
            </a:r>
          </a:p>
          <a:p>
            <a:r>
              <a:rPr lang="en-US" dirty="0">
                <a:cs typeface="Calibri"/>
              </a:rPr>
              <a:t>Once He was being randomized into the Oral Insulin arm of </a:t>
            </a:r>
            <a:r>
              <a:rPr lang="en-US" dirty="0" err="1">
                <a:cs typeface="Calibri"/>
              </a:rPr>
              <a:t>TrialNet</a:t>
            </a:r>
            <a:r>
              <a:rPr lang="en-US" dirty="0">
                <a:cs typeface="Calibri"/>
              </a:rPr>
              <a:t>, OGTT data only shows 2 point OGTT's, results were not shared with participant.</a:t>
            </a:r>
          </a:p>
          <a:p>
            <a:r>
              <a:rPr lang="en-US" dirty="0">
                <a:cs typeface="Calibri"/>
              </a:rPr>
              <a:t>I do not have the specific information regarding his randomization.</a:t>
            </a:r>
          </a:p>
        </p:txBody>
      </p:sp>
      <p:sp>
        <p:nvSpPr>
          <p:cNvPr id="4" name="Slide Number Placeholder 3"/>
          <p:cNvSpPr>
            <a:spLocks noGrp="1"/>
          </p:cNvSpPr>
          <p:nvPr>
            <p:ph type="sldNum" sz="quarter" idx="5"/>
          </p:nvPr>
        </p:nvSpPr>
        <p:spPr/>
        <p:txBody>
          <a:bodyPr/>
          <a:lstStyle/>
          <a:p>
            <a:fld id="{E6E42953-1051-464C-BE5E-D21FFD3E4578}" type="slidenum">
              <a:rPr lang="en-US" smtClean="0"/>
              <a:t>6</a:t>
            </a:fld>
            <a:endParaRPr lang="en-US"/>
          </a:p>
        </p:txBody>
      </p:sp>
    </p:spTree>
    <p:extLst>
      <p:ext uri="{BB962C8B-B14F-4D97-AF65-F5344CB8AC3E}">
        <p14:creationId xmlns:p14="http://schemas.microsoft.com/office/powerpoint/2010/main" val="2629948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Challenges identified with this family were minimal</a:t>
            </a:r>
          </a:p>
          <a:p>
            <a:r>
              <a:rPr lang="en-US" dirty="0">
                <a:cs typeface="Calibri"/>
              </a:rPr>
              <a:t>CGM's were attempted multiple times with various complications, poor capture, technical issues and he played multiple sports and didn't want to wear a CGM during these times.</a:t>
            </a:r>
          </a:p>
          <a:p>
            <a:r>
              <a:rPr lang="en-US" dirty="0">
                <a:cs typeface="Calibri"/>
              </a:rPr>
              <a:t> Coordinating DAISY and </a:t>
            </a:r>
            <a:r>
              <a:rPr lang="en-US" dirty="0" err="1">
                <a:cs typeface="Calibri"/>
              </a:rPr>
              <a:t>TrialNet</a:t>
            </a:r>
            <a:r>
              <a:rPr lang="en-US" dirty="0">
                <a:cs typeface="Calibri"/>
              </a:rPr>
              <a:t> plus medical visits for the sibling created some scheduling issues</a:t>
            </a:r>
          </a:p>
          <a:p>
            <a:r>
              <a:rPr lang="en-US" dirty="0">
                <a:cs typeface="Calibri"/>
              </a:rPr>
              <a:t>He was pretty avoidant to doing home glucose testing.</a:t>
            </a:r>
          </a:p>
          <a:p>
            <a:r>
              <a:rPr lang="en-US" dirty="0">
                <a:cs typeface="Calibri"/>
              </a:rPr>
              <a:t>The successes were influenced by.</a:t>
            </a:r>
          </a:p>
          <a:p>
            <a:r>
              <a:rPr lang="en-US" dirty="0">
                <a:cs typeface="Calibri"/>
              </a:rPr>
              <a:t>The family embraced research </a:t>
            </a:r>
            <a:r>
              <a:rPr lang="en-US" dirty="0"/>
              <a:t>were very knowledgeable about  T1D and his risk.</a:t>
            </a:r>
            <a:endParaRPr lang="en-US" dirty="0">
              <a:cs typeface="Calibri"/>
            </a:endParaRPr>
          </a:p>
          <a:p>
            <a:r>
              <a:rPr lang="en-US" dirty="0">
                <a:cs typeface="Calibri"/>
              </a:rPr>
              <a:t> Clinician Consistency was very important.</a:t>
            </a:r>
            <a:endParaRPr lang="en-US" dirty="0"/>
          </a:p>
          <a:p>
            <a:r>
              <a:rPr lang="en-US" dirty="0">
                <a:cs typeface="Calibri"/>
              </a:rPr>
              <a:t>They Visits were every 3-6 months but we also had frequent check in's regarding home glucose testing, utilizing phone calls, texts and e-mail.</a:t>
            </a:r>
          </a:p>
          <a:p>
            <a:r>
              <a:rPr lang="en-US" dirty="0">
                <a:cs typeface="Calibri"/>
              </a:rPr>
              <a:t>They lived in the area transportation was not an issue, he lived at home the entire time.</a:t>
            </a:r>
          </a:p>
          <a:p>
            <a:r>
              <a:rPr lang="en-US" dirty="0">
                <a:cs typeface="Calibri"/>
              </a:rPr>
              <a:t>We provided all supplies needed for HGT.</a:t>
            </a:r>
          </a:p>
          <a:p>
            <a:endParaRPr lang="en-US">
              <a:cs typeface="Calibri"/>
            </a:endParaRPr>
          </a:p>
        </p:txBody>
      </p:sp>
      <p:sp>
        <p:nvSpPr>
          <p:cNvPr id="4" name="Slide Number Placeholder 3"/>
          <p:cNvSpPr>
            <a:spLocks noGrp="1"/>
          </p:cNvSpPr>
          <p:nvPr>
            <p:ph type="sldNum" sz="quarter" idx="5"/>
          </p:nvPr>
        </p:nvSpPr>
        <p:spPr/>
        <p:txBody>
          <a:bodyPr/>
          <a:lstStyle/>
          <a:p>
            <a:fld id="{E6E42953-1051-464C-BE5E-D21FFD3E4578}" type="slidenum">
              <a:rPr lang="en-US" smtClean="0"/>
              <a:t>7</a:t>
            </a:fld>
            <a:endParaRPr lang="en-US"/>
          </a:p>
        </p:txBody>
      </p:sp>
    </p:spTree>
    <p:extLst>
      <p:ext uri="{BB962C8B-B14F-4D97-AF65-F5344CB8AC3E}">
        <p14:creationId xmlns:p14="http://schemas.microsoft.com/office/powerpoint/2010/main" val="2050932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Our second case is also a FDR she began participating at age 3.</a:t>
            </a:r>
            <a:endParaRPr lang="en-US" dirty="0"/>
          </a:p>
          <a:p>
            <a:r>
              <a:rPr lang="en-US" dirty="0">
                <a:cs typeface="Calibri"/>
              </a:rPr>
              <a:t>She was diagnosed at age 22.3. She refused to participate in any other studies except DAISY.</a:t>
            </a:r>
            <a:endParaRPr lang="en-US" dirty="0"/>
          </a:p>
          <a:p>
            <a:r>
              <a:rPr lang="en-US" dirty="0">
                <a:cs typeface="Calibri"/>
              </a:rPr>
              <a:t>Subject moved home post college graduation and her mother noted symptoms of weight loss, polydipsia, polyuria and decreased energy although the subject denied having any </a:t>
            </a:r>
            <a:r>
              <a:rPr lang="en-US" dirty="0" err="1">
                <a:cs typeface="Calibri"/>
              </a:rPr>
              <a:t>sypmtoms</a:t>
            </a:r>
            <a:r>
              <a:rPr lang="en-US" dirty="0">
                <a:cs typeface="Calibri"/>
              </a:rPr>
              <a:t>. Mom had testing supplies the home glucose was 460 she then called us, The family had moved to Florida and they did not have a PCP,   with a glucose &gt;400 plus symptoms we recommended they go to the ER. In the ER the glucose was 485 with an A1c of 12.2 she was not in DKA.</a:t>
            </a:r>
          </a:p>
          <a:p>
            <a:r>
              <a:rPr lang="en-US" dirty="0">
                <a:cs typeface="Calibri"/>
              </a:rPr>
              <a:t> in the ER she did admitted to having symptoms for about a month. Attributed symptoms to the stress of finals.</a:t>
            </a:r>
            <a:endParaRPr lang="en-US" dirty="0"/>
          </a:p>
        </p:txBody>
      </p:sp>
      <p:sp>
        <p:nvSpPr>
          <p:cNvPr id="4" name="Slide Number Placeholder 3"/>
          <p:cNvSpPr>
            <a:spLocks noGrp="1"/>
          </p:cNvSpPr>
          <p:nvPr>
            <p:ph type="sldNum" sz="quarter" idx="5"/>
          </p:nvPr>
        </p:nvSpPr>
        <p:spPr/>
        <p:txBody>
          <a:bodyPr/>
          <a:lstStyle/>
          <a:p>
            <a:fld id="{E6E42953-1051-464C-BE5E-D21FFD3E4578}" type="slidenum">
              <a:rPr lang="en-US" smtClean="0"/>
              <a:t>8</a:t>
            </a:fld>
            <a:endParaRPr lang="en-US"/>
          </a:p>
        </p:txBody>
      </p:sp>
    </p:spTree>
    <p:extLst>
      <p:ext uri="{BB962C8B-B14F-4D97-AF65-F5344CB8AC3E}">
        <p14:creationId xmlns:p14="http://schemas.microsoft.com/office/powerpoint/2010/main" val="216580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 autoantibody appeared age 6, she became persistently positive age 8  and then multiple antibody positive at age 13. She was seen every 3-6 months in DAISY.</a:t>
            </a:r>
          </a:p>
          <a:p>
            <a:endParaRPr lang="en-US" dirty="0">
              <a:cs typeface="Calibri"/>
            </a:endParaRPr>
          </a:p>
          <a:p>
            <a:r>
              <a:rPr lang="en-US" dirty="0">
                <a:cs typeface="Calibri"/>
              </a:rPr>
              <a:t>Unfortunately her increase in A1c coincided with her moving out of state for college. She refused any long distance blood draws, and would only check blood sugars when home for breaks, all were reportedly WNL.</a:t>
            </a:r>
            <a:endParaRPr lang="en-US" dirty="0"/>
          </a:p>
        </p:txBody>
      </p:sp>
      <p:sp>
        <p:nvSpPr>
          <p:cNvPr id="4" name="Slide Number Placeholder 3"/>
          <p:cNvSpPr>
            <a:spLocks noGrp="1"/>
          </p:cNvSpPr>
          <p:nvPr>
            <p:ph type="sldNum" sz="quarter" idx="5"/>
          </p:nvPr>
        </p:nvSpPr>
        <p:spPr/>
        <p:txBody>
          <a:bodyPr/>
          <a:lstStyle/>
          <a:p>
            <a:fld id="{E6E42953-1051-464C-BE5E-D21FFD3E4578}" type="slidenum">
              <a:rPr lang="en-US" smtClean="0"/>
              <a:t>9</a:t>
            </a:fld>
            <a:endParaRPr lang="en-US"/>
          </a:p>
        </p:txBody>
      </p:sp>
    </p:spTree>
    <p:extLst>
      <p:ext uri="{BB962C8B-B14F-4D97-AF65-F5344CB8AC3E}">
        <p14:creationId xmlns:p14="http://schemas.microsoft.com/office/powerpoint/2010/main" val="32708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C789FD4-8A0C-4B63-AEF7-322C45F80782}"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3908042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89FD4-8A0C-4B63-AEF7-322C45F80782}"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2058913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89FD4-8A0C-4B63-AEF7-322C45F80782}"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3624328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ext Box 8">
            <a:extLst>
              <a:ext uri="{FF2B5EF4-FFF2-40B4-BE49-F238E27FC236}">
                <a16:creationId xmlns:a16="http://schemas.microsoft.com/office/drawing/2014/main" id="{65227475-9AEF-E4AB-396D-0CCC81486AA1}"/>
              </a:ext>
            </a:extLst>
          </p:cNvPr>
          <p:cNvSpPr txBox="1">
            <a:spLocks noChangeArrowheads="1"/>
          </p:cNvSpPr>
          <p:nvPr/>
        </p:nvSpPr>
        <p:spPr bwMode="auto">
          <a:xfrm>
            <a:off x="1320800" y="5029200"/>
            <a:ext cx="965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altLang="en-US">
                <a:solidFill>
                  <a:srgbClr val="000066"/>
                </a:solidFill>
                <a:latin typeface="Calibri" charset="0"/>
              </a:rPr>
              <a:t>The Environmental Determinants of Diabetes in the Young</a:t>
            </a:r>
          </a:p>
        </p:txBody>
      </p:sp>
      <p:pic>
        <p:nvPicPr>
          <p:cNvPr id="3" name="Picture 9" descr="teddycmyk2">
            <a:extLst>
              <a:ext uri="{FF2B5EF4-FFF2-40B4-BE49-F238E27FC236}">
                <a16:creationId xmlns:a16="http://schemas.microsoft.com/office/drawing/2014/main" id="{B53E94EA-640B-7B63-66EC-915C63F563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206375"/>
            <a:ext cx="751840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8">
            <a:extLst>
              <a:ext uri="{FF2B5EF4-FFF2-40B4-BE49-F238E27FC236}">
                <a16:creationId xmlns:a16="http://schemas.microsoft.com/office/drawing/2014/main" id="{3319B7D2-6AD9-7B6F-F631-4B6F1E158129}"/>
              </a:ext>
            </a:extLst>
          </p:cNvPr>
          <p:cNvSpPr txBox="1">
            <a:spLocks noChangeArrowheads="1"/>
          </p:cNvSpPr>
          <p:nvPr userDrawn="1"/>
        </p:nvSpPr>
        <p:spPr bwMode="auto">
          <a:xfrm>
            <a:off x="1320800" y="5029200"/>
            <a:ext cx="965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altLang="en-US">
                <a:solidFill>
                  <a:srgbClr val="000066"/>
                </a:solidFill>
                <a:latin typeface="Calibri" charset="0"/>
              </a:rPr>
              <a:t>The Environmental Determinants of Diabetes in the Young</a:t>
            </a:r>
          </a:p>
        </p:txBody>
      </p:sp>
      <p:pic>
        <p:nvPicPr>
          <p:cNvPr id="5" name="Picture 9" descr="teddycmyk2">
            <a:extLst>
              <a:ext uri="{FF2B5EF4-FFF2-40B4-BE49-F238E27FC236}">
                <a16:creationId xmlns:a16="http://schemas.microsoft.com/office/drawing/2014/main" id="{D4055192-7A60-685C-2768-B830AB0AF8A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206375"/>
            <a:ext cx="751840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Grp="1" noChangeArrowheads="1"/>
          </p:cNvSpPr>
          <p:nvPr>
            <p:ph type="ctrTitle"/>
          </p:nvPr>
        </p:nvSpPr>
        <p:spPr>
          <a:xfrm>
            <a:off x="914400" y="2130428"/>
            <a:ext cx="10363200" cy="1470025"/>
          </a:xfrm>
          <a:prstGeom prst="rect">
            <a:avLst/>
          </a:prstGeom>
        </p:spPr>
        <p:txBody>
          <a:bodyPr/>
          <a:lstStyle>
            <a:lvl1pPr>
              <a:defRPr>
                <a:solidFill>
                  <a:srgbClr val="000066"/>
                </a:solidFill>
              </a:defRPr>
            </a:lvl1pPr>
          </a:lstStyle>
          <a:p>
            <a:r>
              <a:rPr lang="en-US"/>
              <a:t>Click to edit Master title style</a:t>
            </a:r>
          </a:p>
        </p:txBody>
      </p:sp>
      <p:sp>
        <p:nvSpPr>
          <p:cNvPr id="11" name="Rectangle 3"/>
          <p:cNvSpPr>
            <a:spLocks noGrp="1" noChangeArrowheads="1"/>
          </p:cNvSpPr>
          <p:nvPr>
            <p:ph type="subTitle" idx="1"/>
          </p:nvPr>
        </p:nvSpPr>
        <p:spPr>
          <a:xfrm>
            <a:off x="1828800" y="3886200"/>
            <a:ext cx="8534400" cy="685800"/>
          </a:xfrm>
          <a:prstGeom prst="rect">
            <a:avLst/>
          </a:prstGeom>
        </p:spPr>
        <p:txBody>
          <a:bodyPr/>
          <a:lstStyle>
            <a:lvl1pPr marL="0" indent="0" algn="ctr">
              <a:buFontTx/>
              <a:buNone/>
              <a:defRPr>
                <a:solidFill>
                  <a:srgbClr val="000066"/>
                </a:solidFill>
              </a:defRPr>
            </a:lvl1pPr>
          </a:lstStyle>
          <a:p>
            <a:r>
              <a:rPr lang="en-US"/>
              <a:t>Click to edit Master subtitle style</a:t>
            </a:r>
          </a:p>
        </p:txBody>
      </p:sp>
    </p:spTree>
    <p:extLst>
      <p:ext uri="{BB962C8B-B14F-4D97-AF65-F5344CB8AC3E}">
        <p14:creationId xmlns:p14="http://schemas.microsoft.com/office/powerpoint/2010/main" val="1661190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340440DA-51DE-4C0D-759A-CE188FAF0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9C1C1B3E-863C-9A8C-8F86-E25C8430AC73}"/>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4" name="Picture 2" descr="teddycmyk2">
            <a:extLst>
              <a:ext uri="{FF2B5EF4-FFF2-40B4-BE49-F238E27FC236}">
                <a16:creationId xmlns:a16="http://schemas.microsoft.com/office/drawing/2014/main" id="{5870EE6B-7403-8195-54D1-C9571FF3DC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a:extLst>
              <a:ext uri="{FF2B5EF4-FFF2-40B4-BE49-F238E27FC236}">
                <a16:creationId xmlns:a16="http://schemas.microsoft.com/office/drawing/2014/main" id="{69433BAF-0AA5-E290-46F9-3E90827706FD}"/>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7"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8" name="Content Placeholder 2"/>
          <p:cNvSpPr>
            <a:spLocks noGrp="1"/>
          </p:cNvSpPr>
          <p:nvPr>
            <p:ph idx="1"/>
          </p:nvPr>
        </p:nvSpPr>
        <p:spPr>
          <a:xfrm>
            <a:off x="609600" y="1600203"/>
            <a:ext cx="10972800" cy="4525963"/>
          </a:xfrm>
          <a:prstGeom prst="rect">
            <a:avLst/>
          </a:prstGeom>
        </p:spPr>
        <p:txBody>
          <a:bodyPr/>
          <a:lstStyle>
            <a:lvl1pPr>
              <a:defRPr>
                <a:solidFill>
                  <a:srgbClr val="000066"/>
                </a:solidFill>
              </a:defRPr>
            </a:lvl1pPr>
            <a:lvl2pPr>
              <a:defRPr>
                <a:solidFill>
                  <a:srgbClr val="000066"/>
                </a:solidFill>
              </a:defRPr>
            </a:lvl2pPr>
            <a:lvl3pPr>
              <a:defRPr>
                <a:solidFill>
                  <a:srgbClr val="000066"/>
                </a:solidFill>
              </a:defRPr>
            </a:lvl3pPr>
            <a:lvl4pPr>
              <a:defRPr>
                <a:solidFill>
                  <a:srgbClr val="000066"/>
                </a:solidFill>
              </a:defRPr>
            </a:lvl4pPr>
            <a:lvl5pPr>
              <a:defRPr>
                <a:solidFill>
                  <a:srgbClr val="0000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27C112D-D3EC-2542-C077-D3805BBAB9A1}"/>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9" name="Footer Placeholder 4">
            <a:extLst>
              <a:ext uri="{FF2B5EF4-FFF2-40B4-BE49-F238E27FC236}">
                <a16:creationId xmlns:a16="http://schemas.microsoft.com/office/drawing/2014/main" id="{86B6AD68-476F-1A6C-2234-B1A91F74F74E}"/>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E6990687-3DE1-4AFA-8A00-0877EEC187F0}" type="slidenum">
              <a:rPr lang="en-US" altLang="en-US"/>
              <a:pPr/>
              <a:t>‹#›</a:t>
            </a:fld>
            <a:endParaRPr lang="en-US" altLang="en-US"/>
          </a:p>
        </p:txBody>
      </p:sp>
    </p:spTree>
    <p:extLst>
      <p:ext uri="{BB962C8B-B14F-4D97-AF65-F5344CB8AC3E}">
        <p14:creationId xmlns:p14="http://schemas.microsoft.com/office/powerpoint/2010/main" val="4281253841"/>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CA59A109-4603-F733-E750-8F20C2B6C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5DC97273-3611-3326-435B-35122BEE8488}"/>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4" name="Picture 2" descr="teddycmyk2">
            <a:extLst>
              <a:ext uri="{FF2B5EF4-FFF2-40B4-BE49-F238E27FC236}">
                <a16:creationId xmlns:a16="http://schemas.microsoft.com/office/drawing/2014/main" id="{12EF6FDA-E2D7-0C22-6F37-C9D12CB710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a:extLst>
              <a:ext uri="{FF2B5EF4-FFF2-40B4-BE49-F238E27FC236}">
                <a16:creationId xmlns:a16="http://schemas.microsoft.com/office/drawing/2014/main" id="{1B56DF98-55CF-D97C-68F4-4DB97856B475}"/>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14"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15" name="Content Placeholder 2"/>
          <p:cNvSpPr>
            <a:spLocks noGrp="1"/>
          </p:cNvSpPr>
          <p:nvPr>
            <p:ph sz="half" idx="1"/>
          </p:nvPr>
        </p:nvSpPr>
        <p:spPr>
          <a:xfrm>
            <a:off x="609600" y="1600203"/>
            <a:ext cx="5384800" cy="4525963"/>
          </a:xfrm>
          <a:prstGeom prst="rect">
            <a:avLst/>
          </a:prstGeom>
        </p:spPr>
        <p:txBody>
          <a:bodyPr/>
          <a:lstStyle>
            <a:lvl1pPr>
              <a:defRPr sz="2800">
                <a:solidFill>
                  <a:srgbClr val="000066"/>
                </a:solidFill>
              </a:defRPr>
            </a:lvl1pPr>
            <a:lvl2pPr>
              <a:defRPr sz="2400">
                <a:solidFill>
                  <a:srgbClr val="000066"/>
                </a:solidFill>
              </a:defRPr>
            </a:lvl2pPr>
            <a:lvl3pPr>
              <a:defRPr sz="2000">
                <a:solidFill>
                  <a:srgbClr val="000066"/>
                </a:solidFill>
              </a:defRPr>
            </a:lvl3pPr>
            <a:lvl4pPr>
              <a:defRPr sz="1800">
                <a:solidFill>
                  <a:srgbClr val="000066"/>
                </a:solidFill>
              </a:defRPr>
            </a:lvl4pPr>
            <a:lvl5pPr>
              <a:defRPr sz="1800">
                <a:solidFill>
                  <a:srgbClr val="00006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6197600" y="1600203"/>
            <a:ext cx="5384800" cy="4525963"/>
          </a:xfrm>
          <a:prstGeom prst="rect">
            <a:avLst/>
          </a:prstGeom>
        </p:spPr>
        <p:txBody>
          <a:bodyPr/>
          <a:lstStyle>
            <a:lvl1pPr>
              <a:defRPr sz="2800">
                <a:solidFill>
                  <a:srgbClr val="000066"/>
                </a:solidFill>
              </a:defRPr>
            </a:lvl1pPr>
            <a:lvl2pPr>
              <a:defRPr sz="2400">
                <a:solidFill>
                  <a:srgbClr val="000066"/>
                </a:solidFill>
              </a:defRPr>
            </a:lvl2pPr>
            <a:lvl3pPr>
              <a:defRPr sz="2000">
                <a:solidFill>
                  <a:srgbClr val="000066"/>
                </a:solidFill>
              </a:defRPr>
            </a:lvl3pPr>
            <a:lvl4pPr>
              <a:defRPr sz="1800">
                <a:solidFill>
                  <a:srgbClr val="000066"/>
                </a:solidFill>
              </a:defRPr>
            </a:lvl4pPr>
            <a:lvl5pPr>
              <a:defRPr sz="1800">
                <a:solidFill>
                  <a:srgbClr val="00006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2F351B44-6C05-99D9-E629-693C7B31EAC3}"/>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7" name="Footer Placeholder 4">
            <a:extLst>
              <a:ext uri="{FF2B5EF4-FFF2-40B4-BE49-F238E27FC236}">
                <a16:creationId xmlns:a16="http://schemas.microsoft.com/office/drawing/2014/main" id="{19DB8B44-F99D-6829-3D47-3102C693CD57}"/>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F4BA1C32-F2F9-4379-8C50-895981BA673D}" type="slidenum">
              <a:rPr lang="en-US" altLang="en-US"/>
              <a:pPr/>
              <a:t>‹#›</a:t>
            </a:fld>
            <a:endParaRPr lang="en-US" altLang="en-US"/>
          </a:p>
        </p:txBody>
      </p:sp>
    </p:spTree>
    <p:extLst>
      <p:ext uri="{BB962C8B-B14F-4D97-AF65-F5344CB8AC3E}">
        <p14:creationId xmlns:p14="http://schemas.microsoft.com/office/powerpoint/2010/main" val="1929374548"/>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teddycmyk2">
            <a:extLst>
              <a:ext uri="{FF2B5EF4-FFF2-40B4-BE49-F238E27FC236}">
                <a16:creationId xmlns:a16="http://schemas.microsoft.com/office/drawing/2014/main" id="{04F8A2EA-4C72-1643-C6FE-55B408362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a:extLst>
              <a:ext uri="{FF2B5EF4-FFF2-40B4-BE49-F238E27FC236}">
                <a16:creationId xmlns:a16="http://schemas.microsoft.com/office/drawing/2014/main" id="{93B9812C-B9DE-D202-2A48-32534EDC5781}"/>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9" name="Picture 2" descr="teddycmyk2">
            <a:extLst>
              <a:ext uri="{FF2B5EF4-FFF2-40B4-BE49-F238E27FC236}">
                <a16:creationId xmlns:a16="http://schemas.microsoft.com/office/drawing/2014/main" id="{2F347891-5A31-AD74-DA15-DF2955C403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0">
            <a:extLst>
              <a:ext uri="{FF2B5EF4-FFF2-40B4-BE49-F238E27FC236}">
                <a16:creationId xmlns:a16="http://schemas.microsoft.com/office/drawing/2014/main" id="{264858C9-4FD7-3328-0D5B-28167BC1469E}"/>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2"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a:prstGeom prst="rect">
            <a:avLst/>
          </a:prstGeom>
        </p:spPr>
        <p:txBody>
          <a:bodyPr anchor="b"/>
          <a:lstStyle>
            <a:lvl1pPr marL="0" indent="0">
              <a:buNone/>
              <a:defRPr sz="2400" b="1">
                <a:solidFill>
                  <a:srgbClr val="000066"/>
                </a:solidFill>
              </a:defRPr>
            </a:lvl1pPr>
            <a:lvl2pPr marL="457102" indent="0">
              <a:buNone/>
              <a:defRPr sz="2000" b="1"/>
            </a:lvl2pPr>
            <a:lvl3pPr marL="914204" indent="0">
              <a:buNone/>
              <a:defRPr sz="1800" b="1"/>
            </a:lvl3pPr>
            <a:lvl4pPr marL="1371305" indent="0">
              <a:buNone/>
              <a:defRPr sz="1600" b="1"/>
            </a:lvl4pPr>
            <a:lvl5pPr marL="1828408" indent="0">
              <a:buNone/>
              <a:defRPr sz="1600" b="1"/>
            </a:lvl5pPr>
            <a:lvl6pPr marL="2285509" indent="0">
              <a:buNone/>
              <a:defRPr sz="1600" b="1"/>
            </a:lvl6pPr>
            <a:lvl7pPr marL="2742611" indent="0">
              <a:buNone/>
              <a:defRPr sz="1600" b="1"/>
            </a:lvl7pPr>
            <a:lvl8pPr marL="3199713" indent="0">
              <a:buNone/>
              <a:defRPr sz="1600" b="1"/>
            </a:lvl8pPr>
            <a:lvl9pPr marL="365681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a:prstGeom prst="rect">
            <a:avLst/>
          </a:prstGeom>
        </p:spPr>
        <p:txBody>
          <a:bodyPr/>
          <a:lstStyle>
            <a:lvl1pPr>
              <a:defRPr sz="2400">
                <a:solidFill>
                  <a:srgbClr val="000066"/>
                </a:solidFill>
              </a:defRPr>
            </a:lvl1pPr>
            <a:lvl2pPr>
              <a:defRPr sz="2000">
                <a:solidFill>
                  <a:srgbClr val="000066"/>
                </a:solidFill>
              </a:defRPr>
            </a:lvl2pPr>
            <a:lvl3pPr>
              <a:defRPr sz="1800">
                <a:solidFill>
                  <a:srgbClr val="000066"/>
                </a:solidFill>
              </a:defRPr>
            </a:lvl3pPr>
            <a:lvl4pPr>
              <a:defRPr sz="1600">
                <a:solidFill>
                  <a:srgbClr val="000066"/>
                </a:solidFill>
              </a:defRPr>
            </a:lvl4pPr>
            <a:lvl5pPr>
              <a:defRPr sz="1600">
                <a:solidFill>
                  <a:srgbClr val="00006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a:prstGeom prst="rect">
            <a:avLst/>
          </a:prstGeom>
        </p:spPr>
        <p:txBody>
          <a:bodyPr anchor="b"/>
          <a:lstStyle>
            <a:lvl1pPr marL="0" indent="0">
              <a:buNone/>
              <a:defRPr sz="2400" b="1">
                <a:solidFill>
                  <a:srgbClr val="000066"/>
                </a:solidFill>
              </a:defRPr>
            </a:lvl1pPr>
            <a:lvl2pPr marL="457102" indent="0">
              <a:buNone/>
              <a:defRPr sz="2000" b="1"/>
            </a:lvl2pPr>
            <a:lvl3pPr marL="914204" indent="0">
              <a:buNone/>
              <a:defRPr sz="1800" b="1"/>
            </a:lvl3pPr>
            <a:lvl4pPr marL="1371305" indent="0">
              <a:buNone/>
              <a:defRPr sz="1600" b="1"/>
            </a:lvl4pPr>
            <a:lvl5pPr marL="1828408" indent="0">
              <a:buNone/>
              <a:defRPr sz="1600" b="1"/>
            </a:lvl5pPr>
            <a:lvl6pPr marL="2285509" indent="0">
              <a:buNone/>
              <a:defRPr sz="1600" b="1"/>
            </a:lvl6pPr>
            <a:lvl7pPr marL="2742611" indent="0">
              <a:buNone/>
              <a:defRPr sz="1600" b="1"/>
            </a:lvl7pPr>
            <a:lvl8pPr marL="3199713" indent="0">
              <a:buNone/>
              <a:defRPr sz="1600" b="1"/>
            </a:lvl8pPr>
            <a:lvl9pPr marL="365681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a:prstGeom prst="rect">
            <a:avLst/>
          </a:prstGeom>
        </p:spPr>
        <p:txBody>
          <a:bodyPr/>
          <a:lstStyle>
            <a:lvl1pPr>
              <a:defRPr sz="2400">
                <a:solidFill>
                  <a:srgbClr val="000066"/>
                </a:solidFill>
              </a:defRPr>
            </a:lvl1pPr>
            <a:lvl2pPr>
              <a:defRPr sz="2000">
                <a:solidFill>
                  <a:srgbClr val="000066"/>
                </a:solidFill>
              </a:defRPr>
            </a:lvl2pPr>
            <a:lvl3pPr>
              <a:defRPr sz="1800">
                <a:solidFill>
                  <a:srgbClr val="000066"/>
                </a:solidFill>
              </a:defRPr>
            </a:lvl3pPr>
            <a:lvl4pPr>
              <a:defRPr sz="1600">
                <a:solidFill>
                  <a:srgbClr val="000066"/>
                </a:solidFill>
              </a:defRPr>
            </a:lvl4pPr>
            <a:lvl5pPr>
              <a:defRPr sz="1600">
                <a:solidFill>
                  <a:srgbClr val="00006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3">
            <a:extLst>
              <a:ext uri="{FF2B5EF4-FFF2-40B4-BE49-F238E27FC236}">
                <a16:creationId xmlns:a16="http://schemas.microsoft.com/office/drawing/2014/main" id="{82BD78A0-0F52-4EAF-491E-57A4A80BF60E}"/>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12" name="Footer Placeholder 4">
            <a:extLst>
              <a:ext uri="{FF2B5EF4-FFF2-40B4-BE49-F238E27FC236}">
                <a16:creationId xmlns:a16="http://schemas.microsoft.com/office/drawing/2014/main" id="{A8CB93BF-A6A6-8A96-84A1-EA7D3B81E438}"/>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63FBEDD8-7D1C-446A-A7BD-289CADAB097D}" type="slidenum">
              <a:rPr lang="en-US" altLang="en-US"/>
              <a:pPr/>
              <a:t>‹#›</a:t>
            </a:fld>
            <a:endParaRPr lang="en-US" altLang="en-US"/>
          </a:p>
        </p:txBody>
      </p:sp>
    </p:spTree>
    <p:extLst>
      <p:ext uri="{BB962C8B-B14F-4D97-AF65-F5344CB8AC3E}">
        <p14:creationId xmlns:p14="http://schemas.microsoft.com/office/powerpoint/2010/main" val="2505372700"/>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 descr="teddycmyk2">
            <a:extLst>
              <a:ext uri="{FF2B5EF4-FFF2-40B4-BE49-F238E27FC236}">
                <a16:creationId xmlns:a16="http://schemas.microsoft.com/office/drawing/2014/main" id="{064691CF-8092-B60B-7CED-0BD2F088B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
            <a:extLst>
              <a:ext uri="{FF2B5EF4-FFF2-40B4-BE49-F238E27FC236}">
                <a16:creationId xmlns:a16="http://schemas.microsoft.com/office/drawing/2014/main" id="{54CDDC16-EFBA-7DCA-A617-B2A2FF5DDCCA}"/>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5" name="Picture 1" descr="teddycmyk2">
            <a:extLst>
              <a:ext uri="{FF2B5EF4-FFF2-40B4-BE49-F238E27FC236}">
                <a16:creationId xmlns:a16="http://schemas.microsoft.com/office/drawing/2014/main" id="{E86D3FE7-A34E-B642-4A00-84F9EFA709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a:extLst>
              <a:ext uri="{FF2B5EF4-FFF2-40B4-BE49-F238E27FC236}">
                <a16:creationId xmlns:a16="http://schemas.microsoft.com/office/drawing/2014/main" id="{9E2BF00C-468E-D1FA-6071-4B7B976E4A34}"/>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2" name="Title 1"/>
          <p:cNvSpPr>
            <a:spLocks noGrp="1"/>
          </p:cNvSpPr>
          <p:nvPr>
            <p:ph type="title"/>
          </p:nvPr>
        </p:nvSpPr>
        <p:spPr>
          <a:xfrm>
            <a:off x="609691" y="274864"/>
            <a:ext cx="10972621" cy="1143000"/>
          </a:xfrm>
          <a:prstGeom prst="rect">
            <a:avLst/>
          </a:prstGeom>
        </p:spPr>
        <p:txBody>
          <a:bodyPr/>
          <a:lstStyle>
            <a:lvl1pPr>
              <a:defRPr>
                <a:solidFill>
                  <a:srgbClr val="000066"/>
                </a:solidFill>
              </a:defRPr>
            </a:lvl1pPr>
          </a:lstStyle>
          <a:p>
            <a:r>
              <a:rPr lang="en-US"/>
              <a:t>Click to edit Master title style</a:t>
            </a:r>
          </a:p>
        </p:txBody>
      </p:sp>
      <p:sp>
        <p:nvSpPr>
          <p:cNvPr id="7" name="Date Placeholder 3">
            <a:extLst>
              <a:ext uri="{FF2B5EF4-FFF2-40B4-BE49-F238E27FC236}">
                <a16:creationId xmlns:a16="http://schemas.microsoft.com/office/drawing/2014/main" id="{F07BAB15-5217-CC7F-8E8D-7000FD76974C}"/>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8" name="Footer Placeholder 4">
            <a:extLst>
              <a:ext uri="{FF2B5EF4-FFF2-40B4-BE49-F238E27FC236}">
                <a16:creationId xmlns:a16="http://schemas.microsoft.com/office/drawing/2014/main" id="{174034AE-2EC3-2856-E50B-112F8F13F7F6}"/>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2680A46E-3DCA-4B50-96C4-3854BE2B0456}" type="slidenum">
              <a:rPr lang="en-US" altLang="en-US"/>
              <a:pPr/>
              <a:t>‹#›</a:t>
            </a:fld>
            <a:endParaRPr lang="en-US" altLang="en-US"/>
          </a:p>
        </p:txBody>
      </p:sp>
    </p:spTree>
    <p:extLst>
      <p:ext uri="{BB962C8B-B14F-4D97-AF65-F5344CB8AC3E}">
        <p14:creationId xmlns:p14="http://schemas.microsoft.com/office/powerpoint/2010/main" val="596575810"/>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9C93AAFA-C4A5-6BFD-4841-D7254965FD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ECC74EF2-3443-C657-EF1C-4626A59F0F5A}"/>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4" name="Picture 2" descr="teddycmyk2">
            <a:extLst>
              <a:ext uri="{FF2B5EF4-FFF2-40B4-BE49-F238E27FC236}">
                <a16:creationId xmlns:a16="http://schemas.microsoft.com/office/drawing/2014/main" id="{2A132CDE-55C4-7C38-19DF-E96037E70D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a:extLst>
              <a:ext uri="{FF2B5EF4-FFF2-40B4-BE49-F238E27FC236}">
                <a16:creationId xmlns:a16="http://schemas.microsoft.com/office/drawing/2014/main" id="{F7EBE237-7C83-8388-7417-8BE582B223CB}"/>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6" name="Date Placeholder 3">
            <a:extLst>
              <a:ext uri="{FF2B5EF4-FFF2-40B4-BE49-F238E27FC236}">
                <a16:creationId xmlns:a16="http://schemas.microsoft.com/office/drawing/2014/main" id="{F653A9C1-A35F-C238-C04E-7B0BC62F4FD8}"/>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7" name="Footer Placeholder 4">
            <a:extLst>
              <a:ext uri="{FF2B5EF4-FFF2-40B4-BE49-F238E27FC236}">
                <a16:creationId xmlns:a16="http://schemas.microsoft.com/office/drawing/2014/main" id="{296FEF11-8DB6-DD1B-3ACF-0CE2CDECDCB5}"/>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ACBDF9B8-DD40-44B9-AAAD-8B3E7E30CD8A}" type="slidenum">
              <a:rPr lang="en-US" altLang="en-US"/>
              <a:pPr/>
              <a:t>‹#›</a:t>
            </a:fld>
            <a:endParaRPr lang="en-US" altLang="en-US"/>
          </a:p>
        </p:txBody>
      </p:sp>
    </p:spTree>
    <p:extLst>
      <p:ext uri="{BB962C8B-B14F-4D97-AF65-F5344CB8AC3E}">
        <p14:creationId xmlns:p14="http://schemas.microsoft.com/office/powerpoint/2010/main" val="816703066"/>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teddycmyk2">
            <a:extLst>
              <a:ext uri="{FF2B5EF4-FFF2-40B4-BE49-F238E27FC236}">
                <a16:creationId xmlns:a16="http://schemas.microsoft.com/office/drawing/2014/main" id="{4BB2440C-FDD9-2932-1168-7CC297135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a:extLst>
              <a:ext uri="{FF2B5EF4-FFF2-40B4-BE49-F238E27FC236}">
                <a16:creationId xmlns:a16="http://schemas.microsoft.com/office/drawing/2014/main" id="{6DACDEE8-05AE-1C89-86C6-E508B22EF8C5}"/>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7" name="Picture 2" descr="teddycmyk2">
            <a:extLst>
              <a:ext uri="{FF2B5EF4-FFF2-40B4-BE49-F238E27FC236}">
                <a16:creationId xmlns:a16="http://schemas.microsoft.com/office/drawing/2014/main" id="{E6D6AF92-1DEB-49E1-B16D-BC1262D858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a:extLst>
              <a:ext uri="{FF2B5EF4-FFF2-40B4-BE49-F238E27FC236}">
                <a16:creationId xmlns:a16="http://schemas.microsoft.com/office/drawing/2014/main" id="{D9477B6C-19D6-2B82-0049-443A969892B2}"/>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2" name="Title 1"/>
          <p:cNvSpPr>
            <a:spLocks noGrp="1"/>
          </p:cNvSpPr>
          <p:nvPr>
            <p:ph type="title"/>
          </p:nvPr>
        </p:nvSpPr>
        <p:spPr>
          <a:xfrm>
            <a:off x="609603" y="273050"/>
            <a:ext cx="4011084" cy="1162050"/>
          </a:xfrm>
          <a:prstGeom prst="rect">
            <a:avLst/>
          </a:prstGeom>
        </p:spPr>
        <p:txBody>
          <a:bodyPr anchor="b"/>
          <a:lstStyle>
            <a:lvl1pPr algn="l">
              <a:defRPr sz="2000" b="1">
                <a:solidFill>
                  <a:srgbClr val="000066"/>
                </a:solidFill>
              </a:defRPr>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3200">
                <a:solidFill>
                  <a:srgbClr val="000066"/>
                </a:solidFill>
              </a:defRPr>
            </a:lvl1pPr>
            <a:lvl2pPr>
              <a:defRPr sz="2800">
                <a:solidFill>
                  <a:srgbClr val="000066"/>
                </a:solidFill>
              </a:defRPr>
            </a:lvl2pPr>
            <a:lvl3pPr>
              <a:defRPr sz="2400">
                <a:solidFill>
                  <a:srgbClr val="000066"/>
                </a:solidFill>
              </a:defRPr>
            </a:lvl3pPr>
            <a:lvl4pPr>
              <a:defRPr sz="2000">
                <a:solidFill>
                  <a:srgbClr val="000066"/>
                </a:solidFill>
              </a:defRPr>
            </a:lvl4pPr>
            <a:lvl5pPr>
              <a:defRPr sz="2000">
                <a:solidFill>
                  <a:srgbClr val="0000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400">
                <a:solidFill>
                  <a:srgbClr val="000066"/>
                </a:solidFill>
              </a:defRPr>
            </a:lvl1pPr>
            <a:lvl2pPr marL="457102" indent="0">
              <a:buNone/>
              <a:defRPr sz="1200"/>
            </a:lvl2pPr>
            <a:lvl3pPr marL="914204" indent="0">
              <a:buNone/>
              <a:defRPr sz="1000"/>
            </a:lvl3pPr>
            <a:lvl4pPr marL="1371305" indent="0">
              <a:buNone/>
              <a:defRPr sz="900"/>
            </a:lvl4pPr>
            <a:lvl5pPr marL="1828408" indent="0">
              <a:buNone/>
              <a:defRPr sz="900"/>
            </a:lvl5pPr>
            <a:lvl6pPr marL="2285509" indent="0">
              <a:buNone/>
              <a:defRPr sz="900"/>
            </a:lvl6pPr>
            <a:lvl7pPr marL="2742611" indent="0">
              <a:buNone/>
              <a:defRPr sz="900"/>
            </a:lvl7pPr>
            <a:lvl8pPr marL="3199713" indent="0">
              <a:buNone/>
              <a:defRPr sz="900"/>
            </a:lvl8pPr>
            <a:lvl9pPr marL="3656815" indent="0">
              <a:buNone/>
              <a:defRPr sz="900"/>
            </a:lvl9pPr>
          </a:lstStyle>
          <a:p>
            <a:pPr lvl="0"/>
            <a:r>
              <a:rPr lang="en-US"/>
              <a:t>Click to edit Master text styles</a:t>
            </a:r>
          </a:p>
        </p:txBody>
      </p:sp>
      <p:sp>
        <p:nvSpPr>
          <p:cNvPr id="9" name="Date Placeholder 3">
            <a:extLst>
              <a:ext uri="{FF2B5EF4-FFF2-40B4-BE49-F238E27FC236}">
                <a16:creationId xmlns:a16="http://schemas.microsoft.com/office/drawing/2014/main" id="{D1EA05C5-CED0-E9B9-DCC4-43A8EBECAF4A}"/>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10" name="Footer Placeholder 4">
            <a:extLst>
              <a:ext uri="{FF2B5EF4-FFF2-40B4-BE49-F238E27FC236}">
                <a16:creationId xmlns:a16="http://schemas.microsoft.com/office/drawing/2014/main" id="{93F97839-D409-FC86-BBCC-7048E16C79BA}"/>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0A1404E5-1B8D-47AA-9E4B-4132453C78D0}" type="slidenum">
              <a:rPr lang="en-US" altLang="en-US"/>
              <a:pPr/>
              <a:t>‹#›</a:t>
            </a:fld>
            <a:endParaRPr lang="en-US" altLang="en-US"/>
          </a:p>
        </p:txBody>
      </p:sp>
    </p:spTree>
    <p:extLst>
      <p:ext uri="{BB962C8B-B14F-4D97-AF65-F5344CB8AC3E}">
        <p14:creationId xmlns:p14="http://schemas.microsoft.com/office/powerpoint/2010/main" val="4061058902"/>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teddycmyk2">
            <a:extLst>
              <a:ext uri="{FF2B5EF4-FFF2-40B4-BE49-F238E27FC236}">
                <a16:creationId xmlns:a16="http://schemas.microsoft.com/office/drawing/2014/main" id="{8ABD0E87-8119-EAB0-7CBB-C59ED2BA7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a:extLst>
              <a:ext uri="{FF2B5EF4-FFF2-40B4-BE49-F238E27FC236}">
                <a16:creationId xmlns:a16="http://schemas.microsoft.com/office/drawing/2014/main" id="{BB96A04B-11D0-8400-A0FB-874B902038A0}"/>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7" name="Picture 2" descr="teddycmyk2">
            <a:extLst>
              <a:ext uri="{FF2B5EF4-FFF2-40B4-BE49-F238E27FC236}">
                <a16:creationId xmlns:a16="http://schemas.microsoft.com/office/drawing/2014/main" id="{B4DE502C-ACA8-7BB3-FD3D-55B4D8BE1F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a:extLst>
              <a:ext uri="{FF2B5EF4-FFF2-40B4-BE49-F238E27FC236}">
                <a16:creationId xmlns:a16="http://schemas.microsoft.com/office/drawing/2014/main" id="{94B941CC-FCEB-85F1-2401-0E2348F833DB}"/>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rgbClr val="000066"/>
                </a:solidFill>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rtlCol="0">
            <a:normAutofit/>
          </a:bodyPr>
          <a:lstStyle>
            <a:lvl1pPr marL="0" indent="0">
              <a:buNone/>
              <a:defRPr sz="3200">
                <a:solidFill>
                  <a:srgbClr val="000066"/>
                </a:solidFill>
              </a:defRPr>
            </a:lvl1pPr>
            <a:lvl2pPr marL="457102" indent="0">
              <a:buNone/>
              <a:defRPr sz="2800"/>
            </a:lvl2pPr>
            <a:lvl3pPr marL="914204" indent="0">
              <a:buNone/>
              <a:defRPr sz="2400"/>
            </a:lvl3pPr>
            <a:lvl4pPr marL="1371305" indent="0">
              <a:buNone/>
              <a:defRPr sz="2000"/>
            </a:lvl4pPr>
            <a:lvl5pPr marL="1828408" indent="0">
              <a:buNone/>
              <a:defRPr sz="2000"/>
            </a:lvl5pPr>
            <a:lvl6pPr marL="2285509" indent="0">
              <a:buNone/>
              <a:defRPr sz="2000"/>
            </a:lvl6pPr>
            <a:lvl7pPr marL="2742611" indent="0">
              <a:buNone/>
              <a:defRPr sz="2000"/>
            </a:lvl7pPr>
            <a:lvl8pPr marL="3199713" indent="0">
              <a:buNone/>
              <a:defRPr sz="2000"/>
            </a:lvl8pPr>
            <a:lvl9pPr marL="3656815"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solidFill>
                  <a:srgbClr val="000066"/>
                </a:solidFill>
              </a:defRPr>
            </a:lvl1pPr>
            <a:lvl2pPr marL="457102" indent="0">
              <a:buNone/>
              <a:defRPr sz="1200"/>
            </a:lvl2pPr>
            <a:lvl3pPr marL="914204" indent="0">
              <a:buNone/>
              <a:defRPr sz="1000"/>
            </a:lvl3pPr>
            <a:lvl4pPr marL="1371305" indent="0">
              <a:buNone/>
              <a:defRPr sz="900"/>
            </a:lvl4pPr>
            <a:lvl5pPr marL="1828408" indent="0">
              <a:buNone/>
              <a:defRPr sz="900"/>
            </a:lvl5pPr>
            <a:lvl6pPr marL="2285509" indent="0">
              <a:buNone/>
              <a:defRPr sz="900"/>
            </a:lvl6pPr>
            <a:lvl7pPr marL="2742611" indent="0">
              <a:buNone/>
              <a:defRPr sz="900"/>
            </a:lvl7pPr>
            <a:lvl8pPr marL="3199713" indent="0">
              <a:buNone/>
              <a:defRPr sz="900"/>
            </a:lvl8pPr>
            <a:lvl9pPr marL="3656815" indent="0">
              <a:buNone/>
              <a:defRPr sz="900"/>
            </a:lvl9pPr>
          </a:lstStyle>
          <a:p>
            <a:pPr lvl="0"/>
            <a:r>
              <a:rPr lang="en-US"/>
              <a:t>Click to edit Master text styles</a:t>
            </a:r>
          </a:p>
        </p:txBody>
      </p:sp>
      <p:sp>
        <p:nvSpPr>
          <p:cNvPr id="9" name="Date Placeholder 3">
            <a:extLst>
              <a:ext uri="{FF2B5EF4-FFF2-40B4-BE49-F238E27FC236}">
                <a16:creationId xmlns:a16="http://schemas.microsoft.com/office/drawing/2014/main" id="{84EEF87E-0ECF-0820-9A44-6FD7D0E4D6A3}"/>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10" name="Footer Placeholder 4">
            <a:extLst>
              <a:ext uri="{FF2B5EF4-FFF2-40B4-BE49-F238E27FC236}">
                <a16:creationId xmlns:a16="http://schemas.microsoft.com/office/drawing/2014/main" id="{E48CE6A2-BB1E-92B4-2264-2502CEB87F8A}"/>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A26A382C-3376-4898-8FEB-F4BA14801514}" type="slidenum">
              <a:rPr lang="en-US" altLang="en-US"/>
              <a:pPr/>
              <a:t>‹#›</a:t>
            </a:fld>
            <a:endParaRPr lang="en-US" altLang="en-US"/>
          </a:p>
        </p:txBody>
      </p:sp>
    </p:spTree>
    <p:extLst>
      <p:ext uri="{BB962C8B-B14F-4D97-AF65-F5344CB8AC3E}">
        <p14:creationId xmlns:p14="http://schemas.microsoft.com/office/powerpoint/2010/main" val="3098403915"/>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89FD4-8A0C-4B63-AEF7-322C45F80782}"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1373322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no log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CFC39FD-2C32-8643-71D0-4C54A6EC15DF}"/>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endParaRPr lang="en-US"/>
          </a:p>
        </p:txBody>
      </p:sp>
      <p:sp>
        <p:nvSpPr>
          <p:cNvPr id="3" name="Footer Placeholder 4">
            <a:extLst>
              <a:ext uri="{FF2B5EF4-FFF2-40B4-BE49-F238E27FC236}">
                <a16:creationId xmlns:a16="http://schemas.microsoft.com/office/drawing/2014/main" id="{3907A426-0469-22B4-910A-04193686750E}"/>
              </a:ext>
            </a:extLst>
          </p:cNvPr>
          <p:cNvSpPr>
            <a:spLocks noGrp="1"/>
          </p:cNvSpPr>
          <p:nvPr>
            <p:ph type="ftr" sz="quarter" idx="11"/>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0535EC16-3EE8-4CDD-9E06-32BCA6452D59}" type="slidenum">
              <a:rPr lang="en-US" altLang="en-US"/>
              <a:pPr/>
              <a:t>‹#›</a:t>
            </a:fld>
            <a:endParaRPr lang="en-US" altLang="en-US"/>
          </a:p>
        </p:txBody>
      </p:sp>
    </p:spTree>
    <p:extLst>
      <p:ext uri="{BB962C8B-B14F-4D97-AF65-F5344CB8AC3E}">
        <p14:creationId xmlns:p14="http://schemas.microsoft.com/office/powerpoint/2010/main" val="3348727384"/>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EDDY Design">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E0051882-7239-7C99-FE22-228D4EC6F09D}"/>
              </a:ext>
            </a:extLst>
          </p:cNvPr>
          <p:cNvSpPr>
            <a:spLocks noChangeArrowheads="1"/>
          </p:cNvSpPr>
          <p:nvPr userDrawn="1"/>
        </p:nvSpPr>
        <p:spPr bwMode="auto">
          <a:xfrm>
            <a:off x="508000" y="5410200"/>
            <a:ext cx="11379200" cy="892175"/>
          </a:xfrm>
          <a:prstGeom prst="rect">
            <a:avLst/>
          </a:prstGeom>
          <a:solidFill>
            <a:schemeClr val="accent1">
              <a:lumMod val="60000"/>
              <a:lumOff val="40000"/>
            </a:schemeClr>
          </a:solidFill>
          <a:ln>
            <a:noFill/>
          </a:ln>
        </p:spPr>
        <p:txBody>
          <a:bodyPr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800" b="1" i="1">
              <a:solidFill>
                <a:srgbClr val="000066"/>
              </a:solidFill>
              <a:latin typeface="+mn-lt"/>
              <a:ea typeface="MS PGothic" pitchFamily="34" charset="-128"/>
            </a:endParaRPr>
          </a:p>
          <a:p>
            <a:pPr eaLnBrk="1" hangingPunct="1">
              <a:defRPr/>
            </a:pPr>
            <a:r>
              <a:rPr lang="en-US" altLang="en-US" sz="2400" b="1" i="1">
                <a:solidFill>
                  <a:srgbClr val="000066"/>
                </a:solidFill>
                <a:latin typeface="+mn-lt"/>
                <a:ea typeface="MS PGothic" pitchFamily="34" charset="-128"/>
              </a:rPr>
              <a:t> N=8676 enrolled	</a:t>
            </a:r>
            <a:endParaRPr lang="en-US" altLang="en-US" b="1" i="1">
              <a:solidFill>
                <a:srgbClr val="000066"/>
              </a:solidFill>
              <a:latin typeface="+mn-lt"/>
              <a:ea typeface="MS PGothic" pitchFamily="34" charset="-128"/>
            </a:endParaRPr>
          </a:p>
          <a:p>
            <a:pPr eaLnBrk="1" hangingPunct="1">
              <a:defRPr/>
            </a:pPr>
            <a:r>
              <a:rPr lang="en-US" altLang="en-US" b="1" i="1">
                <a:solidFill>
                  <a:srgbClr val="000066"/>
                </a:solidFill>
                <a:ea typeface="MS PGothic" pitchFamily="34" charset="-128"/>
              </a:rPr>
              <a:t> </a:t>
            </a:r>
            <a:r>
              <a:rPr lang="en-US" altLang="en-US" b="1" i="1">
                <a:solidFill>
                  <a:srgbClr val="000066"/>
                </a:solidFill>
                <a:latin typeface="+mn-lt"/>
                <a:ea typeface="MS PGothic" pitchFamily="34" charset="-128"/>
              </a:rPr>
              <a:t>Expected by the study end:	                       n~800			                    n~400</a:t>
            </a:r>
          </a:p>
          <a:p>
            <a:pPr eaLnBrk="1" hangingPunct="1">
              <a:defRPr/>
            </a:pPr>
            <a:endParaRPr lang="en-US" altLang="en-US" sz="800" b="1" i="1">
              <a:solidFill>
                <a:srgbClr val="000066"/>
              </a:solidFill>
              <a:latin typeface="+mn-lt"/>
              <a:ea typeface="MS PGothic" pitchFamily="34" charset="-128"/>
            </a:endParaRPr>
          </a:p>
        </p:txBody>
      </p:sp>
      <p:grpSp>
        <p:nvGrpSpPr>
          <p:cNvPr id="3" name="Group 29">
            <a:extLst>
              <a:ext uri="{FF2B5EF4-FFF2-40B4-BE49-F238E27FC236}">
                <a16:creationId xmlns:a16="http://schemas.microsoft.com/office/drawing/2014/main" id="{170C1802-4BBA-63CC-0B78-BD1D11701113}"/>
              </a:ext>
            </a:extLst>
          </p:cNvPr>
          <p:cNvGrpSpPr>
            <a:grpSpLocks/>
          </p:cNvGrpSpPr>
          <p:nvPr/>
        </p:nvGrpSpPr>
        <p:grpSpPr bwMode="auto">
          <a:xfrm>
            <a:off x="9855202" y="2819400"/>
            <a:ext cx="2004484" cy="2286000"/>
            <a:chOff x="4451" y="2340"/>
            <a:chExt cx="1152" cy="815"/>
          </a:xfrm>
          <a:solidFill>
            <a:srgbClr val="C00000"/>
          </a:solidFill>
        </p:grpSpPr>
        <p:sp>
          <p:nvSpPr>
            <p:cNvPr id="4" name="Rectangle 27">
              <a:extLst>
                <a:ext uri="{FF2B5EF4-FFF2-40B4-BE49-F238E27FC236}">
                  <a16:creationId xmlns:a16="http://schemas.microsoft.com/office/drawing/2014/main" id="{7B21532F-6278-0169-112E-FBF5F8CEACA9}"/>
                </a:ext>
              </a:extLst>
            </p:cNvPr>
            <p:cNvSpPr>
              <a:spLocks noChangeArrowheads="1"/>
            </p:cNvSpPr>
            <p:nvPr/>
          </p:nvSpPr>
          <p:spPr bwMode="auto">
            <a:xfrm>
              <a:off x="4451" y="2340"/>
              <a:ext cx="1152" cy="8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5" name="Rectangle 28">
              <a:extLst>
                <a:ext uri="{FF2B5EF4-FFF2-40B4-BE49-F238E27FC236}">
                  <a16:creationId xmlns:a16="http://schemas.microsoft.com/office/drawing/2014/main" id="{53B56363-B7FC-0CAE-991D-A2AA6B3B7E7D}"/>
                </a:ext>
              </a:extLst>
            </p:cNvPr>
            <p:cNvSpPr>
              <a:spLocks noChangeArrowheads="1"/>
            </p:cNvSpPr>
            <p:nvPr/>
          </p:nvSpPr>
          <p:spPr bwMode="auto">
            <a:xfrm>
              <a:off x="4451" y="2340"/>
              <a:ext cx="1152" cy="815"/>
            </a:xfrm>
            <a:prstGeom prst="rect">
              <a:avLst/>
            </a:prstGeom>
            <a:grpFill/>
            <a:ln w="11113" cap="rnd">
              <a:solidFill>
                <a:srgbClr val="000000"/>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pic>
        <p:nvPicPr>
          <p:cNvPr id="6" name="Picture 5" descr="needle_standard">
            <a:extLst>
              <a:ext uri="{FF2B5EF4-FFF2-40B4-BE49-F238E27FC236}">
                <a16:creationId xmlns:a16="http://schemas.microsoft.com/office/drawing/2014/main" id="{5A65B428-BCA9-E1CA-A4B6-798B2F7BED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0" y="4267200"/>
            <a:ext cx="15240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5">
            <a:extLst>
              <a:ext uri="{FF2B5EF4-FFF2-40B4-BE49-F238E27FC236}">
                <a16:creationId xmlns:a16="http://schemas.microsoft.com/office/drawing/2014/main" id="{83F060CE-EEA5-BAAD-333B-99899B9B1B4B}"/>
              </a:ext>
            </a:extLst>
          </p:cNvPr>
          <p:cNvSpPr>
            <a:spLocks noChangeArrowheads="1"/>
          </p:cNvSpPr>
          <p:nvPr/>
        </p:nvSpPr>
        <p:spPr bwMode="auto">
          <a:xfrm>
            <a:off x="508000" y="2827338"/>
            <a:ext cx="2336800" cy="2286000"/>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ＭＳ Ｐゴシック" pitchFamily="34" charset="-128"/>
            </a:endParaRPr>
          </a:p>
        </p:txBody>
      </p:sp>
      <p:sp>
        <p:nvSpPr>
          <p:cNvPr id="8" name="Rectangle 16">
            <a:extLst>
              <a:ext uri="{FF2B5EF4-FFF2-40B4-BE49-F238E27FC236}">
                <a16:creationId xmlns:a16="http://schemas.microsoft.com/office/drawing/2014/main" id="{11105EFA-1DF5-D32F-6A40-38F5DD51387C}"/>
              </a:ext>
            </a:extLst>
          </p:cNvPr>
          <p:cNvSpPr>
            <a:spLocks noChangeArrowheads="1"/>
          </p:cNvSpPr>
          <p:nvPr/>
        </p:nvSpPr>
        <p:spPr bwMode="auto">
          <a:xfrm>
            <a:off x="989013" y="2895600"/>
            <a:ext cx="14033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rgbClr val="000066"/>
                </a:solidFill>
                <a:latin typeface="+mn-lt"/>
                <a:ea typeface="MS PGothic" pitchFamily="34" charset="-128"/>
              </a:rPr>
              <a:t>Genetic</a:t>
            </a:r>
          </a:p>
          <a:p>
            <a:pPr algn="ctr" eaLnBrk="1" hangingPunct="1">
              <a:defRPr/>
            </a:pPr>
            <a:r>
              <a:rPr lang="en-US" altLang="en-US" sz="2000" b="1">
                <a:solidFill>
                  <a:srgbClr val="000066"/>
                </a:solidFill>
                <a:latin typeface="+mn-lt"/>
                <a:ea typeface="MS PGothic" pitchFamily="34" charset="-128"/>
              </a:rPr>
              <a:t>susceptibility</a:t>
            </a:r>
          </a:p>
        </p:txBody>
      </p:sp>
      <p:sp>
        <p:nvSpPr>
          <p:cNvPr id="9" name="Rectangle 30">
            <a:extLst>
              <a:ext uri="{FF2B5EF4-FFF2-40B4-BE49-F238E27FC236}">
                <a16:creationId xmlns:a16="http://schemas.microsoft.com/office/drawing/2014/main" id="{77B6BA04-8F5D-ED2E-009F-67FEF547B571}"/>
              </a:ext>
            </a:extLst>
          </p:cNvPr>
          <p:cNvSpPr>
            <a:spLocks noChangeArrowheads="1"/>
          </p:cNvSpPr>
          <p:nvPr/>
        </p:nvSpPr>
        <p:spPr bwMode="auto">
          <a:xfrm>
            <a:off x="10234613" y="2971800"/>
            <a:ext cx="1223962"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chemeClr val="bg1"/>
                </a:solidFill>
                <a:latin typeface="+mn-lt"/>
                <a:ea typeface="MS PGothic" pitchFamily="34" charset="-128"/>
              </a:rPr>
              <a:t>Clinical</a:t>
            </a:r>
          </a:p>
          <a:p>
            <a:pPr algn="ctr" eaLnBrk="1" hangingPunct="1">
              <a:defRPr/>
            </a:pPr>
            <a:r>
              <a:rPr lang="en-US" altLang="en-US" sz="2000" b="1">
                <a:solidFill>
                  <a:schemeClr val="bg1"/>
                </a:solidFill>
                <a:latin typeface="+mn-lt"/>
                <a:ea typeface="MS PGothic" pitchFamily="34" charset="-128"/>
              </a:rPr>
              <a:t>diabetes</a:t>
            </a:r>
          </a:p>
          <a:p>
            <a:pPr algn="ctr" eaLnBrk="1" hangingPunct="1">
              <a:defRPr/>
            </a:pPr>
            <a:endParaRPr lang="en-US" altLang="en-US" sz="2000" b="1">
              <a:solidFill>
                <a:schemeClr val="bg1"/>
              </a:solidFill>
              <a:ea typeface="MS PGothic" pitchFamily="34" charset="-128"/>
            </a:endParaRPr>
          </a:p>
          <a:p>
            <a:pPr algn="ctr" eaLnBrk="1" hangingPunct="1">
              <a:defRPr/>
            </a:pPr>
            <a:r>
              <a:rPr lang="en-US" altLang="en-US" sz="2000">
                <a:solidFill>
                  <a:schemeClr val="bg1"/>
                </a:solidFill>
                <a:latin typeface="+mn-lt"/>
                <a:ea typeface="MS PGothic" pitchFamily="34" charset="-128"/>
              </a:rPr>
              <a:t>ADA / WHO</a:t>
            </a:r>
          </a:p>
        </p:txBody>
      </p:sp>
      <p:sp>
        <p:nvSpPr>
          <p:cNvPr id="10" name="Freeform 32">
            <a:extLst>
              <a:ext uri="{FF2B5EF4-FFF2-40B4-BE49-F238E27FC236}">
                <a16:creationId xmlns:a16="http://schemas.microsoft.com/office/drawing/2014/main" id="{C0C48603-4CF3-3645-288D-E7F8A976B528}"/>
              </a:ext>
            </a:extLst>
          </p:cNvPr>
          <p:cNvSpPr>
            <a:spLocks noEditPoints="1"/>
          </p:cNvSpPr>
          <p:nvPr/>
        </p:nvSpPr>
        <p:spPr bwMode="auto">
          <a:xfrm>
            <a:off x="3048000" y="3733800"/>
            <a:ext cx="711200" cy="152400"/>
          </a:xfrm>
          <a:custGeom>
            <a:avLst/>
            <a:gdLst>
              <a:gd name="T0" fmla="*/ 0 w 406"/>
              <a:gd name="T1" fmla="*/ 2147483646 h 120"/>
              <a:gd name="T2" fmla="*/ 2147483646 w 406"/>
              <a:gd name="T3" fmla="*/ 2147483646 h 120"/>
              <a:gd name="T4" fmla="*/ 2147483646 w 406"/>
              <a:gd name="T5" fmla="*/ 2147483646 h 120"/>
              <a:gd name="T6" fmla="*/ 0 w 406"/>
              <a:gd name="T7" fmla="*/ 2147483646 h 120"/>
              <a:gd name="T8" fmla="*/ 0 w 406"/>
              <a:gd name="T9" fmla="*/ 2147483646 h 120"/>
              <a:gd name="T10" fmla="*/ 2147483646 w 406"/>
              <a:gd name="T11" fmla="*/ 0 h 120"/>
              <a:gd name="T12" fmla="*/ 2147483646 w 406"/>
              <a:gd name="T13" fmla="*/ 2147483646 h 120"/>
              <a:gd name="T14" fmla="*/ 2147483646 w 406"/>
              <a:gd name="T15" fmla="*/ 2147483646 h 120"/>
              <a:gd name="T16" fmla="*/ 2147483646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a:p>
        </p:txBody>
      </p:sp>
      <p:grpSp>
        <p:nvGrpSpPr>
          <p:cNvPr id="11" name="Group 36">
            <a:extLst>
              <a:ext uri="{FF2B5EF4-FFF2-40B4-BE49-F238E27FC236}">
                <a16:creationId xmlns:a16="http://schemas.microsoft.com/office/drawing/2014/main" id="{8F628042-C531-41B1-B29D-69D56FD683D6}"/>
              </a:ext>
            </a:extLst>
          </p:cNvPr>
          <p:cNvGrpSpPr>
            <a:grpSpLocks/>
          </p:cNvGrpSpPr>
          <p:nvPr/>
        </p:nvGrpSpPr>
        <p:grpSpPr bwMode="auto">
          <a:xfrm>
            <a:off x="3860800" y="2819400"/>
            <a:ext cx="5080000" cy="2286000"/>
            <a:chOff x="2484" y="2896"/>
            <a:chExt cx="1170" cy="244"/>
          </a:xfrm>
          <a:solidFill>
            <a:schemeClr val="bg2"/>
          </a:solidFill>
        </p:grpSpPr>
        <p:sp>
          <p:nvSpPr>
            <p:cNvPr id="12" name="Rectangle 34">
              <a:extLst>
                <a:ext uri="{FF2B5EF4-FFF2-40B4-BE49-F238E27FC236}">
                  <a16:creationId xmlns:a16="http://schemas.microsoft.com/office/drawing/2014/main" id="{DEAF668F-2133-9B05-F133-495CCB630749}"/>
                </a:ext>
              </a:extLst>
            </p:cNvPr>
            <p:cNvSpPr>
              <a:spLocks noChangeArrowheads="1"/>
            </p:cNvSpPr>
            <p:nvPr/>
          </p:nvSpPr>
          <p:spPr bwMode="auto">
            <a:xfrm>
              <a:off x="2484" y="2896"/>
              <a:ext cx="1170" cy="244"/>
            </a:xfrm>
            <a:prstGeom prst="rect">
              <a:avLst/>
            </a:prstGeom>
            <a:grpFill/>
            <a:ln w="9525">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13" name="Rectangle 35">
              <a:extLst>
                <a:ext uri="{FF2B5EF4-FFF2-40B4-BE49-F238E27FC236}">
                  <a16:creationId xmlns:a16="http://schemas.microsoft.com/office/drawing/2014/main" id="{682C9D2D-FC33-B045-4A4D-5DB6C8F18ED6}"/>
                </a:ext>
              </a:extLst>
            </p:cNvPr>
            <p:cNvSpPr>
              <a:spLocks noChangeArrowheads="1"/>
            </p:cNvSpPr>
            <p:nvPr/>
          </p:nvSpPr>
          <p:spPr bwMode="auto">
            <a:xfrm>
              <a:off x="2484" y="2896"/>
              <a:ext cx="1170" cy="244"/>
            </a:xfrm>
            <a:prstGeom prst="rect">
              <a:avLst/>
            </a:prstGeom>
            <a:grpFill/>
            <a:ln w="11113" cap="rnd">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sp>
        <p:nvSpPr>
          <p:cNvPr id="14" name="Rectangle 37">
            <a:extLst>
              <a:ext uri="{FF2B5EF4-FFF2-40B4-BE49-F238E27FC236}">
                <a16:creationId xmlns:a16="http://schemas.microsoft.com/office/drawing/2014/main" id="{57FFA188-CB2D-1171-C6DD-DC35961389F7}"/>
              </a:ext>
            </a:extLst>
          </p:cNvPr>
          <p:cNvSpPr>
            <a:spLocks noChangeArrowheads="1"/>
          </p:cNvSpPr>
          <p:nvPr/>
        </p:nvSpPr>
        <p:spPr bwMode="auto">
          <a:xfrm>
            <a:off x="3962400" y="2895600"/>
            <a:ext cx="4876800" cy="1477963"/>
          </a:xfrm>
          <a:prstGeom prst="rect">
            <a:avLst/>
          </a:prstGeom>
          <a:solidFill>
            <a:schemeClr val="bg2"/>
          </a:solidFill>
          <a:ln>
            <a:noFill/>
          </a:ln>
        </p:spPr>
        <p:txBody>
          <a:bodyPr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altLang="en-US" sz="2000" b="1">
                <a:solidFill>
                  <a:srgbClr val="000066"/>
                </a:solidFill>
                <a:latin typeface="+mn-lt"/>
                <a:ea typeface="MS PGothic" pitchFamily="34" charset="-128"/>
              </a:rPr>
              <a:t>Confirmed persistent islet autoimmunity:</a:t>
            </a:r>
          </a:p>
          <a:p>
            <a:pPr eaLnBrk="1" hangingPunct="1">
              <a:defRPr/>
            </a:pPr>
            <a:endParaRPr lang="en-GB" altLang="en-US" sz="2000" b="1">
              <a:ea typeface="MS PGothic" pitchFamily="34" charset="-128"/>
            </a:endParaRPr>
          </a:p>
          <a:p>
            <a:pPr eaLnBrk="1" hangingPunct="1">
              <a:defRPr/>
            </a:pPr>
            <a:r>
              <a:rPr lang="en-GB" altLang="en-US" sz="2000" b="1">
                <a:solidFill>
                  <a:srgbClr val="C00000"/>
                </a:solidFill>
                <a:latin typeface="+mn-lt"/>
                <a:ea typeface="MS PGothic" pitchFamily="34" charset="-128"/>
              </a:rPr>
              <a:t>GADA, IA-2A or IAA (+ZnT8A)</a:t>
            </a:r>
            <a:endParaRPr lang="en-GB" altLang="en-US" sz="2400" b="1">
              <a:solidFill>
                <a:srgbClr val="C00000"/>
              </a:solidFill>
              <a:latin typeface="+mn-lt"/>
              <a:ea typeface="MS PGothic" pitchFamily="34" charset="-128"/>
            </a:endParaRPr>
          </a:p>
          <a:p>
            <a:pPr eaLnBrk="1" hangingPunct="1">
              <a:defRPr/>
            </a:pPr>
            <a:r>
              <a:rPr lang="en-GB" altLang="en-US" b="1" u="sng">
                <a:solidFill>
                  <a:srgbClr val="000066"/>
                </a:solidFill>
                <a:latin typeface="+mn-lt"/>
                <a:ea typeface="MS PGothic" pitchFamily="34" charset="-128"/>
              </a:rPr>
              <a:t>at least twice</a:t>
            </a:r>
            <a:r>
              <a:rPr lang="en-GB" altLang="en-US" b="1">
                <a:solidFill>
                  <a:srgbClr val="000066"/>
                </a:solidFill>
                <a:latin typeface="+mn-lt"/>
                <a:ea typeface="MS PGothic" pitchFamily="34" charset="-128"/>
              </a:rPr>
              <a:t> 3 months apart &amp; confirmed in the second laboratory</a:t>
            </a:r>
            <a:endParaRPr lang="en-US" altLang="en-US" b="1">
              <a:solidFill>
                <a:srgbClr val="000066"/>
              </a:solidFill>
              <a:latin typeface="+mn-lt"/>
              <a:ea typeface="MS PGothic" pitchFamily="34" charset="-128"/>
            </a:endParaRPr>
          </a:p>
        </p:txBody>
      </p:sp>
      <p:sp>
        <p:nvSpPr>
          <p:cNvPr id="15" name="Freeform 39">
            <a:extLst>
              <a:ext uri="{FF2B5EF4-FFF2-40B4-BE49-F238E27FC236}">
                <a16:creationId xmlns:a16="http://schemas.microsoft.com/office/drawing/2014/main" id="{79B868F9-5DDA-3C53-3187-81F0ABB494AD}"/>
              </a:ext>
            </a:extLst>
          </p:cNvPr>
          <p:cNvSpPr>
            <a:spLocks noEditPoints="1"/>
          </p:cNvSpPr>
          <p:nvPr/>
        </p:nvSpPr>
        <p:spPr bwMode="auto">
          <a:xfrm>
            <a:off x="9042400" y="3810000"/>
            <a:ext cx="711200" cy="152400"/>
          </a:xfrm>
          <a:custGeom>
            <a:avLst/>
            <a:gdLst>
              <a:gd name="T0" fmla="*/ 0 w 406"/>
              <a:gd name="T1" fmla="*/ 2147483646 h 120"/>
              <a:gd name="T2" fmla="*/ 2147483646 w 406"/>
              <a:gd name="T3" fmla="*/ 2147483646 h 120"/>
              <a:gd name="T4" fmla="*/ 2147483646 w 406"/>
              <a:gd name="T5" fmla="*/ 2147483646 h 120"/>
              <a:gd name="T6" fmla="*/ 0 w 406"/>
              <a:gd name="T7" fmla="*/ 2147483646 h 120"/>
              <a:gd name="T8" fmla="*/ 0 w 406"/>
              <a:gd name="T9" fmla="*/ 2147483646 h 120"/>
              <a:gd name="T10" fmla="*/ 2147483646 w 406"/>
              <a:gd name="T11" fmla="*/ 0 h 120"/>
              <a:gd name="T12" fmla="*/ 2147483646 w 406"/>
              <a:gd name="T13" fmla="*/ 2147483646 h 120"/>
              <a:gd name="T14" fmla="*/ 2147483646 w 406"/>
              <a:gd name="T15" fmla="*/ 2147483646 h 120"/>
              <a:gd name="T16" fmla="*/ 2147483646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a:p>
        </p:txBody>
      </p:sp>
      <p:sp>
        <p:nvSpPr>
          <p:cNvPr id="16" name="Text Box 18">
            <a:extLst>
              <a:ext uri="{FF2B5EF4-FFF2-40B4-BE49-F238E27FC236}">
                <a16:creationId xmlns:a16="http://schemas.microsoft.com/office/drawing/2014/main" id="{7267772B-0FDF-3D0D-3270-0CA4E1B7AFF8}"/>
              </a:ext>
            </a:extLst>
          </p:cNvPr>
          <p:cNvSpPr txBox="1">
            <a:spLocks noChangeArrowheads="1"/>
          </p:cNvSpPr>
          <p:nvPr/>
        </p:nvSpPr>
        <p:spPr bwMode="auto">
          <a:xfrm>
            <a:off x="5181600" y="2438400"/>
            <a:ext cx="18589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b="1">
                <a:solidFill>
                  <a:srgbClr val="000066"/>
                </a:solidFill>
                <a:latin typeface="Calibri" pitchFamily="34" charset="0"/>
              </a:rPr>
              <a:t>Primary endpoint</a:t>
            </a:r>
          </a:p>
        </p:txBody>
      </p:sp>
      <p:sp>
        <p:nvSpPr>
          <p:cNvPr id="17" name="Text Box 19">
            <a:extLst>
              <a:ext uri="{FF2B5EF4-FFF2-40B4-BE49-F238E27FC236}">
                <a16:creationId xmlns:a16="http://schemas.microsoft.com/office/drawing/2014/main" id="{9650EB51-0054-3D14-1DF1-E1A1AC2CCF97}"/>
              </a:ext>
            </a:extLst>
          </p:cNvPr>
          <p:cNvSpPr txBox="1">
            <a:spLocks noChangeArrowheads="1"/>
          </p:cNvSpPr>
          <p:nvPr/>
        </p:nvSpPr>
        <p:spPr bwMode="auto">
          <a:xfrm>
            <a:off x="9448800" y="2438400"/>
            <a:ext cx="18589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b="1">
                <a:solidFill>
                  <a:srgbClr val="000066"/>
                </a:solidFill>
                <a:latin typeface="Calibri" pitchFamily="34" charset="0"/>
              </a:rPr>
              <a:t>Primary endpoint</a:t>
            </a:r>
          </a:p>
        </p:txBody>
      </p:sp>
      <p:pic>
        <p:nvPicPr>
          <p:cNvPr id="18" name="Picture 4" descr="http://upload.wikimedia.org/wikipedia/commons/9/97/DNA_Double_Helix.png">
            <a:extLst>
              <a:ext uri="{FF2B5EF4-FFF2-40B4-BE49-F238E27FC236}">
                <a16:creationId xmlns:a16="http://schemas.microsoft.com/office/drawing/2014/main" id="{FEFEF1E5-2DDB-CADB-ED54-D2A51A76F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778250"/>
            <a:ext cx="212090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World Map Clip Art">
            <a:extLst>
              <a:ext uri="{FF2B5EF4-FFF2-40B4-BE49-F238E27FC236}">
                <a16:creationId xmlns:a16="http://schemas.microsoft.com/office/drawing/2014/main" id="{531087C4-3AF1-6341-F506-4EAE37498A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0"/>
            <a:ext cx="66675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teddycmyk2">
            <a:extLst>
              <a:ext uri="{FF2B5EF4-FFF2-40B4-BE49-F238E27FC236}">
                <a16:creationId xmlns:a16="http://schemas.microsoft.com/office/drawing/2014/main" id="{99F08E87-ADC0-BC04-8006-1B1AE62A55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2613" y="282575"/>
            <a:ext cx="4954587"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0">
            <a:extLst>
              <a:ext uri="{FF2B5EF4-FFF2-40B4-BE49-F238E27FC236}">
                <a16:creationId xmlns:a16="http://schemas.microsoft.com/office/drawing/2014/main" id="{26333FD1-05CE-E59B-941D-18B0A43588F8}"/>
              </a:ext>
            </a:extLst>
          </p:cNvPr>
          <p:cNvSpPr txBox="1">
            <a:spLocks noChangeArrowheads="1"/>
          </p:cNvSpPr>
          <p:nvPr/>
        </p:nvSpPr>
        <p:spPr bwMode="auto">
          <a:xfrm>
            <a:off x="8947150" y="1162050"/>
            <a:ext cx="2438400" cy="354013"/>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22" name="5-Point Star 21">
            <a:extLst>
              <a:ext uri="{FF2B5EF4-FFF2-40B4-BE49-F238E27FC236}">
                <a16:creationId xmlns:a16="http://schemas.microsoft.com/office/drawing/2014/main" id="{87116E72-85E4-4B96-5207-25959211E21C}"/>
              </a:ext>
            </a:extLst>
          </p:cNvPr>
          <p:cNvSpPr/>
          <p:nvPr/>
        </p:nvSpPr>
        <p:spPr>
          <a:xfrm>
            <a:off x="863600" y="9906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 name="5-Point Star 22">
            <a:extLst>
              <a:ext uri="{FF2B5EF4-FFF2-40B4-BE49-F238E27FC236}">
                <a16:creationId xmlns:a16="http://schemas.microsoft.com/office/drawing/2014/main" id="{0A428CB5-C79B-E20B-2256-277E928A346E}"/>
              </a:ext>
            </a:extLst>
          </p:cNvPr>
          <p:cNvSpPr/>
          <p:nvPr/>
        </p:nvSpPr>
        <p:spPr>
          <a:xfrm>
            <a:off x="1219200" y="10969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 name="5-Point Star 23">
            <a:extLst>
              <a:ext uri="{FF2B5EF4-FFF2-40B4-BE49-F238E27FC236}">
                <a16:creationId xmlns:a16="http://schemas.microsoft.com/office/drawing/2014/main" id="{490480C8-42A9-2AE3-EDC4-F97504D7203A}"/>
              </a:ext>
            </a:extLst>
          </p:cNvPr>
          <p:cNvSpPr/>
          <p:nvPr/>
        </p:nvSpPr>
        <p:spPr>
          <a:xfrm>
            <a:off x="1625600" y="12954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5-Point Star 24">
            <a:extLst>
              <a:ext uri="{FF2B5EF4-FFF2-40B4-BE49-F238E27FC236}">
                <a16:creationId xmlns:a16="http://schemas.microsoft.com/office/drawing/2014/main" id="{67891CB0-2EC2-696B-F0B5-0A2C4E7648A7}"/>
              </a:ext>
            </a:extLst>
          </p:cNvPr>
          <p:cNvSpPr/>
          <p:nvPr/>
        </p:nvSpPr>
        <p:spPr>
          <a:xfrm>
            <a:off x="1625600" y="11731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6" name="5-Point Star 25">
            <a:extLst>
              <a:ext uri="{FF2B5EF4-FFF2-40B4-BE49-F238E27FC236}">
                <a16:creationId xmlns:a16="http://schemas.microsoft.com/office/drawing/2014/main" id="{98CE4595-5E20-72E1-9926-BF5CCE54CA1B}"/>
              </a:ext>
            </a:extLst>
          </p:cNvPr>
          <p:cNvSpPr/>
          <p:nvPr/>
        </p:nvSpPr>
        <p:spPr>
          <a:xfrm>
            <a:off x="3352800" y="7921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 name="5-Point Star 26">
            <a:extLst>
              <a:ext uri="{FF2B5EF4-FFF2-40B4-BE49-F238E27FC236}">
                <a16:creationId xmlns:a16="http://schemas.microsoft.com/office/drawing/2014/main" id="{DFA9C3AB-FCEF-0D80-534F-06A289C40D63}"/>
              </a:ext>
            </a:extLst>
          </p:cNvPr>
          <p:cNvSpPr/>
          <p:nvPr/>
        </p:nvSpPr>
        <p:spPr>
          <a:xfrm>
            <a:off x="3556000" y="6397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 name="5-Point Star 27">
            <a:extLst>
              <a:ext uri="{FF2B5EF4-FFF2-40B4-BE49-F238E27FC236}">
                <a16:creationId xmlns:a16="http://schemas.microsoft.com/office/drawing/2014/main" id="{5041667C-0525-01B6-151D-E2F256473C26}"/>
              </a:ext>
            </a:extLst>
          </p:cNvPr>
          <p:cNvSpPr/>
          <p:nvPr/>
        </p:nvSpPr>
        <p:spPr>
          <a:xfrm>
            <a:off x="3352800" y="9445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9" name="Group 28">
            <a:extLst>
              <a:ext uri="{FF2B5EF4-FFF2-40B4-BE49-F238E27FC236}">
                <a16:creationId xmlns:a16="http://schemas.microsoft.com/office/drawing/2014/main" id="{AED098BB-8753-3476-F81A-93B409AD0B03}"/>
              </a:ext>
            </a:extLst>
          </p:cNvPr>
          <p:cNvGrpSpPr>
            <a:grpSpLocks/>
          </p:cNvGrpSpPr>
          <p:nvPr userDrawn="1"/>
        </p:nvGrpSpPr>
        <p:grpSpPr bwMode="auto">
          <a:xfrm>
            <a:off x="9855202" y="2819400"/>
            <a:ext cx="2004484" cy="2286000"/>
            <a:chOff x="4451" y="2340"/>
            <a:chExt cx="1152" cy="815"/>
          </a:xfrm>
          <a:solidFill>
            <a:srgbClr val="C00000"/>
          </a:solidFill>
        </p:grpSpPr>
        <p:sp>
          <p:nvSpPr>
            <p:cNvPr id="30" name="Rectangle 27">
              <a:extLst>
                <a:ext uri="{FF2B5EF4-FFF2-40B4-BE49-F238E27FC236}">
                  <a16:creationId xmlns:a16="http://schemas.microsoft.com/office/drawing/2014/main" id="{0FD64897-E947-2B05-6737-89EB3F4F0A69}"/>
                </a:ext>
              </a:extLst>
            </p:cNvPr>
            <p:cNvSpPr>
              <a:spLocks noChangeArrowheads="1"/>
            </p:cNvSpPr>
            <p:nvPr/>
          </p:nvSpPr>
          <p:spPr bwMode="auto">
            <a:xfrm>
              <a:off x="4451" y="2340"/>
              <a:ext cx="1152" cy="8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31" name="Rectangle 28">
              <a:extLst>
                <a:ext uri="{FF2B5EF4-FFF2-40B4-BE49-F238E27FC236}">
                  <a16:creationId xmlns:a16="http://schemas.microsoft.com/office/drawing/2014/main" id="{AD2A13EC-B7DD-F107-7C1A-3BB3F91FFEF5}"/>
                </a:ext>
              </a:extLst>
            </p:cNvPr>
            <p:cNvSpPr>
              <a:spLocks noChangeArrowheads="1"/>
            </p:cNvSpPr>
            <p:nvPr/>
          </p:nvSpPr>
          <p:spPr bwMode="auto">
            <a:xfrm>
              <a:off x="4451" y="2340"/>
              <a:ext cx="1152" cy="815"/>
            </a:xfrm>
            <a:prstGeom prst="rect">
              <a:avLst/>
            </a:prstGeom>
            <a:grpFill/>
            <a:ln w="11113" cap="rnd">
              <a:solidFill>
                <a:srgbClr val="000000"/>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sp>
        <p:nvSpPr>
          <p:cNvPr id="32" name="Rectangle 15">
            <a:extLst>
              <a:ext uri="{FF2B5EF4-FFF2-40B4-BE49-F238E27FC236}">
                <a16:creationId xmlns:a16="http://schemas.microsoft.com/office/drawing/2014/main" id="{21FF2BFE-BF54-FFA2-7876-1A4DE72D6B51}"/>
              </a:ext>
            </a:extLst>
          </p:cNvPr>
          <p:cNvSpPr>
            <a:spLocks noChangeArrowheads="1"/>
          </p:cNvSpPr>
          <p:nvPr userDrawn="1"/>
        </p:nvSpPr>
        <p:spPr bwMode="auto">
          <a:xfrm>
            <a:off x="508000" y="2827338"/>
            <a:ext cx="2336800" cy="2286000"/>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ＭＳ Ｐゴシック" pitchFamily="34" charset="-128"/>
            </a:endParaRPr>
          </a:p>
        </p:txBody>
      </p:sp>
      <p:sp>
        <p:nvSpPr>
          <p:cNvPr id="33" name="Rectangle 16">
            <a:extLst>
              <a:ext uri="{FF2B5EF4-FFF2-40B4-BE49-F238E27FC236}">
                <a16:creationId xmlns:a16="http://schemas.microsoft.com/office/drawing/2014/main" id="{EAD364E1-EEA4-316B-A943-3BAA78983436}"/>
              </a:ext>
            </a:extLst>
          </p:cNvPr>
          <p:cNvSpPr>
            <a:spLocks noChangeArrowheads="1"/>
          </p:cNvSpPr>
          <p:nvPr userDrawn="1"/>
        </p:nvSpPr>
        <p:spPr bwMode="auto">
          <a:xfrm>
            <a:off x="989013" y="2895600"/>
            <a:ext cx="14033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rgbClr val="000066"/>
                </a:solidFill>
                <a:latin typeface="+mn-lt"/>
                <a:ea typeface="MS PGothic" pitchFamily="34" charset="-128"/>
              </a:rPr>
              <a:t>Genetic</a:t>
            </a:r>
          </a:p>
          <a:p>
            <a:pPr algn="ctr" eaLnBrk="1" hangingPunct="1">
              <a:defRPr/>
            </a:pPr>
            <a:r>
              <a:rPr lang="en-US" altLang="en-US" sz="2000" b="1">
                <a:solidFill>
                  <a:srgbClr val="000066"/>
                </a:solidFill>
                <a:latin typeface="+mn-lt"/>
                <a:ea typeface="MS PGothic" pitchFamily="34" charset="-128"/>
              </a:rPr>
              <a:t>susceptibility</a:t>
            </a:r>
          </a:p>
        </p:txBody>
      </p:sp>
      <p:sp>
        <p:nvSpPr>
          <p:cNvPr id="34" name="Rectangle 30">
            <a:extLst>
              <a:ext uri="{FF2B5EF4-FFF2-40B4-BE49-F238E27FC236}">
                <a16:creationId xmlns:a16="http://schemas.microsoft.com/office/drawing/2014/main" id="{47AD4D3E-4E2A-8C44-DBFF-9E07E76EB06C}"/>
              </a:ext>
            </a:extLst>
          </p:cNvPr>
          <p:cNvSpPr>
            <a:spLocks noChangeArrowheads="1"/>
          </p:cNvSpPr>
          <p:nvPr userDrawn="1"/>
        </p:nvSpPr>
        <p:spPr bwMode="auto">
          <a:xfrm>
            <a:off x="10234613" y="2971800"/>
            <a:ext cx="1223962"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chemeClr val="bg1"/>
                </a:solidFill>
                <a:latin typeface="+mn-lt"/>
                <a:ea typeface="MS PGothic" pitchFamily="34" charset="-128"/>
              </a:rPr>
              <a:t>Clinical</a:t>
            </a:r>
          </a:p>
          <a:p>
            <a:pPr algn="ctr" eaLnBrk="1" hangingPunct="1">
              <a:defRPr/>
            </a:pPr>
            <a:r>
              <a:rPr lang="en-US" altLang="en-US" sz="2000" b="1">
                <a:solidFill>
                  <a:schemeClr val="bg1"/>
                </a:solidFill>
                <a:latin typeface="+mn-lt"/>
                <a:ea typeface="MS PGothic" pitchFamily="34" charset="-128"/>
              </a:rPr>
              <a:t>diabetes</a:t>
            </a:r>
          </a:p>
          <a:p>
            <a:pPr algn="ctr" eaLnBrk="1" hangingPunct="1">
              <a:defRPr/>
            </a:pPr>
            <a:endParaRPr lang="en-US" altLang="en-US" sz="2000" b="1">
              <a:solidFill>
                <a:schemeClr val="bg1"/>
              </a:solidFill>
              <a:ea typeface="MS PGothic" pitchFamily="34" charset="-128"/>
            </a:endParaRPr>
          </a:p>
          <a:p>
            <a:pPr algn="ctr" eaLnBrk="1" hangingPunct="1">
              <a:defRPr/>
            </a:pPr>
            <a:r>
              <a:rPr lang="en-US" altLang="en-US" sz="2000">
                <a:solidFill>
                  <a:schemeClr val="bg1"/>
                </a:solidFill>
                <a:latin typeface="+mn-lt"/>
                <a:ea typeface="MS PGothic" pitchFamily="34" charset="-128"/>
              </a:rPr>
              <a:t>ADA / WHO</a:t>
            </a:r>
          </a:p>
        </p:txBody>
      </p:sp>
      <p:sp>
        <p:nvSpPr>
          <p:cNvPr id="35" name="Freeform 32">
            <a:extLst>
              <a:ext uri="{FF2B5EF4-FFF2-40B4-BE49-F238E27FC236}">
                <a16:creationId xmlns:a16="http://schemas.microsoft.com/office/drawing/2014/main" id="{15128793-025D-87C3-E2C6-08D923A397FB}"/>
              </a:ext>
            </a:extLst>
          </p:cNvPr>
          <p:cNvSpPr>
            <a:spLocks noEditPoints="1"/>
          </p:cNvSpPr>
          <p:nvPr userDrawn="1"/>
        </p:nvSpPr>
        <p:spPr bwMode="auto">
          <a:xfrm>
            <a:off x="3048000" y="3733800"/>
            <a:ext cx="711200" cy="152400"/>
          </a:xfrm>
          <a:custGeom>
            <a:avLst/>
            <a:gdLst>
              <a:gd name="T0" fmla="*/ 0 w 406"/>
              <a:gd name="T1" fmla="*/ 2147483646 h 120"/>
              <a:gd name="T2" fmla="*/ 2147483646 w 406"/>
              <a:gd name="T3" fmla="*/ 2147483646 h 120"/>
              <a:gd name="T4" fmla="*/ 2147483646 w 406"/>
              <a:gd name="T5" fmla="*/ 2147483646 h 120"/>
              <a:gd name="T6" fmla="*/ 0 w 406"/>
              <a:gd name="T7" fmla="*/ 2147483646 h 120"/>
              <a:gd name="T8" fmla="*/ 0 w 406"/>
              <a:gd name="T9" fmla="*/ 2147483646 h 120"/>
              <a:gd name="T10" fmla="*/ 2147483646 w 406"/>
              <a:gd name="T11" fmla="*/ 0 h 120"/>
              <a:gd name="T12" fmla="*/ 2147483646 w 406"/>
              <a:gd name="T13" fmla="*/ 2147483646 h 120"/>
              <a:gd name="T14" fmla="*/ 2147483646 w 406"/>
              <a:gd name="T15" fmla="*/ 2147483646 h 120"/>
              <a:gd name="T16" fmla="*/ 2147483646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a:p>
        </p:txBody>
      </p:sp>
      <p:grpSp>
        <p:nvGrpSpPr>
          <p:cNvPr id="36" name="Group 36">
            <a:extLst>
              <a:ext uri="{FF2B5EF4-FFF2-40B4-BE49-F238E27FC236}">
                <a16:creationId xmlns:a16="http://schemas.microsoft.com/office/drawing/2014/main" id="{768E81AC-CECE-7DDC-602D-4D56FC165FA1}"/>
              </a:ext>
            </a:extLst>
          </p:cNvPr>
          <p:cNvGrpSpPr>
            <a:grpSpLocks/>
          </p:cNvGrpSpPr>
          <p:nvPr userDrawn="1"/>
        </p:nvGrpSpPr>
        <p:grpSpPr bwMode="auto">
          <a:xfrm>
            <a:off x="3860800" y="2819400"/>
            <a:ext cx="5080000" cy="2286000"/>
            <a:chOff x="2484" y="2896"/>
            <a:chExt cx="1170" cy="244"/>
          </a:xfrm>
          <a:solidFill>
            <a:schemeClr val="bg2"/>
          </a:solidFill>
        </p:grpSpPr>
        <p:sp>
          <p:nvSpPr>
            <p:cNvPr id="37" name="Rectangle 34">
              <a:extLst>
                <a:ext uri="{FF2B5EF4-FFF2-40B4-BE49-F238E27FC236}">
                  <a16:creationId xmlns:a16="http://schemas.microsoft.com/office/drawing/2014/main" id="{1ABE1D70-75E5-B8CF-4606-D7AA1ACC56E0}"/>
                </a:ext>
              </a:extLst>
            </p:cNvPr>
            <p:cNvSpPr>
              <a:spLocks noChangeArrowheads="1"/>
            </p:cNvSpPr>
            <p:nvPr/>
          </p:nvSpPr>
          <p:spPr bwMode="auto">
            <a:xfrm>
              <a:off x="2484" y="2896"/>
              <a:ext cx="1170" cy="244"/>
            </a:xfrm>
            <a:prstGeom prst="rect">
              <a:avLst/>
            </a:prstGeom>
            <a:grpFill/>
            <a:ln w="9525">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38" name="Rectangle 35">
              <a:extLst>
                <a:ext uri="{FF2B5EF4-FFF2-40B4-BE49-F238E27FC236}">
                  <a16:creationId xmlns:a16="http://schemas.microsoft.com/office/drawing/2014/main" id="{54DCA777-7470-8571-225D-EEBEBD77A2EC}"/>
                </a:ext>
              </a:extLst>
            </p:cNvPr>
            <p:cNvSpPr>
              <a:spLocks noChangeArrowheads="1"/>
            </p:cNvSpPr>
            <p:nvPr/>
          </p:nvSpPr>
          <p:spPr bwMode="auto">
            <a:xfrm>
              <a:off x="2484" y="2896"/>
              <a:ext cx="1170" cy="244"/>
            </a:xfrm>
            <a:prstGeom prst="rect">
              <a:avLst/>
            </a:prstGeom>
            <a:grpFill/>
            <a:ln w="11113" cap="rnd">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sp>
        <p:nvSpPr>
          <p:cNvPr id="39" name="Rectangle 37">
            <a:extLst>
              <a:ext uri="{FF2B5EF4-FFF2-40B4-BE49-F238E27FC236}">
                <a16:creationId xmlns:a16="http://schemas.microsoft.com/office/drawing/2014/main" id="{79E09A40-D19B-DA83-2DF5-B69D17DAEC15}"/>
              </a:ext>
            </a:extLst>
          </p:cNvPr>
          <p:cNvSpPr>
            <a:spLocks noChangeArrowheads="1"/>
          </p:cNvSpPr>
          <p:nvPr userDrawn="1"/>
        </p:nvSpPr>
        <p:spPr bwMode="auto">
          <a:xfrm>
            <a:off x="3962400" y="2895600"/>
            <a:ext cx="4876800" cy="1477963"/>
          </a:xfrm>
          <a:prstGeom prst="rect">
            <a:avLst/>
          </a:prstGeom>
          <a:solidFill>
            <a:schemeClr val="bg2"/>
          </a:solidFill>
          <a:ln>
            <a:noFill/>
          </a:ln>
        </p:spPr>
        <p:txBody>
          <a:bodyPr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altLang="en-US" sz="2000" b="1">
                <a:solidFill>
                  <a:srgbClr val="000066"/>
                </a:solidFill>
                <a:latin typeface="+mn-lt"/>
                <a:ea typeface="MS PGothic" pitchFamily="34" charset="-128"/>
              </a:rPr>
              <a:t>Confirmed persistent islet autoimmunity:</a:t>
            </a:r>
          </a:p>
          <a:p>
            <a:pPr eaLnBrk="1" hangingPunct="1">
              <a:defRPr/>
            </a:pPr>
            <a:endParaRPr lang="en-GB" altLang="en-US" sz="2000" b="1">
              <a:ea typeface="MS PGothic" pitchFamily="34" charset="-128"/>
            </a:endParaRPr>
          </a:p>
          <a:p>
            <a:pPr eaLnBrk="1" hangingPunct="1">
              <a:defRPr/>
            </a:pPr>
            <a:r>
              <a:rPr lang="en-GB" altLang="en-US" sz="2000" b="1">
                <a:solidFill>
                  <a:srgbClr val="C00000"/>
                </a:solidFill>
                <a:latin typeface="+mn-lt"/>
                <a:ea typeface="MS PGothic" pitchFamily="34" charset="-128"/>
              </a:rPr>
              <a:t>GADA, IA-2A or IAA (+ZnT8A)</a:t>
            </a:r>
            <a:endParaRPr lang="en-GB" altLang="en-US" sz="2400" b="1">
              <a:solidFill>
                <a:srgbClr val="C00000"/>
              </a:solidFill>
              <a:latin typeface="+mn-lt"/>
              <a:ea typeface="MS PGothic" pitchFamily="34" charset="-128"/>
            </a:endParaRPr>
          </a:p>
          <a:p>
            <a:pPr eaLnBrk="1" hangingPunct="1">
              <a:defRPr/>
            </a:pPr>
            <a:r>
              <a:rPr lang="en-GB" altLang="en-US" b="1" u="sng">
                <a:solidFill>
                  <a:srgbClr val="000066"/>
                </a:solidFill>
                <a:latin typeface="+mn-lt"/>
                <a:ea typeface="MS PGothic" pitchFamily="34" charset="-128"/>
              </a:rPr>
              <a:t>at least twice</a:t>
            </a:r>
            <a:r>
              <a:rPr lang="en-GB" altLang="en-US" b="1">
                <a:solidFill>
                  <a:srgbClr val="000066"/>
                </a:solidFill>
                <a:latin typeface="+mn-lt"/>
                <a:ea typeface="MS PGothic" pitchFamily="34" charset="-128"/>
              </a:rPr>
              <a:t> 3 months apart &amp; confirmed in the second laboratory</a:t>
            </a:r>
            <a:endParaRPr lang="en-US" altLang="en-US" b="1">
              <a:solidFill>
                <a:srgbClr val="000066"/>
              </a:solidFill>
              <a:latin typeface="+mn-lt"/>
              <a:ea typeface="MS PGothic" pitchFamily="34" charset="-128"/>
            </a:endParaRPr>
          </a:p>
        </p:txBody>
      </p:sp>
      <p:sp>
        <p:nvSpPr>
          <p:cNvPr id="40" name="Freeform 39">
            <a:extLst>
              <a:ext uri="{FF2B5EF4-FFF2-40B4-BE49-F238E27FC236}">
                <a16:creationId xmlns:a16="http://schemas.microsoft.com/office/drawing/2014/main" id="{F1635F44-0BCF-5807-E421-75447B34863C}"/>
              </a:ext>
            </a:extLst>
          </p:cNvPr>
          <p:cNvSpPr>
            <a:spLocks noEditPoints="1"/>
          </p:cNvSpPr>
          <p:nvPr userDrawn="1"/>
        </p:nvSpPr>
        <p:spPr bwMode="auto">
          <a:xfrm>
            <a:off x="9042400" y="3810000"/>
            <a:ext cx="711200" cy="152400"/>
          </a:xfrm>
          <a:custGeom>
            <a:avLst/>
            <a:gdLst>
              <a:gd name="T0" fmla="*/ 0 w 406"/>
              <a:gd name="T1" fmla="*/ 2147483646 h 120"/>
              <a:gd name="T2" fmla="*/ 2147483646 w 406"/>
              <a:gd name="T3" fmla="*/ 2147483646 h 120"/>
              <a:gd name="T4" fmla="*/ 2147483646 w 406"/>
              <a:gd name="T5" fmla="*/ 2147483646 h 120"/>
              <a:gd name="T6" fmla="*/ 0 w 406"/>
              <a:gd name="T7" fmla="*/ 2147483646 h 120"/>
              <a:gd name="T8" fmla="*/ 0 w 406"/>
              <a:gd name="T9" fmla="*/ 2147483646 h 120"/>
              <a:gd name="T10" fmla="*/ 2147483646 w 406"/>
              <a:gd name="T11" fmla="*/ 0 h 120"/>
              <a:gd name="T12" fmla="*/ 2147483646 w 406"/>
              <a:gd name="T13" fmla="*/ 2147483646 h 120"/>
              <a:gd name="T14" fmla="*/ 2147483646 w 406"/>
              <a:gd name="T15" fmla="*/ 2147483646 h 120"/>
              <a:gd name="T16" fmla="*/ 2147483646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a:p>
        </p:txBody>
      </p:sp>
      <p:sp>
        <p:nvSpPr>
          <p:cNvPr id="41" name="Text Box 18">
            <a:extLst>
              <a:ext uri="{FF2B5EF4-FFF2-40B4-BE49-F238E27FC236}">
                <a16:creationId xmlns:a16="http://schemas.microsoft.com/office/drawing/2014/main" id="{E4DECC1F-4D20-646C-66FD-38C3E853F9EA}"/>
              </a:ext>
            </a:extLst>
          </p:cNvPr>
          <p:cNvSpPr txBox="1">
            <a:spLocks noChangeArrowheads="1"/>
          </p:cNvSpPr>
          <p:nvPr userDrawn="1"/>
        </p:nvSpPr>
        <p:spPr bwMode="auto">
          <a:xfrm>
            <a:off x="5181600" y="2438400"/>
            <a:ext cx="18589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b="1">
                <a:solidFill>
                  <a:srgbClr val="000066"/>
                </a:solidFill>
                <a:latin typeface="Calibri" pitchFamily="34" charset="0"/>
              </a:rPr>
              <a:t>Primary endpoint</a:t>
            </a:r>
          </a:p>
        </p:txBody>
      </p:sp>
      <p:sp>
        <p:nvSpPr>
          <p:cNvPr id="42" name="Text Box 19">
            <a:extLst>
              <a:ext uri="{FF2B5EF4-FFF2-40B4-BE49-F238E27FC236}">
                <a16:creationId xmlns:a16="http://schemas.microsoft.com/office/drawing/2014/main" id="{6BEA727F-43CF-9122-0D99-E1E7DAE814AA}"/>
              </a:ext>
            </a:extLst>
          </p:cNvPr>
          <p:cNvSpPr txBox="1">
            <a:spLocks noChangeArrowheads="1"/>
          </p:cNvSpPr>
          <p:nvPr userDrawn="1"/>
        </p:nvSpPr>
        <p:spPr bwMode="auto">
          <a:xfrm>
            <a:off x="9448800" y="2438400"/>
            <a:ext cx="18589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b="1">
                <a:solidFill>
                  <a:srgbClr val="000066"/>
                </a:solidFill>
                <a:latin typeface="Calibri" pitchFamily="34" charset="0"/>
              </a:rPr>
              <a:t>Primary endpoint</a:t>
            </a:r>
          </a:p>
        </p:txBody>
      </p:sp>
      <p:pic>
        <p:nvPicPr>
          <p:cNvPr id="43" name="Picture 4" descr="http://upload.wikimedia.org/wikipedia/commons/9/97/DNA_Double_Helix.png">
            <a:extLst>
              <a:ext uri="{FF2B5EF4-FFF2-40B4-BE49-F238E27FC236}">
                <a16:creationId xmlns:a16="http://schemas.microsoft.com/office/drawing/2014/main" id="{CBA8D54B-531F-2D6F-7CCD-F1E9498E35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 y="3778250"/>
            <a:ext cx="212090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0" descr="World Map Clip Art">
            <a:extLst>
              <a:ext uri="{FF2B5EF4-FFF2-40B4-BE49-F238E27FC236}">
                <a16:creationId xmlns:a16="http://schemas.microsoft.com/office/drawing/2014/main" id="{DBFD21CB-F71C-DDB8-3588-C44BA1E2A0C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500" y="0"/>
            <a:ext cx="66675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 descr="teddycmyk2">
            <a:extLst>
              <a:ext uri="{FF2B5EF4-FFF2-40B4-BE49-F238E27FC236}">
                <a16:creationId xmlns:a16="http://schemas.microsoft.com/office/drawing/2014/main" id="{8280D4D7-4BE4-50ED-9BDD-073D61136E4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932613" y="282575"/>
            <a:ext cx="4954587"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10">
            <a:extLst>
              <a:ext uri="{FF2B5EF4-FFF2-40B4-BE49-F238E27FC236}">
                <a16:creationId xmlns:a16="http://schemas.microsoft.com/office/drawing/2014/main" id="{C107FAB5-9416-DAB4-140D-9113501A10D1}"/>
              </a:ext>
            </a:extLst>
          </p:cNvPr>
          <p:cNvSpPr txBox="1">
            <a:spLocks noChangeArrowheads="1"/>
          </p:cNvSpPr>
          <p:nvPr userDrawn="1"/>
        </p:nvSpPr>
        <p:spPr bwMode="auto">
          <a:xfrm>
            <a:off x="8947150" y="1162050"/>
            <a:ext cx="2438400" cy="354013"/>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47" name="5-Point Star 46">
            <a:extLst>
              <a:ext uri="{FF2B5EF4-FFF2-40B4-BE49-F238E27FC236}">
                <a16:creationId xmlns:a16="http://schemas.microsoft.com/office/drawing/2014/main" id="{F324E255-5BF1-05F9-F0E4-B804F6EFE1A1}"/>
              </a:ext>
            </a:extLst>
          </p:cNvPr>
          <p:cNvSpPr/>
          <p:nvPr userDrawn="1"/>
        </p:nvSpPr>
        <p:spPr>
          <a:xfrm>
            <a:off x="863600" y="9906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8" name="5-Point Star 47">
            <a:extLst>
              <a:ext uri="{FF2B5EF4-FFF2-40B4-BE49-F238E27FC236}">
                <a16:creationId xmlns:a16="http://schemas.microsoft.com/office/drawing/2014/main" id="{F7BCB98D-778A-9199-F2E1-9F33D51A5777}"/>
              </a:ext>
            </a:extLst>
          </p:cNvPr>
          <p:cNvSpPr/>
          <p:nvPr userDrawn="1"/>
        </p:nvSpPr>
        <p:spPr>
          <a:xfrm>
            <a:off x="1219200" y="10969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9" name="5-Point Star 48">
            <a:extLst>
              <a:ext uri="{FF2B5EF4-FFF2-40B4-BE49-F238E27FC236}">
                <a16:creationId xmlns:a16="http://schemas.microsoft.com/office/drawing/2014/main" id="{3C6421BD-09B9-9A8C-52B9-23BC98D172AD}"/>
              </a:ext>
            </a:extLst>
          </p:cNvPr>
          <p:cNvSpPr/>
          <p:nvPr userDrawn="1"/>
        </p:nvSpPr>
        <p:spPr>
          <a:xfrm>
            <a:off x="1625600" y="12954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0" name="5-Point Star 49">
            <a:extLst>
              <a:ext uri="{FF2B5EF4-FFF2-40B4-BE49-F238E27FC236}">
                <a16:creationId xmlns:a16="http://schemas.microsoft.com/office/drawing/2014/main" id="{4A218E6C-7C7E-C7B1-025B-0D626FA313FB}"/>
              </a:ext>
            </a:extLst>
          </p:cNvPr>
          <p:cNvSpPr/>
          <p:nvPr userDrawn="1"/>
        </p:nvSpPr>
        <p:spPr>
          <a:xfrm>
            <a:off x="1625600" y="11731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1" name="5-Point Star 50">
            <a:extLst>
              <a:ext uri="{FF2B5EF4-FFF2-40B4-BE49-F238E27FC236}">
                <a16:creationId xmlns:a16="http://schemas.microsoft.com/office/drawing/2014/main" id="{2C44C7E4-6351-FFBE-6C9D-E0DDC70A1AB0}"/>
              </a:ext>
            </a:extLst>
          </p:cNvPr>
          <p:cNvSpPr/>
          <p:nvPr userDrawn="1"/>
        </p:nvSpPr>
        <p:spPr>
          <a:xfrm>
            <a:off x="3352800" y="7921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 name="5-Point Star 51">
            <a:extLst>
              <a:ext uri="{FF2B5EF4-FFF2-40B4-BE49-F238E27FC236}">
                <a16:creationId xmlns:a16="http://schemas.microsoft.com/office/drawing/2014/main" id="{B86CEEFB-749A-AA3F-3ED2-1E74E53DBAE7}"/>
              </a:ext>
            </a:extLst>
          </p:cNvPr>
          <p:cNvSpPr/>
          <p:nvPr userDrawn="1"/>
        </p:nvSpPr>
        <p:spPr>
          <a:xfrm>
            <a:off x="3556000" y="6397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3" name="5-Point Star 52">
            <a:extLst>
              <a:ext uri="{FF2B5EF4-FFF2-40B4-BE49-F238E27FC236}">
                <a16:creationId xmlns:a16="http://schemas.microsoft.com/office/drawing/2014/main" id="{EF1B8311-E42A-8D5A-B60B-1110387B6049}"/>
              </a:ext>
            </a:extLst>
          </p:cNvPr>
          <p:cNvSpPr/>
          <p:nvPr userDrawn="1"/>
        </p:nvSpPr>
        <p:spPr>
          <a:xfrm>
            <a:off x="3352800" y="944563"/>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4" name="Picture 2" descr="C:\Users\austins\AppData\Local\Microsoft\Windows\Temporary Internet Files\Content.IE5\K54NP5BC\syringe[1].jpg">
            <a:extLst>
              <a:ext uri="{FF2B5EF4-FFF2-40B4-BE49-F238E27FC236}">
                <a16:creationId xmlns:a16="http://schemas.microsoft.com/office/drawing/2014/main" id="{089C2730-1516-DCAE-4814-3042560AF21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9819121">
            <a:off x="10174288" y="4014788"/>
            <a:ext cx="1344612"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Footer Placeholder 4">
            <a:extLst>
              <a:ext uri="{FF2B5EF4-FFF2-40B4-BE49-F238E27FC236}">
                <a16:creationId xmlns:a16="http://schemas.microsoft.com/office/drawing/2014/main" id="{C5BECB18-6F89-B8AD-004C-DA3432A5DDED}"/>
              </a:ext>
            </a:extLst>
          </p:cNvPr>
          <p:cNvSpPr>
            <a:spLocks noGrp="1"/>
          </p:cNvSpPr>
          <p:nvPr>
            <p:ph type="ftr" sz="quarter" idx="10"/>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B9FBF17C-5E36-43BC-B585-78A05BFAB91A}" type="slidenum">
              <a:rPr lang="en-US" altLang="en-US"/>
              <a:pPr/>
              <a:t>‹#›</a:t>
            </a:fld>
            <a:endParaRPr lang="en-US" altLang="en-US"/>
          </a:p>
        </p:txBody>
      </p:sp>
    </p:spTree>
    <p:extLst>
      <p:ext uri="{BB962C8B-B14F-4D97-AF65-F5344CB8AC3E}">
        <p14:creationId xmlns:p14="http://schemas.microsoft.com/office/powerpoint/2010/main" val="757762014"/>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EDDY Methods">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3238FE1D-7647-6DD5-DC05-7E0CA7A4CBCA}"/>
              </a:ext>
            </a:extLst>
          </p:cNvPr>
          <p:cNvSpPr>
            <a:spLocks/>
          </p:cNvSpPr>
          <p:nvPr/>
        </p:nvSpPr>
        <p:spPr bwMode="auto">
          <a:xfrm>
            <a:off x="609600" y="1981200"/>
            <a:ext cx="11379200" cy="1065213"/>
          </a:xfrm>
          <a:custGeom>
            <a:avLst/>
            <a:gdLst>
              <a:gd name="T0" fmla="*/ 2147483646 w 4490"/>
              <a:gd name="T1" fmla="*/ 0 h 671"/>
              <a:gd name="T2" fmla="*/ 2147483646 w 4490"/>
              <a:gd name="T3" fmla="*/ 2147483646 h 671"/>
              <a:gd name="T4" fmla="*/ 0 w 4490"/>
              <a:gd name="T5" fmla="*/ 2147483646 h 671"/>
              <a:gd name="T6" fmla="*/ 0 w 4490"/>
              <a:gd name="T7" fmla="*/ 2147483646 h 671"/>
              <a:gd name="T8" fmla="*/ 2147483646 w 4490"/>
              <a:gd name="T9" fmla="*/ 2147483646 h 671"/>
              <a:gd name="T10" fmla="*/ 2147483646 w 4490"/>
              <a:gd name="T11" fmla="*/ 2147483646 h 671"/>
              <a:gd name="T12" fmla="*/ 2147483646 w 4490"/>
              <a:gd name="T13" fmla="*/ 2147483646 h 671"/>
              <a:gd name="T14" fmla="*/ 2147483646 w 4490"/>
              <a:gd name="T15" fmla="*/ 0 h 671"/>
              <a:gd name="T16" fmla="*/ 0 60000 65536"/>
              <a:gd name="T17" fmla="*/ 0 60000 65536"/>
              <a:gd name="T18" fmla="*/ 0 60000 65536"/>
              <a:gd name="T19" fmla="*/ 0 60000 65536"/>
              <a:gd name="T20" fmla="*/ 0 60000 65536"/>
              <a:gd name="T21" fmla="*/ 0 60000 65536"/>
              <a:gd name="T22" fmla="*/ 0 60000 65536"/>
              <a:gd name="T23" fmla="*/ 0 60000 65536"/>
              <a:gd name="T24" fmla="*/ 0 w 4490"/>
              <a:gd name="T25" fmla="*/ 0 h 671"/>
              <a:gd name="T26" fmla="*/ 4490 w 4490"/>
              <a:gd name="T27" fmla="*/ 671 h 6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90" h="671">
                <a:moveTo>
                  <a:pt x="4238" y="0"/>
                </a:moveTo>
                <a:lnTo>
                  <a:pt x="4238" y="181"/>
                </a:lnTo>
                <a:lnTo>
                  <a:pt x="0" y="181"/>
                </a:lnTo>
                <a:lnTo>
                  <a:pt x="0" y="497"/>
                </a:lnTo>
                <a:lnTo>
                  <a:pt x="4238" y="497"/>
                </a:lnTo>
                <a:lnTo>
                  <a:pt x="4238" y="671"/>
                </a:lnTo>
                <a:lnTo>
                  <a:pt x="4490" y="339"/>
                </a:lnTo>
                <a:lnTo>
                  <a:pt x="4238" y="0"/>
                </a:lnTo>
                <a:close/>
              </a:path>
            </a:pathLst>
          </a:custGeom>
          <a:noFill/>
          <a:ln w="333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 name="Rectangle 2">
            <a:extLst>
              <a:ext uri="{FF2B5EF4-FFF2-40B4-BE49-F238E27FC236}">
                <a16:creationId xmlns:a16="http://schemas.microsoft.com/office/drawing/2014/main" id="{46C63036-D5A7-81F6-73D6-BECAFB800553}"/>
              </a:ext>
            </a:extLst>
          </p:cNvPr>
          <p:cNvSpPr>
            <a:spLocks noChangeArrowheads="1"/>
          </p:cNvSpPr>
          <p:nvPr/>
        </p:nvSpPr>
        <p:spPr bwMode="auto">
          <a:xfrm>
            <a:off x="1477963" y="2268538"/>
            <a:ext cx="90138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ＭＳ Ｐゴシック" pitchFamily="34" charset="-128"/>
            </a:endParaRPr>
          </a:p>
        </p:txBody>
      </p:sp>
      <p:sp>
        <p:nvSpPr>
          <p:cNvPr id="4" name="Rectangle 3">
            <a:extLst>
              <a:ext uri="{FF2B5EF4-FFF2-40B4-BE49-F238E27FC236}">
                <a16:creationId xmlns:a16="http://schemas.microsoft.com/office/drawing/2014/main" id="{8775EE73-4D9F-FBC8-AC6B-BDAEF13547AD}"/>
              </a:ext>
            </a:extLst>
          </p:cNvPr>
          <p:cNvSpPr>
            <a:spLocks noChangeArrowheads="1"/>
          </p:cNvSpPr>
          <p:nvPr/>
        </p:nvSpPr>
        <p:spPr bwMode="auto">
          <a:xfrm>
            <a:off x="914400" y="2362200"/>
            <a:ext cx="8269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b="1">
                <a:solidFill>
                  <a:srgbClr val="000066"/>
                </a:solidFill>
                <a:ea typeface="ＭＳ Ｐゴシック" pitchFamily="34" charset="-128"/>
              </a:rPr>
              <a:t>0    3    6    9   12   ……..     48  q6 months (q3 month in Ab+ children)…15 yrs</a:t>
            </a:r>
            <a:endParaRPr lang="en-US" altLang="en-US">
              <a:solidFill>
                <a:srgbClr val="000066"/>
              </a:solidFill>
              <a:ea typeface="ＭＳ Ｐゴシック" pitchFamily="34" charset="-128"/>
            </a:endParaRPr>
          </a:p>
        </p:txBody>
      </p:sp>
      <p:grpSp>
        <p:nvGrpSpPr>
          <p:cNvPr id="5" name="Group 4">
            <a:extLst>
              <a:ext uri="{FF2B5EF4-FFF2-40B4-BE49-F238E27FC236}">
                <a16:creationId xmlns:a16="http://schemas.microsoft.com/office/drawing/2014/main" id="{D238998B-3107-9D86-E32F-78C5F2DE9BAD}"/>
              </a:ext>
            </a:extLst>
          </p:cNvPr>
          <p:cNvGrpSpPr>
            <a:grpSpLocks/>
          </p:cNvGrpSpPr>
          <p:nvPr/>
        </p:nvGrpSpPr>
        <p:grpSpPr bwMode="auto">
          <a:xfrm>
            <a:off x="2336802" y="2895603"/>
            <a:ext cx="429684" cy="690563"/>
            <a:chOff x="1635" y="2624"/>
            <a:chExt cx="203" cy="435"/>
          </a:xfrm>
          <a:solidFill>
            <a:srgbClr val="C00000"/>
          </a:solidFill>
        </p:grpSpPr>
        <p:sp>
          <p:nvSpPr>
            <p:cNvPr id="6" name="Line 7">
              <a:extLst>
                <a:ext uri="{FF2B5EF4-FFF2-40B4-BE49-F238E27FC236}">
                  <a16:creationId xmlns:a16="http://schemas.microsoft.com/office/drawing/2014/main" id="{56606D61-F49F-B658-6B5D-9D09F4D83DF2}"/>
                </a:ext>
              </a:extLst>
            </p:cNvPr>
            <p:cNvSpPr>
              <a:spLocks noChangeShapeType="1"/>
            </p:cNvSpPr>
            <p:nvPr/>
          </p:nvSpPr>
          <p:spPr bwMode="auto">
            <a:xfrm flipV="1">
              <a:off x="1733"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7" name="Freeform 6">
              <a:extLst>
                <a:ext uri="{FF2B5EF4-FFF2-40B4-BE49-F238E27FC236}">
                  <a16:creationId xmlns:a16="http://schemas.microsoft.com/office/drawing/2014/main" id="{60E0226B-F15C-8191-7B43-B46C7650F662}"/>
                </a:ext>
              </a:extLst>
            </p:cNvPr>
            <p:cNvSpPr>
              <a:spLocks/>
            </p:cNvSpPr>
            <p:nvPr/>
          </p:nvSpPr>
          <p:spPr bwMode="auto">
            <a:xfrm>
              <a:off x="1635"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8" name="Group 7">
            <a:extLst>
              <a:ext uri="{FF2B5EF4-FFF2-40B4-BE49-F238E27FC236}">
                <a16:creationId xmlns:a16="http://schemas.microsoft.com/office/drawing/2014/main" id="{8E6F6545-3D09-4F2C-675D-3A128DB62D49}"/>
              </a:ext>
            </a:extLst>
          </p:cNvPr>
          <p:cNvGrpSpPr>
            <a:grpSpLocks/>
          </p:cNvGrpSpPr>
          <p:nvPr/>
        </p:nvGrpSpPr>
        <p:grpSpPr bwMode="auto">
          <a:xfrm>
            <a:off x="3352802" y="2895603"/>
            <a:ext cx="429684" cy="690563"/>
            <a:chOff x="2103" y="2624"/>
            <a:chExt cx="203" cy="435"/>
          </a:xfrm>
          <a:solidFill>
            <a:srgbClr val="C00000"/>
          </a:solidFill>
        </p:grpSpPr>
        <p:sp>
          <p:nvSpPr>
            <p:cNvPr id="9" name="Line 10">
              <a:extLst>
                <a:ext uri="{FF2B5EF4-FFF2-40B4-BE49-F238E27FC236}">
                  <a16:creationId xmlns:a16="http://schemas.microsoft.com/office/drawing/2014/main" id="{26BBAC42-C8AB-7B09-CA27-11382D6F674C}"/>
                </a:ext>
              </a:extLst>
            </p:cNvPr>
            <p:cNvSpPr>
              <a:spLocks noChangeShapeType="1"/>
            </p:cNvSpPr>
            <p:nvPr/>
          </p:nvSpPr>
          <p:spPr bwMode="auto">
            <a:xfrm flipV="1">
              <a:off x="2201"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0" name="Freeform 9">
              <a:extLst>
                <a:ext uri="{FF2B5EF4-FFF2-40B4-BE49-F238E27FC236}">
                  <a16:creationId xmlns:a16="http://schemas.microsoft.com/office/drawing/2014/main" id="{25473D0B-0CAD-5C85-7FB9-A24AB5525358}"/>
                </a:ext>
              </a:extLst>
            </p:cNvPr>
            <p:cNvSpPr>
              <a:spLocks/>
            </p:cNvSpPr>
            <p:nvPr/>
          </p:nvSpPr>
          <p:spPr bwMode="auto">
            <a:xfrm>
              <a:off x="210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1" name="Group 10">
            <a:extLst>
              <a:ext uri="{FF2B5EF4-FFF2-40B4-BE49-F238E27FC236}">
                <a16:creationId xmlns:a16="http://schemas.microsoft.com/office/drawing/2014/main" id="{46AB898D-9080-84AE-4191-A76815819819}"/>
              </a:ext>
            </a:extLst>
          </p:cNvPr>
          <p:cNvGrpSpPr>
            <a:grpSpLocks/>
          </p:cNvGrpSpPr>
          <p:nvPr/>
        </p:nvGrpSpPr>
        <p:grpSpPr bwMode="auto">
          <a:xfrm>
            <a:off x="5154085" y="2895603"/>
            <a:ext cx="427567" cy="690563"/>
            <a:chOff x="2880" y="2624"/>
            <a:chExt cx="202" cy="435"/>
          </a:xfrm>
          <a:solidFill>
            <a:srgbClr val="C00000"/>
          </a:solidFill>
        </p:grpSpPr>
        <p:sp>
          <p:nvSpPr>
            <p:cNvPr id="12" name="Line 13">
              <a:extLst>
                <a:ext uri="{FF2B5EF4-FFF2-40B4-BE49-F238E27FC236}">
                  <a16:creationId xmlns:a16="http://schemas.microsoft.com/office/drawing/2014/main" id="{48B7616F-A431-BF0E-7C35-FA3A364F55C1}"/>
                </a:ext>
              </a:extLst>
            </p:cNvPr>
            <p:cNvSpPr>
              <a:spLocks noChangeShapeType="1"/>
            </p:cNvSpPr>
            <p:nvPr/>
          </p:nvSpPr>
          <p:spPr bwMode="auto">
            <a:xfrm flipV="1">
              <a:off x="2978"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3" name="Freeform 12">
              <a:extLst>
                <a:ext uri="{FF2B5EF4-FFF2-40B4-BE49-F238E27FC236}">
                  <a16:creationId xmlns:a16="http://schemas.microsoft.com/office/drawing/2014/main" id="{4E37A086-8DAA-DE30-4B27-661E78F940EA}"/>
                </a:ext>
              </a:extLst>
            </p:cNvPr>
            <p:cNvSpPr>
              <a:spLocks/>
            </p:cNvSpPr>
            <p:nvPr/>
          </p:nvSpPr>
          <p:spPr bwMode="auto">
            <a:xfrm>
              <a:off x="2880" y="2624"/>
              <a:ext cx="202" cy="229"/>
            </a:xfrm>
            <a:custGeom>
              <a:avLst/>
              <a:gdLst>
                <a:gd name="T0" fmla="*/ 202 w 202"/>
                <a:gd name="T1" fmla="*/ 229 h 229"/>
                <a:gd name="T2" fmla="*/ 98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8" y="0"/>
                  </a:lnTo>
                  <a:lnTo>
                    <a:pt x="0" y="229"/>
                  </a:lnTo>
                  <a:lnTo>
                    <a:pt x="202"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4" name="Group 13">
            <a:extLst>
              <a:ext uri="{FF2B5EF4-FFF2-40B4-BE49-F238E27FC236}">
                <a16:creationId xmlns:a16="http://schemas.microsoft.com/office/drawing/2014/main" id="{7BFD28F0-277E-ACEE-303F-E08B53C13C65}"/>
              </a:ext>
            </a:extLst>
          </p:cNvPr>
          <p:cNvGrpSpPr>
            <a:grpSpLocks/>
          </p:cNvGrpSpPr>
          <p:nvPr/>
        </p:nvGrpSpPr>
        <p:grpSpPr bwMode="auto">
          <a:xfrm>
            <a:off x="7526867" y="2895603"/>
            <a:ext cx="429684" cy="690563"/>
            <a:chOff x="3859" y="2624"/>
            <a:chExt cx="203" cy="435"/>
          </a:xfrm>
          <a:solidFill>
            <a:srgbClr val="C00000"/>
          </a:solidFill>
        </p:grpSpPr>
        <p:sp>
          <p:nvSpPr>
            <p:cNvPr id="15" name="Line 16">
              <a:extLst>
                <a:ext uri="{FF2B5EF4-FFF2-40B4-BE49-F238E27FC236}">
                  <a16:creationId xmlns:a16="http://schemas.microsoft.com/office/drawing/2014/main" id="{1FA3FF9F-47BD-A081-915C-7394A7FC4089}"/>
                </a:ext>
              </a:extLst>
            </p:cNvPr>
            <p:cNvSpPr>
              <a:spLocks noChangeShapeType="1"/>
            </p:cNvSpPr>
            <p:nvPr/>
          </p:nvSpPr>
          <p:spPr bwMode="auto">
            <a:xfrm flipV="1">
              <a:off x="3957"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6" name="Freeform 15">
              <a:extLst>
                <a:ext uri="{FF2B5EF4-FFF2-40B4-BE49-F238E27FC236}">
                  <a16:creationId xmlns:a16="http://schemas.microsoft.com/office/drawing/2014/main" id="{3081E1A5-CFBC-CF40-E72D-E2AA05029FAB}"/>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17" name="Rectangle 16">
            <a:extLst>
              <a:ext uri="{FF2B5EF4-FFF2-40B4-BE49-F238E27FC236}">
                <a16:creationId xmlns:a16="http://schemas.microsoft.com/office/drawing/2014/main" id="{86A78696-FBFF-9F73-7637-D17D8313FF74}"/>
              </a:ext>
            </a:extLst>
          </p:cNvPr>
          <p:cNvSpPr>
            <a:spLocks noChangeArrowheads="1"/>
          </p:cNvSpPr>
          <p:nvPr/>
        </p:nvSpPr>
        <p:spPr bwMode="auto">
          <a:xfrm>
            <a:off x="711200" y="3657600"/>
            <a:ext cx="11176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000" b="1" u="sng">
                <a:solidFill>
                  <a:srgbClr val="000066"/>
                </a:solidFill>
                <a:ea typeface="ＭＳ Ｐゴシック" pitchFamily="34" charset="-128"/>
              </a:rPr>
              <a:t>Clinic visits every 3 months (including ab+ children older than 4):</a:t>
            </a:r>
            <a:r>
              <a:rPr lang="en-US" altLang="en-US" sz="2000" b="1" i="1">
                <a:solidFill>
                  <a:srgbClr val="000066"/>
                </a:solidFill>
                <a:ea typeface="ＭＳ Ｐゴシック" pitchFamily="34" charset="-128"/>
              </a:rPr>
              <a:t>  </a:t>
            </a:r>
          </a:p>
          <a:p>
            <a:pPr eaLnBrk="1" hangingPunct="1">
              <a:defRPr/>
            </a:pPr>
            <a:r>
              <a:rPr lang="en-US" altLang="en-US" sz="2000" b="1">
                <a:solidFill>
                  <a:srgbClr val="000066"/>
                </a:solidFill>
                <a:ea typeface="ＭＳ Ｐゴシック" pitchFamily="34" charset="-128"/>
              </a:rPr>
              <a:t>Blood for: </a:t>
            </a:r>
            <a:r>
              <a:rPr lang="en-US" altLang="en-US" sz="2000">
                <a:solidFill>
                  <a:srgbClr val="000066"/>
                </a:solidFill>
                <a:ea typeface="ＭＳ Ｐゴシック" pitchFamily="34" charset="-128"/>
              </a:rPr>
              <a:t>GADA, IAA, IA-2A, ZnT8A; DNA, mRNA, infectious agents, HbA1c, PBMC, erythrocytes, storage plasma/serum; </a:t>
            </a:r>
            <a:r>
              <a:rPr lang="en-US" altLang="en-US" sz="2000" b="1">
                <a:solidFill>
                  <a:srgbClr val="000066"/>
                </a:solidFill>
                <a:ea typeface="ＭＳ Ｐゴシック" pitchFamily="34" charset="-128"/>
              </a:rPr>
              <a:t>urine </a:t>
            </a:r>
            <a:r>
              <a:rPr lang="en-US" altLang="en-US" sz="2000">
                <a:solidFill>
                  <a:srgbClr val="000066"/>
                </a:solidFill>
                <a:ea typeface="ＭＳ Ｐゴシック" pitchFamily="34" charset="-128"/>
              </a:rPr>
              <a:t>samples;</a:t>
            </a:r>
          </a:p>
          <a:p>
            <a:pPr eaLnBrk="1" hangingPunct="1">
              <a:defRPr/>
            </a:pPr>
            <a:r>
              <a:rPr lang="en-US" altLang="en-US" sz="2000" b="1">
                <a:solidFill>
                  <a:srgbClr val="000066"/>
                </a:solidFill>
                <a:ea typeface="ＭＳ Ｐゴシック" pitchFamily="34" charset="-128"/>
              </a:rPr>
              <a:t>Nasal</a:t>
            </a:r>
            <a:r>
              <a:rPr lang="en-US" altLang="en-US" sz="2000">
                <a:solidFill>
                  <a:srgbClr val="000066"/>
                </a:solidFill>
                <a:ea typeface="ＭＳ Ｐゴシック" pitchFamily="34" charset="-128"/>
              </a:rPr>
              <a:t> swabs,</a:t>
            </a:r>
            <a:r>
              <a:rPr lang="en-US" altLang="en-US" sz="2000" b="1">
                <a:solidFill>
                  <a:srgbClr val="000066"/>
                </a:solidFill>
                <a:ea typeface="ＭＳ Ｐゴシック" pitchFamily="34" charset="-128"/>
              </a:rPr>
              <a:t> </a:t>
            </a:r>
            <a:r>
              <a:rPr lang="en-US" altLang="en-US" sz="2000">
                <a:solidFill>
                  <a:srgbClr val="000066"/>
                </a:solidFill>
                <a:ea typeface="ＭＳ Ｐゴシック" pitchFamily="34" charset="-128"/>
              </a:rPr>
              <a:t>tap water, toenail clippings, and </a:t>
            </a:r>
            <a:r>
              <a:rPr lang="en-US" altLang="en-US" sz="2000" b="1">
                <a:solidFill>
                  <a:srgbClr val="000066"/>
                </a:solidFill>
                <a:ea typeface="ＭＳ Ｐゴシック" pitchFamily="34" charset="-128"/>
              </a:rPr>
              <a:t>salivary</a:t>
            </a:r>
            <a:r>
              <a:rPr lang="en-US" altLang="en-US" sz="2000">
                <a:solidFill>
                  <a:srgbClr val="000066"/>
                </a:solidFill>
                <a:ea typeface="ＭＳ Ｐゴシック" pitchFamily="34" charset="-128"/>
              </a:rPr>
              <a:t> cortisol.</a:t>
            </a:r>
          </a:p>
          <a:p>
            <a:pPr eaLnBrk="1" hangingPunct="1">
              <a:defRPr/>
            </a:pPr>
            <a:r>
              <a:rPr lang="en-US" altLang="en-US" sz="2000" b="1">
                <a:solidFill>
                  <a:srgbClr val="000066"/>
                </a:solidFill>
                <a:ea typeface="ＭＳ Ｐゴシック" pitchFamily="34" charset="-128"/>
              </a:rPr>
              <a:t>Interviews: </a:t>
            </a:r>
            <a:r>
              <a:rPr lang="en-US" altLang="en-US" sz="2000">
                <a:solidFill>
                  <a:srgbClr val="000066"/>
                </a:solidFill>
                <a:ea typeface="ＭＳ Ｐゴシック" pitchFamily="34" charset="-128"/>
              </a:rPr>
              <a:t>maternal pregnancy diet (FFQ of selected foods), infection and smoking; child’s 24 </a:t>
            </a:r>
            <a:r>
              <a:rPr lang="en-US" altLang="en-US" sz="2000" err="1">
                <a:solidFill>
                  <a:srgbClr val="000066"/>
                </a:solidFill>
                <a:ea typeface="ＭＳ Ｐゴシック" pitchFamily="34" charset="-128"/>
              </a:rPr>
              <a:t>hr</a:t>
            </a:r>
            <a:r>
              <a:rPr lang="en-US" altLang="en-US" sz="2000">
                <a:solidFill>
                  <a:srgbClr val="000066"/>
                </a:solidFill>
                <a:ea typeface="ＭＳ Ｐゴシック" pitchFamily="34" charset="-128"/>
              </a:rPr>
              <a:t> recall, 3 day food record; negative life events, parental anxiety, depression, records of infections, medications, immunizations; family history, </a:t>
            </a:r>
            <a:r>
              <a:rPr lang="en-US" altLang="en-US" sz="2000">
                <a:solidFill>
                  <a:srgbClr val="000066"/>
                </a:solidFill>
              </a:rPr>
              <a:t>DNA from FDRs; Physical activity assessment; Re-enrollment of subjects lost</a:t>
            </a:r>
          </a:p>
        </p:txBody>
      </p:sp>
      <p:sp>
        <p:nvSpPr>
          <p:cNvPr id="18" name="Rectangle 17">
            <a:extLst>
              <a:ext uri="{FF2B5EF4-FFF2-40B4-BE49-F238E27FC236}">
                <a16:creationId xmlns:a16="http://schemas.microsoft.com/office/drawing/2014/main" id="{FAA5750C-9584-8A7E-760B-C9281351420A}"/>
              </a:ext>
            </a:extLst>
          </p:cNvPr>
          <p:cNvSpPr>
            <a:spLocks noChangeArrowheads="1"/>
          </p:cNvSpPr>
          <p:nvPr/>
        </p:nvSpPr>
        <p:spPr bwMode="auto">
          <a:xfrm>
            <a:off x="304800" y="1371600"/>
            <a:ext cx="985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r>
              <a:rPr lang="en-US" altLang="en-US" b="1">
                <a:ea typeface="MS PGothic" pitchFamily="34" charset="-128"/>
              </a:rPr>
              <a:t> </a:t>
            </a:r>
            <a:r>
              <a:rPr lang="en-US" altLang="en-US" b="1">
                <a:solidFill>
                  <a:srgbClr val="000066"/>
                </a:solidFill>
                <a:latin typeface="+mn-lt"/>
                <a:ea typeface="MS PGothic" pitchFamily="34" charset="-128"/>
              </a:rPr>
              <a:t>Stool samples collected monthly -&gt; </a:t>
            </a:r>
            <a:r>
              <a:rPr lang="en-US" altLang="en-US" b="1" u="sng">
                <a:solidFill>
                  <a:srgbClr val="000066"/>
                </a:solidFill>
                <a:latin typeface="+mn-lt"/>
                <a:ea typeface="MS PGothic" pitchFamily="34" charset="-128"/>
              </a:rPr>
              <a:t>quarterly</a:t>
            </a:r>
          </a:p>
        </p:txBody>
      </p:sp>
      <p:grpSp>
        <p:nvGrpSpPr>
          <p:cNvPr id="19" name="Group 18">
            <a:extLst>
              <a:ext uri="{FF2B5EF4-FFF2-40B4-BE49-F238E27FC236}">
                <a16:creationId xmlns:a16="http://schemas.microsoft.com/office/drawing/2014/main" id="{E25CCC3C-2D84-9770-D190-1C522EC4BC24}"/>
              </a:ext>
            </a:extLst>
          </p:cNvPr>
          <p:cNvGrpSpPr>
            <a:grpSpLocks/>
          </p:cNvGrpSpPr>
          <p:nvPr/>
        </p:nvGrpSpPr>
        <p:grpSpPr bwMode="auto">
          <a:xfrm>
            <a:off x="4580467" y="2895603"/>
            <a:ext cx="429684" cy="690563"/>
            <a:chOff x="2621" y="2624"/>
            <a:chExt cx="203" cy="435"/>
          </a:xfrm>
          <a:solidFill>
            <a:srgbClr val="C00000"/>
          </a:solidFill>
        </p:grpSpPr>
        <p:sp>
          <p:nvSpPr>
            <p:cNvPr id="20" name="Line 21">
              <a:extLst>
                <a:ext uri="{FF2B5EF4-FFF2-40B4-BE49-F238E27FC236}">
                  <a16:creationId xmlns:a16="http://schemas.microsoft.com/office/drawing/2014/main" id="{BB076BBB-3DD3-CEE1-32C5-DCC60C46E848}"/>
                </a:ext>
              </a:extLst>
            </p:cNvPr>
            <p:cNvSpPr>
              <a:spLocks noChangeShapeType="1"/>
            </p:cNvSpPr>
            <p:nvPr/>
          </p:nvSpPr>
          <p:spPr bwMode="auto">
            <a:xfrm flipV="1">
              <a:off x="2719"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21" name="Freeform 20">
              <a:extLst>
                <a:ext uri="{FF2B5EF4-FFF2-40B4-BE49-F238E27FC236}">
                  <a16:creationId xmlns:a16="http://schemas.microsoft.com/office/drawing/2014/main" id="{41B3D560-4161-7D9A-0DCA-3DDACDDDE5E8}"/>
                </a:ext>
              </a:extLst>
            </p:cNvPr>
            <p:cNvSpPr>
              <a:spLocks/>
            </p:cNvSpPr>
            <p:nvPr/>
          </p:nvSpPr>
          <p:spPr bwMode="auto">
            <a:xfrm>
              <a:off x="262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22" name="Group 21">
            <a:extLst>
              <a:ext uri="{FF2B5EF4-FFF2-40B4-BE49-F238E27FC236}">
                <a16:creationId xmlns:a16="http://schemas.microsoft.com/office/drawing/2014/main" id="{7FC49446-70AA-7573-17C2-6B433F836D19}"/>
              </a:ext>
            </a:extLst>
          </p:cNvPr>
          <p:cNvGrpSpPr>
            <a:grpSpLocks/>
          </p:cNvGrpSpPr>
          <p:nvPr/>
        </p:nvGrpSpPr>
        <p:grpSpPr bwMode="auto">
          <a:xfrm>
            <a:off x="3962402" y="2895603"/>
            <a:ext cx="429684" cy="690563"/>
            <a:chOff x="2362" y="2624"/>
            <a:chExt cx="203" cy="435"/>
          </a:xfrm>
          <a:solidFill>
            <a:srgbClr val="C00000"/>
          </a:solidFill>
        </p:grpSpPr>
        <p:sp>
          <p:nvSpPr>
            <p:cNvPr id="23" name="Line 24">
              <a:extLst>
                <a:ext uri="{FF2B5EF4-FFF2-40B4-BE49-F238E27FC236}">
                  <a16:creationId xmlns:a16="http://schemas.microsoft.com/office/drawing/2014/main" id="{C4D65818-4DAF-12BA-5370-6A630C40691B}"/>
                </a:ext>
              </a:extLst>
            </p:cNvPr>
            <p:cNvSpPr>
              <a:spLocks noChangeShapeType="1"/>
            </p:cNvSpPr>
            <p:nvPr/>
          </p:nvSpPr>
          <p:spPr bwMode="auto">
            <a:xfrm flipV="1">
              <a:off x="2460"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24" name="Freeform 23">
              <a:extLst>
                <a:ext uri="{FF2B5EF4-FFF2-40B4-BE49-F238E27FC236}">
                  <a16:creationId xmlns:a16="http://schemas.microsoft.com/office/drawing/2014/main" id="{CFC0FB8C-4CAE-16FE-A1F4-1AD25CEC992C}"/>
                </a:ext>
              </a:extLst>
            </p:cNvPr>
            <p:cNvSpPr>
              <a:spLocks/>
            </p:cNvSpPr>
            <p:nvPr/>
          </p:nvSpPr>
          <p:spPr bwMode="auto">
            <a:xfrm>
              <a:off x="2362"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25" name="Group 24">
            <a:extLst>
              <a:ext uri="{FF2B5EF4-FFF2-40B4-BE49-F238E27FC236}">
                <a16:creationId xmlns:a16="http://schemas.microsoft.com/office/drawing/2014/main" id="{014314F8-52B1-C940-4A47-B9F7EC633551}"/>
              </a:ext>
            </a:extLst>
          </p:cNvPr>
          <p:cNvGrpSpPr>
            <a:grpSpLocks/>
          </p:cNvGrpSpPr>
          <p:nvPr/>
        </p:nvGrpSpPr>
        <p:grpSpPr bwMode="auto">
          <a:xfrm>
            <a:off x="1828802" y="2895603"/>
            <a:ext cx="429684" cy="690563"/>
            <a:chOff x="1334" y="2624"/>
            <a:chExt cx="203" cy="435"/>
          </a:xfrm>
          <a:solidFill>
            <a:srgbClr val="C00000"/>
          </a:solidFill>
        </p:grpSpPr>
        <p:sp>
          <p:nvSpPr>
            <p:cNvPr id="26" name="Line 27">
              <a:extLst>
                <a:ext uri="{FF2B5EF4-FFF2-40B4-BE49-F238E27FC236}">
                  <a16:creationId xmlns:a16="http://schemas.microsoft.com/office/drawing/2014/main" id="{6C545CFD-E0F1-5597-A22A-B77A0E195C94}"/>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27" name="Freeform 26">
              <a:extLst>
                <a:ext uri="{FF2B5EF4-FFF2-40B4-BE49-F238E27FC236}">
                  <a16:creationId xmlns:a16="http://schemas.microsoft.com/office/drawing/2014/main" id="{904FB119-6C8C-D856-C2FA-EEDE71478A11}"/>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28" name="Group 27">
            <a:extLst>
              <a:ext uri="{FF2B5EF4-FFF2-40B4-BE49-F238E27FC236}">
                <a16:creationId xmlns:a16="http://schemas.microsoft.com/office/drawing/2014/main" id="{2F64C173-900A-7F1E-D501-E2914CC740AE}"/>
              </a:ext>
            </a:extLst>
          </p:cNvPr>
          <p:cNvGrpSpPr>
            <a:grpSpLocks/>
          </p:cNvGrpSpPr>
          <p:nvPr/>
        </p:nvGrpSpPr>
        <p:grpSpPr bwMode="auto">
          <a:xfrm>
            <a:off x="1320802" y="2895603"/>
            <a:ext cx="429684" cy="690563"/>
            <a:chOff x="991" y="2624"/>
            <a:chExt cx="203" cy="435"/>
          </a:xfrm>
          <a:solidFill>
            <a:srgbClr val="C00000"/>
          </a:solidFill>
        </p:grpSpPr>
        <p:sp>
          <p:nvSpPr>
            <p:cNvPr id="29" name="Line 30">
              <a:extLst>
                <a:ext uri="{FF2B5EF4-FFF2-40B4-BE49-F238E27FC236}">
                  <a16:creationId xmlns:a16="http://schemas.microsoft.com/office/drawing/2014/main" id="{3A63A109-4110-BB3C-09F6-27BD152ED3CC}"/>
                </a:ext>
              </a:extLst>
            </p:cNvPr>
            <p:cNvSpPr>
              <a:spLocks noChangeShapeType="1"/>
            </p:cNvSpPr>
            <p:nvPr/>
          </p:nvSpPr>
          <p:spPr bwMode="auto">
            <a:xfrm flipV="1">
              <a:off x="1089"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30" name="Freeform 29">
              <a:extLst>
                <a:ext uri="{FF2B5EF4-FFF2-40B4-BE49-F238E27FC236}">
                  <a16:creationId xmlns:a16="http://schemas.microsoft.com/office/drawing/2014/main" id="{03C6255E-C41B-11E9-2369-DDE041DFAD41}"/>
                </a:ext>
              </a:extLst>
            </p:cNvPr>
            <p:cNvSpPr>
              <a:spLocks/>
            </p:cNvSpPr>
            <p:nvPr/>
          </p:nvSpPr>
          <p:spPr bwMode="auto">
            <a:xfrm>
              <a:off x="99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31" name="Group 30">
            <a:extLst>
              <a:ext uri="{FF2B5EF4-FFF2-40B4-BE49-F238E27FC236}">
                <a16:creationId xmlns:a16="http://schemas.microsoft.com/office/drawing/2014/main" id="{D56B93EE-95A1-BA91-6BFE-076A3798EAB5}"/>
              </a:ext>
            </a:extLst>
          </p:cNvPr>
          <p:cNvGrpSpPr>
            <a:grpSpLocks/>
          </p:cNvGrpSpPr>
          <p:nvPr/>
        </p:nvGrpSpPr>
        <p:grpSpPr bwMode="auto">
          <a:xfrm>
            <a:off x="2844802" y="2895603"/>
            <a:ext cx="429684" cy="690563"/>
            <a:chOff x="1893" y="2624"/>
            <a:chExt cx="203" cy="435"/>
          </a:xfrm>
          <a:solidFill>
            <a:srgbClr val="C00000"/>
          </a:solidFill>
        </p:grpSpPr>
        <p:sp>
          <p:nvSpPr>
            <p:cNvPr id="32" name="Line 33">
              <a:extLst>
                <a:ext uri="{FF2B5EF4-FFF2-40B4-BE49-F238E27FC236}">
                  <a16:creationId xmlns:a16="http://schemas.microsoft.com/office/drawing/2014/main" id="{EE52CA80-E6A3-66E9-373D-CE32A50228B0}"/>
                </a:ext>
              </a:extLst>
            </p:cNvPr>
            <p:cNvSpPr>
              <a:spLocks noChangeShapeType="1"/>
            </p:cNvSpPr>
            <p:nvPr/>
          </p:nvSpPr>
          <p:spPr bwMode="auto">
            <a:xfrm flipV="1">
              <a:off x="1991"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33" name="Freeform 32">
              <a:extLst>
                <a:ext uri="{FF2B5EF4-FFF2-40B4-BE49-F238E27FC236}">
                  <a16:creationId xmlns:a16="http://schemas.microsoft.com/office/drawing/2014/main" id="{C18AEEAB-6E74-8C91-D512-83907AA0D320}"/>
                </a:ext>
              </a:extLst>
            </p:cNvPr>
            <p:cNvSpPr>
              <a:spLocks/>
            </p:cNvSpPr>
            <p:nvPr/>
          </p:nvSpPr>
          <p:spPr bwMode="auto">
            <a:xfrm>
              <a:off x="189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34" name="Group 38">
            <a:extLst>
              <a:ext uri="{FF2B5EF4-FFF2-40B4-BE49-F238E27FC236}">
                <a16:creationId xmlns:a16="http://schemas.microsoft.com/office/drawing/2014/main" id="{A72217C2-3A93-EB54-E8CF-30204843CFB8}"/>
              </a:ext>
            </a:extLst>
          </p:cNvPr>
          <p:cNvGrpSpPr>
            <a:grpSpLocks/>
          </p:cNvGrpSpPr>
          <p:nvPr/>
        </p:nvGrpSpPr>
        <p:grpSpPr bwMode="auto">
          <a:xfrm>
            <a:off x="6307667" y="2895603"/>
            <a:ext cx="429684" cy="690563"/>
            <a:chOff x="3348" y="2624"/>
            <a:chExt cx="203" cy="435"/>
          </a:xfrm>
          <a:solidFill>
            <a:srgbClr val="C00000"/>
          </a:solidFill>
        </p:grpSpPr>
        <p:sp>
          <p:nvSpPr>
            <p:cNvPr id="35" name="Line 39">
              <a:extLst>
                <a:ext uri="{FF2B5EF4-FFF2-40B4-BE49-F238E27FC236}">
                  <a16:creationId xmlns:a16="http://schemas.microsoft.com/office/drawing/2014/main" id="{5C88A15E-32D9-5DCF-752E-BF878F2B662D}"/>
                </a:ext>
              </a:extLst>
            </p:cNvPr>
            <p:cNvSpPr>
              <a:spLocks noChangeShapeType="1"/>
            </p:cNvSpPr>
            <p:nvPr/>
          </p:nvSpPr>
          <p:spPr bwMode="auto">
            <a:xfrm flipV="1">
              <a:off x="3446"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36" name="Freeform 40">
              <a:extLst>
                <a:ext uri="{FF2B5EF4-FFF2-40B4-BE49-F238E27FC236}">
                  <a16:creationId xmlns:a16="http://schemas.microsoft.com/office/drawing/2014/main" id="{DE4A8D41-EC7D-2350-0225-09E0367C61B5}"/>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37" name="Group 41">
            <a:extLst>
              <a:ext uri="{FF2B5EF4-FFF2-40B4-BE49-F238E27FC236}">
                <a16:creationId xmlns:a16="http://schemas.microsoft.com/office/drawing/2014/main" id="{4C511874-F06D-5864-6773-DCFC319B461F}"/>
              </a:ext>
            </a:extLst>
          </p:cNvPr>
          <p:cNvGrpSpPr>
            <a:grpSpLocks/>
          </p:cNvGrpSpPr>
          <p:nvPr/>
        </p:nvGrpSpPr>
        <p:grpSpPr bwMode="auto">
          <a:xfrm>
            <a:off x="6917267" y="2895603"/>
            <a:ext cx="429684" cy="690563"/>
            <a:chOff x="3600" y="2624"/>
            <a:chExt cx="203" cy="435"/>
          </a:xfrm>
          <a:solidFill>
            <a:srgbClr val="C00000"/>
          </a:solidFill>
        </p:grpSpPr>
        <p:sp>
          <p:nvSpPr>
            <p:cNvPr id="38" name="Line 42">
              <a:extLst>
                <a:ext uri="{FF2B5EF4-FFF2-40B4-BE49-F238E27FC236}">
                  <a16:creationId xmlns:a16="http://schemas.microsoft.com/office/drawing/2014/main" id="{37262779-AF31-5E24-B3C2-475C5FCA3D24}"/>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39" name="Freeform 43">
              <a:extLst>
                <a:ext uri="{FF2B5EF4-FFF2-40B4-BE49-F238E27FC236}">
                  <a16:creationId xmlns:a16="http://schemas.microsoft.com/office/drawing/2014/main" id="{04F506A3-2766-4D70-24FF-178FF20433CD}"/>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40" name="Group 44">
            <a:extLst>
              <a:ext uri="{FF2B5EF4-FFF2-40B4-BE49-F238E27FC236}">
                <a16:creationId xmlns:a16="http://schemas.microsoft.com/office/drawing/2014/main" id="{516470B8-D86C-0DF1-4CAB-AFE9BB4188DF}"/>
              </a:ext>
            </a:extLst>
          </p:cNvPr>
          <p:cNvGrpSpPr>
            <a:grpSpLocks/>
          </p:cNvGrpSpPr>
          <p:nvPr/>
        </p:nvGrpSpPr>
        <p:grpSpPr bwMode="auto">
          <a:xfrm>
            <a:off x="812800" y="2819400"/>
            <a:ext cx="427038" cy="406400"/>
            <a:chOff x="698" y="2624"/>
            <a:chExt cx="202" cy="435"/>
          </a:xfrm>
        </p:grpSpPr>
        <p:sp>
          <p:nvSpPr>
            <p:cNvPr id="41" name="Line 45">
              <a:extLst>
                <a:ext uri="{FF2B5EF4-FFF2-40B4-BE49-F238E27FC236}">
                  <a16:creationId xmlns:a16="http://schemas.microsoft.com/office/drawing/2014/main" id="{0E90914B-9199-A808-EA68-177A74B0D03A}"/>
                </a:ext>
              </a:extLst>
            </p:cNvPr>
            <p:cNvSpPr>
              <a:spLocks noChangeShapeType="1"/>
            </p:cNvSpPr>
            <p:nvPr/>
          </p:nvSpPr>
          <p:spPr bwMode="auto">
            <a:xfrm flipV="1">
              <a:off x="795" y="2838"/>
              <a:ext cx="0" cy="221"/>
            </a:xfrm>
            <a:prstGeom prst="line">
              <a:avLst/>
            </a:prstGeom>
            <a:noFill/>
            <a:ln w="1000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Freeform 46">
              <a:extLst>
                <a:ext uri="{FF2B5EF4-FFF2-40B4-BE49-F238E27FC236}">
                  <a16:creationId xmlns:a16="http://schemas.microsoft.com/office/drawing/2014/main" id="{D0E0D821-6557-235A-2977-37882050B609}"/>
                </a:ext>
              </a:extLst>
            </p:cNvPr>
            <p:cNvSpPr>
              <a:spLocks/>
            </p:cNvSpPr>
            <p:nvPr/>
          </p:nvSpPr>
          <p:spPr bwMode="auto">
            <a:xfrm>
              <a:off x="698" y="2624"/>
              <a:ext cx="202" cy="229"/>
            </a:xfrm>
            <a:custGeom>
              <a:avLst/>
              <a:gdLst>
                <a:gd name="T0" fmla="*/ 202 w 202"/>
                <a:gd name="T1" fmla="*/ 229 h 229"/>
                <a:gd name="T2" fmla="*/ 97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7" y="0"/>
                  </a:lnTo>
                  <a:lnTo>
                    <a:pt x="0" y="229"/>
                  </a:lnTo>
                  <a:lnTo>
                    <a:pt x="202" y="229"/>
                  </a:lnTo>
                  <a:close/>
                </a:path>
              </a:pathLst>
            </a:custGeom>
            <a:solidFill>
              <a:srgbClr val="FFFF00"/>
            </a:solidFill>
            <a:ln w="9525">
              <a:solidFill>
                <a:schemeClr val="tx1"/>
              </a:solidFill>
              <a:round/>
              <a:headEnd/>
              <a:tailEnd/>
            </a:ln>
          </p:spPr>
          <p:txBody>
            <a:bodyPr/>
            <a:lstStyle/>
            <a:p>
              <a:endParaRPr lang="en-US"/>
            </a:p>
          </p:txBody>
        </p:sp>
      </p:grpSp>
      <p:sp>
        <p:nvSpPr>
          <p:cNvPr id="43" name="Rectangle 48">
            <a:extLst>
              <a:ext uri="{FF2B5EF4-FFF2-40B4-BE49-F238E27FC236}">
                <a16:creationId xmlns:a16="http://schemas.microsoft.com/office/drawing/2014/main" id="{305C4098-315D-AE3A-3067-BEB189400369}"/>
              </a:ext>
            </a:extLst>
          </p:cNvPr>
          <p:cNvSpPr>
            <a:spLocks noChangeArrowheads="1"/>
          </p:cNvSpPr>
          <p:nvPr/>
        </p:nvSpPr>
        <p:spPr bwMode="auto">
          <a:xfrm>
            <a:off x="304800" y="3276600"/>
            <a:ext cx="72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b="1">
                <a:solidFill>
                  <a:srgbClr val="C00000"/>
                </a:solidFill>
                <a:ea typeface="ＭＳ Ｐゴシック" pitchFamily="34" charset="-128"/>
              </a:rPr>
              <a:t>Blood</a:t>
            </a:r>
            <a:r>
              <a:rPr lang="en-US" altLang="en-US" sz="2000" b="1">
                <a:solidFill>
                  <a:srgbClr val="FF0000"/>
                </a:solidFill>
                <a:ea typeface="ＭＳ Ｐゴシック" pitchFamily="34" charset="-128"/>
              </a:rPr>
              <a:t> </a:t>
            </a:r>
          </a:p>
        </p:txBody>
      </p:sp>
      <p:grpSp>
        <p:nvGrpSpPr>
          <p:cNvPr id="44" name="Group 49">
            <a:extLst>
              <a:ext uri="{FF2B5EF4-FFF2-40B4-BE49-F238E27FC236}">
                <a16:creationId xmlns:a16="http://schemas.microsoft.com/office/drawing/2014/main" id="{DB10DA75-5EFA-0D4F-56F7-BAF566F1BA0D}"/>
              </a:ext>
            </a:extLst>
          </p:cNvPr>
          <p:cNvGrpSpPr>
            <a:grpSpLocks/>
          </p:cNvGrpSpPr>
          <p:nvPr/>
        </p:nvGrpSpPr>
        <p:grpSpPr bwMode="auto">
          <a:xfrm>
            <a:off x="9855202" y="2895603"/>
            <a:ext cx="429684" cy="690563"/>
            <a:chOff x="1334" y="2624"/>
            <a:chExt cx="203" cy="435"/>
          </a:xfrm>
          <a:solidFill>
            <a:srgbClr val="C00000"/>
          </a:solidFill>
        </p:grpSpPr>
        <p:sp>
          <p:nvSpPr>
            <p:cNvPr id="45" name="Line 50">
              <a:extLst>
                <a:ext uri="{FF2B5EF4-FFF2-40B4-BE49-F238E27FC236}">
                  <a16:creationId xmlns:a16="http://schemas.microsoft.com/office/drawing/2014/main" id="{7F65B618-ADB1-24A8-9605-F8B6E6DAA7D2}"/>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46" name="Freeform 51">
              <a:extLst>
                <a:ext uri="{FF2B5EF4-FFF2-40B4-BE49-F238E27FC236}">
                  <a16:creationId xmlns:a16="http://schemas.microsoft.com/office/drawing/2014/main" id="{10EF6A09-8085-9E5D-B72D-829676413087}"/>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47" name="Group 52">
            <a:extLst>
              <a:ext uri="{FF2B5EF4-FFF2-40B4-BE49-F238E27FC236}">
                <a16:creationId xmlns:a16="http://schemas.microsoft.com/office/drawing/2014/main" id="{B606C21B-3DE0-4818-2D12-DA6C009C136A}"/>
              </a:ext>
            </a:extLst>
          </p:cNvPr>
          <p:cNvGrpSpPr>
            <a:grpSpLocks/>
          </p:cNvGrpSpPr>
          <p:nvPr/>
        </p:nvGrpSpPr>
        <p:grpSpPr bwMode="auto">
          <a:xfrm>
            <a:off x="9245602" y="2895603"/>
            <a:ext cx="429684" cy="690563"/>
            <a:chOff x="3859" y="2624"/>
            <a:chExt cx="203" cy="435"/>
          </a:xfrm>
          <a:solidFill>
            <a:srgbClr val="C00000"/>
          </a:solidFill>
        </p:grpSpPr>
        <p:sp>
          <p:nvSpPr>
            <p:cNvPr id="48" name="Line 53">
              <a:extLst>
                <a:ext uri="{FF2B5EF4-FFF2-40B4-BE49-F238E27FC236}">
                  <a16:creationId xmlns:a16="http://schemas.microsoft.com/office/drawing/2014/main" id="{9D5AA748-5718-E78E-D992-9D4A1EC502F8}"/>
                </a:ext>
              </a:extLst>
            </p:cNvPr>
            <p:cNvSpPr>
              <a:spLocks noChangeShapeType="1"/>
            </p:cNvSpPr>
            <p:nvPr/>
          </p:nvSpPr>
          <p:spPr bwMode="auto">
            <a:xfrm flipV="1">
              <a:off x="3957"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49" name="Freeform 54">
              <a:extLst>
                <a:ext uri="{FF2B5EF4-FFF2-40B4-BE49-F238E27FC236}">
                  <a16:creationId xmlns:a16="http://schemas.microsoft.com/office/drawing/2014/main" id="{FB3E90EE-8651-255D-9D08-2DA3F31194C3}"/>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50" name="Group 55">
            <a:extLst>
              <a:ext uri="{FF2B5EF4-FFF2-40B4-BE49-F238E27FC236}">
                <a16:creationId xmlns:a16="http://schemas.microsoft.com/office/drawing/2014/main" id="{D43DCBA4-4117-2DD7-D254-61B89284C708}"/>
              </a:ext>
            </a:extLst>
          </p:cNvPr>
          <p:cNvGrpSpPr>
            <a:grpSpLocks/>
          </p:cNvGrpSpPr>
          <p:nvPr/>
        </p:nvGrpSpPr>
        <p:grpSpPr bwMode="auto">
          <a:xfrm>
            <a:off x="8034867" y="2895603"/>
            <a:ext cx="429684" cy="690563"/>
            <a:chOff x="3348" y="2624"/>
            <a:chExt cx="203" cy="435"/>
          </a:xfrm>
          <a:solidFill>
            <a:srgbClr val="C00000"/>
          </a:solidFill>
        </p:grpSpPr>
        <p:sp>
          <p:nvSpPr>
            <p:cNvPr id="51" name="Line 56">
              <a:extLst>
                <a:ext uri="{FF2B5EF4-FFF2-40B4-BE49-F238E27FC236}">
                  <a16:creationId xmlns:a16="http://schemas.microsoft.com/office/drawing/2014/main" id="{6EA372F2-323D-426E-8985-D51B67F92593}"/>
                </a:ext>
              </a:extLst>
            </p:cNvPr>
            <p:cNvSpPr>
              <a:spLocks noChangeShapeType="1"/>
            </p:cNvSpPr>
            <p:nvPr/>
          </p:nvSpPr>
          <p:spPr bwMode="auto">
            <a:xfrm flipV="1">
              <a:off x="3446"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52" name="Freeform 57">
              <a:extLst>
                <a:ext uri="{FF2B5EF4-FFF2-40B4-BE49-F238E27FC236}">
                  <a16:creationId xmlns:a16="http://schemas.microsoft.com/office/drawing/2014/main" id="{BB16A0A6-FF64-473D-97EC-066E4C953F0D}"/>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53" name="Group 58">
            <a:extLst>
              <a:ext uri="{FF2B5EF4-FFF2-40B4-BE49-F238E27FC236}">
                <a16:creationId xmlns:a16="http://schemas.microsoft.com/office/drawing/2014/main" id="{B17D1019-C8F9-FE37-13DE-75EF960CD142}"/>
              </a:ext>
            </a:extLst>
          </p:cNvPr>
          <p:cNvGrpSpPr>
            <a:grpSpLocks/>
          </p:cNvGrpSpPr>
          <p:nvPr/>
        </p:nvGrpSpPr>
        <p:grpSpPr bwMode="auto">
          <a:xfrm>
            <a:off x="8636002" y="2895603"/>
            <a:ext cx="429684" cy="690563"/>
            <a:chOff x="3600" y="2624"/>
            <a:chExt cx="203" cy="435"/>
          </a:xfrm>
          <a:solidFill>
            <a:srgbClr val="C00000"/>
          </a:solidFill>
        </p:grpSpPr>
        <p:sp>
          <p:nvSpPr>
            <p:cNvPr id="54" name="Line 59">
              <a:extLst>
                <a:ext uri="{FF2B5EF4-FFF2-40B4-BE49-F238E27FC236}">
                  <a16:creationId xmlns:a16="http://schemas.microsoft.com/office/drawing/2014/main" id="{1CFC1D53-5C81-A957-99B2-1D19C297066D}"/>
                </a:ext>
              </a:extLst>
            </p:cNvPr>
            <p:cNvSpPr>
              <a:spLocks noChangeShapeType="1"/>
            </p:cNvSpPr>
            <p:nvPr/>
          </p:nvSpPr>
          <p:spPr bwMode="auto">
            <a:xfrm flipV="1">
              <a:off x="3698"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55" name="Freeform 60">
              <a:extLst>
                <a:ext uri="{FF2B5EF4-FFF2-40B4-BE49-F238E27FC236}">
                  <a16:creationId xmlns:a16="http://schemas.microsoft.com/office/drawing/2014/main" id="{0E9C420F-9672-ED78-1DD7-26360F8D919B}"/>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56" name="Line 64">
            <a:extLst>
              <a:ext uri="{FF2B5EF4-FFF2-40B4-BE49-F238E27FC236}">
                <a16:creationId xmlns:a16="http://schemas.microsoft.com/office/drawing/2014/main" id="{B8608863-2597-786C-43DD-F4D619E71DE9}"/>
              </a:ext>
            </a:extLst>
          </p:cNvPr>
          <p:cNvSpPr>
            <a:spLocks noChangeShapeType="1"/>
          </p:cNvSpPr>
          <p:nvPr/>
        </p:nvSpPr>
        <p:spPr bwMode="auto">
          <a:xfrm>
            <a:off x="1524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 name="Line 65">
            <a:extLst>
              <a:ext uri="{FF2B5EF4-FFF2-40B4-BE49-F238E27FC236}">
                <a16:creationId xmlns:a16="http://schemas.microsoft.com/office/drawing/2014/main" id="{171E2B9D-A16C-8076-F4DC-4368ACF1380E}"/>
              </a:ext>
            </a:extLst>
          </p:cNvPr>
          <p:cNvSpPr>
            <a:spLocks noChangeShapeType="1"/>
          </p:cNvSpPr>
          <p:nvPr/>
        </p:nvSpPr>
        <p:spPr bwMode="auto">
          <a:xfrm>
            <a:off x="1727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8" name="Line 66">
            <a:extLst>
              <a:ext uri="{FF2B5EF4-FFF2-40B4-BE49-F238E27FC236}">
                <a16:creationId xmlns:a16="http://schemas.microsoft.com/office/drawing/2014/main" id="{EFD16CEE-C023-3F98-8AFB-A93A6CAFCA87}"/>
              </a:ext>
            </a:extLst>
          </p:cNvPr>
          <p:cNvSpPr>
            <a:spLocks noChangeShapeType="1"/>
          </p:cNvSpPr>
          <p:nvPr/>
        </p:nvSpPr>
        <p:spPr bwMode="auto">
          <a:xfrm>
            <a:off x="2336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 name="Line 67">
            <a:extLst>
              <a:ext uri="{FF2B5EF4-FFF2-40B4-BE49-F238E27FC236}">
                <a16:creationId xmlns:a16="http://schemas.microsoft.com/office/drawing/2014/main" id="{8CFD97D1-9948-1D23-8213-B91024EC37E9}"/>
              </a:ext>
            </a:extLst>
          </p:cNvPr>
          <p:cNvSpPr>
            <a:spLocks noChangeShapeType="1"/>
          </p:cNvSpPr>
          <p:nvPr/>
        </p:nvSpPr>
        <p:spPr bwMode="auto">
          <a:xfrm>
            <a:off x="2743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 name="Line 68">
            <a:extLst>
              <a:ext uri="{FF2B5EF4-FFF2-40B4-BE49-F238E27FC236}">
                <a16:creationId xmlns:a16="http://schemas.microsoft.com/office/drawing/2014/main" id="{26DD5785-E59A-6D18-B7AD-32BCEE4BCC88}"/>
              </a:ext>
            </a:extLst>
          </p:cNvPr>
          <p:cNvSpPr>
            <a:spLocks noChangeShapeType="1"/>
          </p:cNvSpPr>
          <p:nvPr/>
        </p:nvSpPr>
        <p:spPr bwMode="auto">
          <a:xfrm>
            <a:off x="1930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 name="Line 69">
            <a:extLst>
              <a:ext uri="{FF2B5EF4-FFF2-40B4-BE49-F238E27FC236}">
                <a16:creationId xmlns:a16="http://schemas.microsoft.com/office/drawing/2014/main" id="{D59EB1F8-4BB2-4E66-8997-2BD41E2F109E}"/>
              </a:ext>
            </a:extLst>
          </p:cNvPr>
          <p:cNvSpPr>
            <a:spLocks noChangeShapeType="1"/>
          </p:cNvSpPr>
          <p:nvPr/>
        </p:nvSpPr>
        <p:spPr bwMode="auto">
          <a:xfrm>
            <a:off x="213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 name="Line 70">
            <a:extLst>
              <a:ext uri="{FF2B5EF4-FFF2-40B4-BE49-F238E27FC236}">
                <a16:creationId xmlns:a16="http://schemas.microsoft.com/office/drawing/2014/main" id="{77D990AD-7BB9-6C91-A7D1-BA8F88E89A18}"/>
              </a:ext>
            </a:extLst>
          </p:cNvPr>
          <p:cNvSpPr>
            <a:spLocks noChangeShapeType="1"/>
          </p:cNvSpPr>
          <p:nvPr/>
        </p:nvSpPr>
        <p:spPr bwMode="auto">
          <a:xfrm>
            <a:off x="3149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 name="Line 71">
            <a:extLst>
              <a:ext uri="{FF2B5EF4-FFF2-40B4-BE49-F238E27FC236}">
                <a16:creationId xmlns:a16="http://schemas.microsoft.com/office/drawing/2014/main" id="{4E4A36A1-38B9-147E-9288-62C73A921383}"/>
              </a:ext>
            </a:extLst>
          </p:cNvPr>
          <p:cNvSpPr>
            <a:spLocks noChangeShapeType="1"/>
          </p:cNvSpPr>
          <p:nvPr/>
        </p:nvSpPr>
        <p:spPr bwMode="auto">
          <a:xfrm>
            <a:off x="3352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4" name="Line 72">
            <a:extLst>
              <a:ext uri="{FF2B5EF4-FFF2-40B4-BE49-F238E27FC236}">
                <a16:creationId xmlns:a16="http://schemas.microsoft.com/office/drawing/2014/main" id="{B35B476B-1907-C2C1-143D-9EFBAB482FBA}"/>
              </a:ext>
            </a:extLst>
          </p:cNvPr>
          <p:cNvSpPr>
            <a:spLocks noChangeShapeType="1"/>
          </p:cNvSpPr>
          <p:nvPr/>
        </p:nvSpPr>
        <p:spPr bwMode="auto">
          <a:xfrm>
            <a:off x="2540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5" name="Line 73">
            <a:extLst>
              <a:ext uri="{FF2B5EF4-FFF2-40B4-BE49-F238E27FC236}">
                <a16:creationId xmlns:a16="http://schemas.microsoft.com/office/drawing/2014/main" id="{82CACF76-B809-D562-E899-EA1E26A795D2}"/>
              </a:ext>
            </a:extLst>
          </p:cNvPr>
          <p:cNvSpPr>
            <a:spLocks noChangeShapeType="1"/>
          </p:cNvSpPr>
          <p:nvPr/>
        </p:nvSpPr>
        <p:spPr bwMode="auto">
          <a:xfrm>
            <a:off x="2946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 name="Line 74">
            <a:extLst>
              <a:ext uri="{FF2B5EF4-FFF2-40B4-BE49-F238E27FC236}">
                <a16:creationId xmlns:a16="http://schemas.microsoft.com/office/drawing/2014/main" id="{D165DED9-ABD7-EB0D-63BA-0E723EC1221D}"/>
              </a:ext>
            </a:extLst>
          </p:cNvPr>
          <p:cNvSpPr>
            <a:spLocks noChangeShapeType="1"/>
          </p:cNvSpPr>
          <p:nvPr/>
        </p:nvSpPr>
        <p:spPr bwMode="auto">
          <a:xfrm>
            <a:off x="3556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 name="Line 75">
            <a:extLst>
              <a:ext uri="{FF2B5EF4-FFF2-40B4-BE49-F238E27FC236}">
                <a16:creationId xmlns:a16="http://schemas.microsoft.com/office/drawing/2014/main" id="{15E1C27F-C4A1-9F7E-13DF-B73B3EAFFAFF}"/>
              </a:ext>
            </a:extLst>
          </p:cNvPr>
          <p:cNvSpPr>
            <a:spLocks noChangeShapeType="1"/>
          </p:cNvSpPr>
          <p:nvPr/>
        </p:nvSpPr>
        <p:spPr bwMode="auto">
          <a:xfrm>
            <a:off x="3759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 name="Line 76">
            <a:extLst>
              <a:ext uri="{FF2B5EF4-FFF2-40B4-BE49-F238E27FC236}">
                <a16:creationId xmlns:a16="http://schemas.microsoft.com/office/drawing/2014/main" id="{301ECA4C-37E9-5287-95EF-EA34EC4D40B3}"/>
              </a:ext>
            </a:extLst>
          </p:cNvPr>
          <p:cNvSpPr>
            <a:spLocks noChangeShapeType="1"/>
          </p:cNvSpPr>
          <p:nvPr/>
        </p:nvSpPr>
        <p:spPr bwMode="auto">
          <a:xfrm>
            <a:off x="3962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 name="Line 77">
            <a:extLst>
              <a:ext uri="{FF2B5EF4-FFF2-40B4-BE49-F238E27FC236}">
                <a16:creationId xmlns:a16="http://schemas.microsoft.com/office/drawing/2014/main" id="{65F4E0D6-1F79-AD7A-384F-61E5C24B4BA0}"/>
              </a:ext>
            </a:extLst>
          </p:cNvPr>
          <p:cNvSpPr>
            <a:spLocks noChangeShapeType="1"/>
          </p:cNvSpPr>
          <p:nvPr/>
        </p:nvSpPr>
        <p:spPr bwMode="auto">
          <a:xfrm>
            <a:off x="4165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 name="Line 78">
            <a:extLst>
              <a:ext uri="{FF2B5EF4-FFF2-40B4-BE49-F238E27FC236}">
                <a16:creationId xmlns:a16="http://schemas.microsoft.com/office/drawing/2014/main" id="{A6A2BA38-67D7-482B-77E0-79512B5E18BD}"/>
              </a:ext>
            </a:extLst>
          </p:cNvPr>
          <p:cNvSpPr>
            <a:spLocks noChangeShapeType="1"/>
          </p:cNvSpPr>
          <p:nvPr/>
        </p:nvSpPr>
        <p:spPr bwMode="auto">
          <a:xfrm>
            <a:off x="479266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 name="Line 80">
            <a:extLst>
              <a:ext uri="{FF2B5EF4-FFF2-40B4-BE49-F238E27FC236}">
                <a16:creationId xmlns:a16="http://schemas.microsoft.com/office/drawing/2014/main" id="{CA8C327B-ABFB-D6A0-DC6F-CE27B47596B4}"/>
              </a:ext>
            </a:extLst>
          </p:cNvPr>
          <p:cNvSpPr>
            <a:spLocks noChangeShapeType="1"/>
          </p:cNvSpPr>
          <p:nvPr/>
        </p:nvSpPr>
        <p:spPr bwMode="auto">
          <a:xfrm>
            <a:off x="4368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 name="Line 81">
            <a:extLst>
              <a:ext uri="{FF2B5EF4-FFF2-40B4-BE49-F238E27FC236}">
                <a16:creationId xmlns:a16="http://schemas.microsoft.com/office/drawing/2014/main" id="{E6E18BEE-5801-6E6E-0B32-B11ACADD8291}"/>
              </a:ext>
            </a:extLst>
          </p:cNvPr>
          <p:cNvSpPr>
            <a:spLocks noChangeShapeType="1"/>
          </p:cNvSpPr>
          <p:nvPr/>
        </p:nvSpPr>
        <p:spPr bwMode="auto">
          <a:xfrm>
            <a:off x="4572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3" name="Line 85">
            <a:extLst>
              <a:ext uri="{FF2B5EF4-FFF2-40B4-BE49-F238E27FC236}">
                <a16:creationId xmlns:a16="http://schemas.microsoft.com/office/drawing/2014/main" id="{AD1C5839-160F-ED14-1EB4-629CE1173A11}"/>
              </a:ext>
            </a:extLst>
          </p:cNvPr>
          <p:cNvSpPr>
            <a:spLocks noChangeShapeType="1"/>
          </p:cNvSpPr>
          <p:nvPr/>
        </p:nvSpPr>
        <p:spPr bwMode="auto">
          <a:xfrm>
            <a:off x="536733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 name="Line 86">
            <a:extLst>
              <a:ext uri="{FF2B5EF4-FFF2-40B4-BE49-F238E27FC236}">
                <a16:creationId xmlns:a16="http://schemas.microsoft.com/office/drawing/2014/main" id="{E64E904A-75AD-E117-599C-2D841DADD4CB}"/>
              </a:ext>
            </a:extLst>
          </p:cNvPr>
          <p:cNvSpPr>
            <a:spLocks noChangeShapeType="1"/>
          </p:cNvSpPr>
          <p:nvPr/>
        </p:nvSpPr>
        <p:spPr bwMode="auto">
          <a:xfrm>
            <a:off x="594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 name="Line 89">
            <a:extLst>
              <a:ext uri="{FF2B5EF4-FFF2-40B4-BE49-F238E27FC236}">
                <a16:creationId xmlns:a16="http://schemas.microsoft.com/office/drawing/2014/main" id="{D31EB811-6A9B-444C-2BFB-FCF8A21533F0}"/>
              </a:ext>
            </a:extLst>
          </p:cNvPr>
          <p:cNvSpPr>
            <a:spLocks noChangeShapeType="1"/>
          </p:cNvSpPr>
          <p:nvPr/>
        </p:nvSpPr>
        <p:spPr bwMode="auto">
          <a:xfrm>
            <a:off x="709295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 name="Line 90">
            <a:extLst>
              <a:ext uri="{FF2B5EF4-FFF2-40B4-BE49-F238E27FC236}">
                <a16:creationId xmlns:a16="http://schemas.microsoft.com/office/drawing/2014/main" id="{7648C7DA-75DD-D62C-0680-8EF6B9AACF4C}"/>
              </a:ext>
            </a:extLst>
          </p:cNvPr>
          <p:cNvSpPr>
            <a:spLocks noChangeShapeType="1"/>
          </p:cNvSpPr>
          <p:nvPr/>
        </p:nvSpPr>
        <p:spPr bwMode="auto">
          <a:xfrm>
            <a:off x="651668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 name="Line 93">
            <a:extLst>
              <a:ext uri="{FF2B5EF4-FFF2-40B4-BE49-F238E27FC236}">
                <a16:creationId xmlns:a16="http://schemas.microsoft.com/office/drawing/2014/main" id="{D14EBC50-A1A9-CB99-F604-6BECBCF9CB1D}"/>
              </a:ext>
            </a:extLst>
          </p:cNvPr>
          <p:cNvSpPr>
            <a:spLocks noChangeShapeType="1"/>
          </p:cNvSpPr>
          <p:nvPr/>
        </p:nvSpPr>
        <p:spPr bwMode="auto">
          <a:xfrm>
            <a:off x="766603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8" name="Line 98">
            <a:extLst>
              <a:ext uri="{FF2B5EF4-FFF2-40B4-BE49-F238E27FC236}">
                <a16:creationId xmlns:a16="http://schemas.microsoft.com/office/drawing/2014/main" id="{DFB32C95-48ED-67EC-3453-27BFEF41FC74}"/>
              </a:ext>
            </a:extLst>
          </p:cNvPr>
          <p:cNvSpPr>
            <a:spLocks noChangeShapeType="1"/>
          </p:cNvSpPr>
          <p:nvPr/>
        </p:nvSpPr>
        <p:spPr bwMode="auto">
          <a:xfrm>
            <a:off x="82423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 name="Line 100">
            <a:extLst>
              <a:ext uri="{FF2B5EF4-FFF2-40B4-BE49-F238E27FC236}">
                <a16:creationId xmlns:a16="http://schemas.microsoft.com/office/drawing/2014/main" id="{227AEB5E-FDD5-0201-05E6-31888C7A872F}"/>
              </a:ext>
            </a:extLst>
          </p:cNvPr>
          <p:cNvSpPr>
            <a:spLocks noChangeShapeType="1"/>
          </p:cNvSpPr>
          <p:nvPr/>
        </p:nvSpPr>
        <p:spPr bwMode="auto">
          <a:xfrm>
            <a:off x="881856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0" name="Line 106">
            <a:extLst>
              <a:ext uri="{FF2B5EF4-FFF2-40B4-BE49-F238E27FC236}">
                <a16:creationId xmlns:a16="http://schemas.microsoft.com/office/drawing/2014/main" id="{EF62807E-BD18-CE33-D2BA-13A532C9EE00}"/>
              </a:ext>
            </a:extLst>
          </p:cNvPr>
          <p:cNvSpPr>
            <a:spLocks noChangeShapeType="1"/>
          </p:cNvSpPr>
          <p:nvPr/>
        </p:nvSpPr>
        <p:spPr bwMode="auto">
          <a:xfrm>
            <a:off x="939165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 name="Line 107">
            <a:extLst>
              <a:ext uri="{FF2B5EF4-FFF2-40B4-BE49-F238E27FC236}">
                <a16:creationId xmlns:a16="http://schemas.microsoft.com/office/drawing/2014/main" id="{EE0D7F95-8BF2-848C-FEA2-E267DF6578BA}"/>
              </a:ext>
            </a:extLst>
          </p:cNvPr>
          <p:cNvSpPr>
            <a:spLocks noChangeShapeType="1"/>
          </p:cNvSpPr>
          <p:nvPr/>
        </p:nvSpPr>
        <p:spPr bwMode="auto">
          <a:xfrm>
            <a:off x="996791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82" name="Group 41">
            <a:extLst>
              <a:ext uri="{FF2B5EF4-FFF2-40B4-BE49-F238E27FC236}">
                <a16:creationId xmlns:a16="http://schemas.microsoft.com/office/drawing/2014/main" id="{19CB806C-3797-54D1-13A5-9FC6D81091C7}"/>
              </a:ext>
            </a:extLst>
          </p:cNvPr>
          <p:cNvGrpSpPr>
            <a:grpSpLocks/>
          </p:cNvGrpSpPr>
          <p:nvPr/>
        </p:nvGrpSpPr>
        <p:grpSpPr bwMode="auto">
          <a:xfrm>
            <a:off x="5698067" y="2895603"/>
            <a:ext cx="429684" cy="690563"/>
            <a:chOff x="3600" y="2624"/>
            <a:chExt cx="203" cy="435"/>
          </a:xfrm>
          <a:solidFill>
            <a:srgbClr val="C00000"/>
          </a:solidFill>
        </p:grpSpPr>
        <p:sp>
          <p:nvSpPr>
            <p:cNvPr id="83" name="Line 42">
              <a:extLst>
                <a:ext uri="{FF2B5EF4-FFF2-40B4-BE49-F238E27FC236}">
                  <a16:creationId xmlns:a16="http://schemas.microsoft.com/office/drawing/2014/main" id="{43F035D4-81CB-C4D1-FE2D-2A5228CFBB18}"/>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84" name="Freeform 43">
              <a:extLst>
                <a:ext uri="{FF2B5EF4-FFF2-40B4-BE49-F238E27FC236}">
                  <a16:creationId xmlns:a16="http://schemas.microsoft.com/office/drawing/2014/main" id="{61526043-FB73-83DD-31FA-F6427E7CA33B}"/>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85" name="Rectangle 8">
            <a:extLst>
              <a:ext uri="{FF2B5EF4-FFF2-40B4-BE49-F238E27FC236}">
                <a16:creationId xmlns:a16="http://schemas.microsoft.com/office/drawing/2014/main" id="{5D95C1B1-8F2B-6787-6327-FE8741603731}"/>
              </a:ext>
            </a:extLst>
          </p:cNvPr>
          <p:cNvSpPr>
            <a:spLocks noChangeArrowheads="1"/>
          </p:cNvSpPr>
          <p:nvPr/>
        </p:nvSpPr>
        <p:spPr bwMode="auto">
          <a:xfrm>
            <a:off x="406400" y="381000"/>
            <a:ext cx="11379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20000"/>
              </a:lnSpc>
              <a:defRPr/>
            </a:pPr>
            <a:r>
              <a:rPr lang="en-US" altLang="en-US" sz="3600" b="1">
                <a:solidFill>
                  <a:srgbClr val="000066"/>
                </a:solidFill>
                <a:latin typeface="+mj-lt"/>
                <a:ea typeface="MS PGothic" pitchFamily="34" charset="-128"/>
              </a:rPr>
              <a:t>TEDDY STUDY – Methods</a:t>
            </a:r>
          </a:p>
        </p:txBody>
      </p:sp>
      <p:sp>
        <p:nvSpPr>
          <p:cNvPr id="86" name="Freeform 2">
            <a:extLst>
              <a:ext uri="{FF2B5EF4-FFF2-40B4-BE49-F238E27FC236}">
                <a16:creationId xmlns:a16="http://schemas.microsoft.com/office/drawing/2014/main" id="{4DBFA170-EE1C-6075-0B07-DB58F135E7D9}"/>
              </a:ext>
            </a:extLst>
          </p:cNvPr>
          <p:cNvSpPr>
            <a:spLocks/>
          </p:cNvSpPr>
          <p:nvPr userDrawn="1"/>
        </p:nvSpPr>
        <p:spPr bwMode="auto">
          <a:xfrm>
            <a:off x="609600" y="1981200"/>
            <a:ext cx="11379200" cy="1065213"/>
          </a:xfrm>
          <a:custGeom>
            <a:avLst/>
            <a:gdLst>
              <a:gd name="T0" fmla="*/ 2147483646 w 4490"/>
              <a:gd name="T1" fmla="*/ 0 h 671"/>
              <a:gd name="T2" fmla="*/ 2147483646 w 4490"/>
              <a:gd name="T3" fmla="*/ 2147483646 h 671"/>
              <a:gd name="T4" fmla="*/ 0 w 4490"/>
              <a:gd name="T5" fmla="*/ 2147483646 h 671"/>
              <a:gd name="T6" fmla="*/ 0 w 4490"/>
              <a:gd name="T7" fmla="*/ 2147483646 h 671"/>
              <a:gd name="T8" fmla="*/ 2147483646 w 4490"/>
              <a:gd name="T9" fmla="*/ 2147483646 h 671"/>
              <a:gd name="T10" fmla="*/ 2147483646 w 4490"/>
              <a:gd name="T11" fmla="*/ 2147483646 h 671"/>
              <a:gd name="T12" fmla="*/ 2147483646 w 4490"/>
              <a:gd name="T13" fmla="*/ 2147483646 h 671"/>
              <a:gd name="T14" fmla="*/ 2147483646 w 4490"/>
              <a:gd name="T15" fmla="*/ 0 h 671"/>
              <a:gd name="T16" fmla="*/ 0 60000 65536"/>
              <a:gd name="T17" fmla="*/ 0 60000 65536"/>
              <a:gd name="T18" fmla="*/ 0 60000 65536"/>
              <a:gd name="T19" fmla="*/ 0 60000 65536"/>
              <a:gd name="T20" fmla="*/ 0 60000 65536"/>
              <a:gd name="T21" fmla="*/ 0 60000 65536"/>
              <a:gd name="T22" fmla="*/ 0 60000 65536"/>
              <a:gd name="T23" fmla="*/ 0 60000 65536"/>
              <a:gd name="T24" fmla="*/ 0 w 4490"/>
              <a:gd name="T25" fmla="*/ 0 h 671"/>
              <a:gd name="T26" fmla="*/ 4490 w 4490"/>
              <a:gd name="T27" fmla="*/ 671 h 6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90" h="671">
                <a:moveTo>
                  <a:pt x="4238" y="0"/>
                </a:moveTo>
                <a:lnTo>
                  <a:pt x="4238" y="181"/>
                </a:lnTo>
                <a:lnTo>
                  <a:pt x="0" y="181"/>
                </a:lnTo>
                <a:lnTo>
                  <a:pt x="0" y="497"/>
                </a:lnTo>
                <a:lnTo>
                  <a:pt x="4238" y="497"/>
                </a:lnTo>
                <a:lnTo>
                  <a:pt x="4238" y="671"/>
                </a:lnTo>
                <a:lnTo>
                  <a:pt x="4490" y="339"/>
                </a:lnTo>
                <a:lnTo>
                  <a:pt x="4238" y="0"/>
                </a:lnTo>
                <a:close/>
              </a:path>
            </a:pathLst>
          </a:custGeom>
          <a:noFill/>
          <a:ln w="333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Rectangle 86">
            <a:extLst>
              <a:ext uri="{FF2B5EF4-FFF2-40B4-BE49-F238E27FC236}">
                <a16:creationId xmlns:a16="http://schemas.microsoft.com/office/drawing/2014/main" id="{0847529E-59DC-4D30-065E-FF3461B69F5D}"/>
              </a:ext>
            </a:extLst>
          </p:cNvPr>
          <p:cNvSpPr>
            <a:spLocks noChangeArrowheads="1"/>
          </p:cNvSpPr>
          <p:nvPr userDrawn="1"/>
        </p:nvSpPr>
        <p:spPr bwMode="auto">
          <a:xfrm>
            <a:off x="1477963" y="2268538"/>
            <a:ext cx="90138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ＭＳ Ｐゴシック" pitchFamily="34" charset="-128"/>
            </a:endParaRPr>
          </a:p>
        </p:txBody>
      </p:sp>
      <p:sp>
        <p:nvSpPr>
          <p:cNvPr id="88" name="Rectangle 87">
            <a:extLst>
              <a:ext uri="{FF2B5EF4-FFF2-40B4-BE49-F238E27FC236}">
                <a16:creationId xmlns:a16="http://schemas.microsoft.com/office/drawing/2014/main" id="{E6ACFD0E-61DF-FAA8-2A11-C62C9488C23A}"/>
              </a:ext>
            </a:extLst>
          </p:cNvPr>
          <p:cNvSpPr>
            <a:spLocks noChangeArrowheads="1"/>
          </p:cNvSpPr>
          <p:nvPr userDrawn="1"/>
        </p:nvSpPr>
        <p:spPr bwMode="auto">
          <a:xfrm>
            <a:off x="914400" y="2362200"/>
            <a:ext cx="8269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b="1">
                <a:solidFill>
                  <a:srgbClr val="000066"/>
                </a:solidFill>
                <a:ea typeface="ＭＳ Ｐゴシック" pitchFamily="34" charset="-128"/>
              </a:rPr>
              <a:t>0    3    6    9   12   ……..     48  q6 months (q3 month in Ab+ children)…15 yrs</a:t>
            </a:r>
            <a:endParaRPr lang="en-US" altLang="en-US">
              <a:solidFill>
                <a:srgbClr val="000066"/>
              </a:solidFill>
              <a:ea typeface="ＭＳ Ｐゴシック" pitchFamily="34" charset="-128"/>
            </a:endParaRPr>
          </a:p>
        </p:txBody>
      </p:sp>
      <p:grpSp>
        <p:nvGrpSpPr>
          <p:cNvPr id="89" name="Group 88">
            <a:extLst>
              <a:ext uri="{FF2B5EF4-FFF2-40B4-BE49-F238E27FC236}">
                <a16:creationId xmlns:a16="http://schemas.microsoft.com/office/drawing/2014/main" id="{3F1C35FA-E514-1F5A-2E13-56D77A4951C6}"/>
              </a:ext>
            </a:extLst>
          </p:cNvPr>
          <p:cNvGrpSpPr>
            <a:grpSpLocks/>
          </p:cNvGrpSpPr>
          <p:nvPr userDrawn="1"/>
        </p:nvGrpSpPr>
        <p:grpSpPr bwMode="auto">
          <a:xfrm>
            <a:off x="2336802" y="2895603"/>
            <a:ext cx="429684" cy="690563"/>
            <a:chOff x="1635" y="2624"/>
            <a:chExt cx="203" cy="435"/>
          </a:xfrm>
          <a:solidFill>
            <a:srgbClr val="C00000"/>
          </a:solidFill>
        </p:grpSpPr>
        <p:sp>
          <p:nvSpPr>
            <p:cNvPr id="90" name="Line 7">
              <a:extLst>
                <a:ext uri="{FF2B5EF4-FFF2-40B4-BE49-F238E27FC236}">
                  <a16:creationId xmlns:a16="http://schemas.microsoft.com/office/drawing/2014/main" id="{2061CF0F-4002-FDCD-209F-D94C71AE05FF}"/>
                </a:ext>
              </a:extLst>
            </p:cNvPr>
            <p:cNvSpPr>
              <a:spLocks noChangeShapeType="1"/>
            </p:cNvSpPr>
            <p:nvPr/>
          </p:nvSpPr>
          <p:spPr bwMode="auto">
            <a:xfrm flipV="1">
              <a:off x="1733"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91" name="Freeform 90">
              <a:extLst>
                <a:ext uri="{FF2B5EF4-FFF2-40B4-BE49-F238E27FC236}">
                  <a16:creationId xmlns:a16="http://schemas.microsoft.com/office/drawing/2014/main" id="{E0966901-B8CA-21AB-25EA-CB3F81BF4CE0}"/>
                </a:ext>
              </a:extLst>
            </p:cNvPr>
            <p:cNvSpPr>
              <a:spLocks/>
            </p:cNvSpPr>
            <p:nvPr/>
          </p:nvSpPr>
          <p:spPr bwMode="auto">
            <a:xfrm>
              <a:off x="1635"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92" name="Group 91">
            <a:extLst>
              <a:ext uri="{FF2B5EF4-FFF2-40B4-BE49-F238E27FC236}">
                <a16:creationId xmlns:a16="http://schemas.microsoft.com/office/drawing/2014/main" id="{F8036CD3-A93A-CA61-591E-90E8F3A7948D}"/>
              </a:ext>
            </a:extLst>
          </p:cNvPr>
          <p:cNvGrpSpPr>
            <a:grpSpLocks/>
          </p:cNvGrpSpPr>
          <p:nvPr userDrawn="1"/>
        </p:nvGrpSpPr>
        <p:grpSpPr bwMode="auto">
          <a:xfrm>
            <a:off x="3352802" y="2895603"/>
            <a:ext cx="429684" cy="690563"/>
            <a:chOff x="2103" y="2624"/>
            <a:chExt cx="203" cy="435"/>
          </a:xfrm>
          <a:solidFill>
            <a:srgbClr val="C00000"/>
          </a:solidFill>
        </p:grpSpPr>
        <p:sp>
          <p:nvSpPr>
            <p:cNvPr id="93" name="Line 10">
              <a:extLst>
                <a:ext uri="{FF2B5EF4-FFF2-40B4-BE49-F238E27FC236}">
                  <a16:creationId xmlns:a16="http://schemas.microsoft.com/office/drawing/2014/main" id="{EA78E58B-EA6E-0799-2643-20FFC21F7B2E}"/>
                </a:ext>
              </a:extLst>
            </p:cNvPr>
            <p:cNvSpPr>
              <a:spLocks noChangeShapeType="1"/>
            </p:cNvSpPr>
            <p:nvPr/>
          </p:nvSpPr>
          <p:spPr bwMode="auto">
            <a:xfrm flipV="1">
              <a:off x="2201"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94" name="Freeform 93">
              <a:extLst>
                <a:ext uri="{FF2B5EF4-FFF2-40B4-BE49-F238E27FC236}">
                  <a16:creationId xmlns:a16="http://schemas.microsoft.com/office/drawing/2014/main" id="{C178904F-0979-9ABE-02C2-029C7154A64D}"/>
                </a:ext>
              </a:extLst>
            </p:cNvPr>
            <p:cNvSpPr>
              <a:spLocks/>
            </p:cNvSpPr>
            <p:nvPr/>
          </p:nvSpPr>
          <p:spPr bwMode="auto">
            <a:xfrm>
              <a:off x="210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95" name="Group 94">
            <a:extLst>
              <a:ext uri="{FF2B5EF4-FFF2-40B4-BE49-F238E27FC236}">
                <a16:creationId xmlns:a16="http://schemas.microsoft.com/office/drawing/2014/main" id="{5745DC49-357D-913D-7F8F-7BD783648C02}"/>
              </a:ext>
            </a:extLst>
          </p:cNvPr>
          <p:cNvGrpSpPr>
            <a:grpSpLocks/>
          </p:cNvGrpSpPr>
          <p:nvPr userDrawn="1"/>
        </p:nvGrpSpPr>
        <p:grpSpPr bwMode="auto">
          <a:xfrm>
            <a:off x="5154085" y="2895603"/>
            <a:ext cx="427567" cy="690563"/>
            <a:chOff x="2880" y="2624"/>
            <a:chExt cx="202" cy="435"/>
          </a:xfrm>
          <a:solidFill>
            <a:srgbClr val="C00000"/>
          </a:solidFill>
        </p:grpSpPr>
        <p:sp>
          <p:nvSpPr>
            <p:cNvPr id="96" name="Line 13">
              <a:extLst>
                <a:ext uri="{FF2B5EF4-FFF2-40B4-BE49-F238E27FC236}">
                  <a16:creationId xmlns:a16="http://schemas.microsoft.com/office/drawing/2014/main" id="{10DA964D-6DD9-5713-5B44-89D3C3DA5792}"/>
                </a:ext>
              </a:extLst>
            </p:cNvPr>
            <p:cNvSpPr>
              <a:spLocks noChangeShapeType="1"/>
            </p:cNvSpPr>
            <p:nvPr/>
          </p:nvSpPr>
          <p:spPr bwMode="auto">
            <a:xfrm flipV="1">
              <a:off x="2978"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97" name="Freeform 96">
              <a:extLst>
                <a:ext uri="{FF2B5EF4-FFF2-40B4-BE49-F238E27FC236}">
                  <a16:creationId xmlns:a16="http://schemas.microsoft.com/office/drawing/2014/main" id="{9E6F07F1-6659-461B-29D7-3941EED3F763}"/>
                </a:ext>
              </a:extLst>
            </p:cNvPr>
            <p:cNvSpPr>
              <a:spLocks/>
            </p:cNvSpPr>
            <p:nvPr/>
          </p:nvSpPr>
          <p:spPr bwMode="auto">
            <a:xfrm>
              <a:off x="2880" y="2624"/>
              <a:ext cx="202" cy="229"/>
            </a:xfrm>
            <a:custGeom>
              <a:avLst/>
              <a:gdLst>
                <a:gd name="T0" fmla="*/ 202 w 202"/>
                <a:gd name="T1" fmla="*/ 229 h 229"/>
                <a:gd name="T2" fmla="*/ 98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8" y="0"/>
                  </a:lnTo>
                  <a:lnTo>
                    <a:pt x="0" y="229"/>
                  </a:lnTo>
                  <a:lnTo>
                    <a:pt x="202"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98" name="Group 97">
            <a:extLst>
              <a:ext uri="{FF2B5EF4-FFF2-40B4-BE49-F238E27FC236}">
                <a16:creationId xmlns:a16="http://schemas.microsoft.com/office/drawing/2014/main" id="{192DD978-327D-F240-1611-C01E10E74299}"/>
              </a:ext>
            </a:extLst>
          </p:cNvPr>
          <p:cNvGrpSpPr>
            <a:grpSpLocks/>
          </p:cNvGrpSpPr>
          <p:nvPr userDrawn="1"/>
        </p:nvGrpSpPr>
        <p:grpSpPr bwMode="auto">
          <a:xfrm>
            <a:off x="7526867" y="2895603"/>
            <a:ext cx="429684" cy="690563"/>
            <a:chOff x="3859" y="2624"/>
            <a:chExt cx="203" cy="435"/>
          </a:xfrm>
          <a:solidFill>
            <a:srgbClr val="C00000"/>
          </a:solidFill>
        </p:grpSpPr>
        <p:sp>
          <p:nvSpPr>
            <p:cNvPr id="99" name="Line 16">
              <a:extLst>
                <a:ext uri="{FF2B5EF4-FFF2-40B4-BE49-F238E27FC236}">
                  <a16:creationId xmlns:a16="http://schemas.microsoft.com/office/drawing/2014/main" id="{05AD648F-9696-4C19-3768-8AF7464797E0}"/>
                </a:ext>
              </a:extLst>
            </p:cNvPr>
            <p:cNvSpPr>
              <a:spLocks noChangeShapeType="1"/>
            </p:cNvSpPr>
            <p:nvPr/>
          </p:nvSpPr>
          <p:spPr bwMode="auto">
            <a:xfrm flipV="1">
              <a:off x="3957"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00" name="Freeform 99">
              <a:extLst>
                <a:ext uri="{FF2B5EF4-FFF2-40B4-BE49-F238E27FC236}">
                  <a16:creationId xmlns:a16="http://schemas.microsoft.com/office/drawing/2014/main" id="{37EDDF78-38C0-F102-B580-33907DA66587}"/>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101" name="Rectangle 100">
            <a:extLst>
              <a:ext uri="{FF2B5EF4-FFF2-40B4-BE49-F238E27FC236}">
                <a16:creationId xmlns:a16="http://schemas.microsoft.com/office/drawing/2014/main" id="{46A6DBBA-CC51-C7F7-F46E-74F853EB5D38}"/>
              </a:ext>
            </a:extLst>
          </p:cNvPr>
          <p:cNvSpPr>
            <a:spLocks noChangeArrowheads="1"/>
          </p:cNvSpPr>
          <p:nvPr userDrawn="1"/>
        </p:nvSpPr>
        <p:spPr bwMode="auto">
          <a:xfrm>
            <a:off x="304800" y="1371600"/>
            <a:ext cx="985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r>
              <a:rPr lang="en-US" altLang="en-US" b="1">
                <a:ea typeface="MS PGothic" pitchFamily="34" charset="-128"/>
              </a:rPr>
              <a:t> </a:t>
            </a:r>
            <a:r>
              <a:rPr lang="en-US" altLang="en-US" b="1">
                <a:solidFill>
                  <a:srgbClr val="000066"/>
                </a:solidFill>
                <a:latin typeface="+mn-lt"/>
                <a:ea typeface="MS PGothic" pitchFamily="34" charset="-128"/>
              </a:rPr>
              <a:t>Stool samples collected monthly -&gt; </a:t>
            </a:r>
            <a:r>
              <a:rPr lang="en-US" altLang="en-US" b="1" u="sng">
                <a:solidFill>
                  <a:srgbClr val="000066"/>
                </a:solidFill>
                <a:latin typeface="+mn-lt"/>
                <a:ea typeface="MS PGothic" pitchFamily="34" charset="-128"/>
              </a:rPr>
              <a:t>quarterly</a:t>
            </a:r>
          </a:p>
        </p:txBody>
      </p:sp>
      <p:grpSp>
        <p:nvGrpSpPr>
          <p:cNvPr id="102" name="Group 101">
            <a:extLst>
              <a:ext uri="{FF2B5EF4-FFF2-40B4-BE49-F238E27FC236}">
                <a16:creationId xmlns:a16="http://schemas.microsoft.com/office/drawing/2014/main" id="{17334ACB-920A-3FFE-C5EA-A0FF7A90CD38}"/>
              </a:ext>
            </a:extLst>
          </p:cNvPr>
          <p:cNvGrpSpPr>
            <a:grpSpLocks/>
          </p:cNvGrpSpPr>
          <p:nvPr userDrawn="1"/>
        </p:nvGrpSpPr>
        <p:grpSpPr bwMode="auto">
          <a:xfrm>
            <a:off x="4580467" y="2895603"/>
            <a:ext cx="429684" cy="690563"/>
            <a:chOff x="2621" y="2624"/>
            <a:chExt cx="203" cy="435"/>
          </a:xfrm>
          <a:solidFill>
            <a:srgbClr val="C00000"/>
          </a:solidFill>
        </p:grpSpPr>
        <p:sp>
          <p:nvSpPr>
            <p:cNvPr id="103" name="Line 21">
              <a:extLst>
                <a:ext uri="{FF2B5EF4-FFF2-40B4-BE49-F238E27FC236}">
                  <a16:creationId xmlns:a16="http://schemas.microsoft.com/office/drawing/2014/main" id="{5D2B7D85-E9D6-B802-6AEB-7D7652772C5A}"/>
                </a:ext>
              </a:extLst>
            </p:cNvPr>
            <p:cNvSpPr>
              <a:spLocks noChangeShapeType="1"/>
            </p:cNvSpPr>
            <p:nvPr/>
          </p:nvSpPr>
          <p:spPr bwMode="auto">
            <a:xfrm flipV="1">
              <a:off x="2719"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04" name="Freeform 103">
              <a:extLst>
                <a:ext uri="{FF2B5EF4-FFF2-40B4-BE49-F238E27FC236}">
                  <a16:creationId xmlns:a16="http://schemas.microsoft.com/office/drawing/2014/main" id="{58744C4C-8C7E-B52B-AF62-D163DD85990A}"/>
                </a:ext>
              </a:extLst>
            </p:cNvPr>
            <p:cNvSpPr>
              <a:spLocks/>
            </p:cNvSpPr>
            <p:nvPr/>
          </p:nvSpPr>
          <p:spPr bwMode="auto">
            <a:xfrm>
              <a:off x="262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05" name="Group 104">
            <a:extLst>
              <a:ext uri="{FF2B5EF4-FFF2-40B4-BE49-F238E27FC236}">
                <a16:creationId xmlns:a16="http://schemas.microsoft.com/office/drawing/2014/main" id="{78DCD22F-CC02-FB82-D6E8-4B9EAC004701}"/>
              </a:ext>
            </a:extLst>
          </p:cNvPr>
          <p:cNvGrpSpPr>
            <a:grpSpLocks/>
          </p:cNvGrpSpPr>
          <p:nvPr userDrawn="1"/>
        </p:nvGrpSpPr>
        <p:grpSpPr bwMode="auto">
          <a:xfrm>
            <a:off x="3962402" y="2895603"/>
            <a:ext cx="429684" cy="690563"/>
            <a:chOff x="2362" y="2624"/>
            <a:chExt cx="203" cy="435"/>
          </a:xfrm>
          <a:solidFill>
            <a:srgbClr val="C00000"/>
          </a:solidFill>
        </p:grpSpPr>
        <p:sp>
          <p:nvSpPr>
            <p:cNvPr id="106" name="Line 24">
              <a:extLst>
                <a:ext uri="{FF2B5EF4-FFF2-40B4-BE49-F238E27FC236}">
                  <a16:creationId xmlns:a16="http://schemas.microsoft.com/office/drawing/2014/main" id="{B9C5C6C9-FF32-858C-4E08-58E367AC6AD7}"/>
                </a:ext>
              </a:extLst>
            </p:cNvPr>
            <p:cNvSpPr>
              <a:spLocks noChangeShapeType="1"/>
            </p:cNvSpPr>
            <p:nvPr/>
          </p:nvSpPr>
          <p:spPr bwMode="auto">
            <a:xfrm flipV="1">
              <a:off x="2460"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07" name="Freeform 106">
              <a:extLst>
                <a:ext uri="{FF2B5EF4-FFF2-40B4-BE49-F238E27FC236}">
                  <a16:creationId xmlns:a16="http://schemas.microsoft.com/office/drawing/2014/main" id="{CDA90D32-2382-F668-3C3D-614A92039B38}"/>
                </a:ext>
              </a:extLst>
            </p:cNvPr>
            <p:cNvSpPr>
              <a:spLocks/>
            </p:cNvSpPr>
            <p:nvPr/>
          </p:nvSpPr>
          <p:spPr bwMode="auto">
            <a:xfrm>
              <a:off x="2362"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08" name="Group 107">
            <a:extLst>
              <a:ext uri="{FF2B5EF4-FFF2-40B4-BE49-F238E27FC236}">
                <a16:creationId xmlns:a16="http://schemas.microsoft.com/office/drawing/2014/main" id="{23BA76F8-FA8A-8D40-1E90-57BB2F93F54B}"/>
              </a:ext>
            </a:extLst>
          </p:cNvPr>
          <p:cNvGrpSpPr>
            <a:grpSpLocks/>
          </p:cNvGrpSpPr>
          <p:nvPr userDrawn="1"/>
        </p:nvGrpSpPr>
        <p:grpSpPr bwMode="auto">
          <a:xfrm>
            <a:off x="1828802" y="2895603"/>
            <a:ext cx="429684" cy="690563"/>
            <a:chOff x="1334" y="2624"/>
            <a:chExt cx="203" cy="435"/>
          </a:xfrm>
          <a:solidFill>
            <a:srgbClr val="C00000"/>
          </a:solidFill>
        </p:grpSpPr>
        <p:sp>
          <p:nvSpPr>
            <p:cNvPr id="109" name="Line 27">
              <a:extLst>
                <a:ext uri="{FF2B5EF4-FFF2-40B4-BE49-F238E27FC236}">
                  <a16:creationId xmlns:a16="http://schemas.microsoft.com/office/drawing/2014/main" id="{B5ACAB81-A78B-5961-F601-B26E561F6302}"/>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10" name="Freeform 109">
              <a:extLst>
                <a:ext uri="{FF2B5EF4-FFF2-40B4-BE49-F238E27FC236}">
                  <a16:creationId xmlns:a16="http://schemas.microsoft.com/office/drawing/2014/main" id="{880B9285-3A4E-45CE-2C08-B57175BEC963}"/>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11" name="Group 110">
            <a:extLst>
              <a:ext uri="{FF2B5EF4-FFF2-40B4-BE49-F238E27FC236}">
                <a16:creationId xmlns:a16="http://schemas.microsoft.com/office/drawing/2014/main" id="{AAED63E9-CC69-8C3D-4181-40E043924411}"/>
              </a:ext>
            </a:extLst>
          </p:cNvPr>
          <p:cNvGrpSpPr>
            <a:grpSpLocks/>
          </p:cNvGrpSpPr>
          <p:nvPr userDrawn="1"/>
        </p:nvGrpSpPr>
        <p:grpSpPr bwMode="auto">
          <a:xfrm>
            <a:off x="1320802" y="2895603"/>
            <a:ext cx="429684" cy="690563"/>
            <a:chOff x="991" y="2624"/>
            <a:chExt cx="203" cy="435"/>
          </a:xfrm>
          <a:solidFill>
            <a:srgbClr val="C00000"/>
          </a:solidFill>
        </p:grpSpPr>
        <p:sp>
          <p:nvSpPr>
            <p:cNvPr id="112" name="Line 30">
              <a:extLst>
                <a:ext uri="{FF2B5EF4-FFF2-40B4-BE49-F238E27FC236}">
                  <a16:creationId xmlns:a16="http://schemas.microsoft.com/office/drawing/2014/main" id="{DB7C9EC6-B243-B602-E9D5-58B2EF3D5728}"/>
                </a:ext>
              </a:extLst>
            </p:cNvPr>
            <p:cNvSpPr>
              <a:spLocks noChangeShapeType="1"/>
            </p:cNvSpPr>
            <p:nvPr/>
          </p:nvSpPr>
          <p:spPr bwMode="auto">
            <a:xfrm flipV="1">
              <a:off x="1089"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13" name="Freeform 112">
              <a:extLst>
                <a:ext uri="{FF2B5EF4-FFF2-40B4-BE49-F238E27FC236}">
                  <a16:creationId xmlns:a16="http://schemas.microsoft.com/office/drawing/2014/main" id="{551AF96F-146F-92D7-A807-CD6BF4A111BD}"/>
                </a:ext>
              </a:extLst>
            </p:cNvPr>
            <p:cNvSpPr>
              <a:spLocks/>
            </p:cNvSpPr>
            <p:nvPr/>
          </p:nvSpPr>
          <p:spPr bwMode="auto">
            <a:xfrm>
              <a:off x="99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14" name="Group 113">
            <a:extLst>
              <a:ext uri="{FF2B5EF4-FFF2-40B4-BE49-F238E27FC236}">
                <a16:creationId xmlns:a16="http://schemas.microsoft.com/office/drawing/2014/main" id="{70BEB26F-CDE3-BC7A-EA71-5619B5F31A75}"/>
              </a:ext>
            </a:extLst>
          </p:cNvPr>
          <p:cNvGrpSpPr>
            <a:grpSpLocks/>
          </p:cNvGrpSpPr>
          <p:nvPr userDrawn="1"/>
        </p:nvGrpSpPr>
        <p:grpSpPr bwMode="auto">
          <a:xfrm>
            <a:off x="2844802" y="2895603"/>
            <a:ext cx="429684" cy="690563"/>
            <a:chOff x="1893" y="2624"/>
            <a:chExt cx="203" cy="435"/>
          </a:xfrm>
          <a:solidFill>
            <a:srgbClr val="C00000"/>
          </a:solidFill>
        </p:grpSpPr>
        <p:sp>
          <p:nvSpPr>
            <p:cNvPr id="115" name="Line 33">
              <a:extLst>
                <a:ext uri="{FF2B5EF4-FFF2-40B4-BE49-F238E27FC236}">
                  <a16:creationId xmlns:a16="http://schemas.microsoft.com/office/drawing/2014/main" id="{59E0E6E2-A708-6E76-FA1D-E37988C747D2}"/>
                </a:ext>
              </a:extLst>
            </p:cNvPr>
            <p:cNvSpPr>
              <a:spLocks noChangeShapeType="1"/>
            </p:cNvSpPr>
            <p:nvPr/>
          </p:nvSpPr>
          <p:spPr bwMode="auto">
            <a:xfrm flipV="1">
              <a:off x="1991"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16" name="Freeform 115">
              <a:extLst>
                <a:ext uri="{FF2B5EF4-FFF2-40B4-BE49-F238E27FC236}">
                  <a16:creationId xmlns:a16="http://schemas.microsoft.com/office/drawing/2014/main" id="{5677126B-3EAD-5EF6-DA16-E600FCA9B00C}"/>
                </a:ext>
              </a:extLst>
            </p:cNvPr>
            <p:cNvSpPr>
              <a:spLocks/>
            </p:cNvSpPr>
            <p:nvPr/>
          </p:nvSpPr>
          <p:spPr bwMode="auto">
            <a:xfrm>
              <a:off x="189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17" name="Group 38">
            <a:extLst>
              <a:ext uri="{FF2B5EF4-FFF2-40B4-BE49-F238E27FC236}">
                <a16:creationId xmlns:a16="http://schemas.microsoft.com/office/drawing/2014/main" id="{0DC0F7DB-9F95-D724-D0A9-80C3B3EF4F3B}"/>
              </a:ext>
            </a:extLst>
          </p:cNvPr>
          <p:cNvGrpSpPr>
            <a:grpSpLocks/>
          </p:cNvGrpSpPr>
          <p:nvPr userDrawn="1"/>
        </p:nvGrpSpPr>
        <p:grpSpPr bwMode="auto">
          <a:xfrm>
            <a:off x="6307667" y="2895603"/>
            <a:ext cx="429684" cy="690563"/>
            <a:chOff x="3348" y="2624"/>
            <a:chExt cx="203" cy="435"/>
          </a:xfrm>
          <a:solidFill>
            <a:srgbClr val="C00000"/>
          </a:solidFill>
        </p:grpSpPr>
        <p:sp>
          <p:nvSpPr>
            <p:cNvPr id="118" name="Line 39">
              <a:extLst>
                <a:ext uri="{FF2B5EF4-FFF2-40B4-BE49-F238E27FC236}">
                  <a16:creationId xmlns:a16="http://schemas.microsoft.com/office/drawing/2014/main" id="{2741872B-1DAE-B1EC-16FA-7696882C1CC7}"/>
                </a:ext>
              </a:extLst>
            </p:cNvPr>
            <p:cNvSpPr>
              <a:spLocks noChangeShapeType="1"/>
            </p:cNvSpPr>
            <p:nvPr/>
          </p:nvSpPr>
          <p:spPr bwMode="auto">
            <a:xfrm flipV="1">
              <a:off x="3446"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19" name="Freeform 40">
              <a:extLst>
                <a:ext uri="{FF2B5EF4-FFF2-40B4-BE49-F238E27FC236}">
                  <a16:creationId xmlns:a16="http://schemas.microsoft.com/office/drawing/2014/main" id="{B6663C11-73F8-8EB0-2A99-8619A02AEE8C}"/>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20" name="Group 41">
            <a:extLst>
              <a:ext uri="{FF2B5EF4-FFF2-40B4-BE49-F238E27FC236}">
                <a16:creationId xmlns:a16="http://schemas.microsoft.com/office/drawing/2014/main" id="{96E937F7-225B-9516-C6B4-83F5B7C011CC}"/>
              </a:ext>
            </a:extLst>
          </p:cNvPr>
          <p:cNvGrpSpPr>
            <a:grpSpLocks/>
          </p:cNvGrpSpPr>
          <p:nvPr userDrawn="1"/>
        </p:nvGrpSpPr>
        <p:grpSpPr bwMode="auto">
          <a:xfrm>
            <a:off x="6917267" y="2895603"/>
            <a:ext cx="429684" cy="690563"/>
            <a:chOff x="3600" y="2624"/>
            <a:chExt cx="203" cy="435"/>
          </a:xfrm>
          <a:solidFill>
            <a:srgbClr val="C00000"/>
          </a:solidFill>
        </p:grpSpPr>
        <p:sp>
          <p:nvSpPr>
            <p:cNvPr id="121" name="Line 42">
              <a:extLst>
                <a:ext uri="{FF2B5EF4-FFF2-40B4-BE49-F238E27FC236}">
                  <a16:creationId xmlns:a16="http://schemas.microsoft.com/office/drawing/2014/main" id="{3E98FB9E-3DDD-44DA-DEB6-AE64483B53EA}"/>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122" name="Freeform 43">
              <a:extLst>
                <a:ext uri="{FF2B5EF4-FFF2-40B4-BE49-F238E27FC236}">
                  <a16:creationId xmlns:a16="http://schemas.microsoft.com/office/drawing/2014/main" id="{CD43DEFE-773B-8F0E-CFCA-530872C4B353}"/>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23" name="Group 44">
            <a:extLst>
              <a:ext uri="{FF2B5EF4-FFF2-40B4-BE49-F238E27FC236}">
                <a16:creationId xmlns:a16="http://schemas.microsoft.com/office/drawing/2014/main" id="{4C956EC8-330E-C3D8-9A14-A514F79C19CB}"/>
              </a:ext>
            </a:extLst>
          </p:cNvPr>
          <p:cNvGrpSpPr>
            <a:grpSpLocks/>
          </p:cNvGrpSpPr>
          <p:nvPr userDrawn="1"/>
        </p:nvGrpSpPr>
        <p:grpSpPr bwMode="auto">
          <a:xfrm>
            <a:off x="812800" y="2819400"/>
            <a:ext cx="427038" cy="406400"/>
            <a:chOff x="698" y="2624"/>
            <a:chExt cx="202" cy="435"/>
          </a:xfrm>
        </p:grpSpPr>
        <p:sp>
          <p:nvSpPr>
            <p:cNvPr id="124" name="Line 45">
              <a:extLst>
                <a:ext uri="{FF2B5EF4-FFF2-40B4-BE49-F238E27FC236}">
                  <a16:creationId xmlns:a16="http://schemas.microsoft.com/office/drawing/2014/main" id="{E18D1621-EC00-42F5-E649-C2417386BDEB}"/>
                </a:ext>
              </a:extLst>
            </p:cNvPr>
            <p:cNvSpPr>
              <a:spLocks noChangeShapeType="1"/>
            </p:cNvSpPr>
            <p:nvPr/>
          </p:nvSpPr>
          <p:spPr bwMode="auto">
            <a:xfrm flipV="1">
              <a:off x="795" y="2838"/>
              <a:ext cx="0" cy="221"/>
            </a:xfrm>
            <a:prstGeom prst="line">
              <a:avLst/>
            </a:prstGeom>
            <a:noFill/>
            <a:ln w="1000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Freeform 46">
              <a:extLst>
                <a:ext uri="{FF2B5EF4-FFF2-40B4-BE49-F238E27FC236}">
                  <a16:creationId xmlns:a16="http://schemas.microsoft.com/office/drawing/2014/main" id="{E6B0FF0F-11BA-A960-BA1F-D6AF3FC27C12}"/>
                </a:ext>
              </a:extLst>
            </p:cNvPr>
            <p:cNvSpPr>
              <a:spLocks/>
            </p:cNvSpPr>
            <p:nvPr/>
          </p:nvSpPr>
          <p:spPr bwMode="auto">
            <a:xfrm>
              <a:off x="698" y="2624"/>
              <a:ext cx="202" cy="229"/>
            </a:xfrm>
            <a:custGeom>
              <a:avLst/>
              <a:gdLst>
                <a:gd name="T0" fmla="*/ 202 w 202"/>
                <a:gd name="T1" fmla="*/ 229 h 229"/>
                <a:gd name="T2" fmla="*/ 97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7" y="0"/>
                  </a:lnTo>
                  <a:lnTo>
                    <a:pt x="0" y="229"/>
                  </a:lnTo>
                  <a:lnTo>
                    <a:pt x="202" y="229"/>
                  </a:lnTo>
                  <a:close/>
                </a:path>
              </a:pathLst>
            </a:custGeom>
            <a:solidFill>
              <a:srgbClr val="FFFF00"/>
            </a:solidFill>
            <a:ln w="9525">
              <a:solidFill>
                <a:schemeClr val="tx1"/>
              </a:solidFill>
              <a:round/>
              <a:headEnd/>
              <a:tailEnd/>
            </a:ln>
          </p:spPr>
          <p:txBody>
            <a:bodyPr/>
            <a:lstStyle/>
            <a:p>
              <a:endParaRPr lang="en-US"/>
            </a:p>
          </p:txBody>
        </p:sp>
      </p:grpSp>
      <p:sp>
        <p:nvSpPr>
          <p:cNvPr id="126" name="Rectangle 48">
            <a:extLst>
              <a:ext uri="{FF2B5EF4-FFF2-40B4-BE49-F238E27FC236}">
                <a16:creationId xmlns:a16="http://schemas.microsoft.com/office/drawing/2014/main" id="{872F2CFB-751C-CACB-6409-FB525DE58EEC}"/>
              </a:ext>
            </a:extLst>
          </p:cNvPr>
          <p:cNvSpPr>
            <a:spLocks noChangeArrowheads="1"/>
          </p:cNvSpPr>
          <p:nvPr userDrawn="1"/>
        </p:nvSpPr>
        <p:spPr bwMode="auto">
          <a:xfrm>
            <a:off x="304800" y="3276600"/>
            <a:ext cx="72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b="1">
                <a:solidFill>
                  <a:srgbClr val="C00000"/>
                </a:solidFill>
                <a:ea typeface="ＭＳ Ｐゴシック" pitchFamily="34" charset="-128"/>
              </a:rPr>
              <a:t>Blood</a:t>
            </a:r>
            <a:r>
              <a:rPr lang="en-US" altLang="en-US" sz="2000" b="1">
                <a:solidFill>
                  <a:srgbClr val="FF0000"/>
                </a:solidFill>
                <a:ea typeface="ＭＳ Ｐゴシック" pitchFamily="34" charset="-128"/>
              </a:rPr>
              <a:t> </a:t>
            </a:r>
          </a:p>
        </p:txBody>
      </p:sp>
      <p:grpSp>
        <p:nvGrpSpPr>
          <p:cNvPr id="127" name="Group 49">
            <a:extLst>
              <a:ext uri="{FF2B5EF4-FFF2-40B4-BE49-F238E27FC236}">
                <a16:creationId xmlns:a16="http://schemas.microsoft.com/office/drawing/2014/main" id="{05DAF754-AEC5-1279-D854-92637BAF6050}"/>
              </a:ext>
            </a:extLst>
          </p:cNvPr>
          <p:cNvGrpSpPr>
            <a:grpSpLocks/>
          </p:cNvGrpSpPr>
          <p:nvPr userDrawn="1"/>
        </p:nvGrpSpPr>
        <p:grpSpPr bwMode="auto">
          <a:xfrm>
            <a:off x="9855202" y="2895603"/>
            <a:ext cx="429684" cy="690563"/>
            <a:chOff x="1334" y="2624"/>
            <a:chExt cx="203" cy="435"/>
          </a:xfrm>
          <a:solidFill>
            <a:srgbClr val="C00000"/>
          </a:solidFill>
        </p:grpSpPr>
        <p:sp>
          <p:nvSpPr>
            <p:cNvPr id="128" name="Line 50">
              <a:extLst>
                <a:ext uri="{FF2B5EF4-FFF2-40B4-BE49-F238E27FC236}">
                  <a16:creationId xmlns:a16="http://schemas.microsoft.com/office/drawing/2014/main" id="{2B008E12-2904-E386-B221-E9250C697E68}"/>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29" name="Freeform 51">
              <a:extLst>
                <a:ext uri="{FF2B5EF4-FFF2-40B4-BE49-F238E27FC236}">
                  <a16:creationId xmlns:a16="http://schemas.microsoft.com/office/drawing/2014/main" id="{490568A7-8EEA-4086-C2CC-AE384A731C60}"/>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30" name="Group 52">
            <a:extLst>
              <a:ext uri="{FF2B5EF4-FFF2-40B4-BE49-F238E27FC236}">
                <a16:creationId xmlns:a16="http://schemas.microsoft.com/office/drawing/2014/main" id="{163CD3EF-9152-A7C2-56C4-B7E047A4CD00}"/>
              </a:ext>
            </a:extLst>
          </p:cNvPr>
          <p:cNvGrpSpPr>
            <a:grpSpLocks/>
          </p:cNvGrpSpPr>
          <p:nvPr userDrawn="1"/>
        </p:nvGrpSpPr>
        <p:grpSpPr bwMode="auto">
          <a:xfrm>
            <a:off x="9245602" y="2895603"/>
            <a:ext cx="429684" cy="690563"/>
            <a:chOff x="3859" y="2624"/>
            <a:chExt cx="203" cy="435"/>
          </a:xfrm>
          <a:solidFill>
            <a:srgbClr val="C00000"/>
          </a:solidFill>
        </p:grpSpPr>
        <p:sp>
          <p:nvSpPr>
            <p:cNvPr id="131" name="Line 53">
              <a:extLst>
                <a:ext uri="{FF2B5EF4-FFF2-40B4-BE49-F238E27FC236}">
                  <a16:creationId xmlns:a16="http://schemas.microsoft.com/office/drawing/2014/main" id="{EC8FE4F7-714D-4E14-8315-81B9795ABB5D}"/>
                </a:ext>
              </a:extLst>
            </p:cNvPr>
            <p:cNvSpPr>
              <a:spLocks noChangeShapeType="1"/>
            </p:cNvSpPr>
            <p:nvPr/>
          </p:nvSpPr>
          <p:spPr bwMode="auto">
            <a:xfrm flipV="1">
              <a:off x="3957"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132" name="Freeform 54">
              <a:extLst>
                <a:ext uri="{FF2B5EF4-FFF2-40B4-BE49-F238E27FC236}">
                  <a16:creationId xmlns:a16="http://schemas.microsoft.com/office/drawing/2014/main" id="{3A4B7459-9801-A9D6-F867-9809CDBB0247}"/>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33" name="Group 55">
            <a:extLst>
              <a:ext uri="{FF2B5EF4-FFF2-40B4-BE49-F238E27FC236}">
                <a16:creationId xmlns:a16="http://schemas.microsoft.com/office/drawing/2014/main" id="{0DF080F9-F979-6C14-B12F-80969350DE9C}"/>
              </a:ext>
            </a:extLst>
          </p:cNvPr>
          <p:cNvGrpSpPr>
            <a:grpSpLocks/>
          </p:cNvGrpSpPr>
          <p:nvPr userDrawn="1"/>
        </p:nvGrpSpPr>
        <p:grpSpPr bwMode="auto">
          <a:xfrm>
            <a:off x="8034867" y="2895603"/>
            <a:ext cx="429684" cy="690563"/>
            <a:chOff x="3348" y="2624"/>
            <a:chExt cx="203" cy="435"/>
          </a:xfrm>
          <a:solidFill>
            <a:srgbClr val="C00000"/>
          </a:solidFill>
        </p:grpSpPr>
        <p:sp>
          <p:nvSpPr>
            <p:cNvPr id="134" name="Line 56">
              <a:extLst>
                <a:ext uri="{FF2B5EF4-FFF2-40B4-BE49-F238E27FC236}">
                  <a16:creationId xmlns:a16="http://schemas.microsoft.com/office/drawing/2014/main" id="{9AFC1008-DE77-D471-76C0-02F4FD1B5FA7}"/>
                </a:ext>
              </a:extLst>
            </p:cNvPr>
            <p:cNvSpPr>
              <a:spLocks noChangeShapeType="1"/>
            </p:cNvSpPr>
            <p:nvPr/>
          </p:nvSpPr>
          <p:spPr bwMode="auto">
            <a:xfrm flipV="1">
              <a:off x="3446"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135" name="Freeform 57">
              <a:extLst>
                <a:ext uri="{FF2B5EF4-FFF2-40B4-BE49-F238E27FC236}">
                  <a16:creationId xmlns:a16="http://schemas.microsoft.com/office/drawing/2014/main" id="{44313C9B-C6FE-8A77-9B23-75A32C974268}"/>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grpSp>
        <p:nvGrpSpPr>
          <p:cNvPr id="136" name="Group 58">
            <a:extLst>
              <a:ext uri="{FF2B5EF4-FFF2-40B4-BE49-F238E27FC236}">
                <a16:creationId xmlns:a16="http://schemas.microsoft.com/office/drawing/2014/main" id="{FDB17EF9-87AD-50B4-0E7F-E651187F8DD1}"/>
              </a:ext>
            </a:extLst>
          </p:cNvPr>
          <p:cNvGrpSpPr>
            <a:grpSpLocks/>
          </p:cNvGrpSpPr>
          <p:nvPr userDrawn="1"/>
        </p:nvGrpSpPr>
        <p:grpSpPr bwMode="auto">
          <a:xfrm>
            <a:off x="8636002" y="2895603"/>
            <a:ext cx="429684" cy="690563"/>
            <a:chOff x="3600" y="2624"/>
            <a:chExt cx="203" cy="435"/>
          </a:xfrm>
          <a:solidFill>
            <a:srgbClr val="C00000"/>
          </a:solidFill>
        </p:grpSpPr>
        <p:sp>
          <p:nvSpPr>
            <p:cNvPr id="137" name="Line 59">
              <a:extLst>
                <a:ext uri="{FF2B5EF4-FFF2-40B4-BE49-F238E27FC236}">
                  <a16:creationId xmlns:a16="http://schemas.microsoft.com/office/drawing/2014/main" id="{9AF5AA02-B368-AC5B-1263-F3EEA2EB6318}"/>
                </a:ext>
              </a:extLst>
            </p:cNvPr>
            <p:cNvSpPr>
              <a:spLocks noChangeShapeType="1"/>
            </p:cNvSpPr>
            <p:nvPr/>
          </p:nvSpPr>
          <p:spPr bwMode="auto">
            <a:xfrm flipV="1">
              <a:off x="3698" y="2838"/>
              <a:ext cx="0" cy="221"/>
            </a:xfrm>
            <a:prstGeom prst="line">
              <a:avLst/>
            </a:prstGeom>
            <a:grpFill/>
            <a:ln w="100013">
              <a:solidFill>
                <a:srgbClr val="C00000"/>
              </a:solidFill>
              <a:round/>
              <a:headEnd/>
              <a:tailEnd/>
            </a:ln>
          </p:spPr>
          <p:txBody>
            <a:bodyPr/>
            <a:lstStyle/>
            <a:p>
              <a:pPr>
                <a:defRPr/>
              </a:pPr>
              <a:endParaRPr lang="en-US">
                <a:latin typeface="Arial" charset="0"/>
              </a:endParaRPr>
            </a:p>
          </p:txBody>
        </p:sp>
        <p:sp>
          <p:nvSpPr>
            <p:cNvPr id="138" name="Freeform 60">
              <a:extLst>
                <a:ext uri="{FF2B5EF4-FFF2-40B4-BE49-F238E27FC236}">
                  <a16:creationId xmlns:a16="http://schemas.microsoft.com/office/drawing/2014/main" id="{FC49C57F-F7BF-E327-D746-0A377227AF7B}"/>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139" name="Line 64">
            <a:extLst>
              <a:ext uri="{FF2B5EF4-FFF2-40B4-BE49-F238E27FC236}">
                <a16:creationId xmlns:a16="http://schemas.microsoft.com/office/drawing/2014/main" id="{A50CABC4-DFA6-B385-6092-A3D363508C28}"/>
              </a:ext>
            </a:extLst>
          </p:cNvPr>
          <p:cNvSpPr>
            <a:spLocks noChangeShapeType="1"/>
          </p:cNvSpPr>
          <p:nvPr userDrawn="1"/>
        </p:nvSpPr>
        <p:spPr bwMode="auto">
          <a:xfrm>
            <a:off x="1524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0" name="Line 65">
            <a:extLst>
              <a:ext uri="{FF2B5EF4-FFF2-40B4-BE49-F238E27FC236}">
                <a16:creationId xmlns:a16="http://schemas.microsoft.com/office/drawing/2014/main" id="{DDA1EFC5-744B-05A6-AA21-44EFF51007DA}"/>
              </a:ext>
            </a:extLst>
          </p:cNvPr>
          <p:cNvSpPr>
            <a:spLocks noChangeShapeType="1"/>
          </p:cNvSpPr>
          <p:nvPr userDrawn="1"/>
        </p:nvSpPr>
        <p:spPr bwMode="auto">
          <a:xfrm>
            <a:off x="1727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1" name="Line 66">
            <a:extLst>
              <a:ext uri="{FF2B5EF4-FFF2-40B4-BE49-F238E27FC236}">
                <a16:creationId xmlns:a16="http://schemas.microsoft.com/office/drawing/2014/main" id="{A43419AB-FA84-B9E8-DCA6-B6721AFC6951}"/>
              </a:ext>
            </a:extLst>
          </p:cNvPr>
          <p:cNvSpPr>
            <a:spLocks noChangeShapeType="1"/>
          </p:cNvSpPr>
          <p:nvPr userDrawn="1"/>
        </p:nvSpPr>
        <p:spPr bwMode="auto">
          <a:xfrm>
            <a:off x="2336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2" name="Line 67">
            <a:extLst>
              <a:ext uri="{FF2B5EF4-FFF2-40B4-BE49-F238E27FC236}">
                <a16:creationId xmlns:a16="http://schemas.microsoft.com/office/drawing/2014/main" id="{64C85575-32BF-9132-F227-8EE954368A61}"/>
              </a:ext>
            </a:extLst>
          </p:cNvPr>
          <p:cNvSpPr>
            <a:spLocks noChangeShapeType="1"/>
          </p:cNvSpPr>
          <p:nvPr userDrawn="1"/>
        </p:nvSpPr>
        <p:spPr bwMode="auto">
          <a:xfrm>
            <a:off x="2743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 name="Line 68">
            <a:extLst>
              <a:ext uri="{FF2B5EF4-FFF2-40B4-BE49-F238E27FC236}">
                <a16:creationId xmlns:a16="http://schemas.microsoft.com/office/drawing/2014/main" id="{EF8DD14D-8C45-2EA9-DF24-54A2897E42DB}"/>
              </a:ext>
            </a:extLst>
          </p:cNvPr>
          <p:cNvSpPr>
            <a:spLocks noChangeShapeType="1"/>
          </p:cNvSpPr>
          <p:nvPr userDrawn="1"/>
        </p:nvSpPr>
        <p:spPr bwMode="auto">
          <a:xfrm>
            <a:off x="1930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 name="Line 69">
            <a:extLst>
              <a:ext uri="{FF2B5EF4-FFF2-40B4-BE49-F238E27FC236}">
                <a16:creationId xmlns:a16="http://schemas.microsoft.com/office/drawing/2014/main" id="{F4DC0167-75C7-9868-2244-D955E72489E1}"/>
              </a:ext>
            </a:extLst>
          </p:cNvPr>
          <p:cNvSpPr>
            <a:spLocks noChangeShapeType="1"/>
          </p:cNvSpPr>
          <p:nvPr userDrawn="1"/>
        </p:nvSpPr>
        <p:spPr bwMode="auto">
          <a:xfrm>
            <a:off x="213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5" name="Line 70">
            <a:extLst>
              <a:ext uri="{FF2B5EF4-FFF2-40B4-BE49-F238E27FC236}">
                <a16:creationId xmlns:a16="http://schemas.microsoft.com/office/drawing/2014/main" id="{47A587C7-B31C-59A9-D36C-C84E1FF8EEAA}"/>
              </a:ext>
            </a:extLst>
          </p:cNvPr>
          <p:cNvSpPr>
            <a:spLocks noChangeShapeType="1"/>
          </p:cNvSpPr>
          <p:nvPr userDrawn="1"/>
        </p:nvSpPr>
        <p:spPr bwMode="auto">
          <a:xfrm>
            <a:off x="3149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6" name="Line 71">
            <a:extLst>
              <a:ext uri="{FF2B5EF4-FFF2-40B4-BE49-F238E27FC236}">
                <a16:creationId xmlns:a16="http://schemas.microsoft.com/office/drawing/2014/main" id="{EA4FE321-84CB-4B00-F5BA-6F0FC97B5CFC}"/>
              </a:ext>
            </a:extLst>
          </p:cNvPr>
          <p:cNvSpPr>
            <a:spLocks noChangeShapeType="1"/>
          </p:cNvSpPr>
          <p:nvPr userDrawn="1"/>
        </p:nvSpPr>
        <p:spPr bwMode="auto">
          <a:xfrm>
            <a:off x="3352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7" name="Line 72">
            <a:extLst>
              <a:ext uri="{FF2B5EF4-FFF2-40B4-BE49-F238E27FC236}">
                <a16:creationId xmlns:a16="http://schemas.microsoft.com/office/drawing/2014/main" id="{688EAC66-FE35-D0CF-416D-28AEB5A9A2F5}"/>
              </a:ext>
            </a:extLst>
          </p:cNvPr>
          <p:cNvSpPr>
            <a:spLocks noChangeShapeType="1"/>
          </p:cNvSpPr>
          <p:nvPr userDrawn="1"/>
        </p:nvSpPr>
        <p:spPr bwMode="auto">
          <a:xfrm>
            <a:off x="2540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8" name="Line 73">
            <a:extLst>
              <a:ext uri="{FF2B5EF4-FFF2-40B4-BE49-F238E27FC236}">
                <a16:creationId xmlns:a16="http://schemas.microsoft.com/office/drawing/2014/main" id="{E982A6DB-0597-2B3F-0EA0-01EC5F18C9B2}"/>
              </a:ext>
            </a:extLst>
          </p:cNvPr>
          <p:cNvSpPr>
            <a:spLocks noChangeShapeType="1"/>
          </p:cNvSpPr>
          <p:nvPr userDrawn="1"/>
        </p:nvSpPr>
        <p:spPr bwMode="auto">
          <a:xfrm>
            <a:off x="2946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9" name="Line 74">
            <a:extLst>
              <a:ext uri="{FF2B5EF4-FFF2-40B4-BE49-F238E27FC236}">
                <a16:creationId xmlns:a16="http://schemas.microsoft.com/office/drawing/2014/main" id="{8FB9F958-4C4D-2D50-9D38-CBF94F7E2236}"/>
              </a:ext>
            </a:extLst>
          </p:cNvPr>
          <p:cNvSpPr>
            <a:spLocks noChangeShapeType="1"/>
          </p:cNvSpPr>
          <p:nvPr userDrawn="1"/>
        </p:nvSpPr>
        <p:spPr bwMode="auto">
          <a:xfrm>
            <a:off x="3556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0" name="Line 75">
            <a:extLst>
              <a:ext uri="{FF2B5EF4-FFF2-40B4-BE49-F238E27FC236}">
                <a16:creationId xmlns:a16="http://schemas.microsoft.com/office/drawing/2014/main" id="{0F015A5D-8577-FDD5-F86E-8BC6AD2B6508}"/>
              </a:ext>
            </a:extLst>
          </p:cNvPr>
          <p:cNvSpPr>
            <a:spLocks noChangeShapeType="1"/>
          </p:cNvSpPr>
          <p:nvPr userDrawn="1"/>
        </p:nvSpPr>
        <p:spPr bwMode="auto">
          <a:xfrm>
            <a:off x="3759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1" name="Line 76">
            <a:extLst>
              <a:ext uri="{FF2B5EF4-FFF2-40B4-BE49-F238E27FC236}">
                <a16:creationId xmlns:a16="http://schemas.microsoft.com/office/drawing/2014/main" id="{E1500FB5-B99C-89E0-65C3-70452A6240B7}"/>
              </a:ext>
            </a:extLst>
          </p:cNvPr>
          <p:cNvSpPr>
            <a:spLocks noChangeShapeType="1"/>
          </p:cNvSpPr>
          <p:nvPr userDrawn="1"/>
        </p:nvSpPr>
        <p:spPr bwMode="auto">
          <a:xfrm>
            <a:off x="3962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2" name="Line 77">
            <a:extLst>
              <a:ext uri="{FF2B5EF4-FFF2-40B4-BE49-F238E27FC236}">
                <a16:creationId xmlns:a16="http://schemas.microsoft.com/office/drawing/2014/main" id="{B53DA240-64E4-FA4A-BF34-18DEC7D133B5}"/>
              </a:ext>
            </a:extLst>
          </p:cNvPr>
          <p:cNvSpPr>
            <a:spLocks noChangeShapeType="1"/>
          </p:cNvSpPr>
          <p:nvPr userDrawn="1"/>
        </p:nvSpPr>
        <p:spPr bwMode="auto">
          <a:xfrm>
            <a:off x="4165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 name="Line 78">
            <a:extLst>
              <a:ext uri="{FF2B5EF4-FFF2-40B4-BE49-F238E27FC236}">
                <a16:creationId xmlns:a16="http://schemas.microsoft.com/office/drawing/2014/main" id="{DB80ABA1-2512-2AB8-638E-BB9C3E40325D}"/>
              </a:ext>
            </a:extLst>
          </p:cNvPr>
          <p:cNvSpPr>
            <a:spLocks noChangeShapeType="1"/>
          </p:cNvSpPr>
          <p:nvPr userDrawn="1"/>
        </p:nvSpPr>
        <p:spPr bwMode="auto">
          <a:xfrm>
            <a:off x="479266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 name="Line 80">
            <a:extLst>
              <a:ext uri="{FF2B5EF4-FFF2-40B4-BE49-F238E27FC236}">
                <a16:creationId xmlns:a16="http://schemas.microsoft.com/office/drawing/2014/main" id="{B161AAE0-54F7-E77C-747C-718509746929}"/>
              </a:ext>
            </a:extLst>
          </p:cNvPr>
          <p:cNvSpPr>
            <a:spLocks noChangeShapeType="1"/>
          </p:cNvSpPr>
          <p:nvPr userDrawn="1"/>
        </p:nvSpPr>
        <p:spPr bwMode="auto">
          <a:xfrm>
            <a:off x="4368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5" name="Line 81">
            <a:extLst>
              <a:ext uri="{FF2B5EF4-FFF2-40B4-BE49-F238E27FC236}">
                <a16:creationId xmlns:a16="http://schemas.microsoft.com/office/drawing/2014/main" id="{875534E9-087F-EE8F-43EA-617A9ED8F124}"/>
              </a:ext>
            </a:extLst>
          </p:cNvPr>
          <p:cNvSpPr>
            <a:spLocks noChangeShapeType="1"/>
          </p:cNvSpPr>
          <p:nvPr userDrawn="1"/>
        </p:nvSpPr>
        <p:spPr bwMode="auto">
          <a:xfrm>
            <a:off x="4572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6" name="Line 85">
            <a:extLst>
              <a:ext uri="{FF2B5EF4-FFF2-40B4-BE49-F238E27FC236}">
                <a16:creationId xmlns:a16="http://schemas.microsoft.com/office/drawing/2014/main" id="{87815893-6A81-486C-608E-1D40E8640094}"/>
              </a:ext>
            </a:extLst>
          </p:cNvPr>
          <p:cNvSpPr>
            <a:spLocks noChangeShapeType="1"/>
          </p:cNvSpPr>
          <p:nvPr userDrawn="1"/>
        </p:nvSpPr>
        <p:spPr bwMode="auto">
          <a:xfrm>
            <a:off x="536733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 name="Line 86">
            <a:extLst>
              <a:ext uri="{FF2B5EF4-FFF2-40B4-BE49-F238E27FC236}">
                <a16:creationId xmlns:a16="http://schemas.microsoft.com/office/drawing/2014/main" id="{ED136D45-0C27-18CA-E9FD-2AC8A0A8A819}"/>
              </a:ext>
            </a:extLst>
          </p:cNvPr>
          <p:cNvSpPr>
            <a:spLocks noChangeShapeType="1"/>
          </p:cNvSpPr>
          <p:nvPr userDrawn="1"/>
        </p:nvSpPr>
        <p:spPr bwMode="auto">
          <a:xfrm>
            <a:off x="594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8" name="Line 89">
            <a:extLst>
              <a:ext uri="{FF2B5EF4-FFF2-40B4-BE49-F238E27FC236}">
                <a16:creationId xmlns:a16="http://schemas.microsoft.com/office/drawing/2014/main" id="{BB697B61-717E-6D48-EE26-460B9FDAD109}"/>
              </a:ext>
            </a:extLst>
          </p:cNvPr>
          <p:cNvSpPr>
            <a:spLocks noChangeShapeType="1"/>
          </p:cNvSpPr>
          <p:nvPr userDrawn="1"/>
        </p:nvSpPr>
        <p:spPr bwMode="auto">
          <a:xfrm>
            <a:off x="709295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9" name="Line 90">
            <a:extLst>
              <a:ext uri="{FF2B5EF4-FFF2-40B4-BE49-F238E27FC236}">
                <a16:creationId xmlns:a16="http://schemas.microsoft.com/office/drawing/2014/main" id="{66F6ADE2-2EE2-6AC0-F439-9E28C195D916}"/>
              </a:ext>
            </a:extLst>
          </p:cNvPr>
          <p:cNvSpPr>
            <a:spLocks noChangeShapeType="1"/>
          </p:cNvSpPr>
          <p:nvPr userDrawn="1"/>
        </p:nvSpPr>
        <p:spPr bwMode="auto">
          <a:xfrm>
            <a:off x="651668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0" name="Line 93">
            <a:extLst>
              <a:ext uri="{FF2B5EF4-FFF2-40B4-BE49-F238E27FC236}">
                <a16:creationId xmlns:a16="http://schemas.microsoft.com/office/drawing/2014/main" id="{C1BD6403-FC41-9AC6-CFD5-57A9535E87CA}"/>
              </a:ext>
            </a:extLst>
          </p:cNvPr>
          <p:cNvSpPr>
            <a:spLocks noChangeShapeType="1"/>
          </p:cNvSpPr>
          <p:nvPr userDrawn="1"/>
        </p:nvSpPr>
        <p:spPr bwMode="auto">
          <a:xfrm>
            <a:off x="7666038"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1" name="Line 98">
            <a:extLst>
              <a:ext uri="{FF2B5EF4-FFF2-40B4-BE49-F238E27FC236}">
                <a16:creationId xmlns:a16="http://schemas.microsoft.com/office/drawing/2014/main" id="{FED42B66-C18A-61FE-BFE0-2C73F1613283}"/>
              </a:ext>
            </a:extLst>
          </p:cNvPr>
          <p:cNvSpPr>
            <a:spLocks noChangeShapeType="1"/>
          </p:cNvSpPr>
          <p:nvPr userDrawn="1"/>
        </p:nvSpPr>
        <p:spPr bwMode="auto">
          <a:xfrm>
            <a:off x="82423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2" name="Line 100">
            <a:extLst>
              <a:ext uri="{FF2B5EF4-FFF2-40B4-BE49-F238E27FC236}">
                <a16:creationId xmlns:a16="http://schemas.microsoft.com/office/drawing/2014/main" id="{8E1021C2-6019-1750-B01A-9D82DDB03A00}"/>
              </a:ext>
            </a:extLst>
          </p:cNvPr>
          <p:cNvSpPr>
            <a:spLocks noChangeShapeType="1"/>
          </p:cNvSpPr>
          <p:nvPr userDrawn="1"/>
        </p:nvSpPr>
        <p:spPr bwMode="auto">
          <a:xfrm>
            <a:off x="881856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 name="Line 106">
            <a:extLst>
              <a:ext uri="{FF2B5EF4-FFF2-40B4-BE49-F238E27FC236}">
                <a16:creationId xmlns:a16="http://schemas.microsoft.com/office/drawing/2014/main" id="{3E49E197-A7C6-C2F6-6040-661EF5DC965B}"/>
              </a:ext>
            </a:extLst>
          </p:cNvPr>
          <p:cNvSpPr>
            <a:spLocks noChangeShapeType="1"/>
          </p:cNvSpPr>
          <p:nvPr userDrawn="1"/>
        </p:nvSpPr>
        <p:spPr bwMode="auto">
          <a:xfrm>
            <a:off x="939165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 name="Line 107">
            <a:extLst>
              <a:ext uri="{FF2B5EF4-FFF2-40B4-BE49-F238E27FC236}">
                <a16:creationId xmlns:a16="http://schemas.microsoft.com/office/drawing/2014/main" id="{7C12BC06-321B-D30A-9687-FF61069E08B1}"/>
              </a:ext>
            </a:extLst>
          </p:cNvPr>
          <p:cNvSpPr>
            <a:spLocks noChangeShapeType="1"/>
          </p:cNvSpPr>
          <p:nvPr userDrawn="1"/>
        </p:nvSpPr>
        <p:spPr bwMode="auto">
          <a:xfrm>
            <a:off x="996791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5" name="Group 41">
            <a:extLst>
              <a:ext uri="{FF2B5EF4-FFF2-40B4-BE49-F238E27FC236}">
                <a16:creationId xmlns:a16="http://schemas.microsoft.com/office/drawing/2014/main" id="{A1843F2B-FCE0-3935-4611-4AC48C5BE775}"/>
              </a:ext>
            </a:extLst>
          </p:cNvPr>
          <p:cNvGrpSpPr>
            <a:grpSpLocks/>
          </p:cNvGrpSpPr>
          <p:nvPr userDrawn="1"/>
        </p:nvGrpSpPr>
        <p:grpSpPr bwMode="auto">
          <a:xfrm>
            <a:off x="5698067" y="2895603"/>
            <a:ext cx="429684" cy="690563"/>
            <a:chOff x="3600" y="2624"/>
            <a:chExt cx="203" cy="435"/>
          </a:xfrm>
          <a:solidFill>
            <a:srgbClr val="C00000"/>
          </a:solidFill>
        </p:grpSpPr>
        <p:sp>
          <p:nvSpPr>
            <p:cNvPr id="166" name="Line 42">
              <a:extLst>
                <a:ext uri="{FF2B5EF4-FFF2-40B4-BE49-F238E27FC236}">
                  <a16:creationId xmlns:a16="http://schemas.microsoft.com/office/drawing/2014/main" id="{FFF76916-17A3-8F5E-7FFC-B28CBD67005D}"/>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a:latin typeface="Arial" charset="0"/>
              </a:endParaRPr>
            </a:p>
          </p:txBody>
        </p:sp>
        <p:sp>
          <p:nvSpPr>
            <p:cNvPr id="167" name="Freeform 43">
              <a:extLst>
                <a:ext uri="{FF2B5EF4-FFF2-40B4-BE49-F238E27FC236}">
                  <a16:creationId xmlns:a16="http://schemas.microsoft.com/office/drawing/2014/main" id="{0BCAB2E9-3B88-04BA-8D98-1B871292B6BE}"/>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ea typeface="MS PGothic" pitchFamily="34" charset="-128"/>
              </a:endParaRPr>
            </a:p>
          </p:txBody>
        </p:sp>
      </p:grpSp>
      <p:sp>
        <p:nvSpPr>
          <p:cNvPr id="168" name="Rectangle 8">
            <a:extLst>
              <a:ext uri="{FF2B5EF4-FFF2-40B4-BE49-F238E27FC236}">
                <a16:creationId xmlns:a16="http://schemas.microsoft.com/office/drawing/2014/main" id="{ECB23B55-559B-0C2F-B10F-69B5FC39A6BC}"/>
              </a:ext>
            </a:extLst>
          </p:cNvPr>
          <p:cNvSpPr>
            <a:spLocks noChangeArrowheads="1"/>
          </p:cNvSpPr>
          <p:nvPr userDrawn="1"/>
        </p:nvSpPr>
        <p:spPr bwMode="auto">
          <a:xfrm>
            <a:off x="406400" y="381000"/>
            <a:ext cx="11379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20000"/>
              </a:lnSpc>
              <a:defRPr/>
            </a:pPr>
            <a:r>
              <a:rPr lang="en-US" altLang="en-US" sz="3600" b="1">
                <a:solidFill>
                  <a:srgbClr val="000066"/>
                </a:solidFill>
                <a:latin typeface="+mj-lt"/>
                <a:ea typeface="MS PGothic" pitchFamily="34" charset="-128"/>
              </a:rPr>
              <a:t>TEDDY STUDY – Methods</a:t>
            </a:r>
          </a:p>
        </p:txBody>
      </p:sp>
      <p:sp>
        <p:nvSpPr>
          <p:cNvPr id="169" name="Footer Placeholder 4">
            <a:extLst>
              <a:ext uri="{FF2B5EF4-FFF2-40B4-BE49-F238E27FC236}">
                <a16:creationId xmlns:a16="http://schemas.microsoft.com/office/drawing/2014/main" id="{56FE4A31-4BA0-FCEE-9CF8-88AF185D4A5A}"/>
              </a:ext>
            </a:extLst>
          </p:cNvPr>
          <p:cNvSpPr>
            <a:spLocks noGrp="1"/>
          </p:cNvSpPr>
          <p:nvPr>
            <p:ph type="ftr" sz="quarter" idx="10"/>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C5BA2B9F-C800-485F-A6CB-9D5D63EE8262}" type="slidenum">
              <a:rPr lang="en-US" altLang="en-US"/>
              <a:pPr/>
              <a:t>‹#›</a:t>
            </a:fld>
            <a:endParaRPr lang="en-US" altLang="en-US"/>
          </a:p>
        </p:txBody>
      </p:sp>
    </p:spTree>
    <p:extLst>
      <p:ext uri="{BB962C8B-B14F-4D97-AF65-F5344CB8AC3E}">
        <p14:creationId xmlns:p14="http://schemas.microsoft.com/office/powerpoint/2010/main" val="152995871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EDDY Funding Agencies">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ACB86D88-C48D-9684-4DFC-1A809651F8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F38DEEA6-206B-C147-DBB8-0D5752637630}"/>
              </a:ext>
            </a:extLst>
          </p:cNvPr>
          <p:cNvSpPr txBox="1">
            <a:spLocks noChangeArrowheads="1"/>
          </p:cNvSpPr>
          <p:nvPr/>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pic>
        <p:nvPicPr>
          <p:cNvPr id="4" name="Picture 2" descr="teddycmyk2">
            <a:extLst>
              <a:ext uri="{FF2B5EF4-FFF2-40B4-BE49-F238E27FC236}">
                <a16:creationId xmlns:a16="http://schemas.microsoft.com/office/drawing/2014/main" id="{F3448C0E-AFC2-683B-E9B3-91F002EDD0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a:extLst>
              <a:ext uri="{FF2B5EF4-FFF2-40B4-BE49-F238E27FC236}">
                <a16:creationId xmlns:a16="http://schemas.microsoft.com/office/drawing/2014/main" id="{607A427A-A4CC-7D62-CA0F-9634A4CFCE06}"/>
              </a:ext>
            </a:extLst>
          </p:cNvPr>
          <p:cNvSpPr txBox="1">
            <a:spLocks noChangeArrowheads="1"/>
          </p:cNvSpPr>
          <p:nvPr userDrawn="1"/>
        </p:nvSpPr>
        <p:spPr bwMode="auto">
          <a:xfrm>
            <a:off x="9556750"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a:solidFill>
                  <a:srgbClr val="000066"/>
                </a:solidFill>
                <a:latin typeface="+mn-lt"/>
              </a:rPr>
              <a:t>The Environmental Determinants</a:t>
            </a:r>
          </a:p>
          <a:p>
            <a:pPr>
              <a:defRPr/>
            </a:pPr>
            <a:r>
              <a:rPr lang="en-US">
                <a:solidFill>
                  <a:srgbClr val="000066"/>
                </a:solidFill>
                <a:latin typeface="+mn-lt"/>
              </a:rPr>
              <a:t>of Diabetes in the Young</a:t>
            </a:r>
          </a:p>
        </p:txBody>
      </p:sp>
      <p:sp>
        <p:nvSpPr>
          <p:cNvPr id="6" name="TextBox 5">
            <a:extLst>
              <a:ext uri="{FF2B5EF4-FFF2-40B4-BE49-F238E27FC236}">
                <a16:creationId xmlns:a16="http://schemas.microsoft.com/office/drawing/2014/main" id="{360502C8-8D73-891B-3D25-3188360218E0}"/>
              </a:ext>
            </a:extLst>
          </p:cNvPr>
          <p:cNvSpPr txBox="1">
            <a:spLocks noChangeArrowheads="1"/>
          </p:cNvSpPr>
          <p:nvPr userDrawn="1"/>
        </p:nvSpPr>
        <p:spPr bwMode="auto">
          <a:xfrm>
            <a:off x="633413" y="304800"/>
            <a:ext cx="10948987"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800" b="1">
                <a:solidFill>
                  <a:srgbClr val="000066"/>
                </a:solidFill>
                <a:latin typeface="+mn-lt"/>
              </a:rPr>
              <a:t>Funded by:</a:t>
            </a:r>
          </a:p>
          <a:p>
            <a:pPr>
              <a:defRPr/>
            </a:pPr>
            <a:endParaRPr lang="en-US" altLang="en-US" sz="1200" b="1">
              <a:solidFill>
                <a:srgbClr val="000066"/>
              </a:solidFill>
              <a:latin typeface="+mn-lt"/>
            </a:endParaRPr>
          </a:p>
          <a:p>
            <a:pPr marL="342900" indent="-342900">
              <a:buFont typeface="Arial" panose="020B0604020202020204" pitchFamily="34" charset="0"/>
              <a:buChar char="•"/>
              <a:defRPr/>
            </a:pPr>
            <a:r>
              <a:rPr lang="en-US" sz="2400">
                <a:solidFill>
                  <a:srgbClr val="000066"/>
                </a:solidFill>
                <a:latin typeface="+mn-lt"/>
              </a:rPr>
              <a:t>National Institute of Diabetes and Digestive and Kidney Diseases (NIDDK)</a:t>
            </a:r>
          </a:p>
          <a:p>
            <a:pPr marL="342900" indent="-342900">
              <a:buFont typeface="Arial" panose="020B0604020202020204" pitchFamily="34" charset="0"/>
              <a:buChar char="•"/>
              <a:defRPr/>
            </a:pPr>
            <a:r>
              <a:rPr lang="en-US" sz="2400">
                <a:solidFill>
                  <a:srgbClr val="000066"/>
                </a:solidFill>
                <a:latin typeface="+mn-lt"/>
              </a:rPr>
              <a:t>National Institute of Allergy and Infectious Diseases (NIAID)</a:t>
            </a:r>
          </a:p>
          <a:p>
            <a:pPr marL="342900" indent="-342900">
              <a:buFont typeface="Arial" panose="020B0604020202020204" pitchFamily="34" charset="0"/>
              <a:buChar char="•"/>
              <a:defRPr/>
            </a:pPr>
            <a:r>
              <a:rPr lang="en-US" sz="2400">
                <a:solidFill>
                  <a:srgbClr val="000066"/>
                </a:solidFill>
                <a:latin typeface="+mn-lt"/>
              </a:rPr>
              <a:t>National Institute of Child Health and Human Development (NICHD)</a:t>
            </a:r>
          </a:p>
          <a:p>
            <a:pPr marL="342900" indent="-342900">
              <a:buFont typeface="Arial" panose="020B0604020202020204" pitchFamily="34" charset="0"/>
              <a:buChar char="•"/>
              <a:defRPr/>
            </a:pPr>
            <a:r>
              <a:rPr lang="en-US" sz="2400">
                <a:solidFill>
                  <a:srgbClr val="000066"/>
                </a:solidFill>
                <a:latin typeface="+mn-lt"/>
              </a:rPr>
              <a:t>National Institute of Environmental Health Sciences (NIEHS)</a:t>
            </a:r>
          </a:p>
          <a:p>
            <a:pPr marL="342900" indent="-342900">
              <a:buFont typeface="Arial" panose="020B0604020202020204" pitchFamily="34" charset="0"/>
              <a:buChar char="•"/>
              <a:defRPr/>
            </a:pPr>
            <a:r>
              <a:rPr lang="en-US" sz="2400">
                <a:solidFill>
                  <a:srgbClr val="000066"/>
                </a:solidFill>
                <a:latin typeface="+mn-lt"/>
              </a:rPr>
              <a:t>Juvenile Diabetes Research Foundation (JDRF)</a:t>
            </a:r>
          </a:p>
          <a:p>
            <a:pPr marL="342900" indent="-342900">
              <a:buFont typeface="Arial" panose="020B0604020202020204" pitchFamily="34" charset="0"/>
              <a:buChar char="•"/>
              <a:defRPr/>
            </a:pPr>
            <a:r>
              <a:rPr lang="en-US" sz="2400">
                <a:solidFill>
                  <a:srgbClr val="000066"/>
                </a:solidFill>
                <a:latin typeface="+mn-lt"/>
              </a:rPr>
              <a:t>Centers for Disease Control and Prevention (CDC)</a:t>
            </a:r>
          </a:p>
          <a:p>
            <a:pPr>
              <a:buFont typeface="Arial" panose="020B0604020202020204" pitchFamily="34" charset="0"/>
              <a:buNone/>
              <a:defRPr/>
            </a:pPr>
            <a:endParaRPr lang="en-US" sz="1200">
              <a:solidFill>
                <a:srgbClr val="000066"/>
              </a:solidFill>
              <a:latin typeface="+mn-lt"/>
            </a:endParaRPr>
          </a:p>
          <a:p>
            <a:pPr marL="342900" indent="-342900">
              <a:buFont typeface="Arial" panose="020B0604020202020204" pitchFamily="34" charset="0"/>
              <a:buChar char="•"/>
              <a:defRPr/>
            </a:pPr>
            <a:r>
              <a:rPr lang="en-US" sz="2400">
                <a:solidFill>
                  <a:srgbClr val="000066"/>
                </a:solidFill>
                <a:latin typeface="+mn-lt"/>
              </a:rPr>
              <a:t>Supported in part by the NIH/NCATS Clinical and Translational Science Awards to the University of Florida and the University of Colorado</a:t>
            </a:r>
            <a:endParaRPr lang="en-US" altLang="en-US" sz="2400" b="1">
              <a:solidFill>
                <a:srgbClr val="000066"/>
              </a:solidFill>
              <a:latin typeface="+mn-lt"/>
            </a:endParaRPr>
          </a:p>
        </p:txBody>
      </p:sp>
      <p:sp>
        <p:nvSpPr>
          <p:cNvPr id="7" name="Footer Placeholder 4">
            <a:extLst>
              <a:ext uri="{FF2B5EF4-FFF2-40B4-BE49-F238E27FC236}">
                <a16:creationId xmlns:a16="http://schemas.microsoft.com/office/drawing/2014/main" id="{2354B405-BDB2-CF79-F60E-B61E98FD8D58}"/>
              </a:ext>
            </a:extLst>
          </p:cNvPr>
          <p:cNvSpPr>
            <a:spLocks noGrp="1"/>
          </p:cNvSpPr>
          <p:nvPr>
            <p:ph type="ftr" sz="quarter" idx="10"/>
          </p:nvPr>
        </p:nvSpPr>
        <p:spPr>
          <a:xfrm>
            <a:off x="5689600" y="6553200"/>
            <a:ext cx="1524000" cy="228600"/>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FB0E4648-8258-48F4-9591-F22AA8D8AF14}" type="slidenum">
              <a:rPr lang="en-US" altLang="en-US"/>
              <a:pPr/>
              <a:t>‹#›</a:t>
            </a:fld>
            <a:endParaRPr lang="en-US" altLang="en-US"/>
          </a:p>
        </p:txBody>
      </p:sp>
    </p:spTree>
    <p:extLst>
      <p:ext uri="{BB962C8B-B14F-4D97-AF65-F5344CB8AC3E}">
        <p14:creationId xmlns:p14="http://schemas.microsoft.com/office/powerpoint/2010/main" val="1720838655"/>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3264"/>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465260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3264"/>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3772100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3264"/>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33092240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3264"/>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2271687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3264"/>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2646238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3264"/>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1835868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789FD4-8A0C-4B63-AEF7-322C45F80782}"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770236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3264"/>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34307635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3264"/>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9762015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3264"/>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192074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3264"/>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3755326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3264"/>
            <a:fld id="{417F7A21-95DB-422B-8E80-C95800150354}" type="datetimeFigureOut">
              <a:rPr lang="en-US" smtClean="0">
                <a:solidFill>
                  <a:prstClr val="black">
                    <a:tint val="75000"/>
                  </a:prstClr>
                </a:solidFill>
              </a:rPr>
              <a:pPr defTabSz="913264"/>
              <a:t>11/11/2022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3264"/>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3264"/>
            <a:fld id="{5DD70E10-37BA-4773-9A1C-02F16EA69915}" type="slidenum">
              <a:rPr lang="en-US" smtClean="0">
                <a:solidFill>
                  <a:prstClr val="black">
                    <a:tint val="75000"/>
                  </a:prstClr>
                </a:solidFill>
              </a:rPr>
              <a:pPr defTabSz="913264"/>
              <a:t>‹#›</a:t>
            </a:fld>
            <a:endParaRPr lang="en-US">
              <a:solidFill>
                <a:prstClr val="black">
                  <a:tint val="75000"/>
                </a:prstClr>
              </a:solidFill>
            </a:endParaRPr>
          </a:p>
        </p:txBody>
      </p:sp>
    </p:spTree>
    <p:extLst>
      <p:ext uri="{BB962C8B-B14F-4D97-AF65-F5344CB8AC3E}">
        <p14:creationId xmlns:p14="http://schemas.microsoft.com/office/powerpoint/2010/main" val="38856811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95413"/>
            <a:ext cx="10363200" cy="1470025"/>
          </a:xfrm>
        </p:spPr>
        <p:txBody>
          <a:bodyPr anchor="b"/>
          <a:lstStyle/>
          <a:p>
            <a:r>
              <a:rPr lang="en-US"/>
              <a:t>Click to edit Master title style</a:t>
            </a:r>
          </a:p>
        </p:txBody>
      </p:sp>
      <p:sp>
        <p:nvSpPr>
          <p:cNvPr id="3" name="Subtitle 2"/>
          <p:cNvSpPr>
            <a:spLocks noGrp="1"/>
          </p:cNvSpPr>
          <p:nvPr>
            <p:ph type="subTitle" idx="1"/>
          </p:nvPr>
        </p:nvSpPr>
        <p:spPr>
          <a:xfrm>
            <a:off x="914400" y="3128673"/>
            <a:ext cx="8534400" cy="1752600"/>
          </a:xfrm>
        </p:spPr>
        <p:txBody>
          <a:bodyPr>
            <a:normAutofit/>
          </a:bodyPr>
          <a:lstStyle>
            <a:lvl1pPr marL="0" indent="0" algn="l">
              <a:buNone/>
              <a:defRPr sz="2800">
                <a:solidFill>
                  <a:srgbClr val="14A9D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19690296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3870933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16935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66916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3"/>
          <p:cNvSpPr txBox="1">
            <a:spLocks/>
          </p:cNvSpPr>
          <p:nvPr userDrawn="1"/>
        </p:nvSpPr>
        <p:spPr>
          <a:xfrm>
            <a:off x="286001" y="6343358"/>
            <a:ext cx="69266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7F7F7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577FC49-4FA3-FF4E-AF12-B8D654846B6B}" type="slidenum">
              <a:rPr lang="en-US" sz="1200" smtClean="0"/>
              <a:pPr/>
              <a:t>‹#›</a:t>
            </a:fld>
            <a:endParaRPr lang="en-US" sz="120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740374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11917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1191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40767935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9" name="Footer Placeholder 4"/>
          <p:cNvSpPr>
            <a:spLocks noGrp="1"/>
          </p:cNvSpPr>
          <p:nvPr>
            <p:ph type="ftr" sz="quarter" idx="11"/>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9658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789FD4-8A0C-4B63-AEF7-322C45F80782}"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39483608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10586771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4"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3418965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4920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3299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3437587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473" y="4645288"/>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06607" y="475093"/>
            <a:ext cx="10794015" cy="42524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74473" y="5212026"/>
            <a:ext cx="7315200" cy="5987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spTree>
    <p:extLst>
      <p:ext uri="{BB962C8B-B14F-4D97-AF65-F5344CB8AC3E}">
        <p14:creationId xmlns:p14="http://schemas.microsoft.com/office/powerpoint/2010/main" val="3868849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bg>
      <p:bgPr>
        <a:gradFill rotWithShape="0">
          <a:gsLst>
            <a:gs pos="0">
              <a:srgbClr val="9AB5E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2" name="Text Box 8">
            <a:extLst>
              <a:ext uri="{FF2B5EF4-FFF2-40B4-BE49-F238E27FC236}">
                <a16:creationId xmlns:a16="http://schemas.microsoft.com/office/drawing/2014/main" id="{3531174B-4D9E-2813-A89B-5E2787862A06}"/>
              </a:ext>
            </a:extLst>
          </p:cNvPr>
          <p:cNvSpPr txBox="1">
            <a:spLocks noChangeArrowheads="1"/>
          </p:cNvSpPr>
          <p:nvPr userDrawn="1"/>
        </p:nvSpPr>
        <p:spPr bwMode="auto">
          <a:xfrm>
            <a:off x="1320800" y="5029201"/>
            <a:ext cx="965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altLang="en-US" sz="1800">
                <a:solidFill>
                  <a:srgbClr val="000066"/>
                </a:solidFill>
                <a:latin typeface="Calibri" charset="0"/>
              </a:rPr>
              <a:t>The Environmental Determinants of Diabetes in the Young</a:t>
            </a:r>
          </a:p>
        </p:txBody>
      </p:sp>
      <p:pic>
        <p:nvPicPr>
          <p:cNvPr id="3" name="Picture 9" descr="teddycmyk2">
            <a:extLst>
              <a:ext uri="{FF2B5EF4-FFF2-40B4-BE49-F238E27FC236}">
                <a16:creationId xmlns:a16="http://schemas.microsoft.com/office/drawing/2014/main" id="{5EE96A02-AC4F-F56F-7434-A4B3D28E03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206376"/>
            <a:ext cx="751840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Grp="1" noChangeArrowheads="1"/>
          </p:cNvSpPr>
          <p:nvPr>
            <p:ph type="ctrTitle"/>
          </p:nvPr>
        </p:nvSpPr>
        <p:spPr>
          <a:xfrm>
            <a:off x="914400" y="2130426"/>
            <a:ext cx="10363200" cy="1470025"/>
          </a:xfrm>
          <a:prstGeom prst="rect">
            <a:avLst/>
          </a:prstGeom>
        </p:spPr>
        <p:txBody>
          <a:bodyPr/>
          <a:lstStyle>
            <a:lvl1pPr>
              <a:defRPr>
                <a:solidFill>
                  <a:srgbClr val="000066"/>
                </a:solidFill>
              </a:defRPr>
            </a:lvl1pPr>
          </a:lstStyle>
          <a:p>
            <a:r>
              <a:rPr lang="en-US"/>
              <a:t>Click to edit Master title style</a:t>
            </a:r>
          </a:p>
        </p:txBody>
      </p:sp>
      <p:sp>
        <p:nvSpPr>
          <p:cNvPr id="11" name="Rectangle 3"/>
          <p:cNvSpPr>
            <a:spLocks noGrp="1" noChangeArrowheads="1"/>
          </p:cNvSpPr>
          <p:nvPr>
            <p:ph type="subTitle" idx="1"/>
          </p:nvPr>
        </p:nvSpPr>
        <p:spPr>
          <a:xfrm>
            <a:off x="1828800" y="3886200"/>
            <a:ext cx="8534400" cy="685800"/>
          </a:xfrm>
          <a:prstGeom prst="rect">
            <a:avLst/>
          </a:prstGeom>
        </p:spPr>
        <p:txBody>
          <a:bodyPr/>
          <a:lstStyle>
            <a:lvl1pPr marL="0" indent="0" algn="ctr">
              <a:buFontTx/>
              <a:buNone/>
              <a:defRPr>
                <a:solidFill>
                  <a:srgbClr val="000066"/>
                </a:solidFill>
              </a:defRPr>
            </a:lvl1pPr>
          </a:lstStyle>
          <a:p>
            <a:r>
              <a:rPr lang="en-US"/>
              <a:t>Click to edit Master subtitle style</a:t>
            </a:r>
          </a:p>
        </p:txBody>
      </p:sp>
    </p:spTree>
    <p:extLst>
      <p:ext uri="{BB962C8B-B14F-4D97-AF65-F5344CB8AC3E}">
        <p14:creationId xmlns:p14="http://schemas.microsoft.com/office/powerpoint/2010/main" val="5471853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303DBEC0-6620-D296-1717-ADA2118420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4A133EED-5F1A-C830-20C7-23A4BB88EA99}"/>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7"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8" name="Content Placeholder 2"/>
          <p:cNvSpPr>
            <a:spLocks noGrp="1"/>
          </p:cNvSpPr>
          <p:nvPr>
            <p:ph idx="1"/>
          </p:nvPr>
        </p:nvSpPr>
        <p:spPr>
          <a:xfrm>
            <a:off x="609600" y="1600201"/>
            <a:ext cx="10972800" cy="4525963"/>
          </a:xfrm>
          <a:prstGeom prst="rect">
            <a:avLst/>
          </a:prstGeom>
        </p:spPr>
        <p:txBody>
          <a:bodyPr/>
          <a:lstStyle>
            <a:lvl1pPr>
              <a:defRPr>
                <a:solidFill>
                  <a:srgbClr val="000066"/>
                </a:solidFill>
              </a:defRPr>
            </a:lvl1pPr>
            <a:lvl2pPr>
              <a:defRPr>
                <a:solidFill>
                  <a:srgbClr val="000066"/>
                </a:solidFill>
              </a:defRPr>
            </a:lvl2pPr>
            <a:lvl3pPr>
              <a:defRPr>
                <a:solidFill>
                  <a:srgbClr val="000066"/>
                </a:solidFill>
              </a:defRPr>
            </a:lvl3pPr>
            <a:lvl4pPr>
              <a:defRPr>
                <a:solidFill>
                  <a:srgbClr val="000066"/>
                </a:solidFill>
              </a:defRPr>
            </a:lvl4pPr>
            <a:lvl5pPr>
              <a:defRPr>
                <a:solidFill>
                  <a:srgbClr val="0000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D258FC-B684-B0A6-668F-8568BA14AE6C}"/>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F7AEF9CB-21C4-4E8C-BBF2-52F285FB97CE}" type="datetime1">
              <a:rPr lang="en-US"/>
              <a:pPr>
                <a:defRPr/>
              </a:pPr>
              <a:t>11/11/2022</a:t>
            </a:fld>
            <a:endParaRPr lang="en-US"/>
          </a:p>
        </p:txBody>
      </p:sp>
      <p:sp>
        <p:nvSpPr>
          <p:cNvPr id="5" name="Footer Placeholder 4">
            <a:extLst>
              <a:ext uri="{FF2B5EF4-FFF2-40B4-BE49-F238E27FC236}">
                <a16:creationId xmlns:a16="http://schemas.microsoft.com/office/drawing/2014/main" id="{9D2E6F21-8E74-2980-93FA-AF9434FEA08D}"/>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3DAA31A0-BF3E-4A85-A2C6-1745061B6D35}" type="slidenum">
              <a:rPr lang="en-US" altLang="en-US"/>
              <a:pPr/>
              <a:t>‹#›</a:t>
            </a:fld>
            <a:endParaRPr lang="en-US" altLang="en-US"/>
          </a:p>
        </p:txBody>
      </p:sp>
    </p:spTree>
    <p:extLst>
      <p:ext uri="{BB962C8B-B14F-4D97-AF65-F5344CB8AC3E}">
        <p14:creationId xmlns:p14="http://schemas.microsoft.com/office/powerpoint/2010/main" val="3462147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3076A0E3-C1CC-E5BF-4C81-D99C0A61B8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05C09E36-2680-FF43-F53D-1DFB9C8908F4}"/>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14"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15" name="Content Placeholder 2"/>
          <p:cNvSpPr>
            <a:spLocks noGrp="1"/>
          </p:cNvSpPr>
          <p:nvPr>
            <p:ph sz="half" idx="1"/>
          </p:nvPr>
        </p:nvSpPr>
        <p:spPr>
          <a:xfrm>
            <a:off x="609600" y="1600201"/>
            <a:ext cx="5384800" cy="4525963"/>
          </a:xfrm>
          <a:prstGeom prst="rect">
            <a:avLst/>
          </a:prstGeom>
        </p:spPr>
        <p:txBody>
          <a:bodyPr/>
          <a:lstStyle>
            <a:lvl1pPr>
              <a:defRPr sz="2800">
                <a:solidFill>
                  <a:srgbClr val="000066"/>
                </a:solidFill>
              </a:defRPr>
            </a:lvl1pPr>
            <a:lvl2pPr>
              <a:defRPr sz="2400">
                <a:solidFill>
                  <a:srgbClr val="000066"/>
                </a:solidFill>
              </a:defRPr>
            </a:lvl2pPr>
            <a:lvl3pPr>
              <a:defRPr sz="2000">
                <a:solidFill>
                  <a:srgbClr val="000066"/>
                </a:solidFill>
              </a:defRPr>
            </a:lvl3pPr>
            <a:lvl4pPr>
              <a:defRPr sz="1800">
                <a:solidFill>
                  <a:srgbClr val="000066"/>
                </a:solidFill>
              </a:defRPr>
            </a:lvl4pPr>
            <a:lvl5pPr>
              <a:defRPr sz="1800">
                <a:solidFill>
                  <a:srgbClr val="00006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6197600" y="1600201"/>
            <a:ext cx="5384800" cy="4525963"/>
          </a:xfrm>
          <a:prstGeom prst="rect">
            <a:avLst/>
          </a:prstGeom>
        </p:spPr>
        <p:txBody>
          <a:bodyPr/>
          <a:lstStyle>
            <a:lvl1pPr>
              <a:defRPr sz="2800">
                <a:solidFill>
                  <a:srgbClr val="000066"/>
                </a:solidFill>
              </a:defRPr>
            </a:lvl1pPr>
            <a:lvl2pPr>
              <a:defRPr sz="2400">
                <a:solidFill>
                  <a:srgbClr val="000066"/>
                </a:solidFill>
              </a:defRPr>
            </a:lvl2pPr>
            <a:lvl3pPr>
              <a:defRPr sz="2000">
                <a:solidFill>
                  <a:srgbClr val="000066"/>
                </a:solidFill>
              </a:defRPr>
            </a:lvl3pPr>
            <a:lvl4pPr>
              <a:defRPr sz="1800">
                <a:solidFill>
                  <a:srgbClr val="000066"/>
                </a:solidFill>
              </a:defRPr>
            </a:lvl4pPr>
            <a:lvl5pPr>
              <a:defRPr sz="1800">
                <a:solidFill>
                  <a:srgbClr val="00006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FC34A-40FE-9077-72DA-CBCFEE176248}"/>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4E9217EB-0FD6-4F38-9AB9-716D5302A807}" type="datetime1">
              <a:rPr lang="en-US"/>
              <a:pPr>
                <a:defRPr/>
              </a:pPr>
              <a:t>11/11/2022</a:t>
            </a:fld>
            <a:endParaRPr lang="en-US"/>
          </a:p>
        </p:txBody>
      </p:sp>
      <p:sp>
        <p:nvSpPr>
          <p:cNvPr id="5" name="Footer Placeholder 4">
            <a:extLst>
              <a:ext uri="{FF2B5EF4-FFF2-40B4-BE49-F238E27FC236}">
                <a16:creationId xmlns:a16="http://schemas.microsoft.com/office/drawing/2014/main" id="{5B12006E-0442-7CC8-3800-D5F0285E70E7}"/>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2DB2265F-C76B-4EEF-AB69-B3078E527690}" type="slidenum">
              <a:rPr lang="en-US" altLang="en-US"/>
              <a:pPr/>
              <a:t>‹#›</a:t>
            </a:fld>
            <a:endParaRPr lang="en-US" altLang="en-US"/>
          </a:p>
        </p:txBody>
      </p:sp>
    </p:spTree>
    <p:extLst>
      <p:ext uri="{BB962C8B-B14F-4D97-AF65-F5344CB8AC3E}">
        <p14:creationId xmlns:p14="http://schemas.microsoft.com/office/powerpoint/2010/main" val="29584451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teddycmyk2">
            <a:extLst>
              <a:ext uri="{FF2B5EF4-FFF2-40B4-BE49-F238E27FC236}">
                <a16:creationId xmlns:a16="http://schemas.microsoft.com/office/drawing/2014/main" id="{E7B648B4-1B48-84DF-DA0F-233F7ED2C7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a:extLst>
              <a:ext uri="{FF2B5EF4-FFF2-40B4-BE49-F238E27FC236}">
                <a16:creationId xmlns:a16="http://schemas.microsoft.com/office/drawing/2014/main" id="{4A005F04-50BD-7022-6905-6CC2B9EFA304}"/>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2" name="Title 1"/>
          <p:cNvSpPr>
            <a:spLocks noGrp="1"/>
          </p:cNvSpPr>
          <p:nvPr>
            <p:ph type="title"/>
          </p:nvPr>
        </p:nvSpPr>
        <p:spPr>
          <a:xfrm>
            <a:off x="609600" y="274638"/>
            <a:ext cx="10972800" cy="1143000"/>
          </a:xfrm>
          <a:prstGeom prst="rect">
            <a:avLst/>
          </a:prstGeom>
        </p:spPr>
        <p:txBody>
          <a:bodyPr/>
          <a:lstStyle>
            <a:lvl1pPr>
              <a:defRPr>
                <a:solidFill>
                  <a:srgbClr val="000066"/>
                </a:solidFill>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a:prstGeom prst="rect">
            <a:avLst/>
          </a:prstGeom>
        </p:spPr>
        <p:txBody>
          <a:bodyPr anchor="b"/>
          <a:lstStyle>
            <a:lvl1pPr marL="0" indent="0">
              <a:buNone/>
              <a:defRPr sz="2400" b="1">
                <a:solidFill>
                  <a:srgbClr val="000066"/>
                </a:solidFill>
              </a:defRPr>
            </a:lvl1pPr>
            <a:lvl2pPr marL="457102" indent="0">
              <a:buNone/>
              <a:defRPr sz="2000" b="1"/>
            </a:lvl2pPr>
            <a:lvl3pPr marL="914204" indent="0">
              <a:buNone/>
              <a:defRPr sz="1800" b="1"/>
            </a:lvl3pPr>
            <a:lvl4pPr marL="1371305" indent="0">
              <a:buNone/>
              <a:defRPr sz="1600" b="1"/>
            </a:lvl4pPr>
            <a:lvl5pPr marL="1828408" indent="0">
              <a:buNone/>
              <a:defRPr sz="1600" b="1"/>
            </a:lvl5pPr>
            <a:lvl6pPr marL="2285509" indent="0">
              <a:buNone/>
              <a:defRPr sz="1600" b="1"/>
            </a:lvl6pPr>
            <a:lvl7pPr marL="2742611" indent="0">
              <a:buNone/>
              <a:defRPr sz="1600" b="1"/>
            </a:lvl7pPr>
            <a:lvl8pPr marL="3199713" indent="0">
              <a:buNone/>
              <a:defRPr sz="1600" b="1"/>
            </a:lvl8pPr>
            <a:lvl9pPr marL="365681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a:prstGeom prst="rect">
            <a:avLst/>
          </a:prstGeom>
        </p:spPr>
        <p:txBody>
          <a:bodyPr/>
          <a:lstStyle>
            <a:lvl1pPr>
              <a:defRPr sz="2400">
                <a:solidFill>
                  <a:srgbClr val="000066"/>
                </a:solidFill>
              </a:defRPr>
            </a:lvl1pPr>
            <a:lvl2pPr>
              <a:defRPr sz="2000">
                <a:solidFill>
                  <a:srgbClr val="000066"/>
                </a:solidFill>
              </a:defRPr>
            </a:lvl2pPr>
            <a:lvl3pPr>
              <a:defRPr sz="1800">
                <a:solidFill>
                  <a:srgbClr val="000066"/>
                </a:solidFill>
              </a:defRPr>
            </a:lvl3pPr>
            <a:lvl4pPr>
              <a:defRPr sz="1600">
                <a:solidFill>
                  <a:srgbClr val="000066"/>
                </a:solidFill>
              </a:defRPr>
            </a:lvl4pPr>
            <a:lvl5pPr>
              <a:defRPr sz="1600">
                <a:solidFill>
                  <a:srgbClr val="00006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2400" b="1">
                <a:solidFill>
                  <a:srgbClr val="000066"/>
                </a:solidFill>
              </a:defRPr>
            </a:lvl1pPr>
            <a:lvl2pPr marL="457102" indent="0">
              <a:buNone/>
              <a:defRPr sz="2000" b="1"/>
            </a:lvl2pPr>
            <a:lvl3pPr marL="914204" indent="0">
              <a:buNone/>
              <a:defRPr sz="1800" b="1"/>
            </a:lvl3pPr>
            <a:lvl4pPr marL="1371305" indent="0">
              <a:buNone/>
              <a:defRPr sz="1600" b="1"/>
            </a:lvl4pPr>
            <a:lvl5pPr marL="1828408" indent="0">
              <a:buNone/>
              <a:defRPr sz="1600" b="1"/>
            </a:lvl5pPr>
            <a:lvl6pPr marL="2285509" indent="0">
              <a:buNone/>
              <a:defRPr sz="1600" b="1"/>
            </a:lvl6pPr>
            <a:lvl7pPr marL="2742611" indent="0">
              <a:buNone/>
              <a:defRPr sz="1600" b="1"/>
            </a:lvl7pPr>
            <a:lvl8pPr marL="3199713" indent="0">
              <a:buNone/>
              <a:defRPr sz="1600" b="1"/>
            </a:lvl8pPr>
            <a:lvl9pPr marL="365681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2400">
                <a:solidFill>
                  <a:srgbClr val="000066"/>
                </a:solidFill>
              </a:defRPr>
            </a:lvl1pPr>
            <a:lvl2pPr>
              <a:defRPr sz="2000">
                <a:solidFill>
                  <a:srgbClr val="000066"/>
                </a:solidFill>
              </a:defRPr>
            </a:lvl2pPr>
            <a:lvl3pPr>
              <a:defRPr sz="1800">
                <a:solidFill>
                  <a:srgbClr val="000066"/>
                </a:solidFill>
              </a:defRPr>
            </a:lvl3pPr>
            <a:lvl4pPr>
              <a:defRPr sz="1600">
                <a:solidFill>
                  <a:srgbClr val="000066"/>
                </a:solidFill>
              </a:defRPr>
            </a:lvl4pPr>
            <a:lvl5pPr>
              <a:defRPr sz="1600">
                <a:solidFill>
                  <a:srgbClr val="00006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35ED00AA-5313-3D6A-5330-0ECD7DAEF7EB}"/>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C3035135-8C13-40D6-BBB6-E3DF3B8C1F58}" type="datetime1">
              <a:rPr lang="en-US"/>
              <a:pPr>
                <a:defRPr/>
              </a:pPr>
              <a:t>11/11/2022</a:t>
            </a:fld>
            <a:endParaRPr lang="en-US"/>
          </a:p>
        </p:txBody>
      </p:sp>
      <p:sp>
        <p:nvSpPr>
          <p:cNvPr id="10" name="Footer Placeholder 4">
            <a:extLst>
              <a:ext uri="{FF2B5EF4-FFF2-40B4-BE49-F238E27FC236}">
                <a16:creationId xmlns:a16="http://schemas.microsoft.com/office/drawing/2014/main" id="{2011ED3D-85F2-81D1-5C0B-7A1F214B3B0A}"/>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5FECA494-0573-4B82-96B2-D5CB170C63B8}" type="slidenum">
              <a:rPr lang="en-US" altLang="en-US"/>
              <a:pPr/>
              <a:t>‹#›</a:t>
            </a:fld>
            <a:endParaRPr lang="en-US" altLang="en-US"/>
          </a:p>
        </p:txBody>
      </p:sp>
    </p:spTree>
    <p:extLst>
      <p:ext uri="{BB962C8B-B14F-4D97-AF65-F5344CB8AC3E}">
        <p14:creationId xmlns:p14="http://schemas.microsoft.com/office/powerpoint/2010/main" val="27759105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teddycmyk2">
            <a:extLst>
              <a:ext uri="{FF2B5EF4-FFF2-40B4-BE49-F238E27FC236}">
                <a16:creationId xmlns:a16="http://schemas.microsoft.com/office/drawing/2014/main" id="{9A437922-6A2F-D3AF-B973-CF0D448272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
            <a:extLst>
              <a:ext uri="{FF2B5EF4-FFF2-40B4-BE49-F238E27FC236}">
                <a16:creationId xmlns:a16="http://schemas.microsoft.com/office/drawing/2014/main" id="{BB2001DE-C362-E0BE-9390-9297D6FAAD22}"/>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2" name="Title 1"/>
          <p:cNvSpPr>
            <a:spLocks noGrp="1"/>
          </p:cNvSpPr>
          <p:nvPr>
            <p:ph type="title"/>
          </p:nvPr>
        </p:nvSpPr>
        <p:spPr>
          <a:xfrm>
            <a:off x="609690" y="274864"/>
            <a:ext cx="10972621" cy="1143000"/>
          </a:xfrm>
          <a:prstGeom prst="rect">
            <a:avLst/>
          </a:prstGeom>
        </p:spPr>
        <p:txBody>
          <a:bodyPr/>
          <a:lstStyle>
            <a:lvl1pPr>
              <a:defRPr>
                <a:solidFill>
                  <a:srgbClr val="000066"/>
                </a:solidFill>
              </a:defRPr>
            </a:lvl1pPr>
          </a:lstStyle>
          <a:p>
            <a:r>
              <a:rPr lang="en-US"/>
              <a:t>Click to edit Master title style</a:t>
            </a:r>
          </a:p>
        </p:txBody>
      </p:sp>
      <p:sp>
        <p:nvSpPr>
          <p:cNvPr id="5" name="Date Placeholder 3">
            <a:extLst>
              <a:ext uri="{FF2B5EF4-FFF2-40B4-BE49-F238E27FC236}">
                <a16:creationId xmlns:a16="http://schemas.microsoft.com/office/drawing/2014/main" id="{FDC196E0-2CE0-9C1B-D7F8-8B0190E5B772}"/>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4BFD555B-D75B-4CB4-BF86-B327CB64F2E7}" type="datetime1">
              <a:rPr lang="en-US"/>
              <a:pPr>
                <a:defRPr/>
              </a:pPr>
              <a:t>11/11/2022</a:t>
            </a:fld>
            <a:endParaRPr lang="en-US"/>
          </a:p>
        </p:txBody>
      </p:sp>
      <p:sp>
        <p:nvSpPr>
          <p:cNvPr id="6" name="Footer Placeholder 4">
            <a:extLst>
              <a:ext uri="{FF2B5EF4-FFF2-40B4-BE49-F238E27FC236}">
                <a16:creationId xmlns:a16="http://schemas.microsoft.com/office/drawing/2014/main" id="{69BA1529-9F61-1D08-D11C-A1CFA4868390}"/>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8C4E9623-34FA-42C1-94FF-5832D20C8577}" type="slidenum">
              <a:rPr lang="en-US" altLang="en-US"/>
              <a:pPr/>
              <a:t>‹#›</a:t>
            </a:fld>
            <a:endParaRPr lang="en-US" altLang="en-US"/>
          </a:p>
        </p:txBody>
      </p:sp>
    </p:spTree>
    <p:extLst>
      <p:ext uri="{BB962C8B-B14F-4D97-AF65-F5344CB8AC3E}">
        <p14:creationId xmlns:p14="http://schemas.microsoft.com/office/powerpoint/2010/main" val="31532389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6B6F8340-A9CF-188C-9316-1645BE76C5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EAE4936E-FC85-DD06-6AB9-511990D03F48}"/>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4" name="Date Placeholder 3">
            <a:extLst>
              <a:ext uri="{FF2B5EF4-FFF2-40B4-BE49-F238E27FC236}">
                <a16:creationId xmlns:a16="http://schemas.microsoft.com/office/drawing/2014/main" id="{C764F99B-7AE5-35D5-D001-5DD7810697A9}"/>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8BF5AE94-92E8-4471-B753-8B0969D95D15}" type="datetime1">
              <a:rPr lang="en-US"/>
              <a:pPr>
                <a:defRPr/>
              </a:pPr>
              <a:t>11/11/2022</a:t>
            </a:fld>
            <a:endParaRPr lang="en-US"/>
          </a:p>
        </p:txBody>
      </p:sp>
      <p:sp>
        <p:nvSpPr>
          <p:cNvPr id="5" name="Footer Placeholder 4">
            <a:extLst>
              <a:ext uri="{FF2B5EF4-FFF2-40B4-BE49-F238E27FC236}">
                <a16:creationId xmlns:a16="http://schemas.microsoft.com/office/drawing/2014/main" id="{2A898C27-D0A4-A750-39DF-6FA89ACB1A5C}"/>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41ACD864-ED57-41F1-B299-76C3B6653DB9}" type="slidenum">
              <a:rPr lang="en-US" altLang="en-US"/>
              <a:pPr/>
              <a:t>‹#›</a:t>
            </a:fld>
            <a:endParaRPr lang="en-US" altLang="en-US"/>
          </a:p>
        </p:txBody>
      </p:sp>
    </p:spTree>
    <p:extLst>
      <p:ext uri="{BB962C8B-B14F-4D97-AF65-F5344CB8AC3E}">
        <p14:creationId xmlns:p14="http://schemas.microsoft.com/office/powerpoint/2010/main" val="140102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789FD4-8A0C-4B63-AEF7-322C45F80782}" type="datetimeFigureOut">
              <a:rPr lang="en-US" smtClean="0"/>
              <a:t>11/11/2022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3323530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teddycmyk2">
            <a:extLst>
              <a:ext uri="{FF2B5EF4-FFF2-40B4-BE49-F238E27FC236}">
                <a16:creationId xmlns:a16="http://schemas.microsoft.com/office/drawing/2014/main" id="{63D2F6E8-1F8F-DD26-386E-263E44F9595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a:extLst>
              <a:ext uri="{FF2B5EF4-FFF2-40B4-BE49-F238E27FC236}">
                <a16:creationId xmlns:a16="http://schemas.microsoft.com/office/drawing/2014/main" id="{3CC754F2-A7E8-79A8-37DF-6BB53978BDE7}"/>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2" name="Title 1"/>
          <p:cNvSpPr>
            <a:spLocks noGrp="1"/>
          </p:cNvSpPr>
          <p:nvPr>
            <p:ph type="title"/>
          </p:nvPr>
        </p:nvSpPr>
        <p:spPr>
          <a:xfrm>
            <a:off x="609602" y="273050"/>
            <a:ext cx="4011084" cy="1162050"/>
          </a:xfrm>
          <a:prstGeom prst="rect">
            <a:avLst/>
          </a:prstGeom>
        </p:spPr>
        <p:txBody>
          <a:bodyPr anchor="b"/>
          <a:lstStyle>
            <a:lvl1pPr algn="l">
              <a:defRPr sz="2000" b="1">
                <a:solidFill>
                  <a:srgbClr val="000066"/>
                </a:solidFill>
              </a:defRPr>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solidFill>
                  <a:srgbClr val="000066"/>
                </a:solidFill>
              </a:defRPr>
            </a:lvl1pPr>
            <a:lvl2pPr>
              <a:defRPr sz="2800">
                <a:solidFill>
                  <a:srgbClr val="000066"/>
                </a:solidFill>
              </a:defRPr>
            </a:lvl2pPr>
            <a:lvl3pPr>
              <a:defRPr sz="2400">
                <a:solidFill>
                  <a:srgbClr val="000066"/>
                </a:solidFill>
              </a:defRPr>
            </a:lvl3pPr>
            <a:lvl4pPr>
              <a:defRPr sz="2000">
                <a:solidFill>
                  <a:srgbClr val="000066"/>
                </a:solidFill>
              </a:defRPr>
            </a:lvl4pPr>
            <a:lvl5pPr>
              <a:defRPr sz="2000">
                <a:solidFill>
                  <a:srgbClr val="0000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400">
                <a:solidFill>
                  <a:srgbClr val="000066"/>
                </a:solidFill>
              </a:defRPr>
            </a:lvl1pPr>
            <a:lvl2pPr marL="457102" indent="0">
              <a:buNone/>
              <a:defRPr sz="1200"/>
            </a:lvl2pPr>
            <a:lvl3pPr marL="914204" indent="0">
              <a:buNone/>
              <a:defRPr sz="1000"/>
            </a:lvl3pPr>
            <a:lvl4pPr marL="1371305" indent="0">
              <a:buNone/>
              <a:defRPr sz="900"/>
            </a:lvl4pPr>
            <a:lvl5pPr marL="1828408" indent="0">
              <a:buNone/>
              <a:defRPr sz="900"/>
            </a:lvl5pPr>
            <a:lvl6pPr marL="2285509" indent="0">
              <a:buNone/>
              <a:defRPr sz="900"/>
            </a:lvl6pPr>
            <a:lvl7pPr marL="2742611" indent="0">
              <a:buNone/>
              <a:defRPr sz="900"/>
            </a:lvl7pPr>
            <a:lvl8pPr marL="3199713" indent="0">
              <a:buNone/>
              <a:defRPr sz="900"/>
            </a:lvl8pPr>
            <a:lvl9pPr marL="3656815"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0834835A-C32F-4752-70F6-CD0B173D560F}"/>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11C3FF0F-B4FE-4262-8A52-FBB288F31101}" type="datetime1">
              <a:rPr lang="en-US"/>
              <a:pPr>
                <a:defRPr/>
              </a:pPr>
              <a:t>11/11/2022</a:t>
            </a:fld>
            <a:endParaRPr lang="en-US"/>
          </a:p>
        </p:txBody>
      </p:sp>
      <p:sp>
        <p:nvSpPr>
          <p:cNvPr id="8" name="Footer Placeholder 4">
            <a:extLst>
              <a:ext uri="{FF2B5EF4-FFF2-40B4-BE49-F238E27FC236}">
                <a16:creationId xmlns:a16="http://schemas.microsoft.com/office/drawing/2014/main" id="{2512CDF1-46C6-2B8C-8D91-0BB037955749}"/>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B8C8823F-D3D5-4803-8ECC-4C840A170AFE}" type="slidenum">
              <a:rPr lang="en-US" altLang="en-US"/>
              <a:pPr/>
              <a:t>‹#›</a:t>
            </a:fld>
            <a:endParaRPr lang="en-US" altLang="en-US"/>
          </a:p>
        </p:txBody>
      </p:sp>
    </p:spTree>
    <p:extLst>
      <p:ext uri="{BB962C8B-B14F-4D97-AF65-F5344CB8AC3E}">
        <p14:creationId xmlns:p14="http://schemas.microsoft.com/office/powerpoint/2010/main" val="25764343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teddycmyk2">
            <a:extLst>
              <a:ext uri="{FF2B5EF4-FFF2-40B4-BE49-F238E27FC236}">
                <a16:creationId xmlns:a16="http://schemas.microsoft.com/office/drawing/2014/main" id="{6B7AC77A-FFCA-FB42-0595-4273CFF806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a:extLst>
              <a:ext uri="{FF2B5EF4-FFF2-40B4-BE49-F238E27FC236}">
                <a16:creationId xmlns:a16="http://schemas.microsoft.com/office/drawing/2014/main" id="{2387EB7C-EAFD-A37C-362F-ADF22AF16170}"/>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rgbClr val="000066"/>
                </a:solidFill>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rtlCol="0">
            <a:normAutofit/>
          </a:bodyPr>
          <a:lstStyle>
            <a:lvl1pPr marL="0" indent="0">
              <a:buNone/>
              <a:defRPr sz="3200">
                <a:solidFill>
                  <a:srgbClr val="000066"/>
                </a:solidFill>
              </a:defRPr>
            </a:lvl1pPr>
            <a:lvl2pPr marL="457102" indent="0">
              <a:buNone/>
              <a:defRPr sz="2800"/>
            </a:lvl2pPr>
            <a:lvl3pPr marL="914204" indent="0">
              <a:buNone/>
              <a:defRPr sz="2400"/>
            </a:lvl3pPr>
            <a:lvl4pPr marL="1371305" indent="0">
              <a:buNone/>
              <a:defRPr sz="2000"/>
            </a:lvl4pPr>
            <a:lvl5pPr marL="1828408" indent="0">
              <a:buNone/>
              <a:defRPr sz="2000"/>
            </a:lvl5pPr>
            <a:lvl6pPr marL="2285509" indent="0">
              <a:buNone/>
              <a:defRPr sz="2000"/>
            </a:lvl6pPr>
            <a:lvl7pPr marL="2742611" indent="0">
              <a:buNone/>
              <a:defRPr sz="2000"/>
            </a:lvl7pPr>
            <a:lvl8pPr marL="3199713" indent="0">
              <a:buNone/>
              <a:defRPr sz="2000"/>
            </a:lvl8pPr>
            <a:lvl9pPr marL="3656815"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solidFill>
                  <a:srgbClr val="000066"/>
                </a:solidFill>
              </a:defRPr>
            </a:lvl1pPr>
            <a:lvl2pPr marL="457102" indent="0">
              <a:buNone/>
              <a:defRPr sz="1200"/>
            </a:lvl2pPr>
            <a:lvl3pPr marL="914204" indent="0">
              <a:buNone/>
              <a:defRPr sz="1000"/>
            </a:lvl3pPr>
            <a:lvl4pPr marL="1371305" indent="0">
              <a:buNone/>
              <a:defRPr sz="900"/>
            </a:lvl4pPr>
            <a:lvl5pPr marL="1828408" indent="0">
              <a:buNone/>
              <a:defRPr sz="900"/>
            </a:lvl5pPr>
            <a:lvl6pPr marL="2285509" indent="0">
              <a:buNone/>
              <a:defRPr sz="900"/>
            </a:lvl6pPr>
            <a:lvl7pPr marL="2742611" indent="0">
              <a:buNone/>
              <a:defRPr sz="900"/>
            </a:lvl7pPr>
            <a:lvl8pPr marL="3199713" indent="0">
              <a:buNone/>
              <a:defRPr sz="900"/>
            </a:lvl8pPr>
            <a:lvl9pPr marL="3656815"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2754732E-4114-5BB4-F5E3-7156033C0AE0}"/>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B8AF5A7C-7E2C-446A-926C-9D38C78B5BC7}" type="datetime1">
              <a:rPr lang="en-US"/>
              <a:pPr>
                <a:defRPr/>
              </a:pPr>
              <a:t>11/11/2022</a:t>
            </a:fld>
            <a:endParaRPr lang="en-US"/>
          </a:p>
        </p:txBody>
      </p:sp>
      <p:sp>
        <p:nvSpPr>
          <p:cNvPr id="8" name="Footer Placeholder 4">
            <a:extLst>
              <a:ext uri="{FF2B5EF4-FFF2-40B4-BE49-F238E27FC236}">
                <a16:creationId xmlns:a16="http://schemas.microsoft.com/office/drawing/2014/main" id="{66367782-CE27-F142-81E0-F7A9F6F654CC}"/>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DC4E13E0-65ED-4752-8932-96EDBA663DF8}" type="slidenum">
              <a:rPr lang="en-US" altLang="en-US"/>
              <a:pPr/>
              <a:t>‹#›</a:t>
            </a:fld>
            <a:endParaRPr lang="en-US" altLang="en-US"/>
          </a:p>
        </p:txBody>
      </p:sp>
    </p:spTree>
    <p:extLst>
      <p:ext uri="{BB962C8B-B14F-4D97-AF65-F5344CB8AC3E}">
        <p14:creationId xmlns:p14="http://schemas.microsoft.com/office/powerpoint/2010/main" val="1680865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no log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456470C-5024-8125-D68F-20422125F192}"/>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09F9AC94-136B-4724-B9DB-C0F030B21F24}" type="datetime1">
              <a:rPr lang="en-US"/>
              <a:pPr>
                <a:defRPr/>
              </a:pPr>
              <a:t>11/11/2022</a:t>
            </a:fld>
            <a:endParaRPr lang="en-US"/>
          </a:p>
        </p:txBody>
      </p:sp>
      <p:sp>
        <p:nvSpPr>
          <p:cNvPr id="3" name="Footer Placeholder 4">
            <a:extLst>
              <a:ext uri="{FF2B5EF4-FFF2-40B4-BE49-F238E27FC236}">
                <a16:creationId xmlns:a16="http://schemas.microsoft.com/office/drawing/2014/main" id="{BA7B487D-85D5-CF9A-E7A9-C3D474FFC559}"/>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D2F06081-D054-4993-9878-2234ED1572A3}" type="slidenum">
              <a:rPr lang="en-US" altLang="en-US"/>
              <a:pPr/>
              <a:t>‹#›</a:t>
            </a:fld>
            <a:endParaRPr lang="en-US" altLang="en-US"/>
          </a:p>
        </p:txBody>
      </p:sp>
    </p:spTree>
    <p:extLst>
      <p:ext uri="{BB962C8B-B14F-4D97-AF65-F5344CB8AC3E}">
        <p14:creationId xmlns:p14="http://schemas.microsoft.com/office/powerpoint/2010/main" val="16350824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EDDY Funding Agencies">
    <p:spTree>
      <p:nvGrpSpPr>
        <p:cNvPr id="1" name=""/>
        <p:cNvGrpSpPr/>
        <p:nvPr/>
      </p:nvGrpSpPr>
      <p:grpSpPr>
        <a:xfrm>
          <a:off x="0" y="0"/>
          <a:ext cx="0" cy="0"/>
          <a:chOff x="0" y="0"/>
          <a:chExt cx="0" cy="0"/>
        </a:xfrm>
      </p:grpSpPr>
      <p:pic>
        <p:nvPicPr>
          <p:cNvPr id="2" name="Picture 2" descr="teddycmyk2">
            <a:extLst>
              <a:ext uri="{FF2B5EF4-FFF2-40B4-BE49-F238E27FC236}">
                <a16:creationId xmlns:a16="http://schemas.microsoft.com/office/drawing/2014/main" id="{6A22A57F-2AF9-3F60-54F8-73B964224B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245600" y="5867400"/>
            <a:ext cx="27432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7B4CADD9-E087-0068-CAAD-D419462BE120}"/>
              </a:ext>
            </a:extLst>
          </p:cNvPr>
          <p:cNvSpPr txBox="1">
            <a:spLocks noChangeArrowheads="1"/>
          </p:cNvSpPr>
          <p:nvPr userDrawn="1"/>
        </p:nvSpPr>
        <p:spPr bwMode="auto">
          <a:xfrm>
            <a:off x="9556751" y="6351588"/>
            <a:ext cx="2438400" cy="354012"/>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pic>
        <p:nvPicPr>
          <p:cNvPr id="4" name="Picture 44" descr="\\epi.usf.edu\root\users\schaubj\Common Files\Logos - png\transparent\cdc.png">
            <a:extLst>
              <a:ext uri="{FF2B5EF4-FFF2-40B4-BE49-F238E27FC236}">
                <a16:creationId xmlns:a16="http://schemas.microsoft.com/office/drawing/2014/main" id="{B92D3ADE-5CC1-10C3-7032-C4B6269282A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40801" y="3048000"/>
            <a:ext cx="1748367"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 descr="\\epi.usf.edu\root\users\schaubj\Common Files\Logos - png\transparent\NIDDK-new.png">
            <a:extLst>
              <a:ext uri="{FF2B5EF4-FFF2-40B4-BE49-F238E27FC236}">
                <a16:creationId xmlns:a16="http://schemas.microsoft.com/office/drawing/2014/main" id="{D5346087-8AB0-3147-4DA3-84E2CABCA15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22400" y="3217863"/>
            <a:ext cx="69088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6" descr="\\epi.usf.edu\root\users\schaubj\Common Files\Logos - png\transparent\niehs.png">
            <a:extLst>
              <a:ext uri="{FF2B5EF4-FFF2-40B4-BE49-F238E27FC236}">
                <a16:creationId xmlns:a16="http://schemas.microsoft.com/office/drawing/2014/main" id="{092B3677-BFFC-48A4-0EE5-D30B131AF60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54401" y="1401763"/>
            <a:ext cx="5287433"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7" descr="\\epi.usf.edu\root\users\schaubj\Common Files\Logos - png\transparent\NIH_Logo.png">
            <a:extLst>
              <a:ext uri="{FF2B5EF4-FFF2-40B4-BE49-F238E27FC236}">
                <a16:creationId xmlns:a16="http://schemas.microsoft.com/office/drawing/2014/main" id="{FE3FF1FD-4C43-03D9-7D0A-235BCC972A6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317568" y="1219200"/>
            <a:ext cx="1858433"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8" descr="\\epi.usf.edu\root\users\schaubj\Common Files\Logos - png\transparent\niaid-recent.png">
            <a:extLst>
              <a:ext uri="{FF2B5EF4-FFF2-40B4-BE49-F238E27FC236}">
                <a16:creationId xmlns:a16="http://schemas.microsoft.com/office/drawing/2014/main" id="{D8FAA993-9C20-BC35-7918-B5F201476F1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497918" y="4206875"/>
            <a:ext cx="3420533"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9" descr="\\epi.usf.edu\root\users\schaubj\Common Files\Logos - png\transparent\dhhs_logo [Converted].png">
            <a:extLst>
              <a:ext uri="{FF2B5EF4-FFF2-40B4-BE49-F238E27FC236}">
                <a16:creationId xmlns:a16="http://schemas.microsoft.com/office/drawing/2014/main" id="{FF9494F3-FC6D-D02E-BB4B-AC4D6BD17EE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90600" y="1346201"/>
            <a:ext cx="1864784"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0" descr="\\epi.usf.edu\root\users\schaubj\Common Files\Logos - png\transparent\JDRF_2C_CMYK.png">
            <a:extLst>
              <a:ext uri="{FF2B5EF4-FFF2-40B4-BE49-F238E27FC236}">
                <a16:creationId xmlns:a16="http://schemas.microsoft.com/office/drawing/2014/main" id="{16FB5831-F1F9-DA8B-322F-211FBD1247B7}"/>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t="19142"/>
          <a:stretch>
            <a:fillRect/>
          </a:stretch>
        </p:blipFill>
        <p:spPr bwMode="auto">
          <a:xfrm>
            <a:off x="8056034" y="4610101"/>
            <a:ext cx="3729567"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epi.usf.edu\root\users\schaubj\Common Files\Logos - png\transparent\eks-nichd.png">
            <a:extLst>
              <a:ext uri="{FF2B5EF4-FFF2-40B4-BE49-F238E27FC236}">
                <a16:creationId xmlns:a16="http://schemas.microsoft.com/office/drawing/2014/main" id="{B2767FA3-1FBE-0AB1-C113-4155588B18B9}"/>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32884" y="4560889"/>
            <a:ext cx="3666067"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6C00C66-E2BF-1AD9-5E9B-3A9AF3C63887}"/>
              </a:ext>
            </a:extLst>
          </p:cNvPr>
          <p:cNvSpPr txBox="1">
            <a:spLocks noChangeArrowheads="1"/>
          </p:cNvSpPr>
          <p:nvPr userDrawn="1"/>
        </p:nvSpPr>
        <p:spPr bwMode="auto">
          <a:xfrm>
            <a:off x="632885" y="457201"/>
            <a:ext cx="4203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3600" b="1">
                <a:solidFill>
                  <a:srgbClr val="000066"/>
                </a:solidFill>
                <a:latin typeface="Calibri" pitchFamily="34" charset="0"/>
              </a:rPr>
              <a:t>Funded by:</a:t>
            </a:r>
          </a:p>
        </p:txBody>
      </p:sp>
      <p:sp>
        <p:nvSpPr>
          <p:cNvPr id="13" name="Date Placeholder 3">
            <a:extLst>
              <a:ext uri="{FF2B5EF4-FFF2-40B4-BE49-F238E27FC236}">
                <a16:creationId xmlns:a16="http://schemas.microsoft.com/office/drawing/2014/main" id="{EF27B4EC-2E32-08C5-9488-0D977FBB740F}"/>
              </a:ext>
            </a:extLst>
          </p:cNvPr>
          <p:cNvSpPr>
            <a:spLocks noGrp="1"/>
          </p:cNvSpPr>
          <p:nvPr>
            <p:ph type="dt" sz="half" idx="10"/>
          </p:nvPr>
        </p:nvSpPr>
        <p:spPr>
          <a:xfrm>
            <a:off x="609600" y="6356350"/>
            <a:ext cx="1320800" cy="273050"/>
          </a:xfrm>
          <a:prstGeom prst="rect">
            <a:avLst/>
          </a:prstGeom>
        </p:spPr>
        <p:txBody>
          <a:bodyPr lIns="26666" tIns="13333" rIns="26666" bIns="13333"/>
          <a:lstStyle>
            <a:lvl1pPr defTabSz="456477" eaLnBrk="1" hangingPunct="1">
              <a:defRPr sz="1400">
                <a:solidFill>
                  <a:srgbClr val="000066"/>
                </a:solidFill>
                <a:latin typeface="Arial" charset="0"/>
                <a:ea typeface="ＭＳ Ｐゴシック" charset="-128"/>
              </a:defRPr>
            </a:lvl1pPr>
          </a:lstStyle>
          <a:p>
            <a:pPr>
              <a:defRPr/>
            </a:pPr>
            <a:fld id="{E1145F10-C76E-408C-B49B-7E62F3311EC3}" type="datetime1">
              <a:rPr lang="en-US"/>
              <a:pPr>
                <a:defRPr/>
              </a:pPr>
              <a:t>11/11/2022</a:t>
            </a:fld>
            <a:endParaRPr lang="en-US"/>
          </a:p>
        </p:txBody>
      </p:sp>
      <p:sp>
        <p:nvSpPr>
          <p:cNvPr id="14" name="Footer Placeholder 4">
            <a:extLst>
              <a:ext uri="{FF2B5EF4-FFF2-40B4-BE49-F238E27FC236}">
                <a16:creationId xmlns:a16="http://schemas.microsoft.com/office/drawing/2014/main" id="{D3FB77EE-82A2-EAB8-D7C8-C088C109FA43}"/>
              </a:ext>
            </a:extLst>
          </p:cNvPr>
          <p:cNvSpPr>
            <a:spLocks noGrp="1"/>
          </p:cNvSpPr>
          <p:nvPr>
            <p:ph type="ftr" sz="quarter" idx="11"/>
          </p:nvPr>
        </p:nvSpPr>
        <p:spPr>
          <a:xfrm>
            <a:off x="5689600" y="6359526"/>
            <a:ext cx="1524000" cy="365125"/>
          </a:xfrm>
          <a:prstGeom prst="rect">
            <a:avLst/>
          </a:prstGeom>
        </p:spPr>
        <p:txBody>
          <a:bodyPr vert="horz" wrap="square" lIns="26666" tIns="13333" rIns="26666" bIns="13333" numCol="1" anchor="t" anchorCtr="0" compatLnSpc="1">
            <a:prstTxWarp prst="textNoShape">
              <a:avLst/>
            </a:prstTxWarp>
          </a:bodyPr>
          <a:lstStyle>
            <a:lvl1pPr algn="ctr" defTabSz="455613" eaLnBrk="1" hangingPunct="1">
              <a:defRPr sz="1400">
                <a:solidFill>
                  <a:srgbClr val="000066"/>
                </a:solidFill>
                <a:ea typeface="ＭＳ Ｐゴシック" panose="020B0600070205080204" pitchFamily="34" charset="-128"/>
              </a:defRPr>
            </a:lvl1pPr>
          </a:lstStyle>
          <a:p>
            <a:fld id="{CF55E6D9-465A-4959-BADD-E180E9AB033F}" type="slidenum">
              <a:rPr lang="en-US" altLang="en-US"/>
              <a:pPr/>
              <a:t>‹#›</a:t>
            </a:fld>
            <a:endParaRPr lang="en-US" altLang="en-US"/>
          </a:p>
        </p:txBody>
      </p:sp>
    </p:spTree>
    <p:extLst>
      <p:ext uri="{BB962C8B-B14F-4D97-AF65-F5344CB8AC3E}">
        <p14:creationId xmlns:p14="http://schemas.microsoft.com/office/powerpoint/2010/main" val="4148336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EDDY Design">
    <p:spTree>
      <p:nvGrpSpPr>
        <p:cNvPr id="1" name=""/>
        <p:cNvGrpSpPr/>
        <p:nvPr/>
      </p:nvGrpSpPr>
      <p:grpSpPr>
        <a:xfrm>
          <a:off x="0" y="0"/>
          <a:ext cx="0" cy="0"/>
          <a:chOff x="0" y="0"/>
          <a:chExt cx="0" cy="0"/>
        </a:xfrm>
      </p:grpSpPr>
      <p:grpSp>
        <p:nvGrpSpPr>
          <p:cNvPr id="2" name="Group 29">
            <a:extLst>
              <a:ext uri="{FF2B5EF4-FFF2-40B4-BE49-F238E27FC236}">
                <a16:creationId xmlns:a16="http://schemas.microsoft.com/office/drawing/2014/main" id="{5831BBEC-210C-126D-CFA7-7BD1DEAFC847}"/>
              </a:ext>
            </a:extLst>
          </p:cNvPr>
          <p:cNvGrpSpPr>
            <a:grpSpLocks/>
          </p:cNvGrpSpPr>
          <p:nvPr userDrawn="1"/>
        </p:nvGrpSpPr>
        <p:grpSpPr bwMode="auto">
          <a:xfrm>
            <a:off x="9855201" y="2819400"/>
            <a:ext cx="2004484" cy="2286000"/>
            <a:chOff x="4451" y="2340"/>
            <a:chExt cx="1152" cy="815"/>
          </a:xfrm>
          <a:solidFill>
            <a:srgbClr val="C00000"/>
          </a:solidFill>
        </p:grpSpPr>
        <p:sp>
          <p:nvSpPr>
            <p:cNvPr id="3" name="Rectangle 27">
              <a:extLst>
                <a:ext uri="{FF2B5EF4-FFF2-40B4-BE49-F238E27FC236}">
                  <a16:creationId xmlns:a16="http://schemas.microsoft.com/office/drawing/2014/main" id="{FDD82930-C363-8357-EE66-C7319D628535}"/>
                </a:ext>
              </a:extLst>
            </p:cNvPr>
            <p:cNvSpPr>
              <a:spLocks noChangeArrowheads="1"/>
            </p:cNvSpPr>
            <p:nvPr/>
          </p:nvSpPr>
          <p:spPr bwMode="auto">
            <a:xfrm>
              <a:off x="4451" y="2340"/>
              <a:ext cx="1152" cy="8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4" name="Rectangle 28">
              <a:extLst>
                <a:ext uri="{FF2B5EF4-FFF2-40B4-BE49-F238E27FC236}">
                  <a16:creationId xmlns:a16="http://schemas.microsoft.com/office/drawing/2014/main" id="{6A6DE229-48B4-F527-F1FA-0CF9D8A9D403}"/>
                </a:ext>
              </a:extLst>
            </p:cNvPr>
            <p:cNvSpPr>
              <a:spLocks noChangeArrowheads="1"/>
            </p:cNvSpPr>
            <p:nvPr/>
          </p:nvSpPr>
          <p:spPr bwMode="auto">
            <a:xfrm>
              <a:off x="4451" y="2340"/>
              <a:ext cx="1152" cy="815"/>
            </a:xfrm>
            <a:prstGeom prst="rect">
              <a:avLst/>
            </a:prstGeom>
            <a:grpFill/>
            <a:ln w="11113" cap="rnd">
              <a:solidFill>
                <a:srgbClr val="000000"/>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pic>
        <p:nvPicPr>
          <p:cNvPr id="5" name="Picture 4" descr="needle_standard">
            <a:extLst>
              <a:ext uri="{FF2B5EF4-FFF2-40B4-BE49-F238E27FC236}">
                <a16:creationId xmlns:a16="http://schemas.microsoft.com/office/drawing/2014/main" id="{B0A8B7AF-6A7B-90ED-7BBB-B050D693F0D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160000" y="4267201"/>
            <a:ext cx="15240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5">
            <a:extLst>
              <a:ext uri="{FF2B5EF4-FFF2-40B4-BE49-F238E27FC236}">
                <a16:creationId xmlns:a16="http://schemas.microsoft.com/office/drawing/2014/main" id="{D01CDDFA-84C8-048D-57EF-DC4C04A78170}"/>
              </a:ext>
            </a:extLst>
          </p:cNvPr>
          <p:cNvSpPr>
            <a:spLocks noChangeArrowheads="1"/>
          </p:cNvSpPr>
          <p:nvPr userDrawn="1"/>
        </p:nvSpPr>
        <p:spPr bwMode="auto">
          <a:xfrm>
            <a:off x="508000" y="2827338"/>
            <a:ext cx="2336800" cy="2286000"/>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ＭＳ Ｐゴシック" pitchFamily="34" charset="-128"/>
            </a:endParaRPr>
          </a:p>
        </p:txBody>
      </p:sp>
      <p:sp>
        <p:nvSpPr>
          <p:cNvPr id="7" name="Rectangle 16">
            <a:extLst>
              <a:ext uri="{FF2B5EF4-FFF2-40B4-BE49-F238E27FC236}">
                <a16:creationId xmlns:a16="http://schemas.microsoft.com/office/drawing/2014/main" id="{C9AA8835-86E4-F710-B659-2AC9EFBAA50C}"/>
              </a:ext>
            </a:extLst>
          </p:cNvPr>
          <p:cNvSpPr>
            <a:spLocks noChangeArrowheads="1"/>
          </p:cNvSpPr>
          <p:nvPr userDrawn="1"/>
        </p:nvSpPr>
        <p:spPr bwMode="auto">
          <a:xfrm>
            <a:off x="988556" y="2895600"/>
            <a:ext cx="140320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rgbClr val="000066"/>
                </a:solidFill>
                <a:latin typeface="+mn-lt"/>
                <a:ea typeface="MS PGothic" pitchFamily="34" charset="-128"/>
              </a:rPr>
              <a:t>Genetic</a:t>
            </a:r>
          </a:p>
          <a:p>
            <a:pPr algn="ctr" eaLnBrk="1" hangingPunct="1">
              <a:defRPr/>
            </a:pPr>
            <a:r>
              <a:rPr lang="en-US" altLang="en-US" sz="2000" b="1">
                <a:solidFill>
                  <a:srgbClr val="000066"/>
                </a:solidFill>
                <a:latin typeface="+mn-lt"/>
                <a:ea typeface="MS PGothic" pitchFamily="34" charset="-128"/>
              </a:rPr>
              <a:t>susceptibility</a:t>
            </a:r>
          </a:p>
        </p:txBody>
      </p:sp>
      <p:sp>
        <p:nvSpPr>
          <p:cNvPr id="8" name="Rectangle 19">
            <a:extLst>
              <a:ext uri="{FF2B5EF4-FFF2-40B4-BE49-F238E27FC236}">
                <a16:creationId xmlns:a16="http://schemas.microsoft.com/office/drawing/2014/main" id="{871F2F71-045A-6AC2-A287-8F5C48076CB8}"/>
              </a:ext>
            </a:extLst>
          </p:cNvPr>
          <p:cNvSpPr>
            <a:spLocks noChangeArrowheads="1"/>
          </p:cNvSpPr>
          <p:nvPr userDrawn="1"/>
        </p:nvSpPr>
        <p:spPr bwMode="auto">
          <a:xfrm>
            <a:off x="508000" y="5410201"/>
            <a:ext cx="11379200" cy="646113"/>
          </a:xfrm>
          <a:prstGeom prst="rect">
            <a:avLst/>
          </a:prstGeom>
          <a:solidFill>
            <a:schemeClr val="accent1">
              <a:lumMod val="60000"/>
              <a:lumOff val="40000"/>
            </a:schemeClr>
          </a:solidFill>
          <a:ln>
            <a:noFill/>
          </a:ln>
        </p:spPr>
        <p:txBody>
          <a:bodyPr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400" b="1" i="1">
                <a:solidFill>
                  <a:srgbClr val="000066"/>
                </a:solidFill>
                <a:latin typeface="+mn-lt"/>
                <a:ea typeface="MS PGothic" pitchFamily="34" charset="-128"/>
              </a:rPr>
              <a:t>N=8677 enrolled	</a:t>
            </a:r>
            <a:endParaRPr lang="en-US" altLang="en-US" sz="1800" b="1" i="1">
              <a:solidFill>
                <a:srgbClr val="000066"/>
              </a:solidFill>
              <a:latin typeface="+mn-lt"/>
              <a:ea typeface="MS PGothic" pitchFamily="34" charset="-128"/>
            </a:endParaRPr>
          </a:p>
          <a:p>
            <a:pPr eaLnBrk="1" hangingPunct="1">
              <a:defRPr/>
            </a:pPr>
            <a:r>
              <a:rPr lang="en-US" altLang="en-US" sz="1800" b="1" i="1">
                <a:solidFill>
                  <a:srgbClr val="000066"/>
                </a:solidFill>
                <a:latin typeface="+mn-lt"/>
                <a:ea typeface="MS PGothic" pitchFamily="34" charset="-128"/>
              </a:rPr>
              <a:t>Expected by the study end:	                       n~800			                    n~400</a:t>
            </a:r>
            <a:endParaRPr lang="en-US" altLang="en-US" sz="2400" b="1" i="1">
              <a:solidFill>
                <a:srgbClr val="000066"/>
              </a:solidFill>
              <a:latin typeface="+mn-lt"/>
              <a:ea typeface="MS PGothic" pitchFamily="34" charset="-128"/>
            </a:endParaRPr>
          </a:p>
        </p:txBody>
      </p:sp>
      <p:sp>
        <p:nvSpPr>
          <p:cNvPr id="9" name="Rectangle 30">
            <a:extLst>
              <a:ext uri="{FF2B5EF4-FFF2-40B4-BE49-F238E27FC236}">
                <a16:creationId xmlns:a16="http://schemas.microsoft.com/office/drawing/2014/main" id="{7EB3BB40-E21A-8B0C-5B56-F73337FB7CE7}"/>
              </a:ext>
            </a:extLst>
          </p:cNvPr>
          <p:cNvSpPr>
            <a:spLocks noChangeArrowheads="1"/>
          </p:cNvSpPr>
          <p:nvPr userDrawn="1"/>
        </p:nvSpPr>
        <p:spPr bwMode="auto">
          <a:xfrm>
            <a:off x="10234799" y="2971800"/>
            <a:ext cx="1224118"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2000" b="1">
                <a:solidFill>
                  <a:schemeClr val="bg1"/>
                </a:solidFill>
                <a:latin typeface="+mn-lt"/>
                <a:ea typeface="MS PGothic" pitchFamily="34" charset="-128"/>
              </a:rPr>
              <a:t>Clinical</a:t>
            </a:r>
          </a:p>
          <a:p>
            <a:pPr algn="ctr" eaLnBrk="1" hangingPunct="1">
              <a:defRPr/>
            </a:pPr>
            <a:r>
              <a:rPr lang="en-US" altLang="en-US" sz="2000" b="1">
                <a:solidFill>
                  <a:schemeClr val="bg1"/>
                </a:solidFill>
                <a:latin typeface="+mn-lt"/>
                <a:ea typeface="MS PGothic" pitchFamily="34" charset="-128"/>
              </a:rPr>
              <a:t>diabetes</a:t>
            </a:r>
          </a:p>
          <a:p>
            <a:pPr algn="ctr" eaLnBrk="1" hangingPunct="1">
              <a:defRPr/>
            </a:pPr>
            <a:endParaRPr lang="en-US" altLang="en-US" sz="2000" b="1">
              <a:solidFill>
                <a:schemeClr val="bg1"/>
              </a:solidFill>
              <a:ea typeface="MS PGothic" pitchFamily="34" charset="-128"/>
            </a:endParaRPr>
          </a:p>
          <a:p>
            <a:pPr algn="ctr" eaLnBrk="1" hangingPunct="1">
              <a:defRPr/>
            </a:pPr>
            <a:r>
              <a:rPr lang="en-US" altLang="en-US" sz="2000">
                <a:solidFill>
                  <a:schemeClr val="bg1"/>
                </a:solidFill>
                <a:latin typeface="+mn-lt"/>
                <a:ea typeface="MS PGothic" pitchFamily="34" charset="-128"/>
              </a:rPr>
              <a:t>ADA / WHO</a:t>
            </a:r>
          </a:p>
        </p:txBody>
      </p:sp>
      <p:sp>
        <p:nvSpPr>
          <p:cNvPr id="10" name="Freeform 32">
            <a:extLst>
              <a:ext uri="{FF2B5EF4-FFF2-40B4-BE49-F238E27FC236}">
                <a16:creationId xmlns:a16="http://schemas.microsoft.com/office/drawing/2014/main" id="{F5AEFFFD-3C39-7EC1-00E5-A52C4E455F1D}"/>
              </a:ext>
            </a:extLst>
          </p:cNvPr>
          <p:cNvSpPr>
            <a:spLocks noEditPoints="1"/>
          </p:cNvSpPr>
          <p:nvPr userDrawn="1"/>
        </p:nvSpPr>
        <p:spPr bwMode="auto">
          <a:xfrm>
            <a:off x="3048000" y="3733800"/>
            <a:ext cx="711200" cy="152400"/>
          </a:xfrm>
          <a:custGeom>
            <a:avLst/>
            <a:gdLst>
              <a:gd name="T0" fmla="*/ 0 w 406"/>
              <a:gd name="T1" fmla="*/ 2147483647 h 120"/>
              <a:gd name="T2" fmla="*/ 2147483647 w 406"/>
              <a:gd name="T3" fmla="*/ 2147483647 h 120"/>
              <a:gd name="T4" fmla="*/ 2147483647 w 406"/>
              <a:gd name="T5" fmla="*/ 2147483647 h 120"/>
              <a:gd name="T6" fmla="*/ 0 w 406"/>
              <a:gd name="T7" fmla="*/ 2147483647 h 120"/>
              <a:gd name="T8" fmla="*/ 0 w 406"/>
              <a:gd name="T9" fmla="*/ 2147483647 h 120"/>
              <a:gd name="T10" fmla="*/ 2147483647 w 406"/>
              <a:gd name="T11" fmla="*/ 0 h 120"/>
              <a:gd name="T12" fmla="*/ 2147483647 w 406"/>
              <a:gd name="T13" fmla="*/ 2147483647 h 120"/>
              <a:gd name="T14" fmla="*/ 2147483647 w 406"/>
              <a:gd name="T15" fmla="*/ 2147483647 h 120"/>
              <a:gd name="T16" fmla="*/ 2147483647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sz="1800"/>
          </a:p>
        </p:txBody>
      </p:sp>
      <p:grpSp>
        <p:nvGrpSpPr>
          <p:cNvPr id="11" name="Group 36">
            <a:extLst>
              <a:ext uri="{FF2B5EF4-FFF2-40B4-BE49-F238E27FC236}">
                <a16:creationId xmlns:a16="http://schemas.microsoft.com/office/drawing/2014/main" id="{13DAD05E-BD02-074D-5749-DA26DD071235}"/>
              </a:ext>
            </a:extLst>
          </p:cNvPr>
          <p:cNvGrpSpPr>
            <a:grpSpLocks/>
          </p:cNvGrpSpPr>
          <p:nvPr userDrawn="1"/>
        </p:nvGrpSpPr>
        <p:grpSpPr bwMode="auto">
          <a:xfrm>
            <a:off x="3860800" y="2819400"/>
            <a:ext cx="5080000" cy="2286000"/>
            <a:chOff x="2484" y="2896"/>
            <a:chExt cx="1170" cy="244"/>
          </a:xfrm>
          <a:solidFill>
            <a:schemeClr val="bg2"/>
          </a:solidFill>
        </p:grpSpPr>
        <p:sp>
          <p:nvSpPr>
            <p:cNvPr id="12" name="Rectangle 34">
              <a:extLst>
                <a:ext uri="{FF2B5EF4-FFF2-40B4-BE49-F238E27FC236}">
                  <a16:creationId xmlns:a16="http://schemas.microsoft.com/office/drawing/2014/main" id="{860A381B-83AA-CCA6-5881-1F7393203F02}"/>
                </a:ext>
              </a:extLst>
            </p:cNvPr>
            <p:cNvSpPr>
              <a:spLocks noChangeArrowheads="1"/>
            </p:cNvSpPr>
            <p:nvPr/>
          </p:nvSpPr>
          <p:spPr bwMode="auto">
            <a:xfrm>
              <a:off x="2484" y="2896"/>
              <a:ext cx="1170" cy="244"/>
            </a:xfrm>
            <a:prstGeom prst="rect">
              <a:avLst/>
            </a:prstGeom>
            <a:grpFill/>
            <a:ln w="9525">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sp>
          <p:nvSpPr>
            <p:cNvPr id="13" name="Rectangle 35">
              <a:extLst>
                <a:ext uri="{FF2B5EF4-FFF2-40B4-BE49-F238E27FC236}">
                  <a16:creationId xmlns:a16="http://schemas.microsoft.com/office/drawing/2014/main" id="{0F6395B7-C783-33A3-2A1A-B0A6ACA94EE5}"/>
                </a:ext>
              </a:extLst>
            </p:cNvPr>
            <p:cNvSpPr>
              <a:spLocks noChangeArrowheads="1"/>
            </p:cNvSpPr>
            <p:nvPr/>
          </p:nvSpPr>
          <p:spPr bwMode="auto">
            <a:xfrm>
              <a:off x="2484" y="2896"/>
              <a:ext cx="1170" cy="244"/>
            </a:xfrm>
            <a:prstGeom prst="rect">
              <a:avLst/>
            </a:prstGeom>
            <a:grpFill/>
            <a:ln w="11113" cap="rnd">
              <a:solidFill>
                <a:schemeClr val="tx1"/>
              </a:solidFill>
              <a:miter lim="800000"/>
              <a:headEnd/>
              <a:tailEnd/>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2000">
                <a:ea typeface="MS PGothic" pitchFamily="34" charset="-128"/>
              </a:endParaRPr>
            </a:p>
          </p:txBody>
        </p:sp>
      </p:grpSp>
      <p:sp>
        <p:nvSpPr>
          <p:cNvPr id="14" name="Rectangle 37">
            <a:extLst>
              <a:ext uri="{FF2B5EF4-FFF2-40B4-BE49-F238E27FC236}">
                <a16:creationId xmlns:a16="http://schemas.microsoft.com/office/drawing/2014/main" id="{C7891020-5C4F-1B42-8805-F6071A6075A2}"/>
              </a:ext>
            </a:extLst>
          </p:cNvPr>
          <p:cNvSpPr>
            <a:spLocks noChangeArrowheads="1"/>
          </p:cNvSpPr>
          <p:nvPr userDrawn="1"/>
        </p:nvSpPr>
        <p:spPr bwMode="auto">
          <a:xfrm>
            <a:off x="3962400" y="2895600"/>
            <a:ext cx="4876800" cy="1477328"/>
          </a:xfrm>
          <a:prstGeom prst="rect">
            <a:avLst/>
          </a:prstGeom>
          <a:solidFill>
            <a:schemeClr val="bg2"/>
          </a:solidFill>
          <a:ln>
            <a:noFill/>
          </a:ln>
        </p:spPr>
        <p:txBody>
          <a:bodyPr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altLang="en-US" sz="2000" b="1">
                <a:solidFill>
                  <a:srgbClr val="000066"/>
                </a:solidFill>
                <a:latin typeface="+mn-lt"/>
                <a:ea typeface="MS PGothic" pitchFamily="34" charset="-128"/>
              </a:rPr>
              <a:t>Confirmed persistent islet autoimmunity:</a:t>
            </a:r>
          </a:p>
          <a:p>
            <a:pPr eaLnBrk="1" hangingPunct="1">
              <a:defRPr/>
            </a:pPr>
            <a:endParaRPr lang="en-GB" altLang="en-US" sz="2000" b="1">
              <a:ea typeface="MS PGothic" pitchFamily="34" charset="-128"/>
            </a:endParaRPr>
          </a:p>
          <a:p>
            <a:pPr eaLnBrk="1" hangingPunct="1">
              <a:defRPr/>
            </a:pPr>
            <a:r>
              <a:rPr lang="en-GB" altLang="en-US" sz="2000" b="1">
                <a:solidFill>
                  <a:srgbClr val="C00000"/>
                </a:solidFill>
                <a:latin typeface="+mn-lt"/>
                <a:ea typeface="MS PGothic" pitchFamily="34" charset="-128"/>
              </a:rPr>
              <a:t>GADA, IA-2A or IAA (+ZnT8A)</a:t>
            </a:r>
            <a:endParaRPr lang="en-GB" altLang="en-US" sz="2400" b="1">
              <a:solidFill>
                <a:srgbClr val="C00000"/>
              </a:solidFill>
              <a:latin typeface="+mn-lt"/>
              <a:ea typeface="MS PGothic" pitchFamily="34" charset="-128"/>
            </a:endParaRPr>
          </a:p>
          <a:p>
            <a:pPr eaLnBrk="1" hangingPunct="1">
              <a:defRPr/>
            </a:pPr>
            <a:r>
              <a:rPr lang="en-GB" altLang="en-US" sz="1800" b="1" u="sng">
                <a:solidFill>
                  <a:srgbClr val="000066"/>
                </a:solidFill>
                <a:latin typeface="+mn-lt"/>
                <a:ea typeface="MS PGothic" pitchFamily="34" charset="-128"/>
              </a:rPr>
              <a:t>at least twice</a:t>
            </a:r>
            <a:r>
              <a:rPr lang="en-GB" altLang="en-US" sz="1800" b="1">
                <a:solidFill>
                  <a:srgbClr val="000066"/>
                </a:solidFill>
                <a:latin typeface="+mn-lt"/>
                <a:ea typeface="MS PGothic" pitchFamily="34" charset="-128"/>
              </a:rPr>
              <a:t> 3 months apart &amp; confirmed in the second laboratory</a:t>
            </a:r>
            <a:endParaRPr lang="en-US" altLang="en-US" sz="1800" b="1">
              <a:solidFill>
                <a:srgbClr val="000066"/>
              </a:solidFill>
              <a:latin typeface="+mn-lt"/>
              <a:ea typeface="MS PGothic" pitchFamily="34" charset="-128"/>
            </a:endParaRPr>
          </a:p>
        </p:txBody>
      </p:sp>
      <p:sp>
        <p:nvSpPr>
          <p:cNvPr id="15" name="Freeform 39">
            <a:extLst>
              <a:ext uri="{FF2B5EF4-FFF2-40B4-BE49-F238E27FC236}">
                <a16:creationId xmlns:a16="http://schemas.microsoft.com/office/drawing/2014/main" id="{0768674D-2AF1-92FA-4E31-89C4DF5E9809}"/>
              </a:ext>
            </a:extLst>
          </p:cNvPr>
          <p:cNvSpPr>
            <a:spLocks noEditPoints="1"/>
          </p:cNvSpPr>
          <p:nvPr userDrawn="1"/>
        </p:nvSpPr>
        <p:spPr bwMode="auto">
          <a:xfrm>
            <a:off x="9042400" y="3810000"/>
            <a:ext cx="711200" cy="152400"/>
          </a:xfrm>
          <a:custGeom>
            <a:avLst/>
            <a:gdLst>
              <a:gd name="T0" fmla="*/ 0 w 406"/>
              <a:gd name="T1" fmla="*/ 2147483647 h 120"/>
              <a:gd name="T2" fmla="*/ 2147483647 w 406"/>
              <a:gd name="T3" fmla="*/ 2147483647 h 120"/>
              <a:gd name="T4" fmla="*/ 2147483647 w 406"/>
              <a:gd name="T5" fmla="*/ 2147483647 h 120"/>
              <a:gd name="T6" fmla="*/ 0 w 406"/>
              <a:gd name="T7" fmla="*/ 2147483647 h 120"/>
              <a:gd name="T8" fmla="*/ 0 w 406"/>
              <a:gd name="T9" fmla="*/ 2147483647 h 120"/>
              <a:gd name="T10" fmla="*/ 2147483647 w 406"/>
              <a:gd name="T11" fmla="*/ 0 h 120"/>
              <a:gd name="T12" fmla="*/ 2147483647 w 406"/>
              <a:gd name="T13" fmla="*/ 2147483647 h 120"/>
              <a:gd name="T14" fmla="*/ 2147483647 w 406"/>
              <a:gd name="T15" fmla="*/ 2147483647 h 120"/>
              <a:gd name="T16" fmla="*/ 2147483647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endParaRPr lang="en-US" sz="1800"/>
          </a:p>
        </p:txBody>
      </p:sp>
      <p:sp>
        <p:nvSpPr>
          <p:cNvPr id="16" name="Text Box 18">
            <a:extLst>
              <a:ext uri="{FF2B5EF4-FFF2-40B4-BE49-F238E27FC236}">
                <a16:creationId xmlns:a16="http://schemas.microsoft.com/office/drawing/2014/main" id="{39293B06-5ACC-F994-47F9-AF6C0444C6B3}"/>
              </a:ext>
            </a:extLst>
          </p:cNvPr>
          <p:cNvSpPr txBox="1">
            <a:spLocks noChangeArrowheads="1"/>
          </p:cNvSpPr>
          <p:nvPr userDrawn="1"/>
        </p:nvSpPr>
        <p:spPr bwMode="auto">
          <a:xfrm>
            <a:off x="5181601" y="2438400"/>
            <a:ext cx="18587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800" b="1">
                <a:solidFill>
                  <a:srgbClr val="000066"/>
                </a:solidFill>
                <a:latin typeface="Calibri" panose="020F0502020204030204" pitchFamily="34" charset="0"/>
              </a:rPr>
              <a:t>Primary endpoint</a:t>
            </a:r>
          </a:p>
        </p:txBody>
      </p:sp>
      <p:sp>
        <p:nvSpPr>
          <p:cNvPr id="17" name="Text Box 19">
            <a:extLst>
              <a:ext uri="{FF2B5EF4-FFF2-40B4-BE49-F238E27FC236}">
                <a16:creationId xmlns:a16="http://schemas.microsoft.com/office/drawing/2014/main" id="{4A95C9F8-9DA4-BA64-CFC7-527A2676AB72}"/>
              </a:ext>
            </a:extLst>
          </p:cNvPr>
          <p:cNvSpPr txBox="1">
            <a:spLocks noChangeArrowheads="1"/>
          </p:cNvSpPr>
          <p:nvPr userDrawn="1"/>
        </p:nvSpPr>
        <p:spPr bwMode="auto">
          <a:xfrm>
            <a:off x="9448801" y="2438400"/>
            <a:ext cx="18587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800" b="1">
                <a:solidFill>
                  <a:srgbClr val="000066"/>
                </a:solidFill>
                <a:latin typeface="Calibri" panose="020F0502020204030204" pitchFamily="34" charset="0"/>
              </a:rPr>
              <a:t>Primary endpoint</a:t>
            </a:r>
          </a:p>
        </p:txBody>
      </p:sp>
      <p:pic>
        <p:nvPicPr>
          <p:cNvPr id="18" name="Picture 4" descr="http://upload.wikimedia.org/wikipedia/commons/9/97/DNA_Double_Helix.png">
            <a:extLst>
              <a:ext uri="{FF2B5EF4-FFF2-40B4-BE49-F238E27FC236}">
                <a16:creationId xmlns:a16="http://schemas.microsoft.com/office/drawing/2014/main" id="{5F255F8F-C09D-A2A7-142B-0D77A8DEBD6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1" y="3778251"/>
            <a:ext cx="212090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World Map Clip Art">
            <a:extLst>
              <a:ext uri="{FF2B5EF4-FFF2-40B4-BE49-F238E27FC236}">
                <a16:creationId xmlns:a16="http://schemas.microsoft.com/office/drawing/2014/main" id="{4537452C-749E-8890-F47C-C729B329AB3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499" y="1"/>
            <a:ext cx="66675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teddycmyk2">
            <a:extLst>
              <a:ext uri="{FF2B5EF4-FFF2-40B4-BE49-F238E27FC236}">
                <a16:creationId xmlns:a16="http://schemas.microsoft.com/office/drawing/2014/main" id="{A18DCC8D-27C8-0ADD-64DF-EC225D0E296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932085" y="282576"/>
            <a:ext cx="4955116"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0">
            <a:extLst>
              <a:ext uri="{FF2B5EF4-FFF2-40B4-BE49-F238E27FC236}">
                <a16:creationId xmlns:a16="http://schemas.microsoft.com/office/drawing/2014/main" id="{4AC6F96D-1B1A-BDE9-F07B-F05AB8B0B700}"/>
              </a:ext>
            </a:extLst>
          </p:cNvPr>
          <p:cNvSpPr txBox="1">
            <a:spLocks noChangeArrowheads="1"/>
          </p:cNvSpPr>
          <p:nvPr userDrawn="1"/>
        </p:nvSpPr>
        <p:spPr bwMode="auto">
          <a:xfrm>
            <a:off x="8947151" y="1162051"/>
            <a:ext cx="2438400" cy="354013"/>
          </a:xfrm>
          <a:prstGeom prst="rect">
            <a:avLst/>
          </a:prstGeom>
          <a:noFill/>
          <a:ln w="9525">
            <a:noFill/>
            <a:miter lim="800000"/>
            <a:headEnd/>
            <a:tailEnd/>
          </a:ln>
          <a:effectLst/>
        </p:spPr>
        <p:txBody>
          <a:bodyPr/>
          <a:lstStyle>
            <a:defPPr>
              <a:defRPr lang="en-US"/>
            </a:defPPr>
            <a:lvl1pPr algn="ctr" rtl="0" eaLnBrk="1" fontAlgn="base" hangingPunct="1">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800">
                <a:solidFill>
                  <a:srgbClr val="000066"/>
                </a:solidFill>
                <a:latin typeface="+mn-lt"/>
              </a:rPr>
              <a:t>The Environmental Determinants</a:t>
            </a:r>
          </a:p>
          <a:p>
            <a:pPr>
              <a:defRPr/>
            </a:pPr>
            <a:r>
              <a:rPr lang="en-US" sz="800">
                <a:solidFill>
                  <a:srgbClr val="000066"/>
                </a:solidFill>
                <a:latin typeface="+mn-lt"/>
              </a:rPr>
              <a:t>of Diabetes in the Young</a:t>
            </a:r>
          </a:p>
        </p:txBody>
      </p:sp>
      <p:sp>
        <p:nvSpPr>
          <p:cNvPr id="22" name="5-Point Star 23">
            <a:extLst>
              <a:ext uri="{FF2B5EF4-FFF2-40B4-BE49-F238E27FC236}">
                <a16:creationId xmlns:a16="http://schemas.microsoft.com/office/drawing/2014/main" id="{6ED8E593-539C-066B-1439-7F4F75D525BD}"/>
              </a:ext>
            </a:extLst>
          </p:cNvPr>
          <p:cNvSpPr/>
          <p:nvPr userDrawn="1"/>
        </p:nvSpPr>
        <p:spPr>
          <a:xfrm>
            <a:off x="863600" y="9906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3" name="5-Point Star 24">
            <a:extLst>
              <a:ext uri="{FF2B5EF4-FFF2-40B4-BE49-F238E27FC236}">
                <a16:creationId xmlns:a16="http://schemas.microsoft.com/office/drawing/2014/main" id="{60DDF618-89AC-6EC2-BD82-A7328BB444FD}"/>
              </a:ext>
            </a:extLst>
          </p:cNvPr>
          <p:cNvSpPr/>
          <p:nvPr userDrawn="1"/>
        </p:nvSpPr>
        <p:spPr>
          <a:xfrm>
            <a:off x="1219200" y="1096964"/>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4" name="5-Point Star 25">
            <a:extLst>
              <a:ext uri="{FF2B5EF4-FFF2-40B4-BE49-F238E27FC236}">
                <a16:creationId xmlns:a16="http://schemas.microsoft.com/office/drawing/2014/main" id="{251A3DA7-64BD-9A04-734F-21B20FFE369A}"/>
              </a:ext>
            </a:extLst>
          </p:cNvPr>
          <p:cNvSpPr/>
          <p:nvPr userDrawn="1"/>
        </p:nvSpPr>
        <p:spPr>
          <a:xfrm>
            <a:off x="1625600" y="1295400"/>
            <a:ext cx="101600" cy="46038"/>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5" name="5-Point Star 26">
            <a:extLst>
              <a:ext uri="{FF2B5EF4-FFF2-40B4-BE49-F238E27FC236}">
                <a16:creationId xmlns:a16="http://schemas.microsoft.com/office/drawing/2014/main" id="{9F8862C2-9361-D298-6929-728E46D4B32D}"/>
              </a:ext>
            </a:extLst>
          </p:cNvPr>
          <p:cNvSpPr/>
          <p:nvPr userDrawn="1"/>
        </p:nvSpPr>
        <p:spPr>
          <a:xfrm>
            <a:off x="1625600" y="1173164"/>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6" name="5-Point Star 27">
            <a:extLst>
              <a:ext uri="{FF2B5EF4-FFF2-40B4-BE49-F238E27FC236}">
                <a16:creationId xmlns:a16="http://schemas.microsoft.com/office/drawing/2014/main" id="{C3AF67E0-8CAB-E410-5C2F-20251FB4704D}"/>
              </a:ext>
            </a:extLst>
          </p:cNvPr>
          <p:cNvSpPr/>
          <p:nvPr userDrawn="1"/>
        </p:nvSpPr>
        <p:spPr>
          <a:xfrm>
            <a:off x="3352800" y="792164"/>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7" name="5-Point Star 28">
            <a:extLst>
              <a:ext uri="{FF2B5EF4-FFF2-40B4-BE49-F238E27FC236}">
                <a16:creationId xmlns:a16="http://schemas.microsoft.com/office/drawing/2014/main" id="{A1477EEB-09A5-09DC-A485-90436B0F6D51}"/>
              </a:ext>
            </a:extLst>
          </p:cNvPr>
          <p:cNvSpPr/>
          <p:nvPr userDrawn="1"/>
        </p:nvSpPr>
        <p:spPr>
          <a:xfrm>
            <a:off x="3556000" y="639764"/>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8" name="5-Point Star 29">
            <a:extLst>
              <a:ext uri="{FF2B5EF4-FFF2-40B4-BE49-F238E27FC236}">
                <a16:creationId xmlns:a16="http://schemas.microsoft.com/office/drawing/2014/main" id="{1D3E6BD9-2BBF-DD8C-C59B-B676A0EE7B64}"/>
              </a:ext>
            </a:extLst>
          </p:cNvPr>
          <p:cNvSpPr/>
          <p:nvPr userDrawn="1"/>
        </p:nvSpPr>
        <p:spPr>
          <a:xfrm>
            <a:off x="3352800" y="944564"/>
            <a:ext cx="101600" cy="46037"/>
          </a:xfrm>
          <a:prstGeom prst="star5">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Tree>
    <p:extLst>
      <p:ext uri="{BB962C8B-B14F-4D97-AF65-F5344CB8AC3E}">
        <p14:creationId xmlns:p14="http://schemas.microsoft.com/office/powerpoint/2010/main" val="16105709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EDDY Methods">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C96F4876-EFA0-AC61-8216-57A28A25DCB3}"/>
              </a:ext>
            </a:extLst>
          </p:cNvPr>
          <p:cNvSpPr>
            <a:spLocks/>
          </p:cNvSpPr>
          <p:nvPr userDrawn="1"/>
        </p:nvSpPr>
        <p:spPr bwMode="auto">
          <a:xfrm>
            <a:off x="609600" y="1981201"/>
            <a:ext cx="11379200" cy="1065213"/>
          </a:xfrm>
          <a:custGeom>
            <a:avLst/>
            <a:gdLst>
              <a:gd name="T0" fmla="*/ 2147483647 w 4490"/>
              <a:gd name="T1" fmla="*/ 0 h 671"/>
              <a:gd name="T2" fmla="*/ 2147483647 w 4490"/>
              <a:gd name="T3" fmla="*/ 2147483647 h 671"/>
              <a:gd name="T4" fmla="*/ 0 w 4490"/>
              <a:gd name="T5" fmla="*/ 2147483647 h 671"/>
              <a:gd name="T6" fmla="*/ 0 w 4490"/>
              <a:gd name="T7" fmla="*/ 2147483647 h 671"/>
              <a:gd name="T8" fmla="*/ 2147483647 w 4490"/>
              <a:gd name="T9" fmla="*/ 2147483647 h 671"/>
              <a:gd name="T10" fmla="*/ 2147483647 w 4490"/>
              <a:gd name="T11" fmla="*/ 2147483647 h 671"/>
              <a:gd name="T12" fmla="*/ 2147483647 w 4490"/>
              <a:gd name="T13" fmla="*/ 2147483647 h 671"/>
              <a:gd name="T14" fmla="*/ 2147483647 w 4490"/>
              <a:gd name="T15" fmla="*/ 0 h 671"/>
              <a:gd name="T16" fmla="*/ 0 60000 65536"/>
              <a:gd name="T17" fmla="*/ 0 60000 65536"/>
              <a:gd name="T18" fmla="*/ 0 60000 65536"/>
              <a:gd name="T19" fmla="*/ 0 60000 65536"/>
              <a:gd name="T20" fmla="*/ 0 60000 65536"/>
              <a:gd name="T21" fmla="*/ 0 60000 65536"/>
              <a:gd name="T22" fmla="*/ 0 60000 65536"/>
              <a:gd name="T23" fmla="*/ 0 60000 65536"/>
              <a:gd name="T24" fmla="*/ 0 w 4490"/>
              <a:gd name="T25" fmla="*/ 0 h 671"/>
              <a:gd name="T26" fmla="*/ 4490 w 4490"/>
              <a:gd name="T27" fmla="*/ 671 h 6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90" h="671">
                <a:moveTo>
                  <a:pt x="4238" y="0"/>
                </a:moveTo>
                <a:lnTo>
                  <a:pt x="4238" y="181"/>
                </a:lnTo>
                <a:lnTo>
                  <a:pt x="0" y="181"/>
                </a:lnTo>
                <a:lnTo>
                  <a:pt x="0" y="497"/>
                </a:lnTo>
                <a:lnTo>
                  <a:pt x="4238" y="497"/>
                </a:lnTo>
                <a:lnTo>
                  <a:pt x="4238" y="671"/>
                </a:lnTo>
                <a:lnTo>
                  <a:pt x="4490" y="339"/>
                </a:lnTo>
                <a:lnTo>
                  <a:pt x="4238" y="0"/>
                </a:lnTo>
                <a:close/>
              </a:path>
            </a:pathLst>
          </a:custGeom>
          <a:noFill/>
          <a:ln w="333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800"/>
          </a:p>
        </p:txBody>
      </p:sp>
      <p:sp>
        <p:nvSpPr>
          <p:cNvPr id="3" name="Rectangle 2">
            <a:extLst>
              <a:ext uri="{FF2B5EF4-FFF2-40B4-BE49-F238E27FC236}">
                <a16:creationId xmlns:a16="http://schemas.microsoft.com/office/drawing/2014/main" id="{2E74D0DF-542F-5808-2D30-515B1D6CC041}"/>
              </a:ext>
            </a:extLst>
          </p:cNvPr>
          <p:cNvSpPr>
            <a:spLocks noChangeArrowheads="1"/>
          </p:cNvSpPr>
          <p:nvPr userDrawn="1"/>
        </p:nvSpPr>
        <p:spPr bwMode="auto">
          <a:xfrm>
            <a:off x="1477434" y="2268539"/>
            <a:ext cx="9014884"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ＭＳ Ｐゴシック" pitchFamily="34" charset="-128"/>
            </a:endParaRPr>
          </a:p>
        </p:txBody>
      </p:sp>
      <p:sp>
        <p:nvSpPr>
          <p:cNvPr id="4" name="Rectangle 3">
            <a:extLst>
              <a:ext uri="{FF2B5EF4-FFF2-40B4-BE49-F238E27FC236}">
                <a16:creationId xmlns:a16="http://schemas.microsoft.com/office/drawing/2014/main" id="{0CB9F0D9-8120-F557-2421-125052D2D2AA}"/>
              </a:ext>
            </a:extLst>
          </p:cNvPr>
          <p:cNvSpPr>
            <a:spLocks noChangeArrowheads="1"/>
          </p:cNvSpPr>
          <p:nvPr userDrawn="1"/>
        </p:nvSpPr>
        <p:spPr bwMode="auto">
          <a:xfrm>
            <a:off x="914400" y="2362201"/>
            <a:ext cx="82693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1800" b="1">
                <a:solidFill>
                  <a:srgbClr val="000066"/>
                </a:solidFill>
                <a:ea typeface="ＭＳ Ｐゴシック" pitchFamily="34" charset="-128"/>
              </a:rPr>
              <a:t>0    3    6    9   12   ……..     48  q6 months (q3 month in Ab+ children)…15 yrs</a:t>
            </a:r>
            <a:endParaRPr lang="en-US" altLang="en-US" sz="1800">
              <a:solidFill>
                <a:srgbClr val="000066"/>
              </a:solidFill>
              <a:ea typeface="ＭＳ Ｐゴシック" pitchFamily="34" charset="-128"/>
            </a:endParaRPr>
          </a:p>
        </p:txBody>
      </p:sp>
      <p:grpSp>
        <p:nvGrpSpPr>
          <p:cNvPr id="5" name="Group 4">
            <a:extLst>
              <a:ext uri="{FF2B5EF4-FFF2-40B4-BE49-F238E27FC236}">
                <a16:creationId xmlns:a16="http://schemas.microsoft.com/office/drawing/2014/main" id="{A5C45CAA-C5FC-340B-E50A-A7A43BDC3ADC}"/>
              </a:ext>
            </a:extLst>
          </p:cNvPr>
          <p:cNvGrpSpPr>
            <a:grpSpLocks/>
          </p:cNvGrpSpPr>
          <p:nvPr userDrawn="1"/>
        </p:nvGrpSpPr>
        <p:grpSpPr bwMode="auto">
          <a:xfrm>
            <a:off x="2336801" y="2895601"/>
            <a:ext cx="429684" cy="690563"/>
            <a:chOff x="1635" y="2624"/>
            <a:chExt cx="203" cy="435"/>
          </a:xfrm>
          <a:solidFill>
            <a:srgbClr val="C00000"/>
          </a:solidFill>
        </p:grpSpPr>
        <p:sp>
          <p:nvSpPr>
            <p:cNvPr id="6" name="Line 7">
              <a:extLst>
                <a:ext uri="{FF2B5EF4-FFF2-40B4-BE49-F238E27FC236}">
                  <a16:creationId xmlns:a16="http://schemas.microsoft.com/office/drawing/2014/main" id="{126CCFB0-D91E-E310-B422-172580D33DDB}"/>
                </a:ext>
              </a:extLst>
            </p:cNvPr>
            <p:cNvSpPr>
              <a:spLocks noChangeShapeType="1"/>
            </p:cNvSpPr>
            <p:nvPr/>
          </p:nvSpPr>
          <p:spPr bwMode="auto">
            <a:xfrm flipV="1">
              <a:off x="1733"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7" name="Freeform 8">
              <a:extLst>
                <a:ext uri="{FF2B5EF4-FFF2-40B4-BE49-F238E27FC236}">
                  <a16:creationId xmlns:a16="http://schemas.microsoft.com/office/drawing/2014/main" id="{3490DD8B-E9D9-FBE8-84B0-BA9A95A3084E}"/>
                </a:ext>
              </a:extLst>
            </p:cNvPr>
            <p:cNvSpPr>
              <a:spLocks/>
            </p:cNvSpPr>
            <p:nvPr/>
          </p:nvSpPr>
          <p:spPr bwMode="auto">
            <a:xfrm>
              <a:off x="1635"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8" name="Group 7">
            <a:extLst>
              <a:ext uri="{FF2B5EF4-FFF2-40B4-BE49-F238E27FC236}">
                <a16:creationId xmlns:a16="http://schemas.microsoft.com/office/drawing/2014/main" id="{35CE6C50-E823-D182-CAAF-700CCFB6FAA1}"/>
              </a:ext>
            </a:extLst>
          </p:cNvPr>
          <p:cNvGrpSpPr>
            <a:grpSpLocks/>
          </p:cNvGrpSpPr>
          <p:nvPr userDrawn="1"/>
        </p:nvGrpSpPr>
        <p:grpSpPr bwMode="auto">
          <a:xfrm>
            <a:off x="3352801" y="2895601"/>
            <a:ext cx="429684" cy="690563"/>
            <a:chOff x="2103" y="2624"/>
            <a:chExt cx="203" cy="435"/>
          </a:xfrm>
          <a:solidFill>
            <a:srgbClr val="C00000"/>
          </a:solidFill>
        </p:grpSpPr>
        <p:sp>
          <p:nvSpPr>
            <p:cNvPr id="9" name="Line 10">
              <a:extLst>
                <a:ext uri="{FF2B5EF4-FFF2-40B4-BE49-F238E27FC236}">
                  <a16:creationId xmlns:a16="http://schemas.microsoft.com/office/drawing/2014/main" id="{7F62A065-5588-5842-B201-FEC4CB7AD55E}"/>
                </a:ext>
              </a:extLst>
            </p:cNvPr>
            <p:cNvSpPr>
              <a:spLocks noChangeShapeType="1"/>
            </p:cNvSpPr>
            <p:nvPr/>
          </p:nvSpPr>
          <p:spPr bwMode="auto">
            <a:xfrm flipV="1">
              <a:off x="2201"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10" name="Freeform 11">
              <a:extLst>
                <a:ext uri="{FF2B5EF4-FFF2-40B4-BE49-F238E27FC236}">
                  <a16:creationId xmlns:a16="http://schemas.microsoft.com/office/drawing/2014/main" id="{392F1DF8-85DA-3217-0F72-60D4F9318A14}"/>
                </a:ext>
              </a:extLst>
            </p:cNvPr>
            <p:cNvSpPr>
              <a:spLocks/>
            </p:cNvSpPr>
            <p:nvPr/>
          </p:nvSpPr>
          <p:spPr bwMode="auto">
            <a:xfrm>
              <a:off x="210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11" name="Group 10">
            <a:extLst>
              <a:ext uri="{FF2B5EF4-FFF2-40B4-BE49-F238E27FC236}">
                <a16:creationId xmlns:a16="http://schemas.microsoft.com/office/drawing/2014/main" id="{CC4F4ABA-729A-D96E-A695-60E33AAF0D05}"/>
              </a:ext>
            </a:extLst>
          </p:cNvPr>
          <p:cNvGrpSpPr>
            <a:grpSpLocks/>
          </p:cNvGrpSpPr>
          <p:nvPr userDrawn="1"/>
        </p:nvGrpSpPr>
        <p:grpSpPr bwMode="auto">
          <a:xfrm>
            <a:off x="5154083" y="2895601"/>
            <a:ext cx="427567" cy="690563"/>
            <a:chOff x="2880" y="2624"/>
            <a:chExt cx="202" cy="435"/>
          </a:xfrm>
          <a:solidFill>
            <a:srgbClr val="C00000"/>
          </a:solidFill>
        </p:grpSpPr>
        <p:sp>
          <p:nvSpPr>
            <p:cNvPr id="12" name="Line 13">
              <a:extLst>
                <a:ext uri="{FF2B5EF4-FFF2-40B4-BE49-F238E27FC236}">
                  <a16:creationId xmlns:a16="http://schemas.microsoft.com/office/drawing/2014/main" id="{1F6FD91B-F702-037E-462E-D8D52C73EF1E}"/>
                </a:ext>
              </a:extLst>
            </p:cNvPr>
            <p:cNvSpPr>
              <a:spLocks noChangeShapeType="1"/>
            </p:cNvSpPr>
            <p:nvPr/>
          </p:nvSpPr>
          <p:spPr bwMode="auto">
            <a:xfrm flipV="1">
              <a:off x="2978"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13" name="Freeform 14">
              <a:extLst>
                <a:ext uri="{FF2B5EF4-FFF2-40B4-BE49-F238E27FC236}">
                  <a16:creationId xmlns:a16="http://schemas.microsoft.com/office/drawing/2014/main" id="{68D80152-854D-76C6-FBE1-8160322B889B}"/>
                </a:ext>
              </a:extLst>
            </p:cNvPr>
            <p:cNvSpPr>
              <a:spLocks/>
            </p:cNvSpPr>
            <p:nvPr/>
          </p:nvSpPr>
          <p:spPr bwMode="auto">
            <a:xfrm>
              <a:off x="2880" y="2624"/>
              <a:ext cx="202" cy="229"/>
            </a:xfrm>
            <a:custGeom>
              <a:avLst/>
              <a:gdLst>
                <a:gd name="T0" fmla="*/ 202 w 202"/>
                <a:gd name="T1" fmla="*/ 229 h 229"/>
                <a:gd name="T2" fmla="*/ 98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8" y="0"/>
                  </a:lnTo>
                  <a:lnTo>
                    <a:pt x="0" y="229"/>
                  </a:lnTo>
                  <a:lnTo>
                    <a:pt x="202"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14" name="Group 13">
            <a:extLst>
              <a:ext uri="{FF2B5EF4-FFF2-40B4-BE49-F238E27FC236}">
                <a16:creationId xmlns:a16="http://schemas.microsoft.com/office/drawing/2014/main" id="{A04A84B5-CC8E-4E33-AD5B-DBB5ACECBAF2}"/>
              </a:ext>
            </a:extLst>
          </p:cNvPr>
          <p:cNvGrpSpPr>
            <a:grpSpLocks/>
          </p:cNvGrpSpPr>
          <p:nvPr userDrawn="1"/>
        </p:nvGrpSpPr>
        <p:grpSpPr bwMode="auto">
          <a:xfrm>
            <a:off x="7526866" y="2895601"/>
            <a:ext cx="429684" cy="690563"/>
            <a:chOff x="3859" y="2624"/>
            <a:chExt cx="203" cy="435"/>
          </a:xfrm>
          <a:solidFill>
            <a:srgbClr val="C00000"/>
          </a:solidFill>
        </p:grpSpPr>
        <p:sp>
          <p:nvSpPr>
            <p:cNvPr id="15" name="Line 16">
              <a:extLst>
                <a:ext uri="{FF2B5EF4-FFF2-40B4-BE49-F238E27FC236}">
                  <a16:creationId xmlns:a16="http://schemas.microsoft.com/office/drawing/2014/main" id="{549492B9-EFB4-C49B-B4CF-9ADFA25B43A6}"/>
                </a:ext>
              </a:extLst>
            </p:cNvPr>
            <p:cNvSpPr>
              <a:spLocks noChangeShapeType="1"/>
            </p:cNvSpPr>
            <p:nvPr/>
          </p:nvSpPr>
          <p:spPr bwMode="auto">
            <a:xfrm flipV="1">
              <a:off x="3957"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16" name="Freeform 17">
              <a:extLst>
                <a:ext uri="{FF2B5EF4-FFF2-40B4-BE49-F238E27FC236}">
                  <a16:creationId xmlns:a16="http://schemas.microsoft.com/office/drawing/2014/main" id="{89B771AE-6833-560E-8188-F908D7BDF3BC}"/>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sp>
        <p:nvSpPr>
          <p:cNvPr id="17" name="Rectangle 16">
            <a:extLst>
              <a:ext uri="{FF2B5EF4-FFF2-40B4-BE49-F238E27FC236}">
                <a16:creationId xmlns:a16="http://schemas.microsoft.com/office/drawing/2014/main" id="{2616760A-1A93-EF56-8A9D-1398E511B30E}"/>
              </a:ext>
            </a:extLst>
          </p:cNvPr>
          <p:cNvSpPr>
            <a:spLocks noChangeArrowheads="1"/>
          </p:cNvSpPr>
          <p:nvPr userDrawn="1"/>
        </p:nvSpPr>
        <p:spPr bwMode="auto">
          <a:xfrm>
            <a:off x="711200" y="3657600"/>
            <a:ext cx="11176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000" b="1" u="sng">
                <a:solidFill>
                  <a:srgbClr val="000066"/>
                </a:solidFill>
                <a:ea typeface="ＭＳ Ｐゴシック" pitchFamily="34" charset="-128"/>
              </a:rPr>
              <a:t>Clinic visits every 3 months (including ab+ children older than 4):</a:t>
            </a:r>
            <a:r>
              <a:rPr lang="en-US" altLang="en-US" sz="2000" b="1" i="1">
                <a:solidFill>
                  <a:srgbClr val="000066"/>
                </a:solidFill>
                <a:ea typeface="ＭＳ Ｐゴシック" pitchFamily="34" charset="-128"/>
              </a:rPr>
              <a:t>  </a:t>
            </a:r>
          </a:p>
          <a:p>
            <a:pPr eaLnBrk="1" hangingPunct="1">
              <a:defRPr/>
            </a:pPr>
            <a:r>
              <a:rPr lang="en-US" altLang="en-US" sz="2000" b="1">
                <a:solidFill>
                  <a:srgbClr val="000066"/>
                </a:solidFill>
                <a:ea typeface="ＭＳ Ｐゴシック" pitchFamily="34" charset="-128"/>
              </a:rPr>
              <a:t>Blood for: </a:t>
            </a:r>
            <a:r>
              <a:rPr lang="en-US" altLang="en-US" sz="2000">
                <a:solidFill>
                  <a:srgbClr val="000066"/>
                </a:solidFill>
                <a:ea typeface="ＭＳ Ｐゴシック" pitchFamily="34" charset="-128"/>
              </a:rPr>
              <a:t>GADA, IAA, IA-2A, ZnT8A; DNA, mRNA, infectious agents, HbA1c, PBMC, erythrocytes, storage plasma/serum; </a:t>
            </a:r>
            <a:r>
              <a:rPr lang="en-US" altLang="en-US" sz="2000" b="1">
                <a:solidFill>
                  <a:srgbClr val="000066"/>
                </a:solidFill>
                <a:ea typeface="ＭＳ Ｐゴシック" pitchFamily="34" charset="-128"/>
              </a:rPr>
              <a:t>urine </a:t>
            </a:r>
            <a:r>
              <a:rPr lang="en-US" altLang="en-US" sz="2000">
                <a:solidFill>
                  <a:srgbClr val="000066"/>
                </a:solidFill>
                <a:ea typeface="ＭＳ Ｐゴシック" pitchFamily="34" charset="-128"/>
              </a:rPr>
              <a:t>samples;</a:t>
            </a:r>
          </a:p>
          <a:p>
            <a:pPr eaLnBrk="1" hangingPunct="1">
              <a:defRPr/>
            </a:pPr>
            <a:r>
              <a:rPr lang="en-US" altLang="en-US" sz="2000" b="1">
                <a:solidFill>
                  <a:srgbClr val="000066"/>
                </a:solidFill>
                <a:ea typeface="ＭＳ Ｐゴシック" pitchFamily="34" charset="-128"/>
              </a:rPr>
              <a:t>Nasal</a:t>
            </a:r>
            <a:r>
              <a:rPr lang="en-US" altLang="en-US" sz="2000">
                <a:solidFill>
                  <a:srgbClr val="000066"/>
                </a:solidFill>
                <a:ea typeface="ＭＳ Ｐゴシック" pitchFamily="34" charset="-128"/>
              </a:rPr>
              <a:t> swabs,</a:t>
            </a:r>
            <a:r>
              <a:rPr lang="en-US" altLang="en-US" sz="2000" b="1">
                <a:solidFill>
                  <a:srgbClr val="000066"/>
                </a:solidFill>
                <a:ea typeface="ＭＳ Ｐゴシック" pitchFamily="34" charset="-128"/>
              </a:rPr>
              <a:t> </a:t>
            </a:r>
            <a:r>
              <a:rPr lang="en-US" altLang="en-US" sz="2000">
                <a:solidFill>
                  <a:srgbClr val="000066"/>
                </a:solidFill>
                <a:ea typeface="ＭＳ Ｐゴシック" pitchFamily="34" charset="-128"/>
              </a:rPr>
              <a:t>tap water, toenail clippings, and </a:t>
            </a:r>
            <a:r>
              <a:rPr lang="en-US" altLang="en-US" sz="2000" b="1">
                <a:solidFill>
                  <a:srgbClr val="000066"/>
                </a:solidFill>
                <a:ea typeface="ＭＳ Ｐゴシック" pitchFamily="34" charset="-128"/>
              </a:rPr>
              <a:t>salivary</a:t>
            </a:r>
            <a:r>
              <a:rPr lang="en-US" altLang="en-US" sz="2000">
                <a:solidFill>
                  <a:srgbClr val="000066"/>
                </a:solidFill>
                <a:ea typeface="ＭＳ Ｐゴシック" pitchFamily="34" charset="-128"/>
              </a:rPr>
              <a:t> cortisol.</a:t>
            </a:r>
          </a:p>
          <a:p>
            <a:pPr eaLnBrk="1" hangingPunct="1">
              <a:defRPr/>
            </a:pPr>
            <a:r>
              <a:rPr lang="en-US" altLang="en-US" sz="2000" b="1">
                <a:solidFill>
                  <a:srgbClr val="000066"/>
                </a:solidFill>
                <a:ea typeface="ＭＳ Ｐゴシック" pitchFamily="34" charset="-128"/>
              </a:rPr>
              <a:t>Interviews: </a:t>
            </a:r>
            <a:r>
              <a:rPr lang="en-US" altLang="en-US" sz="2000">
                <a:solidFill>
                  <a:srgbClr val="000066"/>
                </a:solidFill>
                <a:ea typeface="ＭＳ Ｐゴシック" pitchFamily="34" charset="-128"/>
              </a:rPr>
              <a:t>maternal pregnancy diet, </a:t>
            </a:r>
            <a:r>
              <a:rPr lang="en-US" altLang="en-US" sz="2000">
                <a:solidFill>
                  <a:srgbClr val="000066"/>
                </a:solidFill>
              </a:rPr>
              <a:t>infection and smoking</a:t>
            </a:r>
            <a:r>
              <a:rPr lang="en-US" altLang="en-US" sz="2000">
                <a:solidFill>
                  <a:srgbClr val="000066"/>
                </a:solidFill>
                <a:ea typeface="ＭＳ Ｐゴシック" pitchFamily="34" charset="-128"/>
              </a:rPr>
              <a:t>; </a:t>
            </a:r>
          </a:p>
          <a:p>
            <a:pPr eaLnBrk="1" hangingPunct="1">
              <a:defRPr/>
            </a:pPr>
            <a:r>
              <a:rPr lang="en-US" altLang="en-US" sz="2000">
                <a:solidFill>
                  <a:srgbClr val="000066"/>
                </a:solidFill>
                <a:ea typeface="ＭＳ Ｐゴシック" pitchFamily="34" charset="-128"/>
              </a:rPr>
              <a:t>child’s 24 hr recall, 3 day FFQ; negative life events, parental anxiety, depression, records of infections, medications, immunizations; family history, </a:t>
            </a:r>
            <a:r>
              <a:rPr lang="en-US" altLang="en-US" sz="2000">
                <a:solidFill>
                  <a:srgbClr val="000066"/>
                </a:solidFill>
              </a:rPr>
              <a:t>DNA from FDRs; Physical activity assessment; Re-enrollment of subjects lost</a:t>
            </a:r>
          </a:p>
        </p:txBody>
      </p:sp>
      <p:sp>
        <p:nvSpPr>
          <p:cNvPr id="18" name="Rectangle 17">
            <a:extLst>
              <a:ext uri="{FF2B5EF4-FFF2-40B4-BE49-F238E27FC236}">
                <a16:creationId xmlns:a16="http://schemas.microsoft.com/office/drawing/2014/main" id="{E8BCE67C-2478-4800-6A95-3C688297B058}"/>
              </a:ext>
            </a:extLst>
          </p:cNvPr>
          <p:cNvSpPr>
            <a:spLocks noChangeArrowheads="1"/>
          </p:cNvSpPr>
          <p:nvPr userDrawn="1"/>
        </p:nvSpPr>
        <p:spPr bwMode="auto">
          <a:xfrm>
            <a:off x="304800" y="1371600"/>
            <a:ext cx="985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r>
              <a:rPr lang="en-US" altLang="en-US" sz="1800" b="1">
                <a:ea typeface="MS PGothic" pitchFamily="34" charset="-128"/>
              </a:rPr>
              <a:t> </a:t>
            </a:r>
            <a:r>
              <a:rPr lang="en-US" altLang="en-US" sz="1800" b="1">
                <a:solidFill>
                  <a:srgbClr val="000066"/>
                </a:solidFill>
                <a:latin typeface="+mn-lt"/>
                <a:ea typeface="MS PGothic" pitchFamily="34" charset="-128"/>
              </a:rPr>
              <a:t>Stool samples collected monthly -&gt; </a:t>
            </a:r>
            <a:r>
              <a:rPr lang="en-US" altLang="en-US" sz="1800" b="1" u="sng">
                <a:solidFill>
                  <a:srgbClr val="000066"/>
                </a:solidFill>
                <a:latin typeface="+mn-lt"/>
                <a:ea typeface="MS PGothic" pitchFamily="34" charset="-128"/>
              </a:rPr>
              <a:t>quarterly</a:t>
            </a:r>
          </a:p>
        </p:txBody>
      </p:sp>
      <p:grpSp>
        <p:nvGrpSpPr>
          <p:cNvPr id="19" name="Group 18">
            <a:extLst>
              <a:ext uri="{FF2B5EF4-FFF2-40B4-BE49-F238E27FC236}">
                <a16:creationId xmlns:a16="http://schemas.microsoft.com/office/drawing/2014/main" id="{BC2CAFF5-C3D5-A172-0721-071D75D31E79}"/>
              </a:ext>
            </a:extLst>
          </p:cNvPr>
          <p:cNvGrpSpPr>
            <a:grpSpLocks/>
          </p:cNvGrpSpPr>
          <p:nvPr userDrawn="1"/>
        </p:nvGrpSpPr>
        <p:grpSpPr bwMode="auto">
          <a:xfrm>
            <a:off x="4580466" y="2895601"/>
            <a:ext cx="429684" cy="690563"/>
            <a:chOff x="2621" y="2624"/>
            <a:chExt cx="203" cy="435"/>
          </a:xfrm>
          <a:solidFill>
            <a:srgbClr val="C00000"/>
          </a:solidFill>
        </p:grpSpPr>
        <p:sp>
          <p:nvSpPr>
            <p:cNvPr id="20" name="Line 21">
              <a:extLst>
                <a:ext uri="{FF2B5EF4-FFF2-40B4-BE49-F238E27FC236}">
                  <a16:creationId xmlns:a16="http://schemas.microsoft.com/office/drawing/2014/main" id="{1F111926-0AFF-320C-DB84-C90E99F1D028}"/>
                </a:ext>
              </a:extLst>
            </p:cNvPr>
            <p:cNvSpPr>
              <a:spLocks noChangeShapeType="1"/>
            </p:cNvSpPr>
            <p:nvPr/>
          </p:nvSpPr>
          <p:spPr bwMode="auto">
            <a:xfrm flipV="1">
              <a:off x="2719"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21" name="Freeform 22">
              <a:extLst>
                <a:ext uri="{FF2B5EF4-FFF2-40B4-BE49-F238E27FC236}">
                  <a16:creationId xmlns:a16="http://schemas.microsoft.com/office/drawing/2014/main" id="{FC21C0E2-894C-5E27-B94C-206ACCEFCBD2}"/>
                </a:ext>
              </a:extLst>
            </p:cNvPr>
            <p:cNvSpPr>
              <a:spLocks/>
            </p:cNvSpPr>
            <p:nvPr/>
          </p:nvSpPr>
          <p:spPr bwMode="auto">
            <a:xfrm>
              <a:off x="262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22" name="Group 21">
            <a:extLst>
              <a:ext uri="{FF2B5EF4-FFF2-40B4-BE49-F238E27FC236}">
                <a16:creationId xmlns:a16="http://schemas.microsoft.com/office/drawing/2014/main" id="{D1F33732-38BC-396D-8CEF-997FF756AAB9}"/>
              </a:ext>
            </a:extLst>
          </p:cNvPr>
          <p:cNvGrpSpPr>
            <a:grpSpLocks/>
          </p:cNvGrpSpPr>
          <p:nvPr userDrawn="1"/>
        </p:nvGrpSpPr>
        <p:grpSpPr bwMode="auto">
          <a:xfrm>
            <a:off x="3962401" y="2895601"/>
            <a:ext cx="429684" cy="690563"/>
            <a:chOff x="2362" y="2624"/>
            <a:chExt cx="203" cy="435"/>
          </a:xfrm>
          <a:solidFill>
            <a:srgbClr val="C00000"/>
          </a:solidFill>
        </p:grpSpPr>
        <p:sp>
          <p:nvSpPr>
            <p:cNvPr id="23" name="Line 24">
              <a:extLst>
                <a:ext uri="{FF2B5EF4-FFF2-40B4-BE49-F238E27FC236}">
                  <a16:creationId xmlns:a16="http://schemas.microsoft.com/office/drawing/2014/main" id="{C9E2B14F-99F0-C584-B227-45B5BB903D70}"/>
                </a:ext>
              </a:extLst>
            </p:cNvPr>
            <p:cNvSpPr>
              <a:spLocks noChangeShapeType="1"/>
            </p:cNvSpPr>
            <p:nvPr/>
          </p:nvSpPr>
          <p:spPr bwMode="auto">
            <a:xfrm flipV="1">
              <a:off x="2460"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24" name="Freeform 25">
              <a:extLst>
                <a:ext uri="{FF2B5EF4-FFF2-40B4-BE49-F238E27FC236}">
                  <a16:creationId xmlns:a16="http://schemas.microsoft.com/office/drawing/2014/main" id="{E5576E3A-FB91-FFBB-9DB4-B70CA60BB17F}"/>
                </a:ext>
              </a:extLst>
            </p:cNvPr>
            <p:cNvSpPr>
              <a:spLocks/>
            </p:cNvSpPr>
            <p:nvPr/>
          </p:nvSpPr>
          <p:spPr bwMode="auto">
            <a:xfrm>
              <a:off x="2362"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25" name="Group 24">
            <a:extLst>
              <a:ext uri="{FF2B5EF4-FFF2-40B4-BE49-F238E27FC236}">
                <a16:creationId xmlns:a16="http://schemas.microsoft.com/office/drawing/2014/main" id="{2ADBAAEC-A227-BC26-0E80-43A31363EC6E}"/>
              </a:ext>
            </a:extLst>
          </p:cNvPr>
          <p:cNvGrpSpPr>
            <a:grpSpLocks/>
          </p:cNvGrpSpPr>
          <p:nvPr userDrawn="1"/>
        </p:nvGrpSpPr>
        <p:grpSpPr bwMode="auto">
          <a:xfrm>
            <a:off x="1828801" y="2895601"/>
            <a:ext cx="429684" cy="690563"/>
            <a:chOff x="1334" y="2624"/>
            <a:chExt cx="203" cy="435"/>
          </a:xfrm>
          <a:solidFill>
            <a:srgbClr val="C00000"/>
          </a:solidFill>
        </p:grpSpPr>
        <p:sp>
          <p:nvSpPr>
            <p:cNvPr id="26" name="Line 27">
              <a:extLst>
                <a:ext uri="{FF2B5EF4-FFF2-40B4-BE49-F238E27FC236}">
                  <a16:creationId xmlns:a16="http://schemas.microsoft.com/office/drawing/2014/main" id="{7545EFDB-3497-6E94-AB81-5D7CFE592C48}"/>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27" name="Freeform 28">
              <a:extLst>
                <a:ext uri="{FF2B5EF4-FFF2-40B4-BE49-F238E27FC236}">
                  <a16:creationId xmlns:a16="http://schemas.microsoft.com/office/drawing/2014/main" id="{81294E6E-91E7-4D82-8D7B-556EBBD1FEBF}"/>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28" name="Group 27">
            <a:extLst>
              <a:ext uri="{FF2B5EF4-FFF2-40B4-BE49-F238E27FC236}">
                <a16:creationId xmlns:a16="http://schemas.microsoft.com/office/drawing/2014/main" id="{400B1E2A-3F89-AA1D-CB0A-D74D4F390C3A}"/>
              </a:ext>
            </a:extLst>
          </p:cNvPr>
          <p:cNvGrpSpPr>
            <a:grpSpLocks/>
          </p:cNvGrpSpPr>
          <p:nvPr userDrawn="1"/>
        </p:nvGrpSpPr>
        <p:grpSpPr bwMode="auto">
          <a:xfrm>
            <a:off x="1320801" y="2895601"/>
            <a:ext cx="429684" cy="690563"/>
            <a:chOff x="991" y="2624"/>
            <a:chExt cx="203" cy="435"/>
          </a:xfrm>
          <a:solidFill>
            <a:srgbClr val="C00000"/>
          </a:solidFill>
        </p:grpSpPr>
        <p:sp>
          <p:nvSpPr>
            <p:cNvPr id="29" name="Line 30">
              <a:extLst>
                <a:ext uri="{FF2B5EF4-FFF2-40B4-BE49-F238E27FC236}">
                  <a16:creationId xmlns:a16="http://schemas.microsoft.com/office/drawing/2014/main" id="{59C2EDC1-5E7D-BFF3-7E64-4784C3D5DB88}"/>
                </a:ext>
              </a:extLst>
            </p:cNvPr>
            <p:cNvSpPr>
              <a:spLocks noChangeShapeType="1"/>
            </p:cNvSpPr>
            <p:nvPr/>
          </p:nvSpPr>
          <p:spPr bwMode="auto">
            <a:xfrm flipV="1">
              <a:off x="1089"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30" name="Freeform 31">
              <a:extLst>
                <a:ext uri="{FF2B5EF4-FFF2-40B4-BE49-F238E27FC236}">
                  <a16:creationId xmlns:a16="http://schemas.microsoft.com/office/drawing/2014/main" id="{378FDA15-6CA3-287E-4B61-72F3EBEC90FB}"/>
                </a:ext>
              </a:extLst>
            </p:cNvPr>
            <p:cNvSpPr>
              <a:spLocks/>
            </p:cNvSpPr>
            <p:nvPr/>
          </p:nvSpPr>
          <p:spPr bwMode="auto">
            <a:xfrm>
              <a:off x="991"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31" name="Group 30">
            <a:extLst>
              <a:ext uri="{FF2B5EF4-FFF2-40B4-BE49-F238E27FC236}">
                <a16:creationId xmlns:a16="http://schemas.microsoft.com/office/drawing/2014/main" id="{2ABB2DFC-C085-A485-F2D8-AA01D33BBA86}"/>
              </a:ext>
            </a:extLst>
          </p:cNvPr>
          <p:cNvGrpSpPr>
            <a:grpSpLocks/>
          </p:cNvGrpSpPr>
          <p:nvPr userDrawn="1"/>
        </p:nvGrpSpPr>
        <p:grpSpPr bwMode="auto">
          <a:xfrm>
            <a:off x="2844801" y="2895601"/>
            <a:ext cx="429684" cy="690563"/>
            <a:chOff x="1893" y="2624"/>
            <a:chExt cx="203" cy="435"/>
          </a:xfrm>
          <a:solidFill>
            <a:srgbClr val="C00000"/>
          </a:solidFill>
        </p:grpSpPr>
        <p:sp>
          <p:nvSpPr>
            <p:cNvPr id="32" name="Line 33">
              <a:extLst>
                <a:ext uri="{FF2B5EF4-FFF2-40B4-BE49-F238E27FC236}">
                  <a16:creationId xmlns:a16="http://schemas.microsoft.com/office/drawing/2014/main" id="{98074562-4049-E590-8068-002D5EFC2631}"/>
                </a:ext>
              </a:extLst>
            </p:cNvPr>
            <p:cNvSpPr>
              <a:spLocks noChangeShapeType="1"/>
            </p:cNvSpPr>
            <p:nvPr/>
          </p:nvSpPr>
          <p:spPr bwMode="auto">
            <a:xfrm flipV="1">
              <a:off x="1991"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33" name="Freeform 34">
              <a:extLst>
                <a:ext uri="{FF2B5EF4-FFF2-40B4-BE49-F238E27FC236}">
                  <a16:creationId xmlns:a16="http://schemas.microsoft.com/office/drawing/2014/main" id="{63BAE42C-C68C-D5DB-47B8-C8E11738CF15}"/>
                </a:ext>
              </a:extLst>
            </p:cNvPr>
            <p:cNvSpPr>
              <a:spLocks/>
            </p:cNvSpPr>
            <p:nvPr/>
          </p:nvSpPr>
          <p:spPr bwMode="auto">
            <a:xfrm>
              <a:off x="1893"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34" name="Group 38">
            <a:extLst>
              <a:ext uri="{FF2B5EF4-FFF2-40B4-BE49-F238E27FC236}">
                <a16:creationId xmlns:a16="http://schemas.microsoft.com/office/drawing/2014/main" id="{6ACA9680-C8AC-EFB7-F074-5C39605103E8}"/>
              </a:ext>
            </a:extLst>
          </p:cNvPr>
          <p:cNvGrpSpPr>
            <a:grpSpLocks/>
          </p:cNvGrpSpPr>
          <p:nvPr userDrawn="1"/>
        </p:nvGrpSpPr>
        <p:grpSpPr bwMode="auto">
          <a:xfrm>
            <a:off x="6307666" y="2895601"/>
            <a:ext cx="429684" cy="690563"/>
            <a:chOff x="3348" y="2624"/>
            <a:chExt cx="203" cy="435"/>
          </a:xfrm>
          <a:solidFill>
            <a:srgbClr val="C00000"/>
          </a:solidFill>
        </p:grpSpPr>
        <p:sp>
          <p:nvSpPr>
            <p:cNvPr id="35" name="Line 39">
              <a:extLst>
                <a:ext uri="{FF2B5EF4-FFF2-40B4-BE49-F238E27FC236}">
                  <a16:creationId xmlns:a16="http://schemas.microsoft.com/office/drawing/2014/main" id="{67ECD356-5952-EA30-CDD5-33393DA4583E}"/>
                </a:ext>
              </a:extLst>
            </p:cNvPr>
            <p:cNvSpPr>
              <a:spLocks noChangeShapeType="1"/>
            </p:cNvSpPr>
            <p:nvPr/>
          </p:nvSpPr>
          <p:spPr bwMode="auto">
            <a:xfrm flipV="1">
              <a:off x="3446"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36" name="Freeform 40">
              <a:extLst>
                <a:ext uri="{FF2B5EF4-FFF2-40B4-BE49-F238E27FC236}">
                  <a16:creationId xmlns:a16="http://schemas.microsoft.com/office/drawing/2014/main" id="{9D8C0C29-9723-0455-4763-957C899EE0AD}"/>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37" name="Group 41">
            <a:extLst>
              <a:ext uri="{FF2B5EF4-FFF2-40B4-BE49-F238E27FC236}">
                <a16:creationId xmlns:a16="http://schemas.microsoft.com/office/drawing/2014/main" id="{4BFF3525-EB3A-F6DB-4808-40659DB3C67A}"/>
              </a:ext>
            </a:extLst>
          </p:cNvPr>
          <p:cNvGrpSpPr>
            <a:grpSpLocks/>
          </p:cNvGrpSpPr>
          <p:nvPr userDrawn="1"/>
        </p:nvGrpSpPr>
        <p:grpSpPr bwMode="auto">
          <a:xfrm>
            <a:off x="6917266" y="2895601"/>
            <a:ext cx="429684" cy="690563"/>
            <a:chOff x="3600" y="2624"/>
            <a:chExt cx="203" cy="435"/>
          </a:xfrm>
          <a:solidFill>
            <a:srgbClr val="C00000"/>
          </a:solidFill>
        </p:grpSpPr>
        <p:sp>
          <p:nvSpPr>
            <p:cNvPr id="38" name="Line 42">
              <a:extLst>
                <a:ext uri="{FF2B5EF4-FFF2-40B4-BE49-F238E27FC236}">
                  <a16:creationId xmlns:a16="http://schemas.microsoft.com/office/drawing/2014/main" id="{9BF95D1E-DEE8-5B0C-5B51-E700D8AF3AD8}"/>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sz="1800">
                <a:latin typeface="Arial" charset="0"/>
              </a:endParaRPr>
            </a:p>
          </p:txBody>
        </p:sp>
        <p:sp>
          <p:nvSpPr>
            <p:cNvPr id="39" name="Freeform 43">
              <a:extLst>
                <a:ext uri="{FF2B5EF4-FFF2-40B4-BE49-F238E27FC236}">
                  <a16:creationId xmlns:a16="http://schemas.microsoft.com/office/drawing/2014/main" id="{A077348E-665B-B5F9-61BC-4C02EAB3A3B2}"/>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40" name="Group 44">
            <a:extLst>
              <a:ext uri="{FF2B5EF4-FFF2-40B4-BE49-F238E27FC236}">
                <a16:creationId xmlns:a16="http://schemas.microsoft.com/office/drawing/2014/main" id="{98BEBE5F-DA90-36AF-4ABF-EF2CDEB7DA20}"/>
              </a:ext>
            </a:extLst>
          </p:cNvPr>
          <p:cNvGrpSpPr>
            <a:grpSpLocks/>
          </p:cNvGrpSpPr>
          <p:nvPr userDrawn="1"/>
        </p:nvGrpSpPr>
        <p:grpSpPr bwMode="auto">
          <a:xfrm>
            <a:off x="812801" y="2819400"/>
            <a:ext cx="427567" cy="406400"/>
            <a:chOff x="698" y="2624"/>
            <a:chExt cx="202" cy="435"/>
          </a:xfrm>
        </p:grpSpPr>
        <p:sp>
          <p:nvSpPr>
            <p:cNvPr id="41" name="Line 45">
              <a:extLst>
                <a:ext uri="{FF2B5EF4-FFF2-40B4-BE49-F238E27FC236}">
                  <a16:creationId xmlns:a16="http://schemas.microsoft.com/office/drawing/2014/main" id="{9519EC89-CB6B-A879-E4B9-8311034A953D}"/>
                </a:ext>
              </a:extLst>
            </p:cNvPr>
            <p:cNvSpPr>
              <a:spLocks noChangeShapeType="1"/>
            </p:cNvSpPr>
            <p:nvPr/>
          </p:nvSpPr>
          <p:spPr bwMode="auto">
            <a:xfrm flipV="1">
              <a:off x="795" y="2838"/>
              <a:ext cx="0" cy="221"/>
            </a:xfrm>
            <a:prstGeom prst="line">
              <a:avLst/>
            </a:prstGeom>
            <a:noFill/>
            <a:ln w="100013">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42" name="Freeform 46">
              <a:extLst>
                <a:ext uri="{FF2B5EF4-FFF2-40B4-BE49-F238E27FC236}">
                  <a16:creationId xmlns:a16="http://schemas.microsoft.com/office/drawing/2014/main" id="{54387F6F-EF9A-EC81-9738-2F5FA33B6486}"/>
                </a:ext>
              </a:extLst>
            </p:cNvPr>
            <p:cNvSpPr>
              <a:spLocks/>
            </p:cNvSpPr>
            <p:nvPr/>
          </p:nvSpPr>
          <p:spPr bwMode="auto">
            <a:xfrm>
              <a:off x="698" y="2624"/>
              <a:ext cx="202" cy="229"/>
            </a:xfrm>
            <a:custGeom>
              <a:avLst/>
              <a:gdLst>
                <a:gd name="T0" fmla="*/ 202 w 202"/>
                <a:gd name="T1" fmla="*/ 229 h 229"/>
                <a:gd name="T2" fmla="*/ 97 w 202"/>
                <a:gd name="T3" fmla="*/ 0 h 229"/>
                <a:gd name="T4" fmla="*/ 0 w 202"/>
                <a:gd name="T5" fmla="*/ 229 h 229"/>
                <a:gd name="T6" fmla="*/ 202 w 202"/>
                <a:gd name="T7" fmla="*/ 229 h 229"/>
                <a:gd name="T8" fmla="*/ 0 60000 65536"/>
                <a:gd name="T9" fmla="*/ 0 60000 65536"/>
                <a:gd name="T10" fmla="*/ 0 60000 65536"/>
                <a:gd name="T11" fmla="*/ 0 60000 65536"/>
                <a:gd name="T12" fmla="*/ 0 w 202"/>
                <a:gd name="T13" fmla="*/ 0 h 229"/>
                <a:gd name="T14" fmla="*/ 202 w 202"/>
                <a:gd name="T15" fmla="*/ 229 h 229"/>
              </a:gdLst>
              <a:ahLst/>
              <a:cxnLst>
                <a:cxn ang="T8">
                  <a:pos x="T0" y="T1"/>
                </a:cxn>
                <a:cxn ang="T9">
                  <a:pos x="T2" y="T3"/>
                </a:cxn>
                <a:cxn ang="T10">
                  <a:pos x="T4" y="T5"/>
                </a:cxn>
                <a:cxn ang="T11">
                  <a:pos x="T6" y="T7"/>
                </a:cxn>
              </a:cxnLst>
              <a:rect l="T12" t="T13" r="T14" b="T15"/>
              <a:pathLst>
                <a:path w="202" h="229">
                  <a:moveTo>
                    <a:pt x="202" y="229"/>
                  </a:moveTo>
                  <a:lnTo>
                    <a:pt x="97" y="0"/>
                  </a:lnTo>
                  <a:lnTo>
                    <a:pt x="0" y="229"/>
                  </a:lnTo>
                  <a:lnTo>
                    <a:pt x="202" y="229"/>
                  </a:lnTo>
                  <a:close/>
                </a:path>
              </a:pathLst>
            </a:custGeom>
            <a:solidFill>
              <a:srgbClr val="FFFF00"/>
            </a:solidFill>
            <a:ln w="9525">
              <a:solidFill>
                <a:schemeClr val="tx1"/>
              </a:solidFill>
              <a:round/>
              <a:headEnd/>
              <a:tailEnd/>
            </a:ln>
          </p:spPr>
          <p:txBody>
            <a:bodyPr/>
            <a:lstStyle/>
            <a:p>
              <a:endParaRPr lang="en-US" sz="1800"/>
            </a:p>
          </p:txBody>
        </p:sp>
      </p:grpSp>
      <p:sp>
        <p:nvSpPr>
          <p:cNvPr id="43" name="Rectangle 48">
            <a:extLst>
              <a:ext uri="{FF2B5EF4-FFF2-40B4-BE49-F238E27FC236}">
                <a16:creationId xmlns:a16="http://schemas.microsoft.com/office/drawing/2014/main" id="{50AF0D2A-1EA1-0BDF-8C7E-B24CD5DA2FE9}"/>
              </a:ext>
            </a:extLst>
          </p:cNvPr>
          <p:cNvSpPr>
            <a:spLocks noChangeArrowheads="1"/>
          </p:cNvSpPr>
          <p:nvPr userDrawn="1"/>
        </p:nvSpPr>
        <p:spPr bwMode="auto">
          <a:xfrm>
            <a:off x="304800" y="3276600"/>
            <a:ext cx="724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37931725" indent="-3747452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1800" b="1">
                <a:solidFill>
                  <a:srgbClr val="C00000"/>
                </a:solidFill>
                <a:ea typeface="ＭＳ Ｐゴシック" pitchFamily="34" charset="-128"/>
              </a:rPr>
              <a:t>Blood</a:t>
            </a:r>
            <a:r>
              <a:rPr lang="en-US" altLang="en-US" sz="2000" b="1">
                <a:solidFill>
                  <a:srgbClr val="FF0000"/>
                </a:solidFill>
                <a:ea typeface="ＭＳ Ｐゴシック" pitchFamily="34" charset="-128"/>
              </a:rPr>
              <a:t> </a:t>
            </a:r>
          </a:p>
        </p:txBody>
      </p:sp>
      <p:grpSp>
        <p:nvGrpSpPr>
          <p:cNvPr id="44" name="Group 49">
            <a:extLst>
              <a:ext uri="{FF2B5EF4-FFF2-40B4-BE49-F238E27FC236}">
                <a16:creationId xmlns:a16="http://schemas.microsoft.com/office/drawing/2014/main" id="{66A05E41-4A41-CAFD-71BB-4A5CECFA3D7E}"/>
              </a:ext>
            </a:extLst>
          </p:cNvPr>
          <p:cNvGrpSpPr>
            <a:grpSpLocks/>
          </p:cNvGrpSpPr>
          <p:nvPr userDrawn="1"/>
        </p:nvGrpSpPr>
        <p:grpSpPr bwMode="auto">
          <a:xfrm>
            <a:off x="9855201" y="2895601"/>
            <a:ext cx="429684" cy="690563"/>
            <a:chOff x="1334" y="2624"/>
            <a:chExt cx="203" cy="435"/>
          </a:xfrm>
          <a:solidFill>
            <a:srgbClr val="C00000"/>
          </a:solidFill>
        </p:grpSpPr>
        <p:sp>
          <p:nvSpPr>
            <p:cNvPr id="45" name="Line 50">
              <a:extLst>
                <a:ext uri="{FF2B5EF4-FFF2-40B4-BE49-F238E27FC236}">
                  <a16:creationId xmlns:a16="http://schemas.microsoft.com/office/drawing/2014/main" id="{5231088A-31F8-4A65-66E3-A2E4CC097CDC}"/>
                </a:ext>
              </a:extLst>
            </p:cNvPr>
            <p:cNvSpPr>
              <a:spLocks noChangeShapeType="1"/>
            </p:cNvSpPr>
            <p:nvPr/>
          </p:nvSpPr>
          <p:spPr bwMode="auto">
            <a:xfrm flipV="1">
              <a:off x="1432"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46" name="Freeform 51">
              <a:extLst>
                <a:ext uri="{FF2B5EF4-FFF2-40B4-BE49-F238E27FC236}">
                  <a16:creationId xmlns:a16="http://schemas.microsoft.com/office/drawing/2014/main" id="{00BAC0D1-50F4-5AA9-B8D3-4309858DD322}"/>
                </a:ext>
              </a:extLst>
            </p:cNvPr>
            <p:cNvSpPr>
              <a:spLocks/>
            </p:cNvSpPr>
            <p:nvPr/>
          </p:nvSpPr>
          <p:spPr bwMode="auto">
            <a:xfrm>
              <a:off x="1334"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9525">
              <a:solidFill>
                <a:srgbClr val="000000"/>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47" name="Group 52">
            <a:extLst>
              <a:ext uri="{FF2B5EF4-FFF2-40B4-BE49-F238E27FC236}">
                <a16:creationId xmlns:a16="http://schemas.microsoft.com/office/drawing/2014/main" id="{409F3E9A-90AD-9945-DD9F-FA9981835382}"/>
              </a:ext>
            </a:extLst>
          </p:cNvPr>
          <p:cNvGrpSpPr>
            <a:grpSpLocks/>
          </p:cNvGrpSpPr>
          <p:nvPr userDrawn="1"/>
        </p:nvGrpSpPr>
        <p:grpSpPr bwMode="auto">
          <a:xfrm>
            <a:off x="9245601" y="2895601"/>
            <a:ext cx="429684" cy="690563"/>
            <a:chOff x="3859" y="2624"/>
            <a:chExt cx="203" cy="435"/>
          </a:xfrm>
          <a:solidFill>
            <a:srgbClr val="C00000"/>
          </a:solidFill>
        </p:grpSpPr>
        <p:sp>
          <p:nvSpPr>
            <p:cNvPr id="48" name="Line 53">
              <a:extLst>
                <a:ext uri="{FF2B5EF4-FFF2-40B4-BE49-F238E27FC236}">
                  <a16:creationId xmlns:a16="http://schemas.microsoft.com/office/drawing/2014/main" id="{7B32AE10-01F8-8B99-BA67-C835CFF80BC9}"/>
                </a:ext>
              </a:extLst>
            </p:cNvPr>
            <p:cNvSpPr>
              <a:spLocks noChangeShapeType="1"/>
            </p:cNvSpPr>
            <p:nvPr/>
          </p:nvSpPr>
          <p:spPr bwMode="auto">
            <a:xfrm flipV="1">
              <a:off x="3957" y="2838"/>
              <a:ext cx="0" cy="221"/>
            </a:xfrm>
            <a:prstGeom prst="line">
              <a:avLst/>
            </a:prstGeom>
            <a:grpFill/>
            <a:ln w="38100">
              <a:solidFill>
                <a:srgbClr val="000066"/>
              </a:solidFill>
              <a:round/>
              <a:headEnd/>
              <a:tailEnd/>
            </a:ln>
          </p:spPr>
          <p:txBody>
            <a:bodyPr/>
            <a:lstStyle/>
            <a:p>
              <a:pPr>
                <a:defRPr/>
              </a:pPr>
              <a:endParaRPr lang="en-US" sz="1800">
                <a:latin typeface="Arial" charset="0"/>
              </a:endParaRPr>
            </a:p>
          </p:txBody>
        </p:sp>
        <p:sp>
          <p:nvSpPr>
            <p:cNvPr id="49" name="Freeform 54">
              <a:extLst>
                <a:ext uri="{FF2B5EF4-FFF2-40B4-BE49-F238E27FC236}">
                  <a16:creationId xmlns:a16="http://schemas.microsoft.com/office/drawing/2014/main" id="{06E92310-479D-0C2F-D44B-97B04361D5C5}"/>
                </a:ext>
              </a:extLst>
            </p:cNvPr>
            <p:cNvSpPr>
              <a:spLocks/>
            </p:cNvSpPr>
            <p:nvPr/>
          </p:nvSpPr>
          <p:spPr bwMode="auto">
            <a:xfrm>
              <a:off x="3859"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50" name="Group 55">
            <a:extLst>
              <a:ext uri="{FF2B5EF4-FFF2-40B4-BE49-F238E27FC236}">
                <a16:creationId xmlns:a16="http://schemas.microsoft.com/office/drawing/2014/main" id="{B31C2CF6-01E0-8331-5C41-3954B5CE9F76}"/>
              </a:ext>
            </a:extLst>
          </p:cNvPr>
          <p:cNvGrpSpPr>
            <a:grpSpLocks/>
          </p:cNvGrpSpPr>
          <p:nvPr userDrawn="1"/>
        </p:nvGrpSpPr>
        <p:grpSpPr bwMode="auto">
          <a:xfrm>
            <a:off x="8034866" y="2895601"/>
            <a:ext cx="429684" cy="690563"/>
            <a:chOff x="3348" y="2624"/>
            <a:chExt cx="203" cy="435"/>
          </a:xfrm>
          <a:solidFill>
            <a:srgbClr val="C00000"/>
          </a:solidFill>
        </p:grpSpPr>
        <p:sp>
          <p:nvSpPr>
            <p:cNvPr id="51" name="Line 56">
              <a:extLst>
                <a:ext uri="{FF2B5EF4-FFF2-40B4-BE49-F238E27FC236}">
                  <a16:creationId xmlns:a16="http://schemas.microsoft.com/office/drawing/2014/main" id="{C0DF535E-2279-282E-51D7-C548D290B47B}"/>
                </a:ext>
              </a:extLst>
            </p:cNvPr>
            <p:cNvSpPr>
              <a:spLocks noChangeShapeType="1"/>
            </p:cNvSpPr>
            <p:nvPr/>
          </p:nvSpPr>
          <p:spPr bwMode="auto">
            <a:xfrm flipV="1">
              <a:off x="3446" y="2838"/>
              <a:ext cx="0" cy="221"/>
            </a:xfrm>
            <a:prstGeom prst="line">
              <a:avLst/>
            </a:prstGeom>
            <a:grpFill/>
            <a:ln w="38100">
              <a:solidFill>
                <a:srgbClr val="000066"/>
              </a:solidFill>
              <a:round/>
              <a:headEnd/>
              <a:tailEnd/>
            </a:ln>
          </p:spPr>
          <p:txBody>
            <a:bodyPr/>
            <a:lstStyle/>
            <a:p>
              <a:pPr>
                <a:defRPr/>
              </a:pPr>
              <a:endParaRPr lang="en-US" sz="1800">
                <a:latin typeface="Arial" charset="0"/>
              </a:endParaRPr>
            </a:p>
          </p:txBody>
        </p:sp>
        <p:sp>
          <p:nvSpPr>
            <p:cNvPr id="52" name="Freeform 57">
              <a:extLst>
                <a:ext uri="{FF2B5EF4-FFF2-40B4-BE49-F238E27FC236}">
                  <a16:creationId xmlns:a16="http://schemas.microsoft.com/office/drawing/2014/main" id="{24F190C3-B77F-E3A1-AE8C-E5188D427A1C}"/>
                </a:ext>
              </a:extLst>
            </p:cNvPr>
            <p:cNvSpPr>
              <a:spLocks/>
            </p:cNvSpPr>
            <p:nvPr/>
          </p:nvSpPr>
          <p:spPr bwMode="auto">
            <a:xfrm>
              <a:off x="3348"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grpSp>
        <p:nvGrpSpPr>
          <p:cNvPr id="53" name="Group 58">
            <a:extLst>
              <a:ext uri="{FF2B5EF4-FFF2-40B4-BE49-F238E27FC236}">
                <a16:creationId xmlns:a16="http://schemas.microsoft.com/office/drawing/2014/main" id="{C3D39BAE-C10D-89A2-F0B6-BD8356CB2619}"/>
              </a:ext>
            </a:extLst>
          </p:cNvPr>
          <p:cNvGrpSpPr>
            <a:grpSpLocks/>
          </p:cNvGrpSpPr>
          <p:nvPr userDrawn="1"/>
        </p:nvGrpSpPr>
        <p:grpSpPr bwMode="auto">
          <a:xfrm>
            <a:off x="8636001" y="2895601"/>
            <a:ext cx="429684" cy="690563"/>
            <a:chOff x="3600" y="2624"/>
            <a:chExt cx="203" cy="435"/>
          </a:xfrm>
          <a:solidFill>
            <a:srgbClr val="C00000"/>
          </a:solidFill>
        </p:grpSpPr>
        <p:sp>
          <p:nvSpPr>
            <p:cNvPr id="54" name="Line 59">
              <a:extLst>
                <a:ext uri="{FF2B5EF4-FFF2-40B4-BE49-F238E27FC236}">
                  <a16:creationId xmlns:a16="http://schemas.microsoft.com/office/drawing/2014/main" id="{A7F783C9-6A9F-9116-749D-D7FEB9CBEFFD}"/>
                </a:ext>
              </a:extLst>
            </p:cNvPr>
            <p:cNvSpPr>
              <a:spLocks noChangeShapeType="1"/>
            </p:cNvSpPr>
            <p:nvPr/>
          </p:nvSpPr>
          <p:spPr bwMode="auto">
            <a:xfrm flipV="1">
              <a:off x="3698" y="2838"/>
              <a:ext cx="0" cy="221"/>
            </a:xfrm>
            <a:prstGeom prst="line">
              <a:avLst/>
            </a:prstGeom>
            <a:grpFill/>
            <a:ln w="100013">
              <a:solidFill>
                <a:srgbClr val="C00000"/>
              </a:solidFill>
              <a:round/>
              <a:headEnd/>
              <a:tailEnd/>
            </a:ln>
          </p:spPr>
          <p:txBody>
            <a:bodyPr/>
            <a:lstStyle/>
            <a:p>
              <a:pPr>
                <a:defRPr/>
              </a:pPr>
              <a:endParaRPr lang="en-US" sz="1800">
                <a:latin typeface="Arial" charset="0"/>
              </a:endParaRPr>
            </a:p>
          </p:txBody>
        </p:sp>
        <p:sp>
          <p:nvSpPr>
            <p:cNvPr id="55" name="Freeform 60">
              <a:extLst>
                <a:ext uri="{FF2B5EF4-FFF2-40B4-BE49-F238E27FC236}">
                  <a16:creationId xmlns:a16="http://schemas.microsoft.com/office/drawing/2014/main" id="{B0D6F5DA-BF0C-53B3-AEAE-3D8B85BE4C65}"/>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sp>
        <p:nvSpPr>
          <p:cNvPr id="56" name="Line 64">
            <a:extLst>
              <a:ext uri="{FF2B5EF4-FFF2-40B4-BE49-F238E27FC236}">
                <a16:creationId xmlns:a16="http://schemas.microsoft.com/office/drawing/2014/main" id="{4C20AC23-D997-C991-61C2-BF58C446F80C}"/>
              </a:ext>
            </a:extLst>
          </p:cNvPr>
          <p:cNvSpPr>
            <a:spLocks noChangeShapeType="1"/>
          </p:cNvSpPr>
          <p:nvPr userDrawn="1"/>
        </p:nvSpPr>
        <p:spPr bwMode="auto">
          <a:xfrm>
            <a:off x="1524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57" name="Line 65">
            <a:extLst>
              <a:ext uri="{FF2B5EF4-FFF2-40B4-BE49-F238E27FC236}">
                <a16:creationId xmlns:a16="http://schemas.microsoft.com/office/drawing/2014/main" id="{DB739988-AF35-A3C7-1F18-0426D1780187}"/>
              </a:ext>
            </a:extLst>
          </p:cNvPr>
          <p:cNvSpPr>
            <a:spLocks noChangeShapeType="1"/>
          </p:cNvSpPr>
          <p:nvPr userDrawn="1"/>
        </p:nvSpPr>
        <p:spPr bwMode="auto">
          <a:xfrm>
            <a:off x="1727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58" name="Line 66">
            <a:extLst>
              <a:ext uri="{FF2B5EF4-FFF2-40B4-BE49-F238E27FC236}">
                <a16:creationId xmlns:a16="http://schemas.microsoft.com/office/drawing/2014/main" id="{850B6AE5-7F64-D56F-E953-851BEAB33A83}"/>
              </a:ext>
            </a:extLst>
          </p:cNvPr>
          <p:cNvSpPr>
            <a:spLocks noChangeShapeType="1"/>
          </p:cNvSpPr>
          <p:nvPr userDrawn="1"/>
        </p:nvSpPr>
        <p:spPr bwMode="auto">
          <a:xfrm>
            <a:off x="2336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59" name="Line 67">
            <a:extLst>
              <a:ext uri="{FF2B5EF4-FFF2-40B4-BE49-F238E27FC236}">
                <a16:creationId xmlns:a16="http://schemas.microsoft.com/office/drawing/2014/main" id="{903BB022-30CB-970A-DEB8-7FAD40BD2998}"/>
              </a:ext>
            </a:extLst>
          </p:cNvPr>
          <p:cNvSpPr>
            <a:spLocks noChangeShapeType="1"/>
          </p:cNvSpPr>
          <p:nvPr userDrawn="1"/>
        </p:nvSpPr>
        <p:spPr bwMode="auto">
          <a:xfrm>
            <a:off x="2743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0" name="Line 68">
            <a:extLst>
              <a:ext uri="{FF2B5EF4-FFF2-40B4-BE49-F238E27FC236}">
                <a16:creationId xmlns:a16="http://schemas.microsoft.com/office/drawing/2014/main" id="{0174BAF0-B3D4-AD71-169C-377716FDF126}"/>
              </a:ext>
            </a:extLst>
          </p:cNvPr>
          <p:cNvSpPr>
            <a:spLocks noChangeShapeType="1"/>
          </p:cNvSpPr>
          <p:nvPr userDrawn="1"/>
        </p:nvSpPr>
        <p:spPr bwMode="auto">
          <a:xfrm>
            <a:off x="1930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1" name="Line 69">
            <a:extLst>
              <a:ext uri="{FF2B5EF4-FFF2-40B4-BE49-F238E27FC236}">
                <a16:creationId xmlns:a16="http://schemas.microsoft.com/office/drawing/2014/main" id="{AE2D172C-FC85-C001-EDA5-234458AB8715}"/>
              </a:ext>
            </a:extLst>
          </p:cNvPr>
          <p:cNvSpPr>
            <a:spLocks noChangeShapeType="1"/>
          </p:cNvSpPr>
          <p:nvPr userDrawn="1"/>
        </p:nvSpPr>
        <p:spPr bwMode="auto">
          <a:xfrm>
            <a:off x="213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2" name="Line 70">
            <a:extLst>
              <a:ext uri="{FF2B5EF4-FFF2-40B4-BE49-F238E27FC236}">
                <a16:creationId xmlns:a16="http://schemas.microsoft.com/office/drawing/2014/main" id="{891706C7-614A-171A-F480-163CA24278A5}"/>
              </a:ext>
            </a:extLst>
          </p:cNvPr>
          <p:cNvSpPr>
            <a:spLocks noChangeShapeType="1"/>
          </p:cNvSpPr>
          <p:nvPr userDrawn="1"/>
        </p:nvSpPr>
        <p:spPr bwMode="auto">
          <a:xfrm>
            <a:off x="3149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3" name="Line 71">
            <a:extLst>
              <a:ext uri="{FF2B5EF4-FFF2-40B4-BE49-F238E27FC236}">
                <a16:creationId xmlns:a16="http://schemas.microsoft.com/office/drawing/2014/main" id="{BB38E9EB-F8D0-2327-008B-73EC671C8305}"/>
              </a:ext>
            </a:extLst>
          </p:cNvPr>
          <p:cNvSpPr>
            <a:spLocks noChangeShapeType="1"/>
          </p:cNvSpPr>
          <p:nvPr userDrawn="1"/>
        </p:nvSpPr>
        <p:spPr bwMode="auto">
          <a:xfrm>
            <a:off x="3352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4" name="Line 72">
            <a:extLst>
              <a:ext uri="{FF2B5EF4-FFF2-40B4-BE49-F238E27FC236}">
                <a16:creationId xmlns:a16="http://schemas.microsoft.com/office/drawing/2014/main" id="{4E314EF3-8B7F-65EA-4BD9-D9E9794B0EE4}"/>
              </a:ext>
            </a:extLst>
          </p:cNvPr>
          <p:cNvSpPr>
            <a:spLocks noChangeShapeType="1"/>
          </p:cNvSpPr>
          <p:nvPr userDrawn="1"/>
        </p:nvSpPr>
        <p:spPr bwMode="auto">
          <a:xfrm>
            <a:off x="2540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5" name="Line 73">
            <a:extLst>
              <a:ext uri="{FF2B5EF4-FFF2-40B4-BE49-F238E27FC236}">
                <a16:creationId xmlns:a16="http://schemas.microsoft.com/office/drawing/2014/main" id="{6B8CA3AB-E860-61F7-869C-5620A792A377}"/>
              </a:ext>
            </a:extLst>
          </p:cNvPr>
          <p:cNvSpPr>
            <a:spLocks noChangeShapeType="1"/>
          </p:cNvSpPr>
          <p:nvPr userDrawn="1"/>
        </p:nvSpPr>
        <p:spPr bwMode="auto">
          <a:xfrm>
            <a:off x="2946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6" name="Line 74">
            <a:extLst>
              <a:ext uri="{FF2B5EF4-FFF2-40B4-BE49-F238E27FC236}">
                <a16:creationId xmlns:a16="http://schemas.microsoft.com/office/drawing/2014/main" id="{AB2A8E56-68FF-9B2D-1C1D-9DC7D3843344}"/>
              </a:ext>
            </a:extLst>
          </p:cNvPr>
          <p:cNvSpPr>
            <a:spLocks noChangeShapeType="1"/>
          </p:cNvSpPr>
          <p:nvPr userDrawn="1"/>
        </p:nvSpPr>
        <p:spPr bwMode="auto">
          <a:xfrm>
            <a:off x="3556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7" name="Line 75">
            <a:extLst>
              <a:ext uri="{FF2B5EF4-FFF2-40B4-BE49-F238E27FC236}">
                <a16:creationId xmlns:a16="http://schemas.microsoft.com/office/drawing/2014/main" id="{1B9CDF19-A543-8F30-EC5F-4E7B8AAF1497}"/>
              </a:ext>
            </a:extLst>
          </p:cNvPr>
          <p:cNvSpPr>
            <a:spLocks noChangeShapeType="1"/>
          </p:cNvSpPr>
          <p:nvPr userDrawn="1"/>
        </p:nvSpPr>
        <p:spPr bwMode="auto">
          <a:xfrm>
            <a:off x="37592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8" name="Line 76">
            <a:extLst>
              <a:ext uri="{FF2B5EF4-FFF2-40B4-BE49-F238E27FC236}">
                <a16:creationId xmlns:a16="http://schemas.microsoft.com/office/drawing/2014/main" id="{A7485DA5-7896-BF81-BEFC-90BECE95A396}"/>
              </a:ext>
            </a:extLst>
          </p:cNvPr>
          <p:cNvSpPr>
            <a:spLocks noChangeShapeType="1"/>
          </p:cNvSpPr>
          <p:nvPr userDrawn="1"/>
        </p:nvSpPr>
        <p:spPr bwMode="auto">
          <a:xfrm>
            <a:off x="39624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69" name="Line 77">
            <a:extLst>
              <a:ext uri="{FF2B5EF4-FFF2-40B4-BE49-F238E27FC236}">
                <a16:creationId xmlns:a16="http://schemas.microsoft.com/office/drawing/2014/main" id="{F13EE6D3-A908-394B-C9D6-D96C415D4C14}"/>
              </a:ext>
            </a:extLst>
          </p:cNvPr>
          <p:cNvSpPr>
            <a:spLocks noChangeShapeType="1"/>
          </p:cNvSpPr>
          <p:nvPr userDrawn="1"/>
        </p:nvSpPr>
        <p:spPr bwMode="auto">
          <a:xfrm>
            <a:off x="4165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0" name="Line 78">
            <a:extLst>
              <a:ext uri="{FF2B5EF4-FFF2-40B4-BE49-F238E27FC236}">
                <a16:creationId xmlns:a16="http://schemas.microsoft.com/office/drawing/2014/main" id="{40F88A70-DBF2-6B8C-CB2B-5D2493643BC4}"/>
              </a:ext>
            </a:extLst>
          </p:cNvPr>
          <p:cNvSpPr>
            <a:spLocks noChangeShapeType="1"/>
          </p:cNvSpPr>
          <p:nvPr userDrawn="1"/>
        </p:nvSpPr>
        <p:spPr bwMode="auto">
          <a:xfrm>
            <a:off x="479213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1" name="Line 80">
            <a:extLst>
              <a:ext uri="{FF2B5EF4-FFF2-40B4-BE49-F238E27FC236}">
                <a16:creationId xmlns:a16="http://schemas.microsoft.com/office/drawing/2014/main" id="{7C905F28-F45E-A6A9-4969-A85893FCDEC8}"/>
              </a:ext>
            </a:extLst>
          </p:cNvPr>
          <p:cNvSpPr>
            <a:spLocks noChangeShapeType="1"/>
          </p:cNvSpPr>
          <p:nvPr userDrawn="1"/>
        </p:nvSpPr>
        <p:spPr bwMode="auto">
          <a:xfrm>
            <a:off x="43688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2" name="Line 81">
            <a:extLst>
              <a:ext uri="{FF2B5EF4-FFF2-40B4-BE49-F238E27FC236}">
                <a16:creationId xmlns:a16="http://schemas.microsoft.com/office/drawing/2014/main" id="{EBEC9E97-87F5-B188-B2C7-79FDC7B58D3D}"/>
              </a:ext>
            </a:extLst>
          </p:cNvPr>
          <p:cNvSpPr>
            <a:spLocks noChangeShapeType="1"/>
          </p:cNvSpPr>
          <p:nvPr userDrawn="1"/>
        </p:nvSpPr>
        <p:spPr bwMode="auto">
          <a:xfrm>
            <a:off x="45720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3" name="Line 85">
            <a:extLst>
              <a:ext uri="{FF2B5EF4-FFF2-40B4-BE49-F238E27FC236}">
                <a16:creationId xmlns:a16="http://schemas.microsoft.com/office/drawing/2014/main" id="{EF8C4570-EA9D-8F96-3A9E-BFC488385168}"/>
              </a:ext>
            </a:extLst>
          </p:cNvPr>
          <p:cNvSpPr>
            <a:spLocks noChangeShapeType="1"/>
          </p:cNvSpPr>
          <p:nvPr userDrawn="1"/>
        </p:nvSpPr>
        <p:spPr bwMode="auto">
          <a:xfrm>
            <a:off x="5367867"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4" name="Line 86">
            <a:extLst>
              <a:ext uri="{FF2B5EF4-FFF2-40B4-BE49-F238E27FC236}">
                <a16:creationId xmlns:a16="http://schemas.microsoft.com/office/drawing/2014/main" id="{530556C9-6D99-901F-E43C-A65EF837CB05}"/>
              </a:ext>
            </a:extLst>
          </p:cNvPr>
          <p:cNvSpPr>
            <a:spLocks noChangeShapeType="1"/>
          </p:cNvSpPr>
          <p:nvPr userDrawn="1"/>
        </p:nvSpPr>
        <p:spPr bwMode="auto">
          <a:xfrm>
            <a:off x="59436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5" name="Line 89">
            <a:extLst>
              <a:ext uri="{FF2B5EF4-FFF2-40B4-BE49-F238E27FC236}">
                <a16:creationId xmlns:a16="http://schemas.microsoft.com/office/drawing/2014/main" id="{CB9E0CBF-553C-A6D2-029F-8B36CBB1B83A}"/>
              </a:ext>
            </a:extLst>
          </p:cNvPr>
          <p:cNvSpPr>
            <a:spLocks noChangeShapeType="1"/>
          </p:cNvSpPr>
          <p:nvPr userDrawn="1"/>
        </p:nvSpPr>
        <p:spPr bwMode="auto">
          <a:xfrm>
            <a:off x="7092951"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6" name="Line 90">
            <a:extLst>
              <a:ext uri="{FF2B5EF4-FFF2-40B4-BE49-F238E27FC236}">
                <a16:creationId xmlns:a16="http://schemas.microsoft.com/office/drawing/2014/main" id="{F29276B6-2B48-E296-F429-3D7698044B89}"/>
              </a:ext>
            </a:extLst>
          </p:cNvPr>
          <p:cNvSpPr>
            <a:spLocks noChangeShapeType="1"/>
          </p:cNvSpPr>
          <p:nvPr userDrawn="1"/>
        </p:nvSpPr>
        <p:spPr bwMode="auto">
          <a:xfrm>
            <a:off x="6517217"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7" name="Line 93">
            <a:extLst>
              <a:ext uri="{FF2B5EF4-FFF2-40B4-BE49-F238E27FC236}">
                <a16:creationId xmlns:a16="http://schemas.microsoft.com/office/drawing/2014/main" id="{6ED92332-21B0-5E37-A2F8-8E34B4FB70F5}"/>
              </a:ext>
            </a:extLst>
          </p:cNvPr>
          <p:cNvSpPr>
            <a:spLocks noChangeShapeType="1"/>
          </p:cNvSpPr>
          <p:nvPr userDrawn="1"/>
        </p:nvSpPr>
        <p:spPr bwMode="auto">
          <a:xfrm>
            <a:off x="7666567"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8" name="Line 98">
            <a:extLst>
              <a:ext uri="{FF2B5EF4-FFF2-40B4-BE49-F238E27FC236}">
                <a16:creationId xmlns:a16="http://schemas.microsoft.com/office/drawing/2014/main" id="{C54D5A19-6369-3659-BECC-352D9CE6ED47}"/>
              </a:ext>
            </a:extLst>
          </p:cNvPr>
          <p:cNvSpPr>
            <a:spLocks noChangeShapeType="1"/>
          </p:cNvSpPr>
          <p:nvPr userDrawn="1"/>
        </p:nvSpPr>
        <p:spPr bwMode="auto">
          <a:xfrm>
            <a:off x="8242300"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79" name="Line 100">
            <a:extLst>
              <a:ext uri="{FF2B5EF4-FFF2-40B4-BE49-F238E27FC236}">
                <a16:creationId xmlns:a16="http://schemas.microsoft.com/office/drawing/2014/main" id="{8EB4D445-8646-2A63-4F23-DBBA11FDEAA0}"/>
              </a:ext>
            </a:extLst>
          </p:cNvPr>
          <p:cNvSpPr>
            <a:spLocks noChangeShapeType="1"/>
          </p:cNvSpPr>
          <p:nvPr userDrawn="1"/>
        </p:nvSpPr>
        <p:spPr bwMode="auto">
          <a:xfrm>
            <a:off x="8818033"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80" name="Line 106">
            <a:extLst>
              <a:ext uri="{FF2B5EF4-FFF2-40B4-BE49-F238E27FC236}">
                <a16:creationId xmlns:a16="http://schemas.microsoft.com/office/drawing/2014/main" id="{6A8387AE-1A87-A705-BADB-5F9B47DD07F9}"/>
              </a:ext>
            </a:extLst>
          </p:cNvPr>
          <p:cNvSpPr>
            <a:spLocks noChangeShapeType="1"/>
          </p:cNvSpPr>
          <p:nvPr userDrawn="1"/>
        </p:nvSpPr>
        <p:spPr bwMode="auto">
          <a:xfrm>
            <a:off x="9391651"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81" name="Line 107">
            <a:extLst>
              <a:ext uri="{FF2B5EF4-FFF2-40B4-BE49-F238E27FC236}">
                <a16:creationId xmlns:a16="http://schemas.microsoft.com/office/drawing/2014/main" id="{54D9AC30-6727-F46F-F3C3-C59A70172D9C}"/>
              </a:ext>
            </a:extLst>
          </p:cNvPr>
          <p:cNvSpPr>
            <a:spLocks noChangeShapeType="1"/>
          </p:cNvSpPr>
          <p:nvPr userDrawn="1"/>
        </p:nvSpPr>
        <p:spPr bwMode="auto">
          <a:xfrm>
            <a:off x="9967384" y="1752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grpSp>
        <p:nvGrpSpPr>
          <p:cNvPr id="82" name="Group 41">
            <a:extLst>
              <a:ext uri="{FF2B5EF4-FFF2-40B4-BE49-F238E27FC236}">
                <a16:creationId xmlns:a16="http://schemas.microsoft.com/office/drawing/2014/main" id="{93F4751B-6BA9-85FF-43CA-35DB54422B9E}"/>
              </a:ext>
            </a:extLst>
          </p:cNvPr>
          <p:cNvGrpSpPr>
            <a:grpSpLocks/>
          </p:cNvGrpSpPr>
          <p:nvPr userDrawn="1"/>
        </p:nvGrpSpPr>
        <p:grpSpPr bwMode="auto">
          <a:xfrm>
            <a:off x="5698066" y="2895601"/>
            <a:ext cx="429684" cy="690563"/>
            <a:chOff x="3600" y="2624"/>
            <a:chExt cx="203" cy="435"/>
          </a:xfrm>
          <a:solidFill>
            <a:srgbClr val="C00000"/>
          </a:solidFill>
        </p:grpSpPr>
        <p:sp>
          <p:nvSpPr>
            <p:cNvPr id="83" name="Line 42">
              <a:extLst>
                <a:ext uri="{FF2B5EF4-FFF2-40B4-BE49-F238E27FC236}">
                  <a16:creationId xmlns:a16="http://schemas.microsoft.com/office/drawing/2014/main" id="{F48882EE-CEB6-AF72-EE03-4C75921780F7}"/>
                </a:ext>
              </a:extLst>
            </p:cNvPr>
            <p:cNvSpPr>
              <a:spLocks noChangeShapeType="1"/>
            </p:cNvSpPr>
            <p:nvPr/>
          </p:nvSpPr>
          <p:spPr bwMode="auto">
            <a:xfrm flipV="1">
              <a:off x="3698" y="2838"/>
              <a:ext cx="0" cy="221"/>
            </a:xfrm>
            <a:prstGeom prst="line">
              <a:avLst/>
            </a:prstGeom>
            <a:grpFill/>
            <a:ln w="38100">
              <a:solidFill>
                <a:srgbClr val="000066"/>
              </a:solidFill>
              <a:round/>
              <a:headEnd/>
              <a:tailEnd/>
            </a:ln>
          </p:spPr>
          <p:txBody>
            <a:bodyPr/>
            <a:lstStyle/>
            <a:p>
              <a:pPr>
                <a:defRPr/>
              </a:pPr>
              <a:endParaRPr lang="en-US" sz="1800">
                <a:latin typeface="Arial" charset="0"/>
              </a:endParaRPr>
            </a:p>
          </p:txBody>
        </p:sp>
        <p:sp>
          <p:nvSpPr>
            <p:cNvPr id="84" name="Freeform 43">
              <a:extLst>
                <a:ext uri="{FF2B5EF4-FFF2-40B4-BE49-F238E27FC236}">
                  <a16:creationId xmlns:a16="http://schemas.microsoft.com/office/drawing/2014/main" id="{079AC916-C09C-6B9A-DA87-BC0BCF6F05C7}"/>
                </a:ext>
              </a:extLst>
            </p:cNvPr>
            <p:cNvSpPr>
              <a:spLocks/>
            </p:cNvSpPr>
            <p:nvPr/>
          </p:nvSpPr>
          <p:spPr bwMode="auto">
            <a:xfrm>
              <a:off x="3600" y="2624"/>
              <a:ext cx="203" cy="229"/>
            </a:xfrm>
            <a:custGeom>
              <a:avLst/>
              <a:gdLst>
                <a:gd name="T0" fmla="*/ 203 w 203"/>
                <a:gd name="T1" fmla="*/ 229 h 229"/>
                <a:gd name="T2" fmla="*/ 98 w 203"/>
                <a:gd name="T3" fmla="*/ 0 h 229"/>
                <a:gd name="T4" fmla="*/ 0 w 203"/>
                <a:gd name="T5" fmla="*/ 229 h 229"/>
                <a:gd name="T6" fmla="*/ 203 w 203"/>
                <a:gd name="T7" fmla="*/ 229 h 229"/>
                <a:gd name="T8" fmla="*/ 0 60000 65536"/>
                <a:gd name="T9" fmla="*/ 0 60000 65536"/>
                <a:gd name="T10" fmla="*/ 0 60000 65536"/>
                <a:gd name="T11" fmla="*/ 0 60000 65536"/>
                <a:gd name="T12" fmla="*/ 0 w 203"/>
                <a:gd name="T13" fmla="*/ 0 h 229"/>
                <a:gd name="T14" fmla="*/ 203 w 203"/>
                <a:gd name="T15" fmla="*/ 229 h 229"/>
              </a:gdLst>
              <a:ahLst/>
              <a:cxnLst>
                <a:cxn ang="T8">
                  <a:pos x="T0" y="T1"/>
                </a:cxn>
                <a:cxn ang="T9">
                  <a:pos x="T2" y="T3"/>
                </a:cxn>
                <a:cxn ang="T10">
                  <a:pos x="T4" y="T5"/>
                </a:cxn>
                <a:cxn ang="T11">
                  <a:pos x="T6" y="T7"/>
                </a:cxn>
              </a:cxnLst>
              <a:rect l="T12" t="T13" r="T14" b="T15"/>
              <a:pathLst>
                <a:path w="203" h="229">
                  <a:moveTo>
                    <a:pt x="203" y="229"/>
                  </a:moveTo>
                  <a:lnTo>
                    <a:pt x="98" y="0"/>
                  </a:lnTo>
                  <a:lnTo>
                    <a:pt x="0" y="229"/>
                  </a:lnTo>
                  <a:lnTo>
                    <a:pt x="203" y="229"/>
                  </a:lnTo>
                  <a:close/>
                </a:path>
              </a:pathLst>
            </a:custGeom>
            <a:grpFill/>
            <a:ln w="38100">
              <a:solidFill>
                <a:srgbClr val="000066"/>
              </a:solidFill>
              <a:round/>
              <a:headEnd/>
              <a:tailEnd/>
            </a:ln>
          </p:spPr>
          <p:txBody>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eaLnBrk="0" fontAlgn="base" hangingPunct="0">
                <a:spcBef>
                  <a:spcPct val="0"/>
                </a:spcBef>
                <a:spcAft>
                  <a:spcPct val="0"/>
                </a:spcAft>
                <a:defRPr>
                  <a:solidFill>
                    <a:schemeClr val="tx1"/>
                  </a:solidFill>
                  <a:latin typeface="Arial" charset="0"/>
                </a:defRPr>
              </a:lvl6pPr>
              <a:lvl7pPr marL="914400" eaLnBrk="0" fontAlgn="base" hangingPunct="0">
                <a:spcBef>
                  <a:spcPct val="0"/>
                </a:spcBef>
                <a:spcAft>
                  <a:spcPct val="0"/>
                </a:spcAft>
                <a:defRPr>
                  <a:solidFill>
                    <a:schemeClr val="tx1"/>
                  </a:solidFill>
                  <a:latin typeface="Arial" charset="0"/>
                </a:defRPr>
              </a:lvl7pPr>
              <a:lvl8pPr marL="1371600" eaLnBrk="0" fontAlgn="base" hangingPunct="0">
                <a:spcBef>
                  <a:spcPct val="0"/>
                </a:spcBef>
                <a:spcAft>
                  <a:spcPct val="0"/>
                </a:spcAft>
                <a:defRPr>
                  <a:solidFill>
                    <a:schemeClr val="tx1"/>
                  </a:solidFill>
                  <a:latin typeface="Arial" charset="0"/>
                </a:defRPr>
              </a:lvl8pPr>
              <a:lvl9pPr marL="18288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a:ea typeface="MS PGothic" pitchFamily="34" charset="-128"/>
              </a:endParaRPr>
            </a:p>
          </p:txBody>
        </p:sp>
      </p:grpSp>
      <p:sp>
        <p:nvSpPr>
          <p:cNvPr id="85" name="Rectangle 8">
            <a:extLst>
              <a:ext uri="{FF2B5EF4-FFF2-40B4-BE49-F238E27FC236}">
                <a16:creationId xmlns:a16="http://schemas.microsoft.com/office/drawing/2014/main" id="{1BC37894-EFA2-1247-5C42-A06B32D0C343}"/>
              </a:ext>
            </a:extLst>
          </p:cNvPr>
          <p:cNvSpPr>
            <a:spLocks noChangeArrowheads="1"/>
          </p:cNvSpPr>
          <p:nvPr userDrawn="1"/>
        </p:nvSpPr>
        <p:spPr bwMode="auto">
          <a:xfrm>
            <a:off x="406400" y="381000"/>
            <a:ext cx="11379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20000"/>
              </a:lnSpc>
              <a:defRPr/>
            </a:pPr>
            <a:r>
              <a:rPr lang="en-US" altLang="en-US" sz="3600" b="1">
                <a:solidFill>
                  <a:srgbClr val="000066"/>
                </a:solidFill>
                <a:latin typeface="+mj-lt"/>
                <a:ea typeface="MS PGothic" pitchFamily="34" charset="-128"/>
              </a:rPr>
              <a:t>TEDDY STUDY – Methods</a:t>
            </a:r>
          </a:p>
        </p:txBody>
      </p:sp>
    </p:spTree>
    <p:extLst>
      <p:ext uri="{BB962C8B-B14F-4D97-AF65-F5344CB8AC3E}">
        <p14:creationId xmlns:p14="http://schemas.microsoft.com/office/powerpoint/2010/main" val="59641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789FD4-8A0C-4B63-AEF7-322C45F80782}" type="datetimeFigureOut">
              <a:rPr lang="en-US" smtClean="0"/>
              <a:t>11/11/2022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2001051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89FD4-8A0C-4B63-AEF7-322C45F80782}" type="datetimeFigureOut">
              <a:rPr lang="en-US" smtClean="0"/>
              <a:t>11/11/2022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1642989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89FD4-8A0C-4B63-AEF7-322C45F80782}"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293870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89FD4-8A0C-4B63-AEF7-322C45F80782}"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8A5D6C-7DD6-46F9-A4A4-946D5179F7DF}" type="slidenum">
              <a:rPr lang="en-US" smtClean="0"/>
              <a:t>‹#›</a:t>
            </a:fld>
            <a:endParaRPr lang="en-US"/>
          </a:p>
        </p:txBody>
      </p:sp>
    </p:spTree>
    <p:extLst>
      <p:ext uri="{BB962C8B-B14F-4D97-AF65-F5344CB8AC3E}">
        <p14:creationId xmlns:p14="http://schemas.microsoft.com/office/powerpoint/2010/main" val="923372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7.png"/><Relationship Id="rId5" Type="http://schemas.openxmlformats.org/officeDocument/2006/relationships/slideLayout" Target="../slideLayouts/slideLayout39.xml"/><Relationship Id="rId10"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789FD4-8A0C-4B63-AEF7-322C45F80782}" type="datetimeFigureOut">
              <a:rPr lang="en-US" smtClean="0"/>
              <a:t>11/11/2022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8A5D6C-7DD6-46F9-A4A4-946D5179F7DF}" type="slidenum">
              <a:rPr lang="en-US" smtClean="0"/>
              <a:t>‹#›</a:t>
            </a:fld>
            <a:endParaRPr lang="en-US"/>
          </a:p>
        </p:txBody>
      </p:sp>
    </p:spTree>
    <p:extLst>
      <p:ext uri="{BB962C8B-B14F-4D97-AF65-F5344CB8AC3E}">
        <p14:creationId xmlns:p14="http://schemas.microsoft.com/office/powerpoint/2010/main" val="3370284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1F6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83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5613"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5613" rtl="0" eaLnBrk="0" fontAlgn="base" hangingPunct="0">
        <a:spcBef>
          <a:spcPct val="0"/>
        </a:spcBef>
        <a:spcAft>
          <a:spcPct val="0"/>
        </a:spcAft>
        <a:defRPr sz="4400">
          <a:solidFill>
            <a:schemeClr val="tx1"/>
          </a:solidFill>
          <a:latin typeface="Calibri" charset="0"/>
          <a:ea typeface="ＭＳ Ｐゴシック" charset="-128"/>
        </a:defRPr>
      </a:lvl2pPr>
      <a:lvl3pPr algn="ctr" defTabSz="455613" rtl="0" eaLnBrk="0" fontAlgn="base" hangingPunct="0">
        <a:spcBef>
          <a:spcPct val="0"/>
        </a:spcBef>
        <a:spcAft>
          <a:spcPct val="0"/>
        </a:spcAft>
        <a:defRPr sz="4400">
          <a:solidFill>
            <a:schemeClr val="tx1"/>
          </a:solidFill>
          <a:latin typeface="Calibri" charset="0"/>
          <a:ea typeface="ＭＳ Ｐゴシック" charset="-128"/>
        </a:defRPr>
      </a:lvl3pPr>
      <a:lvl4pPr algn="ctr" defTabSz="455613" rtl="0" eaLnBrk="0" fontAlgn="base" hangingPunct="0">
        <a:spcBef>
          <a:spcPct val="0"/>
        </a:spcBef>
        <a:spcAft>
          <a:spcPct val="0"/>
        </a:spcAft>
        <a:defRPr sz="4400">
          <a:solidFill>
            <a:schemeClr val="tx1"/>
          </a:solidFill>
          <a:latin typeface="Calibri" charset="0"/>
          <a:ea typeface="ＭＳ Ｐゴシック" charset="-128"/>
        </a:defRPr>
      </a:lvl4pPr>
      <a:lvl5pPr algn="ctr" defTabSz="455613" rtl="0" eaLnBrk="0" fontAlgn="base" hangingPunct="0">
        <a:spcBef>
          <a:spcPct val="0"/>
        </a:spcBef>
        <a:spcAft>
          <a:spcPct val="0"/>
        </a:spcAft>
        <a:defRPr sz="4400">
          <a:solidFill>
            <a:schemeClr val="tx1"/>
          </a:solidFill>
          <a:latin typeface="Calibri" charset="0"/>
          <a:ea typeface="ＭＳ Ｐゴシック" charset="-128"/>
        </a:defRPr>
      </a:lvl5pPr>
      <a:lvl6pPr marL="133324" algn="ctr" defTabSz="456913" rtl="0" eaLnBrk="1" fontAlgn="base" hangingPunct="1">
        <a:spcBef>
          <a:spcPct val="0"/>
        </a:spcBef>
        <a:spcAft>
          <a:spcPct val="0"/>
        </a:spcAft>
        <a:defRPr sz="4400">
          <a:solidFill>
            <a:schemeClr val="tx1"/>
          </a:solidFill>
          <a:latin typeface="Calibri" charset="0"/>
          <a:ea typeface="ＭＳ Ｐゴシック" charset="-128"/>
        </a:defRPr>
      </a:lvl6pPr>
      <a:lvl7pPr marL="266648" algn="ctr" defTabSz="456913" rtl="0" eaLnBrk="1" fontAlgn="base" hangingPunct="1">
        <a:spcBef>
          <a:spcPct val="0"/>
        </a:spcBef>
        <a:spcAft>
          <a:spcPct val="0"/>
        </a:spcAft>
        <a:defRPr sz="4400">
          <a:solidFill>
            <a:schemeClr val="tx1"/>
          </a:solidFill>
          <a:latin typeface="Calibri" charset="0"/>
          <a:ea typeface="ＭＳ Ｐゴシック" charset="-128"/>
        </a:defRPr>
      </a:lvl7pPr>
      <a:lvl8pPr marL="399973" algn="ctr" defTabSz="456913" rtl="0" eaLnBrk="1" fontAlgn="base" hangingPunct="1">
        <a:spcBef>
          <a:spcPct val="0"/>
        </a:spcBef>
        <a:spcAft>
          <a:spcPct val="0"/>
        </a:spcAft>
        <a:defRPr sz="4400">
          <a:solidFill>
            <a:schemeClr val="tx1"/>
          </a:solidFill>
          <a:latin typeface="Calibri" charset="0"/>
          <a:ea typeface="ＭＳ Ｐゴシック" charset="-128"/>
        </a:defRPr>
      </a:lvl8pPr>
      <a:lvl9pPr marL="533297" algn="ctr" defTabSz="456913" rtl="0" eaLnBrk="1" fontAlgn="base" hangingPunct="1">
        <a:spcBef>
          <a:spcPct val="0"/>
        </a:spcBef>
        <a:spcAft>
          <a:spcPct val="0"/>
        </a:spcAft>
        <a:defRPr sz="4400">
          <a:solidFill>
            <a:schemeClr val="tx1"/>
          </a:solidFill>
          <a:latin typeface="Calibri" charset="0"/>
          <a:ea typeface="ＭＳ Ｐゴシック" charset="-128"/>
        </a:defRPr>
      </a:lvl9pPr>
    </p:titleStyle>
    <p:bodyStyle>
      <a:lvl1pPr marL="341313" indent="-341313" algn="l" defTabSz="455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20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20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20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02" rtl="0" eaLnBrk="1" latinLnBrk="0" hangingPunct="1">
        <a:defRPr sz="1800" kern="1200">
          <a:solidFill>
            <a:schemeClr val="tx1"/>
          </a:solidFill>
          <a:latin typeface="+mn-lt"/>
          <a:ea typeface="+mn-ea"/>
          <a:cs typeface="+mn-cs"/>
        </a:defRPr>
      </a:lvl1pPr>
      <a:lvl2pPr marL="457102" algn="l" defTabSz="457102" rtl="0" eaLnBrk="1" latinLnBrk="0" hangingPunct="1">
        <a:defRPr sz="1800" kern="1200">
          <a:solidFill>
            <a:schemeClr val="tx1"/>
          </a:solidFill>
          <a:latin typeface="+mn-lt"/>
          <a:ea typeface="+mn-ea"/>
          <a:cs typeface="+mn-cs"/>
        </a:defRPr>
      </a:lvl2pPr>
      <a:lvl3pPr marL="914204" algn="l" defTabSz="457102" rtl="0" eaLnBrk="1" latinLnBrk="0" hangingPunct="1">
        <a:defRPr sz="1800" kern="1200">
          <a:solidFill>
            <a:schemeClr val="tx1"/>
          </a:solidFill>
          <a:latin typeface="+mn-lt"/>
          <a:ea typeface="+mn-ea"/>
          <a:cs typeface="+mn-cs"/>
        </a:defRPr>
      </a:lvl3pPr>
      <a:lvl4pPr marL="1371305" algn="l" defTabSz="457102" rtl="0" eaLnBrk="1" latinLnBrk="0" hangingPunct="1">
        <a:defRPr sz="1800" kern="1200">
          <a:solidFill>
            <a:schemeClr val="tx1"/>
          </a:solidFill>
          <a:latin typeface="+mn-lt"/>
          <a:ea typeface="+mn-ea"/>
          <a:cs typeface="+mn-cs"/>
        </a:defRPr>
      </a:lvl4pPr>
      <a:lvl5pPr marL="1828408" algn="l" defTabSz="457102" rtl="0" eaLnBrk="1" latinLnBrk="0" hangingPunct="1">
        <a:defRPr sz="1800" kern="1200">
          <a:solidFill>
            <a:schemeClr val="tx1"/>
          </a:solidFill>
          <a:latin typeface="+mn-lt"/>
          <a:ea typeface="+mn-ea"/>
          <a:cs typeface="+mn-cs"/>
        </a:defRPr>
      </a:lvl5pPr>
      <a:lvl6pPr marL="2285509" algn="l" defTabSz="457102" rtl="0" eaLnBrk="1" latinLnBrk="0" hangingPunct="1">
        <a:defRPr sz="1800" kern="1200">
          <a:solidFill>
            <a:schemeClr val="tx1"/>
          </a:solidFill>
          <a:latin typeface="+mn-lt"/>
          <a:ea typeface="+mn-ea"/>
          <a:cs typeface="+mn-cs"/>
        </a:defRPr>
      </a:lvl6pPr>
      <a:lvl7pPr marL="2742611" algn="l" defTabSz="457102" rtl="0" eaLnBrk="1" latinLnBrk="0" hangingPunct="1">
        <a:defRPr sz="1800" kern="1200">
          <a:solidFill>
            <a:schemeClr val="tx1"/>
          </a:solidFill>
          <a:latin typeface="+mn-lt"/>
          <a:ea typeface="+mn-ea"/>
          <a:cs typeface="+mn-cs"/>
        </a:defRPr>
      </a:lvl7pPr>
      <a:lvl8pPr marL="3199713" algn="l" defTabSz="457102" rtl="0" eaLnBrk="1" latinLnBrk="0" hangingPunct="1">
        <a:defRPr sz="1800" kern="1200">
          <a:solidFill>
            <a:schemeClr val="tx1"/>
          </a:solidFill>
          <a:latin typeface="+mn-lt"/>
          <a:ea typeface="+mn-ea"/>
          <a:cs typeface="+mn-cs"/>
        </a:defRPr>
      </a:lvl8pPr>
      <a:lvl9pPr marL="3656815" algn="l" defTabSz="45710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7F7A21-95DB-422B-8E80-C95800150354}" type="datetimeFigureOut">
              <a:rPr lang="en-US" smtClean="0">
                <a:solidFill>
                  <a:prstClr val="black">
                    <a:tint val="75000"/>
                  </a:prstClr>
                </a:solidFill>
              </a:rPr>
              <a:pPr/>
              <a:t>11/11/2022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70E10-37BA-4773-9A1C-02F16EA699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50677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5978770"/>
            <a:ext cx="12191999" cy="8792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pic>
        <p:nvPicPr>
          <p:cNvPr id="8" name="Picture 7" descr="Screen Shot 2017-02-22 at 10.12.18 PM.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437641" y="6116516"/>
            <a:ext cx="4545948" cy="591967"/>
          </a:xfrm>
          <a:prstGeom prst="rect">
            <a:avLst/>
          </a:prstGeom>
        </p:spPr>
      </p:pic>
      <p:cxnSp>
        <p:nvCxnSpPr>
          <p:cNvPr id="9" name="Straight Connector 8"/>
          <p:cNvCxnSpPr/>
          <p:nvPr userDrawn="1"/>
        </p:nvCxnSpPr>
        <p:spPr>
          <a:xfrm>
            <a:off x="1" y="5978770"/>
            <a:ext cx="12191999" cy="0"/>
          </a:xfrm>
          <a:prstGeom prst="line">
            <a:avLst/>
          </a:prstGeom>
          <a:ln w="76200" cmpd="sng">
            <a:solidFill>
              <a:srgbClr val="14A9D8"/>
            </a:solidFill>
          </a:ln>
          <a:effectLst/>
        </p:spPr>
        <p:style>
          <a:lnRef idx="2">
            <a:schemeClr val="accent1"/>
          </a:lnRef>
          <a:fillRef idx="0">
            <a:schemeClr val="accent1"/>
          </a:fillRef>
          <a:effectRef idx="1">
            <a:schemeClr val="accent1"/>
          </a:effectRef>
          <a:fontRef idx="minor">
            <a:schemeClr val="tx1"/>
          </a:fontRef>
        </p:style>
      </p:cxnSp>
      <p:sp>
        <p:nvSpPr>
          <p:cNvPr id="10" name="Right Triangle 9"/>
          <p:cNvSpPr/>
          <p:nvPr userDrawn="1"/>
        </p:nvSpPr>
        <p:spPr>
          <a:xfrm rot="10800000">
            <a:off x="6043893" y="6003192"/>
            <a:ext cx="963897" cy="528271"/>
          </a:xfrm>
          <a:prstGeom prst="rtTriangle">
            <a:avLst/>
          </a:prstGeom>
          <a:solidFill>
            <a:srgbClr val="14A9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1" name="Right Triangle 10"/>
          <p:cNvSpPr/>
          <p:nvPr userDrawn="1"/>
        </p:nvSpPr>
        <p:spPr>
          <a:xfrm rot="10800000">
            <a:off x="5947502" y="5852380"/>
            <a:ext cx="963897" cy="528271"/>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137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p>
        </p:txBody>
      </p:sp>
      <p:cxnSp>
        <p:nvCxnSpPr>
          <p:cNvPr id="13" name="Straight Connector 12"/>
          <p:cNvCxnSpPr/>
          <p:nvPr userDrawn="1"/>
        </p:nvCxnSpPr>
        <p:spPr>
          <a:xfrm>
            <a:off x="1035487" y="6434462"/>
            <a:ext cx="0" cy="224848"/>
          </a:xfrm>
          <a:prstGeom prst="line">
            <a:avLst/>
          </a:prstGeom>
          <a:ln w="12700" cmpd="sng">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742019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hf hdr="0" ftr="0" dt="0"/>
  <p:txStyles>
    <p:titleStyle>
      <a:lvl1pPr algn="l" defTabSz="4572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ADA538-5EFB-24CF-AD2D-3F40206688D6}"/>
              </a:ext>
            </a:extLst>
          </p:cNvPr>
          <p:cNvSpPr/>
          <p:nvPr userDrawn="1"/>
        </p:nvSpPr>
        <p:spPr>
          <a:xfrm>
            <a:off x="0" y="0"/>
            <a:ext cx="12192000" cy="6858000"/>
          </a:xfrm>
          <a:prstGeom prst="rect">
            <a:avLst/>
          </a:prstGeom>
          <a:gradFill flip="none" rotWithShape="1">
            <a:gsLst>
              <a:gs pos="0">
                <a:schemeClr val="bg1"/>
              </a:gs>
              <a:gs pos="36000">
                <a:srgbClr val="DDF5FF"/>
              </a:gs>
              <a:gs pos="84000">
                <a:srgbClr val="C5EEFF"/>
              </a:gs>
            </a:gsLst>
            <a:path path="circle">
              <a:fillToRect t="100000" r="100000"/>
            </a:path>
            <a:tileRect l="-100000" b="-100000"/>
          </a:gradFill>
          <a:ln>
            <a:solidFill>
              <a:srgbClr val="0095D3"/>
            </a:solidFill>
          </a:ln>
          <a:effectLst/>
        </p:spPr>
        <p:style>
          <a:lnRef idx="1">
            <a:schemeClr val="accent1"/>
          </a:lnRef>
          <a:fillRef idx="3">
            <a:schemeClr val="accent1"/>
          </a:fillRef>
          <a:effectRef idx="2">
            <a:schemeClr val="accent1"/>
          </a:effectRef>
          <a:fontRef idx="minor">
            <a:schemeClr val="lt1"/>
          </a:fontRef>
        </p:style>
        <p:txBody>
          <a:bodyPr lIns="26665" tIns="13332" rIns="26665" bIns="13332" anchor="ctr"/>
          <a:lstStyle/>
          <a:p>
            <a:pPr algn="ctr" defTabSz="456913" eaLnBrk="1" hangingPunct="1">
              <a:defRPr/>
            </a:pPr>
            <a:endParaRPr lang="en-US" sz="1800">
              <a:solidFill>
                <a:prstClr val="white"/>
              </a:solidFill>
            </a:endParaRPr>
          </a:p>
        </p:txBody>
      </p:sp>
    </p:spTree>
    <p:extLst>
      <p:ext uri="{BB962C8B-B14F-4D97-AF65-F5344CB8AC3E}">
        <p14:creationId xmlns:p14="http://schemas.microsoft.com/office/powerpoint/2010/main" val="388155822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ctr" defTabSz="455613"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5613" rtl="0" eaLnBrk="0" fontAlgn="base" hangingPunct="0">
        <a:spcBef>
          <a:spcPct val="0"/>
        </a:spcBef>
        <a:spcAft>
          <a:spcPct val="0"/>
        </a:spcAft>
        <a:defRPr sz="4400">
          <a:solidFill>
            <a:schemeClr val="tx1"/>
          </a:solidFill>
          <a:latin typeface="Calibri" charset="0"/>
          <a:ea typeface="ＭＳ Ｐゴシック" charset="-128"/>
        </a:defRPr>
      </a:lvl2pPr>
      <a:lvl3pPr algn="ctr" defTabSz="455613" rtl="0" eaLnBrk="0" fontAlgn="base" hangingPunct="0">
        <a:spcBef>
          <a:spcPct val="0"/>
        </a:spcBef>
        <a:spcAft>
          <a:spcPct val="0"/>
        </a:spcAft>
        <a:defRPr sz="4400">
          <a:solidFill>
            <a:schemeClr val="tx1"/>
          </a:solidFill>
          <a:latin typeface="Calibri" charset="0"/>
          <a:ea typeface="ＭＳ Ｐゴシック" charset="-128"/>
        </a:defRPr>
      </a:lvl3pPr>
      <a:lvl4pPr algn="ctr" defTabSz="455613" rtl="0" eaLnBrk="0" fontAlgn="base" hangingPunct="0">
        <a:spcBef>
          <a:spcPct val="0"/>
        </a:spcBef>
        <a:spcAft>
          <a:spcPct val="0"/>
        </a:spcAft>
        <a:defRPr sz="4400">
          <a:solidFill>
            <a:schemeClr val="tx1"/>
          </a:solidFill>
          <a:latin typeface="Calibri" charset="0"/>
          <a:ea typeface="ＭＳ Ｐゴシック" charset="-128"/>
        </a:defRPr>
      </a:lvl4pPr>
      <a:lvl5pPr algn="ctr" defTabSz="455613" rtl="0" eaLnBrk="0" fontAlgn="base" hangingPunct="0">
        <a:spcBef>
          <a:spcPct val="0"/>
        </a:spcBef>
        <a:spcAft>
          <a:spcPct val="0"/>
        </a:spcAft>
        <a:defRPr sz="4400">
          <a:solidFill>
            <a:schemeClr val="tx1"/>
          </a:solidFill>
          <a:latin typeface="Calibri" charset="0"/>
          <a:ea typeface="ＭＳ Ｐゴシック" charset="-128"/>
        </a:defRPr>
      </a:lvl5pPr>
      <a:lvl6pPr marL="133324" algn="ctr" defTabSz="456913" rtl="0" fontAlgn="base">
        <a:spcBef>
          <a:spcPct val="0"/>
        </a:spcBef>
        <a:spcAft>
          <a:spcPct val="0"/>
        </a:spcAft>
        <a:defRPr sz="4400">
          <a:solidFill>
            <a:schemeClr val="tx1"/>
          </a:solidFill>
          <a:latin typeface="Calibri" charset="0"/>
          <a:ea typeface="ＭＳ Ｐゴシック" charset="-128"/>
        </a:defRPr>
      </a:lvl6pPr>
      <a:lvl7pPr marL="266648" algn="ctr" defTabSz="456913" rtl="0" fontAlgn="base">
        <a:spcBef>
          <a:spcPct val="0"/>
        </a:spcBef>
        <a:spcAft>
          <a:spcPct val="0"/>
        </a:spcAft>
        <a:defRPr sz="4400">
          <a:solidFill>
            <a:schemeClr val="tx1"/>
          </a:solidFill>
          <a:latin typeface="Calibri" charset="0"/>
          <a:ea typeface="ＭＳ Ｐゴシック" charset="-128"/>
        </a:defRPr>
      </a:lvl7pPr>
      <a:lvl8pPr marL="399973" algn="ctr" defTabSz="456913" rtl="0" fontAlgn="base">
        <a:spcBef>
          <a:spcPct val="0"/>
        </a:spcBef>
        <a:spcAft>
          <a:spcPct val="0"/>
        </a:spcAft>
        <a:defRPr sz="4400">
          <a:solidFill>
            <a:schemeClr val="tx1"/>
          </a:solidFill>
          <a:latin typeface="Calibri" charset="0"/>
          <a:ea typeface="ＭＳ Ｐゴシック" charset="-128"/>
        </a:defRPr>
      </a:lvl8pPr>
      <a:lvl9pPr marL="533297" algn="ctr" defTabSz="456913" rtl="0" fontAlgn="base">
        <a:spcBef>
          <a:spcPct val="0"/>
        </a:spcBef>
        <a:spcAft>
          <a:spcPct val="0"/>
        </a:spcAft>
        <a:defRPr sz="4400">
          <a:solidFill>
            <a:schemeClr val="tx1"/>
          </a:solidFill>
          <a:latin typeface="Calibri" charset="0"/>
          <a:ea typeface="ＭＳ Ｐゴシック" charset="-128"/>
        </a:defRPr>
      </a:lvl9pPr>
    </p:titleStyle>
    <p:bodyStyle>
      <a:lvl1pPr marL="341313" indent="-341313" algn="l" defTabSz="455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20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20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20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02" rtl="0" eaLnBrk="1" latinLnBrk="0" hangingPunct="1">
        <a:defRPr sz="1800" kern="1200">
          <a:solidFill>
            <a:schemeClr val="tx1"/>
          </a:solidFill>
          <a:latin typeface="+mn-lt"/>
          <a:ea typeface="+mn-ea"/>
          <a:cs typeface="+mn-cs"/>
        </a:defRPr>
      </a:lvl1pPr>
      <a:lvl2pPr marL="457102" algn="l" defTabSz="457102" rtl="0" eaLnBrk="1" latinLnBrk="0" hangingPunct="1">
        <a:defRPr sz="1800" kern="1200">
          <a:solidFill>
            <a:schemeClr val="tx1"/>
          </a:solidFill>
          <a:latin typeface="+mn-lt"/>
          <a:ea typeface="+mn-ea"/>
          <a:cs typeface="+mn-cs"/>
        </a:defRPr>
      </a:lvl2pPr>
      <a:lvl3pPr marL="914204" algn="l" defTabSz="457102" rtl="0" eaLnBrk="1" latinLnBrk="0" hangingPunct="1">
        <a:defRPr sz="1800" kern="1200">
          <a:solidFill>
            <a:schemeClr val="tx1"/>
          </a:solidFill>
          <a:latin typeface="+mn-lt"/>
          <a:ea typeface="+mn-ea"/>
          <a:cs typeface="+mn-cs"/>
        </a:defRPr>
      </a:lvl3pPr>
      <a:lvl4pPr marL="1371305" algn="l" defTabSz="457102" rtl="0" eaLnBrk="1" latinLnBrk="0" hangingPunct="1">
        <a:defRPr sz="1800" kern="1200">
          <a:solidFill>
            <a:schemeClr val="tx1"/>
          </a:solidFill>
          <a:latin typeface="+mn-lt"/>
          <a:ea typeface="+mn-ea"/>
          <a:cs typeface="+mn-cs"/>
        </a:defRPr>
      </a:lvl4pPr>
      <a:lvl5pPr marL="1828408" algn="l" defTabSz="457102" rtl="0" eaLnBrk="1" latinLnBrk="0" hangingPunct="1">
        <a:defRPr sz="1800" kern="1200">
          <a:solidFill>
            <a:schemeClr val="tx1"/>
          </a:solidFill>
          <a:latin typeface="+mn-lt"/>
          <a:ea typeface="+mn-ea"/>
          <a:cs typeface="+mn-cs"/>
        </a:defRPr>
      </a:lvl5pPr>
      <a:lvl6pPr marL="2285509" algn="l" defTabSz="457102" rtl="0" eaLnBrk="1" latinLnBrk="0" hangingPunct="1">
        <a:defRPr sz="1800" kern="1200">
          <a:solidFill>
            <a:schemeClr val="tx1"/>
          </a:solidFill>
          <a:latin typeface="+mn-lt"/>
          <a:ea typeface="+mn-ea"/>
          <a:cs typeface="+mn-cs"/>
        </a:defRPr>
      </a:lvl6pPr>
      <a:lvl7pPr marL="2742611" algn="l" defTabSz="457102" rtl="0" eaLnBrk="1" latinLnBrk="0" hangingPunct="1">
        <a:defRPr sz="1800" kern="1200">
          <a:solidFill>
            <a:schemeClr val="tx1"/>
          </a:solidFill>
          <a:latin typeface="+mn-lt"/>
          <a:ea typeface="+mn-ea"/>
          <a:cs typeface="+mn-cs"/>
        </a:defRPr>
      </a:lvl7pPr>
      <a:lvl8pPr marL="3199713" algn="l" defTabSz="457102" rtl="0" eaLnBrk="1" latinLnBrk="0" hangingPunct="1">
        <a:defRPr sz="1800" kern="1200">
          <a:solidFill>
            <a:schemeClr val="tx1"/>
          </a:solidFill>
          <a:latin typeface="+mn-lt"/>
          <a:ea typeface="+mn-ea"/>
          <a:cs typeface="+mn-cs"/>
        </a:defRPr>
      </a:lvl8pPr>
      <a:lvl9pPr marL="3656815" algn="l" defTabSz="45710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33B_1DA4685.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Experiences for the </a:t>
            </a:r>
            <a:br>
              <a:rPr lang="en-US"/>
            </a:br>
            <a:r>
              <a:rPr lang="en-US"/>
              <a:t>DAISY/TEDDY/ASK Cohorts	</a:t>
            </a:r>
          </a:p>
        </p:txBody>
      </p:sp>
      <p:sp>
        <p:nvSpPr>
          <p:cNvPr id="3" name="Subtitle 2"/>
          <p:cNvSpPr>
            <a:spLocks noGrp="1"/>
          </p:cNvSpPr>
          <p:nvPr>
            <p:ph type="subTitle" idx="1"/>
          </p:nvPr>
        </p:nvSpPr>
        <p:spPr>
          <a:xfrm>
            <a:off x="1154130" y="4136687"/>
            <a:ext cx="10188539" cy="1747837"/>
          </a:xfrm>
        </p:spPr>
        <p:txBody>
          <a:bodyPr vert="horz" lIns="91440" tIns="45720" rIns="91440" bIns="45720" rtlCol="0" anchor="t">
            <a:normAutofit/>
          </a:bodyPr>
          <a:lstStyle/>
          <a:p>
            <a:endParaRPr lang="en-US"/>
          </a:p>
          <a:p>
            <a:pPr algn="l"/>
            <a:r>
              <a:rPr lang="en-US"/>
              <a:t>Michelle Hoffman, RN     Patricia Gesualdo, RN, MSPH    Kimberly Bautista, MPH</a:t>
            </a:r>
            <a:endParaRPr lang="en-US">
              <a:cs typeface="Calibri"/>
            </a:endParaRPr>
          </a:p>
          <a:p>
            <a:pPr algn="l"/>
            <a:r>
              <a:rPr lang="en-US"/>
              <a:t>Research Instructor          Senior Research Instructor       Research Instructor</a:t>
            </a:r>
            <a:endParaRPr lang="en-US">
              <a:cs typeface="Calibri"/>
            </a:endParaRPr>
          </a:p>
        </p:txBody>
      </p:sp>
    </p:spTree>
    <p:extLst>
      <p:ext uri="{BB962C8B-B14F-4D97-AF65-F5344CB8AC3E}">
        <p14:creationId xmlns:p14="http://schemas.microsoft.com/office/powerpoint/2010/main" val="2069643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971909" y="92685"/>
            <a:ext cx="10515600" cy="1325563"/>
          </a:xfrm>
        </p:spPr>
        <p:txBody>
          <a:bodyPr/>
          <a:lstStyle/>
          <a:p>
            <a:r>
              <a:rPr lang="en-US" u="sng"/>
              <a:t>Challenges</a:t>
            </a:r>
            <a:r>
              <a:rPr lang="en-US"/>
              <a:t>                          </a:t>
            </a:r>
            <a:r>
              <a:rPr lang="en-US" u="sng"/>
              <a:t>Successes</a:t>
            </a:r>
          </a:p>
        </p:txBody>
      </p:sp>
      <p:sp>
        <p:nvSpPr>
          <p:cNvPr id="4" name="Content Placeholder 3"/>
          <p:cNvSpPr>
            <a:spLocks noGrp="1"/>
          </p:cNvSpPr>
          <p:nvPr>
            <p:ph sz="half" idx="1"/>
          </p:nvPr>
        </p:nvSpPr>
        <p:spPr>
          <a:xfrm>
            <a:off x="6560388" y="1552455"/>
            <a:ext cx="5181600" cy="4351338"/>
          </a:xfrm>
        </p:spPr>
        <p:txBody>
          <a:bodyPr vert="horz" lIns="91440" tIns="45720" rIns="91440" bIns="45720" rtlCol="0" anchor="t">
            <a:normAutofit lnSpcReduction="10000"/>
          </a:bodyPr>
          <a:lstStyle/>
          <a:p>
            <a:r>
              <a:rPr lang="en-US" u="sng"/>
              <a:t>Family Dynamics</a:t>
            </a:r>
            <a:r>
              <a:rPr lang="en-US"/>
              <a:t>: Maternal Involvement</a:t>
            </a:r>
          </a:p>
          <a:p>
            <a:pPr marL="0" indent="0">
              <a:buNone/>
            </a:pPr>
            <a:endParaRPr lang="en-US"/>
          </a:p>
          <a:p>
            <a:r>
              <a:rPr lang="en-US" u="sng"/>
              <a:t>Staff Support/Trust in Research</a:t>
            </a:r>
            <a:r>
              <a:rPr lang="en-US"/>
              <a:t>: Relationship with staff</a:t>
            </a:r>
            <a:r>
              <a:rPr lang="en-US">
                <a:cs typeface="Calibri"/>
              </a:rPr>
              <a:t>, Social Work and dietician involvement</a:t>
            </a:r>
          </a:p>
          <a:p>
            <a:pPr marL="0" indent="0">
              <a:buNone/>
            </a:pPr>
            <a:endParaRPr lang="en-US" sz="2800">
              <a:cs typeface="Calibri"/>
            </a:endParaRPr>
          </a:p>
          <a:p>
            <a:r>
              <a:rPr lang="en-US" u="sng">
                <a:cs typeface="Calibri"/>
              </a:rPr>
              <a:t>Tools to Monitor</a:t>
            </a:r>
            <a:r>
              <a:rPr lang="en-US">
                <a:cs typeface="Calibri"/>
              </a:rPr>
              <a:t>: Provided testing supplies, frequent reminders to test </a:t>
            </a:r>
          </a:p>
          <a:p>
            <a:endParaRPr lang="en-US">
              <a:cs typeface="Calibri"/>
            </a:endParaRPr>
          </a:p>
        </p:txBody>
      </p:sp>
      <p:sp>
        <p:nvSpPr>
          <p:cNvPr id="6" name="Content Placeholder 5"/>
          <p:cNvSpPr>
            <a:spLocks noGrp="1"/>
          </p:cNvSpPr>
          <p:nvPr>
            <p:ph sz="half" idx="2"/>
          </p:nvPr>
        </p:nvSpPr>
        <p:spPr>
          <a:xfrm>
            <a:off x="636917" y="1580094"/>
            <a:ext cx="5709292" cy="4784891"/>
          </a:xfrm>
        </p:spPr>
        <p:txBody>
          <a:bodyPr vert="horz" lIns="91440" tIns="45720" rIns="91440" bIns="45720" rtlCol="0" anchor="t">
            <a:normAutofit lnSpcReduction="10000"/>
          </a:bodyPr>
          <a:lstStyle/>
          <a:p>
            <a:r>
              <a:rPr lang="en-US" u="sng">
                <a:ea typeface="+mn-lt"/>
                <a:cs typeface="+mn-lt"/>
              </a:rPr>
              <a:t>Family Dynamics</a:t>
            </a:r>
            <a:r>
              <a:rPr lang="en-US">
                <a:ea typeface="+mn-lt"/>
                <a:cs typeface="+mn-lt"/>
              </a:rPr>
              <a:t>: </a:t>
            </a:r>
          </a:p>
          <a:p>
            <a:pPr lvl="1"/>
            <a:r>
              <a:rPr lang="en-US">
                <a:ea typeface="+mn-lt"/>
                <a:cs typeface="+mn-lt"/>
              </a:rPr>
              <a:t>Difficult relationship with diabetic parent, Transition</a:t>
            </a:r>
            <a:r>
              <a:rPr lang="en-US">
                <a:cs typeface="Calibri"/>
              </a:rPr>
              <a:t> from parent-directed participation to independent</a:t>
            </a:r>
            <a:endParaRPr lang="en-US"/>
          </a:p>
          <a:p>
            <a:r>
              <a:rPr lang="en-US" u="sng">
                <a:ea typeface="+mn-lt"/>
                <a:cs typeface="+mn-lt"/>
              </a:rPr>
              <a:t>Personal</a:t>
            </a:r>
            <a:r>
              <a:rPr lang="en-US">
                <a:ea typeface="+mn-lt"/>
                <a:cs typeface="+mn-lt"/>
              </a:rPr>
              <a:t>: </a:t>
            </a:r>
          </a:p>
          <a:p>
            <a:pPr lvl="1"/>
            <a:r>
              <a:rPr lang="en-US">
                <a:ea typeface="+mn-lt"/>
                <a:cs typeface="+mn-lt"/>
              </a:rPr>
              <a:t>Body image disturbance</a:t>
            </a:r>
          </a:p>
          <a:p>
            <a:pPr lvl="1"/>
            <a:r>
              <a:rPr lang="en-US">
                <a:ea typeface="+mn-lt"/>
                <a:cs typeface="+mn-lt"/>
              </a:rPr>
              <a:t>Denial/invincibility</a:t>
            </a:r>
            <a:endParaRPr lang="en-US"/>
          </a:p>
          <a:p>
            <a:r>
              <a:rPr lang="en-US" u="sng">
                <a:ea typeface="+mn-lt"/>
                <a:cs typeface="+mn-lt"/>
              </a:rPr>
              <a:t>Protocol Adherence</a:t>
            </a:r>
            <a:r>
              <a:rPr lang="en-US">
                <a:ea typeface="+mn-lt"/>
                <a:cs typeface="+mn-lt"/>
              </a:rPr>
              <a:t>: Refused OGTTs/CGMs, home glucose testing</a:t>
            </a:r>
          </a:p>
          <a:p>
            <a:r>
              <a:rPr lang="en-US" u="sng">
                <a:cs typeface="Calibri"/>
              </a:rPr>
              <a:t>Life change</a:t>
            </a:r>
            <a:r>
              <a:rPr lang="en-US">
                <a:cs typeface="Calibri"/>
              </a:rPr>
              <a:t>: Move out of state, refused long distance participation</a:t>
            </a:r>
            <a:endParaRPr lang="en-US"/>
          </a:p>
          <a:p>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p:txBody>
      </p:sp>
      <p:sp>
        <p:nvSpPr>
          <p:cNvPr id="2" name="TextBox 1">
            <a:extLst>
              <a:ext uri="{FF2B5EF4-FFF2-40B4-BE49-F238E27FC236}">
                <a16:creationId xmlns:a16="http://schemas.microsoft.com/office/drawing/2014/main" id="{856F2065-5B85-2662-1B37-8EA4A098C0C8}"/>
              </a:ext>
            </a:extLst>
          </p:cNvPr>
          <p:cNvSpPr txBox="1"/>
          <p:nvPr/>
        </p:nvSpPr>
        <p:spPr>
          <a:xfrm>
            <a:off x="508000" y="5983111"/>
            <a:ext cx="1608666" cy="7196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4"/>
          <p:cNvPicPr>
            <a:picLocks noChangeAspect="1"/>
          </p:cNvPicPr>
          <p:nvPr/>
        </p:nvPicPr>
        <p:blipFill>
          <a:blip r:embed="rId3"/>
          <a:stretch>
            <a:fillRect/>
          </a:stretch>
        </p:blipFill>
        <p:spPr>
          <a:xfrm>
            <a:off x="10159629" y="6324792"/>
            <a:ext cx="1694835" cy="377985"/>
          </a:xfrm>
          <a:prstGeom prst="rect">
            <a:avLst/>
          </a:prstGeom>
        </p:spPr>
      </p:pic>
    </p:spTree>
    <p:extLst>
      <p:ext uri="{BB962C8B-B14F-4D97-AF65-F5344CB8AC3E}">
        <p14:creationId xmlns:p14="http://schemas.microsoft.com/office/powerpoint/2010/main" val="3670251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Box 2">
            <a:extLst>
              <a:ext uri="{FF2B5EF4-FFF2-40B4-BE49-F238E27FC236}">
                <a16:creationId xmlns:a16="http://schemas.microsoft.com/office/drawing/2014/main" id="{27C67F68-1FFF-B03F-3AF3-18607F1E96E0}"/>
              </a:ext>
            </a:extLst>
          </p:cNvPr>
          <p:cNvSpPr txBox="1">
            <a:spLocks noChangeArrowheads="1"/>
          </p:cNvSpPr>
          <p:nvPr/>
        </p:nvSpPr>
        <p:spPr bwMode="auto">
          <a:xfrm>
            <a:off x="2057400" y="65532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 name="Rectangle 19">
            <a:extLst>
              <a:ext uri="{FF2B5EF4-FFF2-40B4-BE49-F238E27FC236}">
                <a16:creationId xmlns:a16="http://schemas.microsoft.com/office/drawing/2014/main" id="{C81E5376-010B-AC77-0355-179A2F1D6E66}"/>
              </a:ext>
            </a:extLst>
          </p:cNvPr>
          <p:cNvSpPr>
            <a:spLocks noChangeArrowheads="1"/>
          </p:cNvSpPr>
          <p:nvPr/>
        </p:nvSpPr>
        <p:spPr bwMode="auto">
          <a:xfrm>
            <a:off x="457200" y="5273675"/>
            <a:ext cx="11430000" cy="1169551"/>
          </a:xfrm>
          <a:prstGeom prst="rect">
            <a:avLst/>
          </a:prstGeom>
          <a:solidFill>
            <a:schemeClr val="accent1">
              <a:lumMod val="60000"/>
              <a:lumOff val="40000"/>
            </a:schemeClr>
          </a:solidFill>
          <a:ln>
            <a:noFill/>
          </a:ln>
        </p:spPr>
        <p:txBody>
          <a:bodyPr lIns="0" tIns="0" rIns="0" bIns="0" anchor="t">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defRPr/>
            </a:pPr>
            <a:r>
              <a:rPr kumimoji="0" lang="pt-BR" altLang="en-US" sz="2400" b="1" u="none" strike="noStrike" kern="1200" cap="none" spc="0" normalizeH="0" baseline="0" noProof="0" dirty="0">
                <a:ln>
                  <a:noFill/>
                </a:ln>
                <a:solidFill>
                  <a:srgbClr val="000066"/>
                </a:solidFill>
                <a:effectLst/>
                <a:uLnTx/>
                <a:uFillTx/>
                <a:latin typeface="Calibri"/>
                <a:ea typeface="ＭＳ Ｐゴシック"/>
                <a:cs typeface="Calibri"/>
              </a:rPr>
              <a:t>8676 </a:t>
            </a:r>
            <a:r>
              <a:rPr kumimoji="0" lang="pt-BR" altLang="en-US" sz="2400" b="1" u="none" strike="noStrike" kern="1200" cap="none" spc="0" normalizeH="0" baseline="0" noProof="0" dirty="0" err="1">
                <a:ln>
                  <a:noFill/>
                </a:ln>
                <a:solidFill>
                  <a:srgbClr val="000066"/>
                </a:solidFill>
                <a:effectLst/>
                <a:uLnTx/>
                <a:uFillTx/>
                <a:latin typeface="Calibri"/>
                <a:ea typeface="ＭＳ Ｐゴシック"/>
                <a:cs typeface="Calibri"/>
              </a:rPr>
              <a:t>enrolled</a:t>
            </a:r>
            <a:r>
              <a:rPr lang="pt-BR" altLang="en-US" sz="2400" b="1" dirty="0">
                <a:solidFill>
                  <a:srgbClr val="000066"/>
                </a:solidFill>
                <a:latin typeface="Calibri"/>
                <a:ea typeface="ＭＳ Ｐゴシック"/>
                <a:cs typeface="Calibri"/>
              </a:rPr>
              <a:t>                                               </a:t>
            </a:r>
            <a:r>
              <a:rPr kumimoji="0" lang="pt-BR" altLang="en-US" sz="2400" b="1" u="none" strike="noStrike" kern="1200" cap="none" spc="0" normalizeH="0" baseline="0" noProof="0" dirty="0">
                <a:ln>
                  <a:noFill/>
                </a:ln>
                <a:solidFill>
                  <a:srgbClr val="000066"/>
                </a:solidFill>
                <a:effectLst/>
                <a:uLnTx/>
                <a:uFillTx/>
                <a:latin typeface="Calibri"/>
                <a:ea typeface="ＭＳ Ｐゴシック"/>
                <a:cs typeface="Calibri"/>
              </a:rPr>
              <a:t>n=</a:t>
            </a:r>
            <a:r>
              <a:rPr lang="pt-BR" altLang="en-US" sz="2400" b="1" dirty="0">
                <a:solidFill>
                  <a:srgbClr val="000066"/>
                </a:solidFill>
                <a:latin typeface="Calibri"/>
                <a:ea typeface="ＭＳ Ｐゴシック"/>
                <a:cs typeface="Calibri"/>
              </a:rPr>
              <a:t>895       </a:t>
            </a:r>
            <a:r>
              <a:rPr kumimoji="0" lang="pt-BR" altLang="en-US" sz="2400" b="1" u="none" strike="noStrike" kern="1200" cap="none" spc="0" normalizeH="0" baseline="0" noProof="0" dirty="0">
                <a:ln>
                  <a:noFill/>
                </a:ln>
                <a:solidFill>
                  <a:srgbClr val="000066"/>
                </a:solidFill>
                <a:effectLst/>
                <a:uLnTx/>
                <a:uFillTx/>
                <a:latin typeface="Calibri"/>
                <a:ea typeface="ＭＳ Ｐゴシック"/>
                <a:cs typeface="Calibri"/>
              </a:rPr>
              <a:t> </a:t>
            </a:r>
            <a:r>
              <a:rPr lang="pt-BR" altLang="en-US" sz="2400" b="1" dirty="0">
                <a:solidFill>
                  <a:srgbClr val="000066"/>
                </a:solidFill>
                <a:latin typeface="Calibri"/>
                <a:ea typeface="ＭＳ Ｐゴシック"/>
                <a:cs typeface="Calibri"/>
              </a:rPr>
              <a:t>                                                   </a:t>
            </a:r>
            <a:r>
              <a:rPr kumimoji="0" lang="pt-BR" altLang="en-US" sz="2400" b="1" u="none" strike="noStrike" kern="1200" cap="none" spc="0" normalizeH="0" baseline="0" noProof="0" dirty="0">
                <a:ln>
                  <a:noFill/>
                </a:ln>
                <a:solidFill>
                  <a:srgbClr val="000066"/>
                </a:solidFill>
                <a:effectLst/>
                <a:uLnTx/>
                <a:uFillTx/>
                <a:latin typeface="Calibri"/>
                <a:ea typeface="ＭＳ Ｐゴシック"/>
                <a:cs typeface="Calibri"/>
              </a:rPr>
              <a:t>n=438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altLang="en-US" sz="2400" b="1" i="1" u="none" strike="noStrike" kern="1200" cap="none" spc="0" normalizeH="0" baseline="0" noProof="0" dirty="0">
                <a:ln>
                  <a:noFill/>
                </a:ln>
                <a:solidFill>
                  <a:srgbClr val="000066"/>
                </a:solidFill>
                <a:effectLst/>
                <a:uLnTx/>
                <a:uFillTx/>
                <a:latin typeface="Calibri"/>
                <a:ea typeface="ＭＳ Ｐゴシック"/>
                <a:cs typeface="Calibri"/>
              </a:rPr>
              <a:t>	</a:t>
            </a:r>
            <a:r>
              <a:rPr kumimoji="0" lang="pt-BR" altLang="en-US" sz="2800" b="1" i="1" u="none" strike="noStrike" kern="1200" cap="none" spc="0" normalizeH="0" baseline="0" noProof="0" dirty="0">
                <a:ln>
                  <a:noFill/>
                </a:ln>
                <a:solidFill>
                  <a:srgbClr val="000066"/>
                </a:solidFill>
                <a:effectLst/>
                <a:uLnTx/>
                <a:uFillTx/>
                <a:latin typeface="Calibri"/>
                <a:ea typeface="ＭＳ Ｐゴシック"/>
                <a:cs typeface="Calibri"/>
              </a:rPr>
              <a:t>	 	 			</a:t>
            </a:r>
            <a:endParaRPr lang="pt-BR" altLang="en-US" sz="2800" b="1" i="1" u="none" strike="noStrike" kern="1200" cap="none" spc="0" normalizeH="0" baseline="0" noProof="0" dirty="0">
              <a:ln>
                <a:noFill/>
              </a:ln>
              <a:solidFill>
                <a:srgbClr val="000066"/>
              </a:solidFill>
              <a:effectLst/>
              <a:uLnTx/>
              <a:uFillTx/>
              <a:latin typeface="Calibri"/>
              <a:ea typeface="ＭＳ Ｐゴシック"/>
              <a:cs typeface="Calibri"/>
            </a:endParaRPr>
          </a:p>
          <a:p>
            <a:pPr fontAlgn="base">
              <a:spcBef>
                <a:spcPct val="0"/>
              </a:spcBef>
              <a:spcAft>
                <a:spcPct val="0"/>
              </a:spcAft>
              <a:defRPr/>
            </a:pPr>
            <a:r>
              <a:rPr kumimoji="0" lang="en-US" altLang="en-US" sz="2400" b="1" strike="noStrike" kern="1200" cap="none" spc="0" normalizeH="0" baseline="0" noProof="0" dirty="0">
                <a:ln>
                  <a:noFill/>
                </a:ln>
                <a:solidFill>
                  <a:srgbClr val="000066"/>
                </a:solidFill>
                <a:effectLst/>
                <a:uLnTx/>
                <a:uFillTx/>
                <a:latin typeface="Calibri"/>
                <a:ea typeface="ＭＳ Ｐゴシック"/>
                <a:cs typeface="Calibri"/>
              </a:rPr>
              <a:t>1368 enrolled	(Colorado)</a:t>
            </a:r>
            <a:r>
              <a:rPr lang="en-US" altLang="en-US" sz="2400" b="1" dirty="0">
                <a:solidFill>
                  <a:srgbClr val="000066"/>
                </a:solidFill>
                <a:latin typeface="Calibri"/>
                <a:ea typeface="ＭＳ Ｐゴシック"/>
                <a:cs typeface="Calibri"/>
              </a:rPr>
              <a:t>                          </a:t>
            </a:r>
            <a:r>
              <a:rPr kumimoji="0" lang="en-US" altLang="en-US" sz="2400" b="1" strike="noStrike" kern="1200" cap="none" spc="0" normalizeH="0" baseline="0" noProof="0" dirty="0">
                <a:ln>
                  <a:noFill/>
                </a:ln>
                <a:solidFill>
                  <a:srgbClr val="000066"/>
                </a:solidFill>
                <a:effectLst/>
                <a:uLnTx/>
                <a:uFillTx/>
                <a:latin typeface="Calibri"/>
                <a:ea typeface="ＭＳ Ｐゴシック"/>
                <a:cs typeface="Calibri"/>
              </a:rPr>
              <a:t>n=130</a:t>
            </a:r>
            <a:r>
              <a:rPr lang="en-US" altLang="en-US" sz="2400" b="1" dirty="0">
                <a:solidFill>
                  <a:srgbClr val="000066"/>
                </a:solidFill>
                <a:latin typeface="Calibri"/>
                <a:ea typeface="ＭＳ Ｐゴシック"/>
                <a:cs typeface="Calibri"/>
              </a:rPr>
              <a:t>                                                            </a:t>
            </a:r>
            <a:r>
              <a:rPr kumimoji="0" lang="en-US" altLang="en-US" sz="2400" b="1" strike="noStrike" kern="1200" cap="none" spc="0" normalizeH="0" baseline="0" noProof="0" dirty="0">
                <a:ln>
                  <a:noFill/>
                </a:ln>
                <a:solidFill>
                  <a:srgbClr val="000066"/>
                </a:solidFill>
                <a:effectLst/>
                <a:uLnTx/>
                <a:uFillTx/>
                <a:latin typeface="Calibri"/>
                <a:ea typeface="ＭＳ Ｐゴシック"/>
                <a:cs typeface="Calibri"/>
              </a:rPr>
              <a:t>n=79</a:t>
            </a:r>
            <a:endParaRPr lang="en-US" altLang="en-US" sz="2400" b="1" strike="noStrike" kern="1200" cap="none" spc="0" normalizeH="0" baseline="0" noProof="0" dirty="0">
              <a:ln>
                <a:noFill/>
              </a:ln>
              <a:solidFill>
                <a:srgbClr val="000066"/>
              </a:solidFill>
              <a:effectLst/>
              <a:uLnTx/>
              <a:uFillTx/>
              <a:latin typeface="Calibri"/>
              <a:ea typeface="ＭＳ Ｐゴシック"/>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641A30CB-9AD2-B4A5-E391-0CF91D8A30A1}"/>
              </a:ext>
            </a:extLst>
          </p:cNvPr>
          <p:cNvGraphicFramePr>
            <a:graphicFrameLocks noGrp="1"/>
          </p:cNvGraphicFramePr>
          <p:nvPr>
            <p:extLst>
              <p:ext uri="{D42A27DB-BD31-4B8C-83A1-F6EECF244321}">
                <p14:modId xmlns:p14="http://schemas.microsoft.com/office/powerpoint/2010/main" val="2987910257"/>
              </p:ext>
            </p:extLst>
          </p:nvPr>
        </p:nvGraphicFramePr>
        <p:xfrm>
          <a:off x="4089400" y="0"/>
          <a:ext cx="8089447" cy="6307546"/>
        </p:xfrm>
        <a:graphic>
          <a:graphicData uri="http://schemas.openxmlformats.org/drawingml/2006/table">
            <a:tbl>
              <a:tblPr firstRow="1" bandRow="1">
                <a:tableStyleId>{5C22544A-7EE6-4342-B048-85BDC9FD1C3A}</a:tableStyleId>
              </a:tblPr>
              <a:tblGrid>
                <a:gridCol w="1122589">
                  <a:extLst>
                    <a:ext uri="{9D8B030D-6E8A-4147-A177-3AD203B41FA5}">
                      <a16:colId xmlns:a16="http://schemas.microsoft.com/office/drawing/2014/main" val="3103591981"/>
                    </a:ext>
                  </a:extLst>
                </a:gridCol>
                <a:gridCol w="1161143">
                  <a:extLst>
                    <a:ext uri="{9D8B030D-6E8A-4147-A177-3AD203B41FA5}">
                      <a16:colId xmlns:a16="http://schemas.microsoft.com/office/drawing/2014/main" val="2327799251"/>
                    </a:ext>
                  </a:extLst>
                </a:gridCol>
                <a:gridCol w="1161143">
                  <a:extLst>
                    <a:ext uri="{9D8B030D-6E8A-4147-A177-3AD203B41FA5}">
                      <a16:colId xmlns:a16="http://schemas.microsoft.com/office/drawing/2014/main" val="663302938"/>
                    </a:ext>
                  </a:extLst>
                </a:gridCol>
                <a:gridCol w="1161143">
                  <a:extLst>
                    <a:ext uri="{9D8B030D-6E8A-4147-A177-3AD203B41FA5}">
                      <a16:colId xmlns:a16="http://schemas.microsoft.com/office/drawing/2014/main" val="616660469"/>
                    </a:ext>
                  </a:extLst>
                </a:gridCol>
                <a:gridCol w="1161143">
                  <a:extLst>
                    <a:ext uri="{9D8B030D-6E8A-4147-A177-3AD203B41FA5}">
                      <a16:colId xmlns:a16="http://schemas.microsoft.com/office/drawing/2014/main" val="3999839585"/>
                    </a:ext>
                  </a:extLst>
                </a:gridCol>
                <a:gridCol w="1161143">
                  <a:extLst>
                    <a:ext uri="{9D8B030D-6E8A-4147-A177-3AD203B41FA5}">
                      <a16:colId xmlns:a16="http://schemas.microsoft.com/office/drawing/2014/main" val="4190857243"/>
                    </a:ext>
                  </a:extLst>
                </a:gridCol>
                <a:gridCol w="1161143">
                  <a:extLst>
                    <a:ext uri="{9D8B030D-6E8A-4147-A177-3AD203B41FA5}">
                      <a16:colId xmlns:a16="http://schemas.microsoft.com/office/drawing/2014/main" val="839181490"/>
                    </a:ext>
                  </a:extLst>
                </a:gridCol>
              </a:tblGrid>
              <a:tr h="104503">
                <a:tc>
                  <a:txBody>
                    <a:bodyPr/>
                    <a:lstStyle/>
                    <a:p>
                      <a:pPr algn="ctr" rtl="0" fontAlgn="ctr"/>
                      <a:r>
                        <a:rPr lang="en-US" sz="1800" b="1" i="0" u="sng" strike="noStrike">
                          <a:solidFill>
                            <a:schemeClr val="bg1"/>
                          </a:solidFill>
                          <a:effectLst/>
                          <a:latin typeface="Arial"/>
                        </a:rPr>
                        <a:t>Visit Type</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Visit Date</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GAD</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IA-2</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IAA</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RBG</a:t>
                      </a:r>
                    </a:p>
                  </a:txBody>
                  <a:tcPr marL="6350" marR="6350" marT="6350" marB="0" anchor="ctr">
                    <a:solidFill>
                      <a:srgbClr val="0070C0"/>
                    </a:solidFill>
                  </a:tcPr>
                </a:tc>
                <a:tc>
                  <a:txBody>
                    <a:bodyPr/>
                    <a:lstStyle/>
                    <a:p>
                      <a:pPr algn="ctr" rtl="0" fontAlgn="ctr"/>
                      <a:r>
                        <a:rPr lang="en-US" sz="1800" b="1" i="0" u="sng" strike="noStrike">
                          <a:solidFill>
                            <a:schemeClr val="bg1"/>
                          </a:solidFill>
                          <a:effectLst/>
                          <a:latin typeface="Arial"/>
                        </a:rPr>
                        <a:t>A1C</a:t>
                      </a:r>
                    </a:p>
                  </a:txBody>
                  <a:tcPr marL="6350" marR="6350" marT="6350" marB="0" anchor="ctr">
                    <a:solidFill>
                      <a:srgbClr val="0070C0"/>
                    </a:solidFill>
                  </a:tcPr>
                </a:tc>
                <a:extLst>
                  <a:ext uri="{0D108BD9-81ED-4DB2-BD59-A6C34878D82A}">
                    <a16:rowId xmlns:a16="http://schemas.microsoft.com/office/drawing/2014/main" val="2860719027"/>
                  </a:ext>
                </a:extLst>
              </a:tr>
              <a:tr h="310243">
                <a:tc>
                  <a:txBody>
                    <a:bodyPr/>
                    <a:lstStyle/>
                    <a:p>
                      <a:pPr algn="l" rtl="0" fontAlgn="ctr"/>
                      <a:r>
                        <a:rPr lang="en-US" sz="1200" b="1" i="0" u="none" strike="noStrike">
                          <a:solidFill>
                            <a:schemeClr val="bg1"/>
                          </a:solidFill>
                          <a:effectLst/>
                          <a:latin typeface="Arial" panose="020B0604020202020204" pitchFamily="34" charset="0"/>
                        </a:rPr>
                        <a:t>3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panose="020B0604020202020204" pitchFamily="34" charset="0"/>
                        </a:rPr>
                        <a:t>8/10/2007</a:t>
                      </a:r>
                    </a:p>
                  </a:txBody>
                  <a:tcPr marL="6350" marR="6350" marT="6350" marB="0" anchor="ctr"/>
                </a:tc>
                <a:tc>
                  <a:txBody>
                    <a:bodyPr/>
                    <a:lstStyle/>
                    <a:p>
                      <a:pPr algn="r" rtl="0" fontAlgn="ctr"/>
                      <a:r>
                        <a:rPr lang="en-US" sz="1200" b="0" i="0" u="none" strike="noStrike">
                          <a:solidFill>
                            <a:srgbClr val="000000"/>
                          </a:solidFill>
                          <a:effectLst/>
                          <a:latin typeface="Arial"/>
                        </a:rPr>
                        <a:t>0.013</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72657316"/>
                  </a:ext>
                </a:extLst>
              </a:tr>
              <a:tr h="310243">
                <a:tc>
                  <a:txBody>
                    <a:bodyPr/>
                    <a:lstStyle/>
                    <a:p>
                      <a:pPr algn="l" rtl="0" fontAlgn="ctr"/>
                      <a:r>
                        <a:rPr lang="en-US" sz="1200" b="1" i="0" u="none" strike="noStrike">
                          <a:solidFill>
                            <a:schemeClr val="bg1"/>
                          </a:solidFill>
                          <a:effectLst/>
                          <a:latin typeface="Arial" panose="020B0604020202020204" pitchFamily="34" charset="0"/>
                        </a:rPr>
                        <a:t>6 month</a:t>
                      </a:r>
                    </a:p>
                  </a:txBody>
                  <a:tcPr marL="6350" marR="6350" marT="6350" marB="0" anchor="ctr">
                    <a:solidFill>
                      <a:schemeClr val="tx2">
                        <a:lumMod val="60000"/>
                        <a:lumOff val="40000"/>
                      </a:schemeClr>
                    </a:solidFill>
                  </a:tcPr>
                </a:tc>
                <a:tc>
                  <a:txBody>
                    <a:bodyPr/>
                    <a:lstStyle/>
                    <a:p>
                      <a:pPr algn="ctr" fontAlgn="ctr"/>
                      <a:endParaRPr lang="en-US" sz="1200" b="0" i="0" u="none" strike="noStrike">
                        <a:solidFill>
                          <a:srgbClr val="000000"/>
                        </a:solidFill>
                        <a:effectLst/>
                        <a:latin typeface="Arial"/>
                      </a:endParaRP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0.001</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2844135212"/>
                  </a:ext>
                </a:extLst>
              </a:tr>
              <a:tr h="310243">
                <a:tc>
                  <a:txBody>
                    <a:bodyPr/>
                    <a:lstStyle/>
                    <a:p>
                      <a:pPr algn="l" rtl="0" fontAlgn="ctr"/>
                      <a:r>
                        <a:rPr lang="en-US" sz="1200" b="1" i="0" u="none" strike="noStrike">
                          <a:solidFill>
                            <a:schemeClr val="bg1"/>
                          </a:solidFill>
                          <a:effectLst/>
                          <a:latin typeface="Arial" panose="020B0604020202020204" pitchFamily="34" charset="0"/>
                        </a:rPr>
                        <a:t>9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2/23/2008</a:t>
                      </a:r>
                    </a:p>
                  </a:txBody>
                  <a:tcPr marL="6350" marR="6350" marT="6350" marB="0" anchor="ctr"/>
                </a:tc>
                <a:tc>
                  <a:txBody>
                    <a:bodyPr/>
                    <a:lstStyle/>
                    <a:p>
                      <a:pPr algn="r" rtl="0" fontAlgn="ctr"/>
                      <a:r>
                        <a:rPr lang="en-US" sz="1200" b="0" i="0" u="none" strike="noStrike">
                          <a:solidFill>
                            <a:srgbClr val="000000"/>
                          </a:solidFill>
                          <a:effectLst/>
                          <a:latin typeface="Arial"/>
                        </a:rPr>
                        <a:t>0.003</a:t>
                      </a:r>
                    </a:p>
                  </a:txBody>
                  <a:tcPr marL="6350" marR="6350" marT="6350" marB="0" anchor="ctr"/>
                </a:tc>
                <a:tc>
                  <a:txBody>
                    <a:bodyPr/>
                    <a:lstStyle/>
                    <a:p>
                      <a:pPr algn="r" rtl="0" fontAlgn="ctr"/>
                      <a:r>
                        <a:rPr lang="en-US" sz="1200" b="0" i="0" u="none" strike="noStrike">
                          <a:solidFill>
                            <a:srgbClr val="000000"/>
                          </a:solidFill>
                          <a:effectLst/>
                          <a:latin typeface="Arial"/>
                        </a:rPr>
                        <a:t>-0.01</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1752898496"/>
                  </a:ext>
                </a:extLst>
              </a:tr>
              <a:tr h="310243">
                <a:tc>
                  <a:txBody>
                    <a:bodyPr/>
                    <a:lstStyle/>
                    <a:p>
                      <a:pPr algn="l" rtl="0" fontAlgn="ctr"/>
                      <a:r>
                        <a:rPr lang="en-US" sz="1200" b="1" i="0" u="none" strike="noStrike">
                          <a:solidFill>
                            <a:schemeClr val="bg1"/>
                          </a:solidFill>
                          <a:effectLst/>
                          <a:latin typeface="Arial" panose="020B0604020202020204" pitchFamily="34" charset="0"/>
                        </a:rPr>
                        <a:t>18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1/5/2009</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r" rtl="0" fontAlgn="ctr"/>
                      <a:r>
                        <a:rPr lang="en-US" sz="1200" b="0" i="0" u="none" strike="noStrike">
                          <a:solidFill>
                            <a:srgbClr val="000000"/>
                          </a:solidFill>
                          <a:effectLst/>
                          <a:latin typeface="Arial"/>
                        </a:rPr>
                        <a:t>0.006</a:t>
                      </a:r>
                    </a:p>
                  </a:txBody>
                  <a:tcPr marL="6350" marR="6350" marT="6350" marB="0" anchor="ctr"/>
                </a:tc>
                <a:tc>
                  <a:txBody>
                    <a:bodyPr/>
                    <a:lstStyle/>
                    <a:p>
                      <a:pPr algn="r" rtl="0" fontAlgn="ctr"/>
                      <a:r>
                        <a:rPr lang="en-US" sz="1200" b="0" i="0" u="none" strike="noStrike">
                          <a:solidFill>
                            <a:srgbClr val="000000"/>
                          </a:solidFill>
                          <a:effectLst/>
                          <a:latin typeface="Arial"/>
                        </a:rPr>
                        <a:t>0.003</a:t>
                      </a:r>
                    </a:p>
                  </a:txBody>
                  <a:tcPr marL="6350" marR="6350" marT="6350" marB="0" anchor="ct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3761012510"/>
                  </a:ext>
                </a:extLst>
              </a:tr>
              <a:tr h="310243">
                <a:tc>
                  <a:txBody>
                    <a:bodyPr/>
                    <a:lstStyle/>
                    <a:p>
                      <a:pPr algn="l" rtl="0" fontAlgn="ctr"/>
                      <a:r>
                        <a:rPr lang="en-US" sz="1200" b="1" i="0" u="none" strike="noStrike">
                          <a:solidFill>
                            <a:schemeClr val="bg1"/>
                          </a:solidFill>
                          <a:effectLst/>
                          <a:latin typeface="Arial" panose="020B0604020202020204" pitchFamily="34" charset="0"/>
                        </a:rPr>
                        <a:t>21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3/6/2009</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r" rtl="0" fontAlgn="ctr"/>
                      <a:r>
                        <a:rPr lang="en-US" sz="1200" b="0" i="0" u="none" strike="noStrike">
                          <a:solidFill>
                            <a:srgbClr val="000000"/>
                          </a:solidFill>
                          <a:effectLst/>
                          <a:latin typeface="Arial"/>
                        </a:rPr>
                        <a:t>0</a:t>
                      </a:r>
                    </a:p>
                  </a:txBody>
                  <a:tcPr marL="6350" marR="6350" marT="6350" marB="0" anchor="ct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0.017</a:t>
                      </a:r>
                    </a:p>
                  </a:txBody>
                  <a:tcPr marL="6350" marR="6350" marT="6350" marB="0" anchor="ctr">
                    <a:solidFill>
                      <a:srgbClr val="FFFF00"/>
                    </a:solidFill>
                  </a:tcP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3754586739"/>
                  </a:ext>
                </a:extLst>
              </a:tr>
              <a:tr h="310243">
                <a:tc>
                  <a:txBody>
                    <a:bodyPr/>
                    <a:lstStyle/>
                    <a:p>
                      <a:pPr algn="l" rtl="0" fontAlgn="ctr"/>
                      <a:r>
                        <a:rPr lang="en-US" sz="1200" b="1" i="0" u="none" strike="noStrike">
                          <a:solidFill>
                            <a:schemeClr val="bg1"/>
                          </a:solidFill>
                          <a:effectLst/>
                          <a:latin typeface="Arial" panose="020B0604020202020204" pitchFamily="34" charset="0"/>
                        </a:rPr>
                        <a:t>30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12/7/2009</a:t>
                      </a:r>
                    </a:p>
                  </a:txBody>
                  <a:tcPr marL="6350" marR="6350" marT="6350" marB="0" anchor="ct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0.114</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a:rPr>
                        <a:t>0.046</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a:rPr>
                        <a:t>0.05</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101</a:t>
                      </a:r>
                    </a:p>
                  </a:txBody>
                  <a:tcPr marL="6350" marR="6350" marT="6350" marB="0" anchor="ctr"/>
                </a:tc>
                <a:tc>
                  <a:txBody>
                    <a:bodyPr/>
                    <a:lstStyle/>
                    <a:p>
                      <a:pPr algn="r" rtl="0" fontAlgn="ctr"/>
                      <a:r>
                        <a:rPr lang="en-US" sz="1200" b="0" i="0" u="none" strike="noStrike">
                          <a:solidFill>
                            <a:srgbClr val="000000"/>
                          </a:solidFill>
                          <a:effectLst/>
                          <a:latin typeface="Arial"/>
                        </a:rPr>
                        <a:t>5.1</a:t>
                      </a:r>
                    </a:p>
                  </a:txBody>
                  <a:tcPr marL="6350" marR="6350" marT="6350" marB="0" anchor="ctr"/>
                </a:tc>
                <a:extLst>
                  <a:ext uri="{0D108BD9-81ED-4DB2-BD59-A6C34878D82A}">
                    <a16:rowId xmlns:a16="http://schemas.microsoft.com/office/drawing/2014/main" val="1688126986"/>
                  </a:ext>
                </a:extLst>
              </a:tr>
              <a:tr h="310243">
                <a:tc>
                  <a:txBody>
                    <a:bodyPr/>
                    <a:lstStyle/>
                    <a:p>
                      <a:pPr algn="l" rtl="0" fontAlgn="ctr"/>
                      <a:r>
                        <a:rPr lang="en-US" sz="1200" b="1" i="0" u="none" strike="noStrike">
                          <a:solidFill>
                            <a:schemeClr val="bg1"/>
                          </a:solidFill>
                          <a:effectLst/>
                          <a:latin typeface="Arial" panose="020B0604020202020204" pitchFamily="34" charset="0"/>
                        </a:rPr>
                        <a:t>33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2/23/2010</a:t>
                      </a:r>
                    </a:p>
                  </a:txBody>
                  <a:tcPr marL="6350" marR="6350" marT="6350" marB="0" anchor="ctr"/>
                </a:tc>
                <a:tc>
                  <a:txBody>
                    <a:bodyPr/>
                    <a:lstStyle/>
                    <a:p>
                      <a:pPr algn="r" rtl="0" fontAlgn="ctr"/>
                      <a:r>
                        <a:rPr lang="en-US" sz="1200" b="0" i="0" u="none" strike="noStrike">
                          <a:solidFill>
                            <a:srgbClr val="000000"/>
                          </a:solidFill>
                          <a:effectLst/>
                          <a:highlight>
                            <a:srgbClr val="FFFF00"/>
                          </a:highlight>
                          <a:latin typeface="Arial"/>
                        </a:rPr>
                        <a:t>204</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25</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0.039</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103</a:t>
                      </a:r>
                    </a:p>
                  </a:txBody>
                  <a:tcPr marL="6350" marR="6350" marT="6350" marB="0" anchor="ctr"/>
                </a:tc>
                <a:tc>
                  <a:txBody>
                    <a:bodyPr/>
                    <a:lstStyle/>
                    <a:p>
                      <a:pPr algn="r" rtl="0" fontAlgn="ctr"/>
                      <a:r>
                        <a:rPr lang="en-US" sz="1200" b="0" i="0" u="none" strike="noStrike">
                          <a:solidFill>
                            <a:srgbClr val="000000"/>
                          </a:solidFill>
                          <a:effectLst/>
                          <a:latin typeface="Arial"/>
                        </a:rPr>
                        <a:t>4.9</a:t>
                      </a:r>
                    </a:p>
                  </a:txBody>
                  <a:tcPr marL="6350" marR="6350" marT="6350" marB="0" anchor="ctr"/>
                </a:tc>
                <a:extLst>
                  <a:ext uri="{0D108BD9-81ED-4DB2-BD59-A6C34878D82A}">
                    <a16:rowId xmlns:a16="http://schemas.microsoft.com/office/drawing/2014/main" val="1166967671"/>
                  </a:ext>
                </a:extLst>
              </a:tr>
              <a:tr h="310243">
                <a:tc>
                  <a:txBody>
                    <a:bodyPr/>
                    <a:lstStyle/>
                    <a:p>
                      <a:pPr algn="l" rtl="0" fontAlgn="ctr"/>
                      <a:r>
                        <a:rPr lang="en-US" sz="1200" b="1" i="0" u="none" strike="noStrike">
                          <a:solidFill>
                            <a:schemeClr val="bg1"/>
                          </a:solidFill>
                          <a:effectLst/>
                          <a:latin typeface="Arial" panose="020B0604020202020204" pitchFamily="34" charset="0"/>
                        </a:rPr>
                        <a:t>36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5/17/2010</a:t>
                      </a:r>
                    </a:p>
                  </a:txBody>
                  <a:tcPr marL="6350" marR="6350" marT="6350" marB="0" anchor="ctr"/>
                </a:tc>
                <a:tc>
                  <a:txBody>
                    <a:bodyPr/>
                    <a:lstStyle/>
                    <a:p>
                      <a:pPr algn="r" rtl="0" fontAlgn="ctr"/>
                      <a:r>
                        <a:rPr lang="en-US" sz="1200" b="0" i="0" u="none" strike="noStrike">
                          <a:solidFill>
                            <a:srgbClr val="000000"/>
                          </a:solidFill>
                          <a:effectLst/>
                          <a:highlight>
                            <a:srgbClr val="FFFF00"/>
                          </a:highlight>
                          <a:latin typeface="Arial"/>
                        </a:rPr>
                        <a:t>402</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a:rPr>
                        <a:t>53</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0.057</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98</a:t>
                      </a:r>
                    </a:p>
                  </a:txBody>
                  <a:tcPr marL="6350" marR="6350" marT="6350" marB="0" anchor="ctr"/>
                </a:tc>
                <a:tc>
                  <a:txBody>
                    <a:bodyPr/>
                    <a:lstStyle/>
                    <a:p>
                      <a:pPr algn="r" rtl="0" fontAlgn="ctr"/>
                      <a:r>
                        <a:rPr lang="en-US" sz="1200" b="0" i="0" u="none" strike="noStrike">
                          <a:solidFill>
                            <a:srgbClr val="000000"/>
                          </a:solidFill>
                          <a:effectLst/>
                          <a:latin typeface="Arial"/>
                        </a:rPr>
                        <a:t>5.1</a:t>
                      </a:r>
                    </a:p>
                  </a:txBody>
                  <a:tcPr marL="6350" marR="6350" marT="6350" marB="0" anchor="ctr"/>
                </a:tc>
                <a:extLst>
                  <a:ext uri="{0D108BD9-81ED-4DB2-BD59-A6C34878D82A}">
                    <a16:rowId xmlns:a16="http://schemas.microsoft.com/office/drawing/2014/main" val="194433695"/>
                  </a:ext>
                </a:extLst>
              </a:tr>
              <a:tr h="310243">
                <a:tc>
                  <a:txBody>
                    <a:bodyPr/>
                    <a:lstStyle/>
                    <a:p>
                      <a:pPr algn="l" rtl="0" fontAlgn="ctr"/>
                      <a:r>
                        <a:rPr lang="en-US" sz="1200" b="1" i="0" u="none" strike="noStrike">
                          <a:solidFill>
                            <a:schemeClr val="bg1"/>
                          </a:solidFill>
                          <a:effectLst/>
                          <a:latin typeface="Arial" panose="020B0604020202020204" pitchFamily="34" charset="0"/>
                        </a:rPr>
                        <a:t>39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9/13/2010</a:t>
                      </a:r>
                    </a:p>
                  </a:txBody>
                  <a:tcPr marL="6350" marR="6350" marT="6350" marB="0" anchor="ctr"/>
                </a:tc>
                <a:tc>
                  <a:txBody>
                    <a:bodyPr/>
                    <a:lstStyle/>
                    <a:p>
                      <a:pPr algn="r" rtl="0" fontAlgn="ctr"/>
                      <a:r>
                        <a:rPr lang="en-US" sz="1200" b="0" i="0" u="none" strike="noStrike">
                          <a:solidFill>
                            <a:srgbClr val="000000"/>
                          </a:solidFill>
                          <a:effectLst/>
                          <a:highlight>
                            <a:srgbClr val="FFFF00"/>
                          </a:highlight>
                          <a:latin typeface="Arial"/>
                        </a:rPr>
                        <a:t>302</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a:rPr>
                        <a:t>54</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highlight>
                            <a:srgbClr val="FFFF00"/>
                          </a:highlight>
                          <a:latin typeface="Arial" panose="020B0604020202020204" pitchFamily="34" charset="0"/>
                        </a:rPr>
                        <a:t>-0</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105</a:t>
                      </a:r>
                    </a:p>
                  </a:txBody>
                  <a:tcPr marL="6350" marR="6350" marT="6350" marB="0" anchor="ctr"/>
                </a:tc>
                <a:tc>
                  <a:txBody>
                    <a:bodyPr/>
                    <a:lstStyle/>
                    <a:p>
                      <a:pPr algn="r" rtl="0" fontAlgn="ctr"/>
                      <a:r>
                        <a:rPr lang="en-US" sz="1200" b="0" i="0" u="none" strike="noStrike">
                          <a:solidFill>
                            <a:srgbClr val="000000"/>
                          </a:solidFill>
                          <a:effectLst/>
                          <a:latin typeface="Arial"/>
                        </a:rPr>
                        <a:t>5</a:t>
                      </a:r>
                    </a:p>
                  </a:txBody>
                  <a:tcPr marL="6350" marR="6350" marT="6350" marB="0" anchor="ctr"/>
                </a:tc>
                <a:extLst>
                  <a:ext uri="{0D108BD9-81ED-4DB2-BD59-A6C34878D82A}">
                    <a16:rowId xmlns:a16="http://schemas.microsoft.com/office/drawing/2014/main" val="3518403531"/>
                  </a:ext>
                </a:extLst>
              </a:tr>
              <a:tr h="310243">
                <a:tc>
                  <a:txBody>
                    <a:bodyPr/>
                    <a:lstStyle/>
                    <a:p>
                      <a:pPr algn="l" rtl="0" fontAlgn="ctr"/>
                      <a:r>
                        <a:rPr lang="en-US" sz="1200" b="1" i="0" u="none" strike="noStrike">
                          <a:solidFill>
                            <a:schemeClr val="bg1"/>
                          </a:solidFill>
                          <a:effectLst/>
                          <a:latin typeface="Arial" panose="020B0604020202020204" pitchFamily="34" charset="0"/>
                        </a:rPr>
                        <a:t>42 month</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12/6/2010</a:t>
                      </a: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90</a:t>
                      </a:r>
                    </a:p>
                  </a:txBody>
                  <a:tcPr marL="6350" marR="6350" marT="6350" marB="0" anchor="ctr"/>
                </a:tc>
                <a:tc>
                  <a:txBody>
                    <a:bodyPr/>
                    <a:lstStyle/>
                    <a:p>
                      <a:pPr algn="r" rtl="0" fontAlgn="ctr"/>
                      <a:r>
                        <a:rPr lang="en-US" sz="1200" b="0" i="0" u="none" strike="noStrike">
                          <a:solidFill>
                            <a:srgbClr val="000000"/>
                          </a:solidFill>
                          <a:effectLst/>
                          <a:latin typeface="Arial"/>
                        </a:rPr>
                        <a:t>4.9</a:t>
                      </a:r>
                    </a:p>
                  </a:txBody>
                  <a:tcPr marL="6350" marR="6350" marT="6350" marB="0" anchor="ctr"/>
                </a:tc>
                <a:extLst>
                  <a:ext uri="{0D108BD9-81ED-4DB2-BD59-A6C34878D82A}">
                    <a16:rowId xmlns:a16="http://schemas.microsoft.com/office/drawing/2014/main" val="878473754"/>
                  </a:ext>
                </a:extLst>
              </a:tr>
              <a:tr h="310243">
                <a:tc>
                  <a:txBody>
                    <a:bodyPr/>
                    <a:lstStyle/>
                    <a:p>
                      <a:pPr algn="l" rtl="0" fontAlgn="ctr"/>
                      <a:r>
                        <a:rPr lang="en-US" sz="1200" b="1" i="0" u="none" strike="noStrike">
                          <a:solidFill>
                            <a:schemeClr val="bg1"/>
                          </a:solidFill>
                          <a:effectLst/>
                          <a:latin typeface="Arial" panose="020B0604020202020204" pitchFamily="34" charset="0"/>
                        </a:rPr>
                        <a:t>4.25 year</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9/12/2011</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296</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166</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0.057</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86</a:t>
                      </a:r>
                    </a:p>
                  </a:txBody>
                  <a:tcPr marL="6350" marR="6350" marT="6350" marB="0" anchor="ctr"/>
                </a:tc>
                <a:tc>
                  <a:txBody>
                    <a:bodyPr/>
                    <a:lstStyle/>
                    <a:p>
                      <a:pPr algn="r" rtl="0" fontAlgn="ctr"/>
                      <a:r>
                        <a:rPr lang="en-US" sz="1200" b="0" i="0" u="none" strike="noStrike">
                          <a:solidFill>
                            <a:srgbClr val="000000"/>
                          </a:solidFill>
                          <a:effectLst/>
                          <a:latin typeface="Arial"/>
                        </a:rPr>
                        <a:t>5</a:t>
                      </a:r>
                    </a:p>
                  </a:txBody>
                  <a:tcPr marL="6350" marR="6350" marT="6350" marB="0" anchor="ctr"/>
                </a:tc>
                <a:extLst>
                  <a:ext uri="{0D108BD9-81ED-4DB2-BD59-A6C34878D82A}">
                    <a16:rowId xmlns:a16="http://schemas.microsoft.com/office/drawing/2014/main" val="2038960144"/>
                  </a:ext>
                </a:extLst>
              </a:tr>
              <a:tr h="310243">
                <a:tc>
                  <a:txBody>
                    <a:bodyPr/>
                    <a:lstStyle/>
                    <a:p>
                      <a:pPr algn="l" rtl="0" fontAlgn="ctr"/>
                      <a:r>
                        <a:rPr lang="en-US" sz="1200" b="1" i="0" u="none" strike="noStrike">
                          <a:solidFill>
                            <a:schemeClr val="bg1"/>
                          </a:solidFill>
                          <a:effectLst/>
                          <a:latin typeface="Arial" panose="020B0604020202020204" pitchFamily="34" charset="0"/>
                        </a:rPr>
                        <a:t>5 year</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5/21/2012</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283</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288</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0.015</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82</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4.9</a:t>
                      </a:r>
                    </a:p>
                  </a:txBody>
                  <a:tcPr marL="6350" marR="6350" marT="6350" marB="0" anchor="ctr"/>
                </a:tc>
                <a:extLst>
                  <a:ext uri="{0D108BD9-81ED-4DB2-BD59-A6C34878D82A}">
                    <a16:rowId xmlns:a16="http://schemas.microsoft.com/office/drawing/2014/main" val="2588005914"/>
                  </a:ext>
                </a:extLst>
              </a:tr>
              <a:tr h="310243">
                <a:tc>
                  <a:txBody>
                    <a:bodyPr/>
                    <a:lstStyle/>
                    <a:p>
                      <a:pPr algn="l" rtl="0" fontAlgn="ctr"/>
                      <a:r>
                        <a:rPr lang="en-US" sz="1200" b="1" i="0" u="none" strike="noStrike">
                          <a:solidFill>
                            <a:schemeClr val="bg1"/>
                          </a:solidFill>
                          <a:effectLst/>
                          <a:latin typeface="Arial" panose="020B0604020202020204" pitchFamily="34" charset="0"/>
                        </a:rPr>
                        <a:t>6 year</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7/2/2013</a:t>
                      </a:r>
                    </a:p>
                  </a:txBody>
                  <a:tcPr marL="6350" marR="6350" marT="6350" marB="0" anchor="ctr"/>
                </a:tc>
                <a:tc>
                  <a:txBody>
                    <a:bodyPr/>
                    <a:lstStyle/>
                    <a:p>
                      <a:pPr algn="r" rtl="0" fontAlgn="ctr"/>
                      <a:r>
                        <a:rPr lang="en-US" sz="1200" b="0" i="0" u="none" strike="noStrike">
                          <a:solidFill>
                            <a:srgbClr val="000000"/>
                          </a:solidFill>
                          <a:effectLst/>
                          <a:latin typeface="Arial"/>
                        </a:rPr>
                        <a:t>194</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422</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0.02</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90</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5.1</a:t>
                      </a:r>
                    </a:p>
                  </a:txBody>
                  <a:tcPr marL="6350" marR="6350" marT="6350" marB="0" anchor="ctr"/>
                </a:tc>
                <a:extLst>
                  <a:ext uri="{0D108BD9-81ED-4DB2-BD59-A6C34878D82A}">
                    <a16:rowId xmlns:a16="http://schemas.microsoft.com/office/drawing/2014/main" val="1786398373"/>
                  </a:ext>
                </a:extLst>
              </a:tr>
              <a:tr h="442502">
                <a:tc>
                  <a:txBody>
                    <a:bodyPr/>
                    <a:lstStyle/>
                    <a:p>
                      <a:pPr algn="l" rtl="0" fontAlgn="ctr"/>
                      <a:r>
                        <a:rPr lang="en-US" sz="1200" b="1" i="0" u="none" strike="noStrike">
                          <a:solidFill>
                            <a:schemeClr val="bg1"/>
                          </a:solidFill>
                          <a:effectLst/>
                          <a:latin typeface="Arial" panose="020B0604020202020204" pitchFamily="34" charset="0"/>
                        </a:rPr>
                        <a:t>7 year</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4/24/2014</a:t>
                      </a:r>
                    </a:p>
                  </a:txBody>
                  <a:tcPr marL="6350" marR="6350" marT="6350" marB="0" anchor="ctr"/>
                </a:tc>
                <a:tc>
                  <a:txBody>
                    <a:bodyPr/>
                    <a:lstStyle/>
                    <a:p>
                      <a:pPr algn="r" rtl="0" fontAlgn="ctr"/>
                      <a:r>
                        <a:rPr lang="en-US" sz="1200" b="0" i="0" u="none" strike="noStrike">
                          <a:solidFill>
                            <a:srgbClr val="000000"/>
                          </a:solidFill>
                          <a:effectLst/>
                          <a:latin typeface="Arial"/>
                        </a:rPr>
                        <a:t>100</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220</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0.011</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82</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5.3</a:t>
                      </a:r>
                    </a:p>
                  </a:txBody>
                  <a:tcPr marL="6350" marR="6350" marT="6350" marB="0" anchor="ctr"/>
                </a:tc>
                <a:extLst>
                  <a:ext uri="{0D108BD9-81ED-4DB2-BD59-A6C34878D82A}">
                    <a16:rowId xmlns:a16="http://schemas.microsoft.com/office/drawing/2014/main" val="3648412068"/>
                  </a:ext>
                </a:extLst>
              </a:tr>
              <a:tr h="310243">
                <a:tc>
                  <a:txBody>
                    <a:bodyPr/>
                    <a:lstStyle/>
                    <a:p>
                      <a:pPr algn="l" rtl="0" fontAlgn="ctr"/>
                      <a:r>
                        <a:rPr lang="en-US" sz="1200" b="1" i="0" u="none" strike="noStrike">
                          <a:solidFill>
                            <a:schemeClr val="bg1"/>
                          </a:solidFill>
                          <a:effectLst/>
                          <a:latin typeface="Arial" panose="020B0604020202020204" pitchFamily="34" charset="0"/>
                        </a:rPr>
                        <a:t>7.25 year</a:t>
                      </a:r>
                    </a:p>
                  </a:txBody>
                  <a:tcPr marL="6350" marR="6350" marT="6350" marB="0" anchor="ctr">
                    <a:solidFill>
                      <a:schemeClr val="tx2">
                        <a:lumMod val="60000"/>
                        <a:lumOff val="40000"/>
                      </a:schemeClr>
                    </a:solidFill>
                  </a:tcPr>
                </a:tc>
                <a:tc>
                  <a:txBody>
                    <a:bodyPr/>
                    <a:lstStyle/>
                    <a:p>
                      <a:pPr algn="l" rtl="0" fontAlgn="ctr"/>
                      <a:r>
                        <a:rPr lang="en-US" sz="1200" b="0" i="0" u="none" strike="noStrike">
                          <a:solidFill>
                            <a:srgbClr val="000000"/>
                          </a:solidFill>
                          <a:effectLst/>
                          <a:latin typeface="Arial" panose="020B0604020202020204" pitchFamily="34" charset="0"/>
                        </a:rPr>
                        <a:t>Did not complete</a:t>
                      </a: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extLst>
                  <a:ext uri="{0D108BD9-81ED-4DB2-BD59-A6C34878D82A}">
                    <a16:rowId xmlns:a16="http://schemas.microsoft.com/office/drawing/2014/main" val="3059197652"/>
                  </a:ext>
                </a:extLst>
              </a:tr>
              <a:tr h="310243">
                <a:tc>
                  <a:txBody>
                    <a:bodyPr/>
                    <a:lstStyle/>
                    <a:p>
                      <a:pPr algn="l" rtl="0" fontAlgn="ctr"/>
                      <a:r>
                        <a:rPr lang="en-US" sz="1200" b="1" i="0" u="none" strike="noStrike">
                          <a:solidFill>
                            <a:schemeClr val="bg1"/>
                          </a:solidFill>
                          <a:effectLst/>
                          <a:latin typeface="Arial" panose="020B0604020202020204" pitchFamily="34" charset="0"/>
                        </a:rPr>
                        <a:t>7.5 year</a:t>
                      </a:r>
                    </a:p>
                  </a:txBody>
                  <a:tcPr marL="6350" marR="6350" marT="6350" marB="0" anchor="ctr">
                    <a:solidFill>
                      <a:schemeClr val="tx2">
                        <a:lumMod val="60000"/>
                        <a:lumOff val="40000"/>
                      </a:schemeClr>
                    </a:solidFill>
                  </a:tcPr>
                </a:tc>
                <a:tc>
                  <a:txBody>
                    <a:bodyPr/>
                    <a:lstStyle/>
                    <a:p>
                      <a:pPr algn="l" rtl="0" fontAlgn="ctr"/>
                      <a:r>
                        <a:rPr lang="en-US" sz="1200" b="0" i="0" u="none" strike="noStrike">
                          <a:solidFill>
                            <a:srgbClr val="000000"/>
                          </a:solidFill>
                          <a:effectLst/>
                          <a:latin typeface="Arial" panose="020B0604020202020204" pitchFamily="34" charset="0"/>
                        </a:rPr>
                        <a:t>Did not complete</a:t>
                      </a: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extLst>
                  <a:ext uri="{0D108BD9-81ED-4DB2-BD59-A6C34878D82A}">
                    <a16:rowId xmlns:a16="http://schemas.microsoft.com/office/drawing/2014/main" val="3581716645"/>
                  </a:ext>
                </a:extLst>
              </a:tr>
              <a:tr h="310243">
                <a:tc>
                  <a:txBody>
                    <a:bodyPr/>
                    <a:lstStyle/>
                    <a:p>
                      <a:pPr algn="l" rtl="0" fontAlgn="ctr"/>
                      <a:r>
                        <a:rPr lang="en-US" sz="1200" b="1" i="0" u="none" strike="noStrike">
                          <a:solidFill>
                            <a:schemeClr val="bg1"/>
                          </a:solidFill>
                          <a:effectLst/>
                          <a:latin typeface="Arial" panose="020B0604020202020204" pitchFamily="34" charset="0"/>
                        </a:rPr>
                        <a:t>7.75 year</a:t>
                      </a:r>
                    </a:p>
                  </a:txBody>
                  <a:tcPr marL="6350" marR="6350" marT="6350" marB="0" anchor="ctr">
                    <a:solidFill>
                      <a:schemeClr val="tx2">
                        <a:lumMod val="60000"/>
                        <a:lumOff val="40000"/>
                      </a:schemeClr>
                    </a:solidFill>
                  </a:tcPr>
                </a:tc>
                <a:tc>
                  <a:txBody>
                    <a:bodyPr/>
                    <a:lstStyle/>
                    <a:p>
                      <a:pPr algn="l" rtl="0" fontAlgn="ctr"/>
                      <a:r>
                        <a:rPr lang="en-US" sz="1200" b="0" i="0" u="none" strike="noStrike">
                          <a:solidFill>
                            <a:srgbClr val="000000"/>
                          </a:solidFill>
                          <a:effectLst/>
                          <a:latin typeface="Arial" panose="020B0604020202020204" pitchFamily="34" charset="0"/>
                        </a:rPr>
                        <a:t>Did not complete</a:t>
                      </a: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r"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endParaRPr lang="en-US" sz="1200" b="0" i="0" u="none" strike="noStrike">
                        <a:solidFill>
                          <a:srgbClr val="000000"/>
                        </a:solidFill>
                        <a:effectLst/>
                        <a:latin typeface="Arial"/>
                      </a:endParaRPr>
                    </a:p>
                  </a:txBody>
                  <a:tcPr marL="6350" marR="6350" marT="6350" marB="0" anchor="ctr"/>
                </a:tc>
                <a:tc>
                  <a:txBody>
                    <a:bodyPr/>
                    <a:lstStyle/>
                    <a:p>
                      <a:pPr algn="l" rtl="0" fontAlgn="ctr"/>
                      <a:r>
                        <a:rPr lang="en-US" sz="1200" b="0" i="0" u="none" strike="noStrike">
                          <a:solidFill>
                            <a:srgbClr val="000000"/>
                          </a:solidFill>
                          <a:effectLst/>
                          <a:latin typeface="Arial" panose="020B0604020202020204" pitchFamily="34" charset="0"/>
                        </a:rPr>
                        <a:t> </a:t>
                      </a:r>
                    </a:p>
                  </a:txBody>
                  <a:tcPr marL="6350" marR="6350" marT="6350" marB="0" anchor="ctr"/>
                </a:tc>
                <a:extLst>
                  <a:ext uri="{0D108BD9-81ED-4DB2-BD59-A6C34878D82A}">
                    <a16:rowId xmlns:a16="http://schemas.microsoft.com/office/drawing/2014/main" val="2884524721"/>
                  </a:ext>
                </a:extLst>
              </a:tr>
              <a:tr h="310243">
                <a:tc>
                  <a:txBody>
                    <a:bodyPr/>
                    <a:lstStyle/>
                    <a:p>
                      <a:pPr algn="l" rtl="0" fontAlgn="ctr"/>
                      <a:r>
                        <a:rPr lang="en-US" sz="1200" b="1" i="0" u="none" strike="noStrike">
                          <a:solidFill>
                            <a:schemeClr val="bg1"/>
                          </a:solidFill>
                          <a:effectLst/>
                          <a:latin typeface="Arial" panose="020B0604020202020204" pitchFamily="34" charset="0"/>
                        </a:rPr>
                        <a:t>8 year</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7/6/2015</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45</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280</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0.013</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136</a:t>
                      </a:r>
                    </a:p>
                  </a:txBody>
                  <a:tcPr marL="6350" marR="6350" marT="6350" marB="0" anchor="ctr"/>
                </a:tc>
                <a:tc>
                  <a:txBody>
                    <a:bodyPr/>
                    <a:lstStyle/>
                    <a:p>
                      <a:pPr algn="r" rtl="0" fontAlgn="ctr"/>
                      <a:r>
                        <a:rPr lang="en-US" sz="1200" b="1" i="0" u="none" strike="noStrike">
                          <a:solidFill>
                            <a:srgbClr val="FF0000"/>
                          </a:solidFill>
                          <a:effectLst/>
                          <a:latin typeface="Arial" panose="020B0604020202020204" pitchFamily="34" charset="0"/>
                        </a:rPr>
                        <a:t>7</a:t>
                      </a:r>
                    </a:p>
                  </a:txBody>
                  <a:tcPr marL="6350" marR="6350" marT="6350" marB="0" anchor="ctr">
                    <a:solidFill>
                      <a:srgbClr val="FFFF00"/>
                    </a:solidFill>
                  </a:tcPr>
                </a:tc>
                <a:extLst>
                  <a:ext uri="{0D108BD9-81ED-4DB2-BD59-A6C34878D82A}">
                    <a16:rowId xmlns:a16="http://schemas.microsoft.com/office/drawing/2014/main" val="3006320928"/>
                  </a:ext>
                </a:extLst>
              </a:tr>
              <a:tr h="310243">
                <a:tc>
                  <a:txBody>
                    <a:bodyPr/>
                    <a:lstStyle/>
                    <a:p>
                      <a:pPr algn="l" rtl="0" fontAlgn="ctr"/>
                      <a:r>
                        <a:rPr lang="en-US" sz="1200" b="1" i="0" u="none" strike="noStrike">
                          <a:solidFill>
                            <a:schemeClr val="bg1"/>
                          </a:solidFill>
                          <a:effectLst/>
                          <a:latin typeface="Arial" panose="020B0604020202020204" pitchFamily="34" charset="0"/>
                        </a:rPr>
                        <a:t>Post dx</a:t>
                      </a:r>
                    </a:p>
                  </a:txBody>
                  <a:tcPr marL="6350" marR="6350" marT="6350" marB="0" anchor="ctr">
                    <a:solidFill>
                      <a:schemeClr val="tx2">
                        <a:lumMod val="60000"/>
                        <a:lumOff val="40000"/>
                      </a:schemeClr>
                    </a:solidFill>
                  </a:tcPr>
                </a:tc>
                <a:tc>
                  <a:txBody>
                    <a:bodyPr/>
                    <a:lstStyle/>
                    <a:p>
                      <a:pPr algn="r" rtl="0" fontAlgn="ctr"/>
                      <a:r>
                        <a:rPr lang="en-US" sz="1200" b="0" i="0" u="none" strike="noStrike">
                          <a:solidFill>
                            <a:srgbClr val="000000"/>
                          </a:solidFill>
                          <a:effectLst/>
                          <a:latin typeface="Arial"/>
                        </a:rPr>
                        <a:t>9/14/2015</a:t>
                      </a:r>
                    </a:p>
                  </a:txBody>
                  <a:tcPr marL="6350" marR="6350" marT="6350" marB="0" anchor="ctr"/>
                </a:tc>
                <a:tc>
                  <a:txBody>
                    <a:bodyPr/>
                    <a:lstStyle/>
                    <a:p>
                      <a:pPr algn="r" rtl="0" fontAlgn="ctr"/>
                      <a:r>
                        <a:rPr lang="en-US" sz="1200" b="0" i="0" u="none" strike="noStrike">
                          <a:solidFill>
                            <a:srgbClr val="000000"/>
                          </a:solidFill>
                          <a:effectLst/>
                          <a:latin typeface="Arial"/>
                        </a:rPr>
                        <a:t>71</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a:rPr>
                        <a:t>236</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0.035</a:t>
                      </a:r>
                    </a:p>
                  </a:txBody>
                  <a:tcPr marL="6350" marR="6350" marT="6350" marB="0" anchor="ctr">
                    <a:solidFill>
                      <a:srgbClr val="FFFF00"/>
                    </a:solidFill>
                  </a:tcPr>
                </a:tc>
                <a:tc>
                  <a:txBody>
                    <a:bodyPr/>
                    <a:lstStyle/>
                    <a:p>
                      <a:pPr algn="r" rtl="0" fontAlgn="ctr"/>
                      <a:r>
                        <a:rPr lang="en-US" sz="1200" b="0" i="0" u="none" strike="noStrike">
                          <a:solidFill>
                            <a:srgbClr val="000000"/>
                          </a:solidFill>
                          <a:effectLst/>
                          <a:latin typeface="Arial" panose="020B0604020202020204" pitchFamily="34" charset="0"/>
                        </a:rPr>
                        <a:t>319</a:t>
                      </a:r>
                    </a:p>
                  </a:txBody>
                  <a:tcPr marL="6350" marR="6350" marT="6350" marB="0" anchor="ctr"/>
                </a:tc>
                <a:tc>
                  <a:txBody>
                    <a:bodyPr/>
                    <a:lstStyle/>
                    <a:p>
                      <a:pPr algn="r" rtl="0" fontAlgn="ctr"/>
                      <a:r>
                        <a:rPr lang="en-US" sz="1200" b="0" i="0" u="none" strike="noStrike">
                          <a:solidFill>
                            <a:srgbClr val="000000"/>
                          </a:solidFill>
                          <a:effectLst/>
                          <a:latin typeface="Arial" panose="020B0604020202020204" pitchFamily="34" charset="0"/>
                        </a:rPr>
                        <a:t>7.8</a:t>
                      </a:r>
                    </a:p>
                  </a:txBody>
                  <a:tcPr marL="6350" marR="6350" marT="6350" marB="0" anchor="ctr"/>
                </a:tc>
                <a:extLst>
                  <a:ext uri="{0D108BD9-81ED-4DB2-BD59-A6C34878D82A}">
                    <a16:rowId xmlns:a16="http://schemas.microsoft.com/office/drawing/2014/main" val="1776382277"/>
                  </a:ext>
                </a:extLst>
              </a:tr>
            </a:tbl>
          </a:graphicData>
        </a:graphic>
      </p:graphicFrame>
      <p:sp>
        <p:nvSpPr>
          <p:cNvPr id="5" name="TextBox 4">
            <a:extLst>
              <a:ext uri="{FF2B5EF4-FFF2-40B4-BE49-F238E27FC236}">
                <a16:creationId xmlns:a16="http://schemas.microsoft.com/office/drawing/2014/main" id="{A0D28D69-B92E-9E5D-78A9-858BA8C561DF}"/>
              </a:ext>
            </a:extLst>
          </p:cNvPr>
          <p:cNvSpPr txBox="1"/>
          <p:nvPr/>
        </p:nvSpPr>
        <p:spPr>
          <a:xfrm>
            <a:off x="331470" y="742950"/>
            <a:ext cx="2823210" cy="4062651"/>
          </a:xfrm>
          <a:prstGeom prst="rect">
            <a:avLst/>
          </a:prstGeom>
          <a:noFill/>
        </p:spPr>
        <p:txBody>
          <a:bodyPr wrap="square" rtlCol="0">
            <a:spAutoFit/>
          </a:bodyPr>
          <a:lstStyle/>
          <a:p>
            <a:pPr marL="457200" indent="-457200">
              <a:buFont typeface="Arial" panose="020B0604020202020204" pitchFamily="34" charset="0"/>
              <a:buChar char="•"/>
            </a:pPr>
            <a:r>
              <a:rPr lang="en-US" sz="2000" i="0">
                <a:solidFill>
                  <a:srgbClr val="000000"/>
                </a:solidFill>
                <a:effectLst/>
                <a:latin typeface="Arial" panose="020B0604020202020204" pitchFamily="34" charset="0"/>
              </a:rPr>
              <a:t>8yo FDR female</a:t>
            </a:r>
          </a:p>
          <a:p>
            <a:endParaRPr lang="en-US" sz="2000">
              <a:solidFill>
                <a:srgbClr val="000000"/>
              </a:solidFill>
              <a:latin typeface="Arial" panose="020B0604020202020204" pitchFamily="34" charset="0"/>
            </a:endParaRPr>
          </a:p>
          <a:p>
            <a:pPr marL="457200" indent="-457200">
              <a:buFont typeface="Arial" panose="020B0604020202020204" pitchFamily="34" charset="0"/>
              <a:buChar char="•"/>
            </a:pPr>
            <a:r>
              <a:rPr lang="en-US" sz="2000">
                <a:solidFill>
                  <a:srgbClr val="000000"/>
                </a:solidFill>
                <a:latin typeface="Arial" panose="020B0604020202020204" pitchFamily="34" charset="0"/>
              </a:rPr>
              <a:t>IAA+ at 21months</a:t>
            </a:r>
          </a:p>
          <a:p>
            <a:endParaRPr lang="en-US" sz="2000">
              <a:solidFill>
                <a:srgbClr val="000000"/>
              </a:solidFill>
              <a:latin typeface="Arial" panose="020B0604020202020204" pitchFamily="34" charset="0"/>
            </a:endParaRPr>
          </a:p>
          <a:p>
            <a:pPr marL="457200" indent="-457200">
              <a:buFont typeface="Arial" panose="020B0604020202020204" pitchFamily="34" charset="0"/>
              <a:buChar char="•"/>
            </a:pPr>
            <a:r>
              <a:rPr lang="en-US" sz="2000">
                <a:solidFill>
                  <a:srgbClr val="000000"/>
                </a:solidFill>
                <a:latin typeface="Arial" panose="020B0604020202020204" pitchFamily="34" charset="0"/>
              </a:rPr>
              <a:t>6-12 month gap between visits</a:t>
            </a:r>
          </a:p>
          <a:p>
            <a:endParaRPr lang="en-US" sz="2000">
              <a:solidFill>
                <a:srgbClr val="000000"/>
              </a:solidFill>
              <a:latin typeface="Arial" panose="020B0604020202020204" pitchFamily="34" charset="0"/>
            </a:endParaRPr>
          </a:p>
          <a:p>
            <a:pPr marL="457200" indent="-457200">
              <a:buFont typeface="Arial" panose="020B0604020202020204" pitchFamily="34" charset="0"/>
              <a:buChar char="•"/>
            </a:pPr>
            <a:r>
              <a:rPr lang="en-US" sz="2000">
                <a:solidFill>
                  <a:srgbClr val="000000"/>
                </a:solidFill>
                <a:latin typeface="Arial" panose="020B0604020202020204" pitchFamily="34" charset="0"/>
              </a:rPr>
              <a:t>No OGTTs; home glucose unknown</a:t>
            </a:r>
          </a:p>
          <a:p>
            <a:pPr marL="457200" indent="-457200">
              <a:buFont typeface="Arial" panose="020B0604020202020204" pitchFamily="34" charset="0"/>
              <a:buChar char="•"/>
            </a:pPr>
            <a:endParaRPr lang="en-US" sz="2000">
              <a:solidFill>
                <a:srgbClr val="000000"/>
              </a:solidFill>
              <a:latin typeface="Arial" panose="020B0604020202020204" pitchFamily="34" charset="0"/>
            </a:endParaRPr>
          </a:p>
          <a:p>
            <a:pPr marL="457200" indent="-457200">
              <a:buFont typeface="Arial" panose="020B0604020202020204" pitchFamily="34" charset="0"/>
              <a:buChar char="•"/>
            </a:pPr>
            <a:r>
              <a:rPr lang="en-US" sz="2000">
                <a:solidFill>
                  <a:srgbClr val="000000"/>
                </a:solidFill>
                <a:latin typeface="Arial" panose="020B0604020202020204" pitchFamily="34" charset="0"/>
              </a:rPr>
              <a:t>At Dx: HbA1c 7, no symptoms/No DKA</a:t>
            </a:r>
          </a:p>
          <a:p>
            <a:pPr marL="285750" indent="-285750">
              <a:buFont typeface="Arial" panose="020B0604020202020204" pitchFamily="34" charset="0"/>
              <a:buChar char="•"/>
            </a:pPr>
            <a:endParaRPr lang="en-US"/>
          </a:p>
        </p:txBody>
      </p:sp>
      <p:sp>
        <p:nvSpPr>
          <p:cNvPr id="6" name="TextBox 5">
            <a:extLst>
              <a:ext uri="{FF2B5EF4-FFF2-40B4-BE49-F238E27FC236}">
                <a16:creationId xmlns:a16="http://schemas.microsoft.com/office/drawing/2014/main" id="{C7130DED-C6DE-5599-88F4-36DE386980E0}"/>
              </a:ext>
            </a:extLst>
          </p:cNvPr>
          <p:cNvSpPr txBox="1"/>
          <p:nvPr/>
        </p:nvSpPr>
        <p:spPr>
          <a:xfrm>
            <a:off x="331470" y="233243"/>
            <a:ext cx="2823210" cy="400110"/>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Case Review #1</a:t>
            </a:r>
          </a:p>
        </p:txBody>
      </p:sp>
      <p:pic>
        <p:nvPicPr>
          <p:cNvPr id="4098" name="Picture 2" descr="The Best Gifts for an 8 Year Old Girl in 2022 - Experienced ...">
            <a:extLst>
              <a:ext uri="{FF2B5EF4-FFF2-40B4-BE49-F238E27FC236}">
                <a16:creationId xmlns:a16="http://schemas.microsoft.com/office/drawing/2014/main" id="{50055524-093F-4FDA-A2E4-AB8C4ADFD5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1655" y="5432569"/>
            <a:ext cx="2089150" cy="136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36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4">
            <a:extLst>
              <a:ext uri="{FF2B5EF4-FFF2-40B4-BE49-F238E27FC236}">
                <a16:creationId xmlns:a16="http://schemas.microsoft.com/office/drawing/2014/main" id="{961C6F45-73C9-4D3C-6716-3ACC186F1A1D}"/>
              </a:ext>
            </a:extLst>
          </p:cNvPr>
          <p:cNvSpPr>
            <a:spLocks noGrp="1"/>
          </p:cNvSpPr>
          <p:nvPr>
            <p:ph sz="half" idx="1"/>
          </p:nvPr>
        </p:nvSpPr>
        <p:spPr bwMode="auto">
          <a:xfrm>
            <a:off x="6311109" y="1152001"/>
            <a:ext cx="53848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altLang="en-US" sz="3200">
                <a:ea typeface="ＭＳ Ｐゴシック" panose="020B0600070205080204" pitchFamily="34" charset="-128"/>
              </a:rPr>
              <a:t>Successes</a:t>
            </a:r>
          </a:p>
        </p:txBody>
      </p:sp>
      <p:sp>
        <p:nvSpPr>
          <p:cNvPr id="2" name="Content Placeholder 3">
            <a:extLst>
              <a:ext uri="{FF2B5EF4-FFF2-40B4-BE49-F238E27FC236}">
                <a16:creationId xmlns:a16="http://schemas.microsoft.com/office/drawing/2014/main" id="{8B964C25-6689-E74A-3871-FE5707A2DA97}"/>
              </a:ext>
            </a:extLst>
          </p:cNvPr>
          <p:cNvSpPr txBox="1">
            <a:spLocks/>
          </p:cNvSpPr>
          <p:nvPr/>
        </p:nvSpPr>
        <p:spPr>
          <a:xfrm>
            <a:off x="723106" y="2135206"/>
            <a:ext cx="5157787" cy="3684588"/>
          </a:xfrm>
          <a:prstGeom prst="rect">
            <a:avLst/>
          </a:prstGeom>
        </p:spPr>
        <p:txBody>
          <a:bodyPr>
            <a:normAutofit/>
          </a:bodyPr>
          <a:lstStyle>
            <a:lvl1pPr marL="341313" indent="-341313" algn="l" defTabSz="455613" rtl="0" eaLnBrk="0" fontAlgn="base" hangingPunct="0">
              <a:spcBef>
                <a:spcPct val="20000"/>
              </a:spcBef>
              <a:spcAft>
                <a:spcPct val="0"/>
              </a:spcAft>
              <a:buFont typeface="Arial" panose="020B0604020202020204" pitchFamily="34" charset="0"/>
              <a:buChar char="•"/>
              <a:defRPr sz="2800" kern="1200">
                <a:solidFill>
                  <a:srgbClr val="000066"/>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400" kern="1200">
                <a:solidFill>
                  <a:srgbClr val="000066"/>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000" kern="1200">
                <a:solidFill>
                  <a:srgbClr val="000066"/>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18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18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18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1800" kern="1200">
                <a:solidFill>
                  <a:schemeClr val="tx1"/>
                </a:solidFill>
                <a:latin typeface="+mn-lt"/>
                <a:ea typeface="+mn-ea"/>
                <a:cs typeface="+mn-cs"/>
              </a:defRPr>
            </a:lvl9pPr>
          </a:lstStyle>
          <a:p>
            <a:endParaRPr lang="en-US"/>
          </a:p>
        </p:txBody>
      </p:sp>
      <p:sp>
        <p:nvSpPr>
          <p:cNvPr id="5" name="Content Placeholder 2">
            <a:extLst>
              <a:ext uri="{FF2B5EF4-FFF2-40B4-BE49-F238E27FC236}">
                <a16:creationId xmlns:a16="http://schemas.microsoft.com/office/drawing/2014/main" id="{082C56F0-6096-77EA-965C-4F572BA54947}"/>
              </a:ext>
            </a:extLst>
          </p:cNvPr>
          <p:cNvSpPr txBox="1">
            <a:spLocks/>
          </p:cNvSpPr>
          <p:nvPr/>
        </p:nvSpPr>
        <p:spPr>
          <a:xfrm>
            <a:off x="5880892" y="1720550"/>
            <a:ext cx="5181600" cy="4351338"/>
          </a:xfrm>
          <a:prstGeom prst="rect">
            <a:avLst/>
          </a:prstGeom>
        </p:spPr>
        <p:txBody>
          <a:bodyPr lIns="91440" tIns="45720" rIns="91440" bIns="45720" anchor="t">
            <a:normAutofit/>
          </a:bodyPr>
          <a:lstStyle>
            <a:lvl1pPr marL="341313" indent="-341313" algn="l" defTabSz="455613" rtl="0" eaLnBrk="0" fontAlgn="base" hangingPunct="0">
              <a:spcBef>
                <a:spcPct val="20000"/>
              </a:spcBef>
              <a:spcAft>
                <a:spcPct val="0"/>
              </a:spcAft>
              <a:buFont typeface="Arial" panose="020B0604020202020204" pitchFamily="34" charset="0"/>
              <a:buChar char="•"/>
              <a:defRPr sz="2800" kern="1200">
                <a:solidFill>
                  <a:srgbClr val="000066"/>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400" kern="1200">
                <a:solidFill>
                  <a:srgbClr val="000066"/>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000" kern="1200">
                <a:solidFill>
                  <a:srgbClr val="000066"/>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18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18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18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1800" kern="1200">
                <a:solidFill>
                  <a:schemeClr val="tx1"/>
                </a:solidFill>
                <a:latin typeface="+mn-lt"/>
                <a:ea typeface="+mn-ea"/>
                <a:cs typeface="+mn-cs"/>
              </a:defRPr>
            </a:lvl9pPr>
          </a:lstStyle>
          <a:p>
            <a:pPr marL="457200" lvl="1" indent="0">
              <a:buNone/>
            </a:pPr>
            <a:r>
              <a:rPr lang="en-US" sz="2800" u="sng"/>
              <a:t>Staff Support: </a:t>
            </a:r>
            <a:r>
              <a:rPr lang="en-US" sz="2800"/>
              <a:t>consistency/persistence</a:t>
            </a:r>
          </a:p>
          <a:p>
            <a:pPr marL="457200" lvl="1" indent="0">
              <a:buNone/>
            </a:pPr>
            <a:r>
              <a:rPr lang="en-US" sz="2800" u="sng">
                <a:ea typeface="ＭＳ Ｐゴシック"/>
              </a:rPr>
              <a:t>Family:</a:t>
            </a:r>
            <a:r>
              <a:rPr lang="en-US" sz="2800">
                <a:ea typeface="ＭＳ Ｐゴシック"/>
              </a:rPr>
              <a:t> Probable intuition at dx</a:t>
            </a:r>
            <a:endParaRPr lang="en-US" sz="2800">
              <a:ea typeface="ＭＳ Ｐゴシック"/>
              <a:cs typeface="Calibri"/>
            </a:endParaRPr>
          </a:p>
          <a:p>
            <a:pPr marL="457200" lvl="1" indent="0">
              <a:buNone/>
            </a:pPr>
            <a:r>
              <a:rPr lang="en-US" sz="2800" u="sng"/>
              <a:t>Tools to Monitor</a:t>
            </a:r>
            <a:r>
              <a:rPr lang="en-US" sz="2800"/>
              <a:t>: </a:t>
            </a:r>
          </a:p>
          <a:p>
            <a:pPr marL="741045" lvl="1" indent="-283845">
              <a:buFont typeface="Arial" panose="020B0604020202020204" pitchFamily="34" charset="0"/>
              <a:buChar char="•"/>
            </a:pPr>
            <a:r>
              <a:rPr lang="en-US" sz="2800"/>
              <a:t>Pediatrician involvement</a:t>
            </a:r>
            <a:endParaRPr lang="en-US" sz="2800">
              <a:cs typeface="Calibri"/>
            </a:endParaRPr>
          </a:p>
          <a:p>
            <a:pPr marL="741045" lvl="1" indent="-283845"/>
            <a:endParaRPr lang="en-US" sz="2800">
              <a:cs typeface="Calibri"/>
            </a:endParaRPr>
          </a:p>
        </p:txBody>
      </p:sp>
      <p:sp>
        <p:nvSpPr>
          <p:cNvPr id="8" name="Content Placeholder 3">
            <a:extLst>
              <a:ext uri="{FF2B5EF4-FFF2-40B4-BE49-F238E27FC236}">
                <a16:creationId xmlns:a16="http://schemas.microsoft.com/office/drawing/2014/main" id="{DCDB5198-299B-E336-BA69-07B880752BE6}"/>
              </a:ext>
            </a:extLst>
          </p:cNvPr>
          <p:cNvSpPr txBox="1">
            <a:spLocks/>
          </p:cNvSpPr>
          <p:nvPr/>
        </p:nvSpPr>
        <p:spPr>
          <a:xfrm>
            <a:off x="462338" y="1038206"/>
            <a:ext cx="5181600" cy="4351338"/>
          </a:xfrm>
          <a:prstGeom prst="rect">
            <a:avLst/>
          </a:prstGeom>
        </p:spPr>
        <p:txBody>
          <a:bodyPr>
            <a:noAutofit/>
          </a:bodyPr>
          <a:lstStyle>
            <a:lvl1pPr marL="341313" indent="-341313" algn="l" defTabSz="455613" rtl="0" eaLnBrk="0" fontAlgn="base" hangingPunct="0">
              <a:spcBef>
                <a:spcPct val="20000"/>
              </a:spcBef>
              <a:spcAft>
                <a:spcPct val="0"/>
              </a:spcAft>
              <a:buFont typeface="Arial" panose="020B0604020202020204" pitchFamily="34" charset="0"/>
              <a:buChar char="•"/>
              <a:defRPr sz="2800" kern="1200">
                <a:solidFill>
                  <a:srgbClr val="000066"/>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400" kern="1200">
                <a:solidFill>
                  <a:srgbClr val="000066"/>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000" kern="1200">
                <a:solidFill>
                  <a:srgbClr val="000066"/>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1800" kern="1200">
                <a:solidFill>
                  <a:srgbClr val="000066"/>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18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18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18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3200"/>
              <a:t>Challenges</a:t>
            </a:r>
          </a:p>
          <a:p>
            <a:pPr marL="0" indent="0">
              <a:buNone/>
            </a:pPr>
            <a:r>
              <a:rPr lang="en-US" u="sng"/>
              <a:t>Behavioral: </a:t>
            </a:r>
          </a:p>
          <a:p>
            <a:r>
              <a:rPr lang="en-US"/>
              <a:t>Needle phobia</a:t>
            </a:r>
          </a:p>
          <a:p>
            <a:r>
              <a:rPr lang="en-US"/>
              <a:t>Generalized anxiety disorder/OCD</a:t>
            </a:r>
          </a:p>
          <a:p>
            <a:pPr marL="0" indent="0">
              <a:buNone/>
            </a:pPr>
            <a:r>
              <a:rPr lang="en-US" u="sng"/>
              <a:t>Family: </a:t>
            </a:r>
          </a:p>
          <a:p>
            <a:r>
              <a:rPr lang="en-US"/>
              <a:t>2 young children in TEDDY</a:t>
            </a:r>
          </a:p>
          <a:p>
            <a:r>
              <a:rPr lang="en-US"/>
              <a:t>Parents work full-time</a:t>
            </a:r>
          </a:p>
          <a:p>
            <a:pPr marL="0" indent="0">
              <a:buNone/>
            </a:pPr>
            <a:r>
              <a:rPr lang="en-US" u="sng"/>
              <a:t>Study protocol: </a:t>
            </a:r>
          </a:p>
          <a:p>
            <a:r>
              <a:rPr lang="en-US"/>
              <a:t>Infrequent TEDDY visits </a:t>
            </a:r>
          </a:p>
          <a:p>
            <a:r>
              <a:rPr lang="en-US"/>
              <a:t>Travel to BDC</a:t>
            </a:r>
          </a:p>
        </p:txBody>
      </p:sp>
      <p:sp>
        <p:nvSpPr>
          <p:cNvPr id="11" name="TextBox 10">
            <a:extLst>
              <a:ext uri="{FF2B5EF4-FFF2-40B4-BE49-F238E27FC236}">
                <a16:creationId xmlns:a16="http://schemas.microsoft.com/office/drawing/2014/main" id="{E92C5009-104D-15F9-8706-91742AC1B4C6}"/>
              </a:ext>
            </a:extLst>
          </p:cNvPr>
          <p:cNvSpPr txBox="1"/>
          <p:nvPr/>
        </p:nvSpPr>
        <p:spPr>
          <a:xfrm>
            <a:off x="462338" y="363202"/>
            <a:ext cx="6102848" cy="584775"/>
          </a:xfrm>
          <a:prstGeom prst="rect">
            <a:avLst/>
          </a:prstGeom>
          <a:noFill/>
        </p:spPr>
        <p:txBody>
          <a:bodyPr wrap="square" lIns="91440" tIns="45720" rIns="91440" bIns="45720" anchor="t">
            <a:spAutoFit/>
          </a:bodyPr>
          <a:lstStyle/>
          <a:p>
            <a:r>
              <a:rPr lang="en-US" sz="3200"/>
              <a:t>Case Review #1</a:t>
            </a:r>
          </a:p>
        </p:txBody>
      </p:sp>
    </p:spTree>
    <p:extLst>
      <p:ext uri="{BB962C8B-B14F-4D97-AF65-F5344CB8AC3E}">
        <p14:creationId xmlns:p14="http://schemas.microsoft.com/office/powerpoint/2010/main" val="88027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92005-094A-5EBD-7BE4-A03A73D2D3E5}"/>
              </a:ext>
            </a:extLst>
          </p:cNvPr>
          <p:cNvSpPr txBox="1">
            <a:spLocks/>
          </p:cNvSpPr>
          <p:nvPr/>
        </p:nvSpPr>
        <p:spPr>
          <a:xfrm>
            <a:off x="170380" y="236395"/>
            <a:ext cx="10515600" cy="1325563"/>
          </a:xfrm>
          <a:prstGeom prst="rect">
            <a:avLst/>
          </a:prstGeom>
        </p:spPr>
        <p:txBody>
          <a:bodyPr lIns="91440" tIns="45720" rIns="91440" bIns="45720" anchor="t"/>
          <a:lstStyle>
            <a:lvl1pPr algn="ctr" defTabSz="455613"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5613" rtl="0" eaLnBrk="0" fontAlgn="base" hangingPunct="0">
              <a:spcBef>
                <a:spcPct val="0"/>
              </a:spcBef>
              <a:spcAft>
                <a:spcPct val="0"/>
              </a:spcAft>
              <a:defRPr sz="4400">
                <a:solidFill>
                  <a:schemeClr val="tx1"/>
                </a:solidFill>
                <a:latin typeface="Calibri" charset="0"/>
                <a:ea typeface="ＭＳ Ｐゴシック" charset="-128"/>
              </a:defRPr>
            </a:lvl2pPr>
            <a:lvl3pPr algn="ctr" defTabSz="455613" rtl="0" eaLnBrk="0" fontAlgn="base" hangingPunct="0">
              <a:spcBef>
                <a:spcPct val="0"/>
              </a:spcBef>
              <a:spcAft>
                <a:spcPct val="0"/>
              </a:spcAft>
              <a:defRPr sz="4400">
                <a:solidFill>
                  <a:schemeClr val="tx1"/>
                </a:solidFill>
                <a:latin typeface="Calibri" charset="0"/>
                <a:ea typeface="ＭＳ Ｐゴシック" charset="-128"/>
              </a:defRPr>
            </a:lvl3pPr>
            <a:lvl4pPr algn="ctr" defTabSz="455613" rtl="0" eaLnBrk="0" fontAlgn="base" hangingPunct="0">
              <a:spcBef>
                <a:spcPct val="0"/>
              </a:spcBef>
              <a:spcAft>
                <a:spcPct val="0"/>
              </a:spcAft>
              <a:defRPr sz="4400">
                <a:solidFill>
                  <a:schemeClr val="tx1"/>
                </a:solidFill>
                <a:latin typeface="Calibri" charset="0"/>
                <a:ea typeface="ＭＳ Ｐゴシック" charset="-128"/>
              </a:defRPr>
            </a:lvl4pPr>
            <a:lvl5pPr algn="ctr" defTabSz="455613" rtl="0" eaLnBrk="0" fontAlgn="base" hangingPunct="0">
              <a:spcBef>
                <a:spcPct val="0"/>
              </a:spcBef>
              <a:spcAft>
                <a:spcPct val="0"/>
              </a:spcAft>
              <a:defRPr sz="4400">
                <a:solidFill>
                  <a:schemeClr val="tx1"/>
                </a:solidFill>
                <a:latin typeface="Calibri" charset="0"/>
                <a:ea typeface="ＭＳ Ｐゴシック" charset="-128"/>
              </a:defRPr>
            </a:lvl5pPr>
            <a:lvl6pPr marL="133324" algn="ctr" defTabSz="456913" rtl="0" fontAlgn="base">
              <a:spcBef>
                <a:spcPct val="0"/>
              </a:spcBef>
              <a:spcAft>
                <a:spcPct val="0"/>
              </a:spcAft>
              <a:defRPr sz="4400">
                <a:solidFill>
                  <a:schemeClr val="tx1"/>
                </a:solidFill>
                <a:latin typeface="Calibri" charset="0"/>
                <a:ea typeface="ＭＳ Ｐゴシック" charset="-128"/>
              </a:defRPr>
            </a:lvl6pPr>
            <a:lvl7pPr marL="266648" algn="ctr" defTabSz="456913" rtl="0" fontAlgn="base">
              <a:spcBef>
                <a:spcPct val="0"/>
              </a:spcBef>
              <a:spcAft>
                <a:spcPct val="0"/>
              </a:spcAft>
              <a:defRPr sz="4400">
                <a:solidFill>
                  <a:schemeClr val="tx1"/>
                </a:solidFill>
                <a:latin typeface="Calibri" charset="0"/>
                <a:ea typeface="ＭＳ Ｐゴシック" charset="-128"/>
              </a:defRPr>
            </a:lvl7pPr>
            <a:lvl8pPr marL="399973" algn="ctr" defTabSz="456913" rtl="0" fontAlgn="base">
              <a:spcBef>
                <a:spcPct val="0"/>
              </a:spcBef>
              <a:spcAft>
                <a:spcPct val="0"/>
              </a:spcAft>
              <a:defRPr sz="4400">
                <a:solidFill>
                  <a:schemeClr val="tx1"/>
                </a:solidFill>
                <a:latin typeface="Calibri" charset="0"/>
                <a:ea typeface="ＭＳ Ｐゴシック" charset="-128"/>
              </a:defRPr>
            </a:lvl8pPr>
            <a:lvl9pPr marL="533297" algn="ctr" defTabSz="456913" rtl="0" fontAlgn="base">
              <a:spcBef>
                <a:spcPct val="0"/>
              </a:spcBef>
              <a:spcAft>
                <a:spcPct val="0"/>
              </a:spcAft>
              <a:defRPr sz="4400">
                <a:solidFill>
                  <a:schemeClr val="tx1"/>
                </a:solidFill>
                <a:latin typeface="Calibri" charset="0"/>
                <a:ea typeface="ＭＳ Ｐゴシック" charset="-128"/>
              </a:defRPr>
            </a:lvl9pPr>
          </a:lstStyle>
          <a:p>
            <a:pPr algn="l"/>
            <a:r>
              <a:rPr lang="en-US" sz="3200">
                <a:ea typeface="ＭＳ Ｐゴシック"/>
              </a:rPr>
              <a:t>TEDDY Case Review #2</a:t>
            </a:r>
            <a:endParaRPr lang="en-US" sz="3200"/>
          </a:p>
        </p:txBody>
      </p:sp>
      <p:sp>
        <p:nvSpPr>
          <p:cNvPr id="3" name="Content Placeholder 2">
            <a:extLst>
              <a:ext uri="{FF2B5EF4-FFF2-40B4-BE49-F238E27FC236}">
                <a16:creationId xmlns:a16="http://schemas.microsoft.com/office/drawing/2014/main" id="{2DF2D912-82F3-499F-8ACF-7A1ADC25BD93}"/>
              </a:ext>
            </a:extLst>
          </p:cNvPr>
          <p:cNvSpPr txBox="1">
            <a:spLocks/>
          </p:cNvSpPr>
          <p:nvPr/>
        </p:nvSpPr>
        <p:spPr>
          <a:xfrm>
            <a:off x="496094" y="1073900"/>
            <a:ext cx="8266906" cy="4351338"/>
          </a:xfrm>
          <a:prstGeom prst="rect">
            <a:avLst/>
          </a:prstGeom>
        </p:spPr>
        <p:txBody>
          <a:bodyPr/>
          <a:lstStyle>
            <a:lvl1pPr marL="341313" indent="-341313" algn="l" defTabSz="455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1363" indent="-284163" algn="l" defTabSz="4556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060" indent="-228551" algn="l" defTabSz="457102" rtl="0" eaLnBrk="1" latinLnBrk="0" hangingPunct="1">
              <a:spcBef>
                <a:spcPct val="20000"/>
              </a:spcBef>
              <a:buFont typeface="Arial"/>
              <a:buChar char="•"/>
              <a:defRPr sz="2000" kern="1200">
                <a:solidFill>
                  <a:schemeClr val="tx1"/>
                </a:solidFill>
                <a:latin typeface="+mn-lt"/>
                <a:ea typeface="+mn-ea"/>
                <a:cs typeface="+mn-cs"/>
              </a:defRPr>
            </a:lvl6pPr>
            <a:lvl7pPr marL="2971162" indent="-228551" algn="l" defTabSz="457102" rtl="0" eaLnBrk="1" latinLnBrk="0" hangingPunct="1">
              <a:spcBef>
                <a:spcPct val="20000"/>
              </a:spcBef>
              <a:buFont typeface="Arial"/>
              <a:buChar char="•"/>
              <a:defRPr sz="2000" kern="1200">
                <a:solidFill>
                  <a:schemeClr val="tx1"/>
                </a:solidFill>
                <a:latin typeface="+mn-lt"/>
                <a:ea typeface="+mn-ea"/>
                <a:cs typeface="+mn-cs"/>
              </a:defRPr>
            </a:lvl7pPr>
            <a:lvl8pPr marL="3428264" indent="-228551" algn="l" defTabSz="457102" rtl="0" eaLnBrk="1" latinLnBrk="0" hangingPunct="1">
              <a:spcBef>
                <a:spcPct val="20000"/>
              </a:spcBef>
              <a:buFont typeface="Arial"/>
              <a:buChar char="•"/>
              <a:defRPr sz="2000" kern="1200">
                <a:solidFill>
                  <a:schemeClr val="tx1"/>
                </a:solidFill>
                <a:latin typeface="+mn-lt"/>
                <a:ea typeface="+mn-ea"/>
                <a:cs typeface="+mn-cs"/>
              </a:defRPr>
            </a:lvl8pPr>
            <a:lvl9pPr marL="3885366" indent="-228551" algn="l" defTabSz="457102" rtl="0" eaLnBrk="1" latinLnBrk="0" hangingPunct="1">
              <a:spcBef>
                <a:spcPct val="20000"/>
              </a:spcBef>
              <a:buFont typeface="Arial"/>
              <a:buChar char="•"/>
              <a:defRPr sz="2000" kern="1200">
                <a:solidFill>
                  <a:schemeClr val="tx1"/>
                </a:solidFill>
                <a:latin typeface="+mn-lt"/>
                <a:ea typeface="+mn-ea"/>
                <a:cs typeface="+mn-cs"/>
              </a:defRPr>
            </a:lvl9pPr>
          </a:lstStyle>
          <a:p>
            <a:r>
              <a:rPr lang="en-US"/>
              <a:t>16 </a:t>
            </a:r>
            <a:r>
              <a:rPr lang="en-US" err="1"/>
              <a:t>yo</a:t>
            </a:r>
            <a:r>
              <a:rPr lang="en-US"/>
              <a:t> male: GP</a:t>
            </a:r>
          </a:p>
          <a:p>
            <a:r>
              <a:rPr lang="en-US"/>
              <a:t>Long distance protocol</a:t>
            </a:r>
          </a:p>
          <a:p>
            <a:r>
              <a:rPr lang="en-US"/>
              <a:t>Withdrew at 3 years</a:t>
            </a:r>
          </a:p>
          <a:p>
            <a:r>
              <a:rPr lang="en-US"/>
              <a:t>Re-enroll at 14.5 years</a:t>
            </a:r>
          </a:p>
          <a:p>
            <a:pPr lvl="1">
              <a:buFont typeface="Wingdings" panose="05000000000000000000" pitchFamily="2" charset="2"/>
              <a:buChar char="§"/>
            </a:pPr>
            <a:r>
              <a:rPr lang="en-US"/>
              <a:t>GAD and IAA +</a:t>
            </a:r>
          </a:p>
          <a:p>
            <a:r>
              <a:rPr lang="en-US"/>
              <a:t>Completed TEDDY at 15 years</a:t>
            </a:r>
          </a:p>
          <a:p>
            <a:r>
              <a:rPr lang="en-US"/>
              <a:t>Enrolled in TEDDY Grad</a:t>
            </a:r>
          </a:p>
          <a:p>
            <a:r>
              <a:rPr lang="en-US"/>
              <a:t>Current HbA1C 5.7</a:t>
            </a:r>
          </a:p>
        </p:txBody>
      </p:sp>
      <p:sp>
        <p:nvSpPr>
          <p:cNvPr id="11" name="AutoShape 4" descr="Teenage boy Stock Photos, Royalty Free Teenage boy Images ...">
            <a:extLst>
              <a:ext uri="{FF2B5EF4-FFF2-40B4-BE49-F238E27FC236}">
                <a16:creationId xmlns:a16="http://schemas.microsoft.com/office/drawing/2014/main" id="{3AADC6EC-73B9-8B4B-B64B-BF66F554C6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6" descr="Teenager posing Stock Image">
            <a:extLst>
              <a:ext uri="{FF2B5EF4-FFF2-40B4-BE49-F238E27FC236}">
                <a16:creationId xmlns:a16="http://schemas.microsoft.com/office/drawing/2014/main" id="{6EE0C785-7BD3-317D-2781-573C96CFB56B}"/>
              </a:ext>
            </a:extLst>
          </p:cNvPr>
          <p:cNvSpPr>
            <a:spLocks noChangeAspect="1" noChangeArrowheads="1"/>
          </p:cNvSpPr>
          <p:nvPr/>
        </p:nvSpPr>
        <p:spPr bwMode="auto">
          <a:xfrm>
            <a:off x="6096000" y="741086"/>
            <a:ext cx="2992714" cy="2992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BE6257C3-1A0A-1A9F-D1DB-3B1F55B0309C}"/>
              </a:ext>
            </a:extLst>
          </p:cNvPr>
          <p:cNvPicPr>
            <a:picLocks noChangeAspect="1"/>
          </p:cNvPicPr>
          <p:nvPr/>
        </p:nvPicPr>
        <p:blipFill>
          <a:blip r:embed="rId3"/>
          <a:stretch>
            <a:fillRect/>
          </a:stretch>
        </p:blipFill>
        <p:spPr>
          <a:xfrm>
            <a:off x="6799780" y="1073900"/>
            <a:ext cx="51435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C1D4843-6BCB-7ECD-B1D4-9B8E7558386D}"/>
              </a:ext>
            </a:extLst>
          </p:cNvPr>
          <p:cNvGraphicFramePr>
            <a:graphicFrameLocks noGrp="1"/>
          </p:cNvGraphicFramePr>
          <p:nvPr>
            <p:ph idx="4294967295"/>
            <p:extLst>
              <p:ext uri="{D42A27DB-BD31-4B8C-83A1-F6EECF244321}">
                <p14:modId xmlns:p14="http://schemas.microsoft.com/office/powerpoint/2010/main" val="768871854"/>
              </p:ext>
            </p:extLst>
          </p:nvPr>
        </p:nvGraphicFramePr>
        <p:xfrm>
          <a:off x="480060" y="274320"/>
          <a:ext cx="10972800" cy="628269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890700860"/>
                    </a:ext>
                  </a:extLst>
                </a:gridCol>
                <a:gridCol w="1371600">
                  <a:extLst>
                    <a:ext uri="{9D8B030D-6E8A-4147-A177-3AD203B41FA5}">
                      <a16:colId xmlns:a16="http://schemas.microsoft.com/office/drawing/2014/main" val="3123236629"/>
                    </a:ext>
                  </a:extLst>
                </a:gridCol>
                <a:gridCol w="1371600">
                  <a:extLst>
                    <a:ext uri="{9D8B030D-6E8A-4147-A177-3AD203B41FA5}">
                      <a16:colId xmlns:a16="http://schemas.microsoft.com/office/drawing/2014/main" val="888432124"/>
                    </a:ext>
                  </a:extLst>
                </a:gridCol>
                <a:gridCol w="1371600">
                  <a:extLst>
                    <a:ext uri="{9D8B030D-6E8A-4147-A177-3AD203B41FA5}">
                      <a16:colId xmlns:a16="http://schemas.microsoft.com/office/drawing/2014/main" val="2380778723"/>
                    </a:ext>
                  </a:extLst>
                </a:gridCol>
                <a:gridCol w="1371600">
                  <a:extLst>
                    <a:ext uri="{9D8B030D-6E8A-4147-A177-3AD203B41FA5}">
                      <a16:colId xmlns:a16="http://schemas.microsoft.com/office/drawing/2014/main" val="3030049444"/>
                    </a:ext>
                  </a:extLst>
                </a:gridCol>
                <a:gridCol w="1371600">
                  <a:extLst>
                    <a:ext uri="{9D8B030D-6E8A-4147-A177-3AD203B41FA5}">
                      <a16:colId xmlns:a16="http://schemas.microsoft.com/office/drawing/2014/main" val="1024058216"/>
                    </a:ext>
                  </a:extLst>
                </a:gridCol>
                <a:gridCol w="1371600">
                  <a:extLst>
                    <a:ext uri="{9D8B030D-6E8A-4147-A177-3AD203B41FA5}">
                      <a16:colId xmlns:a16="http://schemas.microsoft.com/office/drawing/2014/main" val="3227259264"/>
                    </a:ext>
                  </a:extLst>
                </a:gridCol>
                <a:gridCol w="1371600">
                  <a:extLst>
                    <a:ext uri="{9D8B030D-6E8A-4147-A177-3AD203B41FA5}">
                      <a16:colId xmlns:a16="http://schemas.microsoft.com/office/drawing/2014/main" val="1198129517"/>
                    </a:ext>
                  </a:extLst>
                </a:gridCol>
              </a:tblGrid>
              <a:tr h="720090">
                <a:tc>
                  <a:txBody>
                    <a:bodyPr/>
                    <a:lstStyle/>
                    <a:p>
                      <a:pPr algn="ctr" fontAlgn="ctr"/>
                      <a:r>
                        <a:rPr lang="en-US" sz="1400" b="1" i="0" u="sng" strike="noStrike">
                          <a:solidFill>
                            <a:schemeClr val="bg1"/>
                          </a:solidFill>
                          <a:effectLst/>
                          <a:latin typeface="Calibri" panose="020F0502020204030204" pitchFamily="34" charset="0"/>
                        </a:rPr>
                        <a:t>Visit Date</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Visit Type</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GAD Result</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IA-2 Result</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IAA Result</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ZnT8 Result</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RBG</a:t>
                      </a:r>
                    </a:p>
                  </a:txBody>
                  <a:tcPr marL="0" marR="0" marT="0" marB="0" anchor="ctr">
                    <a:solidFill>
                      <a:srgbClr val="0070C0"/>
                    </a:solidFill>
                  </a:tcPr>
                </a:tc>
                <a:tc>
                  <a:txBody>
                    <a:bodyPr/>
                    <a:lstStyle/>
                    <a:p>
                      <a:pPr algn="ctr" fontAlgn="ctr"/>
                      <a:r>
                        <a:rPr lang="en-US" sz="1400" b="1" i="0" u="sng" strike="noStrike">
                          <a:solidFill>
                            <a:schemeClr val="bg1"/>
                          </a:solidFill>
                          <a:effectLst/>
                          <a:latin typeface="Calibri" panose="020F0502020204030204" pitchFamily="34" charset="0"/>
                        </a:rPr>
                        <a:t>A1C</a:t>
                      </a:r>
                    </a:p>
                  </a:txBody>
                  <a:tcPr marL="0" marR="0" marT="0" marB="0" anchor="ctr">
                    <a:solidFill>
                      <a:srgbClr val="0070C0"/>
                    </a:solidFill>
                  </a:tcPr>
                </a:tc>
                <a:extLst>
                  <a:ext uri="{0D108BD9-81ED-4DB2-BD59-A6C34878D82A}">
                    <a16:rowId xmlns:a16="http://schemas.microsoft.com/office/drawing/2014/main" val="1578101383"/>
                  </a:ext>
                </a:extLst>
              </a:tr>
              <a:tr h="370840">
                <a:tc>
                  <a:txBody>
                    <a:bodyPr/>
                    <a:lstStyle/>
                    <a:p>
                      <a:pPr algn="r" fontAlgn="ctr"/>
                      <a:r>
                        <a:rPr lang="en-US" sz="1400" b="1" i="0" u="none" strike="noStrike">
                          <a:solidFill>
                            <a:schemeClr val="bg1"/>
                          </a:solidFill>
                          <a:effectLst/>
                          <a:latin typeface="Arial" panose="020B0604020202020204" pitchFamily="34" charset="0"/>
                        </a:rPr>
                        <a:t>12/27/2006</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3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0.015</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-0.005</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-0.003</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762057821"/>
                  </a:ext>
                </a:extLst>
              </a:tr>
              <a:tr h="370840">
                <a:tc>
                  <a:txBody>
                    <a:bodyPr/>
                    <a:lstStyle/>
                    <a:p>
                      <a:pPr algn="r" fontAlgn="ctr"/>
                      <a:r>
                        <a:rPr lang="en-US" sz="1400" b="1" i="0" u="none" strike="noStrike">
                          <a:solidFill>
                            <a:schemeClr val="bg1"/>
                          </a:solidFill>
                          <a:effectLst/>
                          <a:latin typeface="Arial" panose="020B0604020202020204" pitchFamily="34" charset="0"/>
                        </a:rPr>
                        <a:t>3/7/2007</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6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0.004</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0.004</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760713598"/>
                  </a:ext>
                </a:extLst>
              </a:tr>
              <a:tr h="370840">
                <a:tc>
                  <a:txBody>
                    <a:bodyPr/>
                    <a:lstStyle/>
                    <a:p>
                      <a:pPr algn="r" fontAlgn="ctr"/>
                      <a:r>
                        <a:rPr lang="en-US" sz="1400" b="1" i="0" u="none" strike="noStrike">
                          <a:solidFill>
                            <a:schemeClr val="bg1"/>
                          </a:solidFill>
                          <a:effectLst/>
                          <a:latin typeface="Arial" panose="020B0604020202020204" pitchFamily="34" charset="0"/>
                        </a:rPr>
                        <a:t>6/8/2007</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9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0.003</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3432637667"/>
                  </a:ext>
                </a:extLst>
              </a:tr>
              <a:tr h="370840">
                <a:tc>
                  <a:txBody>
                    <a:bodyPr/>
                    <a:lstStyle/>
                    <a:p>
                      <a:pPr algn="r" fontAlgn="ctr"/>
                      <a:r>
                        <a:rPr lang="en-US" sz="1400" b="1" i="0" u="none" strike="noStrike">
                          <a:solidFill>
                            <a:schemeClr val="bg1"/>
                          </a:solidFill>
                          <a:effectLst/>
                          <a:latin typeface="Arial" panose="020B0604020202020204" pitchFamily="34" charset="0"/>
                        </a:rPr>
                        <a:t>9/8/2007</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12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0.011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2840724615"/>
                  </a:ext>
                </a:extLst>
              </a:tr>
              <a:tr h="370840">
                <a:tc>
                  <a:txBody>
                    <a:bodyPr/>
                    <a:lstStyle/>
                    <a:p>
                      <a:pPr algn="r" fontAlgn="ctr"/>
                      <a:r>
                        <a:rPr lang="en-US" sz="1400" b="1" i="0" u="none" strike="noStrike">
                          <a:solidFill>
                            <a:schemeClr val="bg1"/>
                          </a:solidFill>
                          <a:effectLst/>
                          <a:latin typeface="Arial" panose="020B0604020202020204" pitchFamily="34" charset="0"/>
                        </a:rPr>
                        <a:t>12/15/2007</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15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3041178275"/>
                  </a:ext>
                </a:extLst>
              </a:tr>
              <a:tr h="370840">
                <a:tc>
                  <a:txBody>
                    <a:bodyPr/>
                    <a:lstStyle/>
                    <a:p>
                      <a:pPr algn="r" fontAlgn="ctr"/>
                      <a:r>
                        <a:rPr lang="en-US" sz="1400" b="1" i="0" u="none" strike="noStrike">
                          <a:solidFill>
                            <a:schemeClr val="bg1"/>
                          </a:solidFill>
                          <a:effectLst/>
                          <a:latin typeface="Arial" panose="020B0604020202020204" pitchFamily="34" charset="0"/>
                        </a:rPr>
                        <a:t>3/3/2008</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18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3824733387"/>
                  </a:ext>
                </a:extLst>
              </a:tr>
              <a:tr h="370840">
                <a:tc>
                  <a:txBody>
                    <a:bodyPr/>
                    <a:lstStyle/>
                    <a:p>
                      <a:pPr algn="r" fontAlgn="ctr"/>
                      <a:r>
                        <a:rPr lang="en-US" sz="1400" b="1" i="0" u="none" strike="noStrike">
                          <a:solidFill>
                            <a:schemeClr val="bg1"/>
                          </a:solidFill>
                          <a:effectLst/>
                          <a:latin typeface="Arial" panose="020B0604020202020204" pitchFamily="34" charset="0"/>
                        </a:rPr>
                        <a:t>6/9/2008</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21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0.004</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3980470256"/>
                  </a:ext>
                </a:extLst>
              </a:tr>
              <a:tr h="370840">
                <a:tc>
                  <a:txBody>
                    <a:bodyPr/>
                    <a:lstStyle/>
                    <a:p>
                      <a:pPr algn="r" fontAlgn="ctr"/>
                      <a:r>
                        <a:rPr lang="en-US" sz="1400" b="1" i="0" u="none" strike="noStrike">
                          <a:solidFill>
                            <a:schemeClr val="bg1"/>
                          </a:solidFill>
                          <a:effectLst/>
                          <a:latin typeface="Arial" panose="020B0604020202020204" pitchFamily="34" charset="0"/>
                        </a:rPr>
                        <a:t>9/6/2008</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24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0.006</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294471219"/>
                  </a:ext>
                </a:extLst>
              </a:tr>
              <a:tr h="370840">
                <a:tc>
                  <a:txBody>
                    <a:bodyPr/>
                    <a:lstStyle/>
                    <a:p>
                      <a:pPr algn="r" fontAlgn="ctr"/>
                      <a:r>
                        <a:rPr lang="en-US" sz="1400" b="1" i="0" u="none" strike="noStrike">
                          <a:solidFill>
                            <a:schemeClr val="bg1"/>
                          </a:solidFill>
                          <a:effectLst/>
                          <a:latin typeface="Arial" panose="020B0604020202020204" pitchFamily="34" charset="0"/>
                        </a:rPr>
                        <a:t>12/6/2008</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27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-0.003</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2647109802"/>
                  </a:ext>
                </a:extLst>
              </a:tr>
              <a:tr h="370840">
                <a:tc>
                  <a:txBody>
                    <a:bodyPr/>
                    <a:lstStyle/>
                    <a:p>
                      <a:pPr algn="r" fontAlgn="ctr"/>
                      <a:r>
                        <a:rPr lang="en-US" sz="1400" b="1" i="0" u="none" strike="noStrike">
                          <a:solidFill>
                            <a:schemeClr val="bg1"/>
                          </a:solidFill>
                          <a:effectLst/>
                          <a:latin typeface="Arial" panose="020B0604020202020204" pitchFamily="34" charset="0"/>
                        </a:rPr>
                        <a:t>2/28/2009</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30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978252732"/>
                  </a:ext>
                </a:extLst>
              </a:tr>
              <a:tr h="370840">
                <a:tc>
                  <a:txBody>
                    <a:bodyPr/>
                    <a:lstStyle/>
                    <a:p>
                      <a:pPr algn="r" fontAlgn="ctr"/>
                      <a:r>
                        <a:rPr lang="en-US" sz="1400" b="1" i="0" u="none" strike="noStrike">
                          <a:solidFill>
                            <a:schemeClr val="bg1"/>
                          </a:solidFill>
                          <a:effectLst/>
                          <a:latin typeface="Arial" panose="020B0604020202020204" pitchFamily="34" charset="0"/>
                        </a:rPr>
                        <a:t>6/13/2009</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33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2606401058"/>
                  </a:ext>
                </a:extLst>
              </a:tr>
              <a:tr h="370840">
                <a:tc>
                  <a:txBody>
                    <a:bodyPr/>
                    <a:lstStyle/>
                    <a:p>
                      <a:pPr algn="r" fontAlgn="ctr"/>
                      <a:r>
                        <a:rPr lang="en-US" sz="1400" b="1" i="0" u="none" strike="noStrike">
                          <a:solidFill>
                            <a:schemeClr val="bg1"/>
                          </a:solidFill>
                          <a:effectLst/>
                          <a:latin typeface="Arial" panose="020B0604020202020204" pitchFamily="34" charset="0"/>
                        </a:rPr>
                        <a:t>9/19/2009</a:t>
                      </a:r>
                    </a:p>
                  </a:txBody>
                  <a:tcPr marL="0" marR="0" marT="19050" marB="19050" anchor="ctr">
                    <a:solidFill>
                      <a:srgbClr val="0070C0"/>
                    </a:solidFill>
                  </a:tcPr>
                </a:tc>
                <a:tc>
                  <a:txBody>
                    <a:bodyPr/>
                    <a:lstStyle/>
                    <a:p>
                      <a:pPr algn="r" fontAlgn="ctr"/>
                      <a:r>
                        <a:rPr lang="en-US" sz="1400" b="1" i="0" u="none" strike="noStrike">
                          <a:solidFill>
                            <a:srgbClr val="FF0000"/>
                          </a:solidFill>
                          <a:effectLst/>
                          <a:latin typeface="Arial" panose="020B0604020202020204" pitchFamily="34" charset="0"/>
                        </a:rPr>
                        <a:t>36 month</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-0.007</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0.002</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extLst>
                  <a:ext uri="{0D108BD9-81ED-4DB2-BD59-A6C34878D82A}">
                    <a16:rowId xmlns:a16="http://schemas.microsoft.com/office/drawing/2014/main" val="2536443250"/>
                  </a:ext>
                </a:extLst>
              </a:tr>
              <a:tr h="370840">
                <a:tc>
                  <a:txBody>
                    <a:bodyPr/>
                    <a:lstStyle/>
                    <a:p>
                      <a:pPr algn="r" fontAlgn="ctr"/>
                      <a:r>
                        <a:rPr lang="en-US" sz="1400" b="1" i="0" u="none" strike="noStrike">
                          <a:solidFill>
                            <a:schemeClr val="bg1"/>
                          </a:solidFill>
                          <a:effectLst/>
                          <a:latin typeface="Arial" panose="020B0604020202020204" pitchFamily="34" charset="0"/>
                        </a:rPr>
                        <a:t>3/18/2021</a:t>
                      </a:r>
                    </a:p>
                  </a:txBody>
                  <a:tcPr marL="0" marR="0" marT="19050" marB="19050" anchor="ctr">
                    <a:solidFill>
                      <a:srgbClr val="0070C0"/>
                    </a:solidFill>
                  </a:tcPr>
                </a:tc>
                <a:tc>
                  <a:txBody>
                    <a:bodyPr/>
                    <a:lstStyle/>
                    <a:p>
                      <a:pPr algn="r" fontAlgn="ctr"/>
                      <a:r>
                        <a:rPr lang="en-US" sz="1400" b="1" i="0" u="none" strike="noStrike">
                          <a:solidFill>
                            <a:srgbClr val="FF0000"/>
                          </a:solidFill>
                          <a:effectLst/>
                          <a:latin typeface="Arial" panose="020B0604020202020204" pitchFamily="34" charset="0"/>
                        </a:rPr>
                        <a:t>14.5 year</a:t>
                      </a:r>
                    </a:p>
                  </a:txBody>
                  <a:tcPr marL="0" marR="0" marT="19050" marB="19050" anchor="ctr"/>
                </a:tc>
                <a:tc>
                  <a:txBody>
                    <a:bodyPr/>
                    <a:lstStyle/>
                    <a:p>
                      <a:pPr algn="r" fontAlgn="ctr"/>
                      <a:r>
                        <a:rPr lang="en-US" sz="1400" b="0" i="0" u="none" strike="noStrike">
                          <a:solidFill>
                            <a:schemeClr val="tx1"/>
                          </a:solidFill>
                          <a:effectLst/>
                          <a:latin typeface="Arial" panose="020B0604020202020204" pitchFamily="34" charset="0"/>
                        </a:rPr>
                        <a:t>490</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0.012</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0.001</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5.4</a:t>
                      </a:r>
                    </a:p>
                  </a:txBody>
                  <a:tcPr marL="0" marR="0" marT="19050" marB="19050" anchor="ctr"/>
                </a:tc>
                <a:extLst>
                  <a:ext uri="{0D108BD9-81ED-4DB2-BD59-A6C34878D82A}">
                    <a16:rowId xmlns:a16="http://schemas.microsoft.com/office/drawing/2014/main" val="3767037889"/>
                  </a:ext>
                </a:extLst>
              </a:tr>
              <a:tr h="370840">
                <a:tc>
                  <a:txBody>
                    <a:bodyPr/>
                    <a:lstStyle/>
                    <a:p>
                      <a:pPr algn="r" fontAlgn="ctr"/>
                      <a:r>
                        <a:rPr lang="en-US" sz="1400" b="1" i="0" u="none" strike="noStrike">
                          <a:solidFill>
                            <a:schemeClr val="bg1"/>
                          </a:solidFill>
                          <a:effectLst/>
                          <a:latin typeface="Arial" panose="020B0604020202020204" pitchFamily="34" charset="0"/>
                        </a:rPr>
                        <a:t>6/16/2021</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14.75 year</a:t>
                      </a:r>
                    </a:p>
                  </a:txBody>
                  <a:tcPr marL="0" marR="0" marT="19050" marB="19050" anchor="ctr"/>
                </a:tc>
                <a:tc>
                  <a:txBody>
                    <a:bodyPr/>
                    <a:lstStyle/>
                    <a:p>
                      <a:pPr algn="r" fontAlgn="ctr"/>
                      <a:r>
                        <a:rPr lang="en-US" sz="1400" b="0" i="0" u="none" strike="noStrike">
                          <a:solidFill>
                            <a:schemeClr val="tx1"/>
                          </a:solidFill>
                          <a:effectLst/>
                          <a:latin typeface="Arial" panose="020B0604020202020204" pitchFamily="34" charset="0"/>
                        </a:rPr>
                        <a:t>613</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0.013</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-0.003</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69</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5.4</a:t>
                      </a:r>
                    </a:p>
                  </a:txBody>
                  <a:tcPr marL="0" marR="0" marT="19050" marB="19050" anchor="ctr"/>
                </a:tc>
                <a:extLst>
                  <a:ext uri="{0D108BD9-81ED-4DB2-BD59-A6C34878D82A}">
                    <a16:rowId xmlns:a16="http://schemas.microsoft.com/office/drawing/2014/main" val="2085341462"/>
                  </a:ext>
                </a:extLst>
              </a:tr>
              <a:tr h="370840">
                <a:tc>
                  <a:txBody>
                    <a:bodyPr/>
                    <a:lstStyle/>
                    <a:p>
                      <a:pPr algn="r" fontAlgn="ctr"/>
                      <a:r>
                        <a:rPr lang="en-US" sz="1400" b="1" i="0" u="none" strike="noStrike">
                          <a:solidFill>
                            <a:schemeClr val="bg1"/>
                          </a:solidFill>
                          <a:effectLst/>
                          <a:latin typeface="Arial" panose="020B0604020202020204" pitchFamily="34" charset="0"/>
                        </a:rPr>
                        <a:t>10/22/2021</a:t>
                      </a:r>
                    </a:p>
                  </a:txBody>
                  <a:tcPr marL="0" marR="0" marT="19050" marB="19050" anchor="ctr">
                    <a:solidFill>
                      <a:srgbClr val="0070C0"/>
                    </a:solidFill>
                  </a:tcPr>
                </a:tc>
                <a:tc>
                  <a:txBody>
                    <a:bodyPr/>
                    <a:lstStyle/>
                    <a:p>
                      <a:pPr algn="r" fontAlgn="ctr"/>
                      <a:r>
                        <a:rPr lang="en-US" sz="1400" b="0" i="0" u="none" strike="noStrike">
                          <a:solidFill>
                            <a:srgbClr val="000000"/>
                          </a:solidFill>
                          <a:effectLst/>
                          <a:latin typeface="Arial" panose="020B0604020202020204" pitchFamily="34" charset="0"/>
                        </a:rPr>
                        <a:t>15 year</a:t>
                      </a:r>
                    </a:p>
                  </a:txBody>
                  <a:tcPr marL="0" marR="0" marT="19050" marB="19050" anchor="ctr"/>
                </a:tc>
                <a:tc>
                  <a:txBody>
                    <a:bodyPr/>
                    <a:lstStyle/>
                    <a:p>
                      <a:pPr algn="r" fontAlgn="ctr"/>
                      <a:r>
                        <a:rPr lang="en-US" sz="1400" b="0" i="0" u="none" strike="noStrike">
                          <a:solidFill>
                            <a:schemeClr val="tx1"/>
                          </a:solidFill>
                          <a:effectLst/>
                          <a:latin typeface="Arial" panose="020B0604020202020204" pitchFamily="34" charset="0"/>
                        </a:rPr>
                        <a:t>372</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0.012</a:t>
                      </a:r>
                    </a:p>
                  </a:txBody>
                  <a:tcPr marL="0" marR="0" marT="0" marB="0" anchor="ctr">
                    <a:solidFill>
                      <a:srgbClr val="FFFF00"/>
                    </a:solidFill>
                  </a:tcPr>
                </a:tc>
                <a:tc>
                  <a:txBody>
                    <a:bodyPr/>
                    <a:lstStyle/>
                    <a:p>
                      <a:pPr algn="r" fontAlgn="ctr"/>
                      <a:r>
                        <a:rPr lang="en-US" sz="1400" b="0" i="0" u="none" strike="noStrike">
                          <a:solidFill>
                            <a:srgbClr val="000000"/>
                          </a:solidFill>
                          <a:effectLst/>
                          <a:latin typeface="Arial" panose="020B0604020202020204" pitchFamily="34" charset="0"/>
                        </a:rPr>
                        <a:t>0</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 </a:t>
                      </a:r>
                    </a:p>
                  </a:txBody>
                  <a:tcPr marL="0" marR="0" marT="19050" marB="19050" anchor="ctr"/>
                </a:tc>
                <a:tc>
                  <a:txBody>
                    <a:bodyPr/>
                    <a:lstStyle/>
                    <a:p>
                      <a:pPr algn="r" fontAlgn="ctr"/>
                      <a:r>
                        <a:rPr lang="en-US" sz="1400" b="0" i="0" u="none" strike="noStrike">
                          <a:solidFill>
                            <a:srgbClr val="000000"/>
                          </a:solidFill>
                          <a:effectLst/>
                          <a:latin typeface="Arial" panose="020B0604020202020204" pitchFamily="34" charset="0"/>
                        </a:rPr>
                        <a:t>5.6</a:t>
                      </a:r>
                    </a:p>
                  </a:txBody>
                  <a:tcPr marL="0" marR="0" marT="19050" marB="19050" anchor="ctr"/>
                </a:tc>
                <a:extLst>
                  <a:ext uri="{0D108BD9-81ED-4DB2-BD59-A6C34878D82A}">
                    <a16:rowId xmlns:a16="http://schemas.microsoft.com/office/drawing/2014/main" val="3726944258"/>
                  </a:ext>
                </a:extLst>
              </a:tr>
            </a:tbl>
          </a:graphicData>
        </a:graphic>
      </p:graphicFrame>
    </p:spTree>
    <p:extLst>
      <p:ext uri="{BB962C8B-B14F-4D97-AF65-F5344CB8AC3E}">
        <p14:creationId xmlns:p14="http://schemas.microsoft.com/office/powerpoint/2010/main" val="2116546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EC809B-A112-8204-3DFF-7F715126F2AE}"/>
              </a:ext>
            </a:extLst>
          </p:cNvPr>
          <p:cNvPicPr>
            <a:picLocks noGrp="1" noChangeAspect="1"/>
          </p:cNvPicPr>
          <p:nvPr>
            <p:ph idx="1"/>
          </p:nvPr>
        </p:nvPicPr>
        <p:blipFill>
          <a:blip r:embed="rId3"/>
          <a:stretch>
            <a:fillRect/>
          </a:stretch>
        </p:blipFill>
        <p:spPr>
          <a:xfrm>
            <a:off x="1597770" y="3840481"/>
            <a:ext cx="9684645" cy="1770762"/>
          </a:xfrm>
          <a:prstGeom prst="rect">
            <a:avLst/>
          </a:prstGeom>
        </p:spPr>
      </p:pic>
      <p:graphicFrame>
        <p:nvGraphicFramePr>
          <p:cNvPr id="5" name="Table 4">
            <a:extLst>
              <a:ext uri="{FF2B5EF4-FFF2-40B4-BE49-F238E27FC236}">
                <a16:creationId xmlns:a16="http://schemas.microsoft.com/office/drawing/2014/main" id="{38705D98-191B-2756-CF20-EC3BDF3B4460}"/>
              </a:ext>
            </a:extLst>
          </p:cNvPr>
          <p:cNvGraphicFramePr>
            <a:graphicFrameLocks noGrp="1"/>
          </p:cNvGraphicFramePr>
          <p:nvPr>
            <p:extLst>
              <p:ext uri="{D42A27DB-BD31-4B8C-83A1-F6EECF244321}">
                <p14:modId xmlns:p14="http://schemas.microsoft.com/office/powerpoint/2010/main" val="154353655"/>
              </p:ext>
            </p:extLst>
          </p:nvPr>
        </p:nvGraphicFramePr>
        <p:xfrm>
          <a:off x="1120140" y="1246757"/>
          <a:ext cx="7035396" cy="1885950"/>
        </p:xfrm>
        <a:graphic>
          <a:graphicData uri="http://schemas.openxmlformats.org/drawingml/2006/table">
            <a:tbl>
              <a:tblPr>
                <a:tableStyleId>{5C22544A-7EE6-4342-B048-85BDC9FD1C3A}</a:tableStyleId>
              </a:tblPr>
              <a:tblGrid>
                <a:gridCol w="1704201">
                  <a:extLst>
                    <a:ext uri="{9D8B030D-6E8A-4147-A177-3AD203B41FA5}">
                      <a16:colId xmlns:a16="http://schemas.microsoft.com/office/drawing/2014/main" val="3475283870"/>
                    </a:ext>
                  </a:extLst>
                </a:gridCol>
                <a:gridCol w="1236618">
                  <a:extLst>
                    <a:ext uri="{9D8B030D-6E8A-4147-A177-3AD203B41FA5}">
                      <a16:colId xmlns:a16="http://schemas.microsoft.com/office/drawing/2014/main" val="3401177945"/>
                    </a:ext>
                  </a:extLst>
                </a:gridCol>
                <a:gridCol w="907497">
                  <a:extLst>
                    <a:ext uri="{9D8B030D-6E8A-4147-A177-3AD203B41FA5}">
                      <a16:colId xmlns:a16="http://schemas.microsoft.com/office/drawing/2014/main" val="1425281656"/>
                    </a:ext>
                  </a:extLst>
                </a:gridCol>
                <a:gridCol w="1062360">
                  <a:extLst>
                    <a:ext uri="{9D8B030D-6E8A-4147-A177-3AD203B41FA5}">
                      <a16:colId xmlns:a16="http://schemas.microsoft.com/office/drawing/2014/main" val="1580806885"/>
                    </a:ext>
                  </a:extLst>
                </a:gridCol>
                <a:gridCol w="1062360">
                  <a:extLst>
                    <a:ext uri="{9D8B030D-6E8A-4147-A177-3AD203B41FA5}">
                      <a16:colId xmlns:a16="http://schemas.microsoft.com/office/drawing/2014/main" val="1794211769"/>
                    </a:ext>
                  </a:extLst>
                </a:gridCol>
                <a:gridCol w="1062360">
                  <a:extLst>
                    <a:ext uri="{9D8B030D-6E8A-4147-A177-3AD203B41FA5}">
                      <a16:colId xmlns:a16="http://schemas.microsoft.com/office/drawing/2014/main" val="4070929595"/>
                    </a:ext>
                  </a:extLst>
                </a:gridCol>
              </a:tblGrid>
              <a:tr h="617780">
                <a:tc>
                  <a:txBody>
                    <a:bodyPr/>
                    <a:lstStyle/>
                    <a:p>
                      <a:pPr algn="ctr" fontAlgn="ctr"/>
                      <a:r>
                        <a:rPr lang="en-US" sz="1800" u="sng" strike="noStrike">
                          <a:solidFill>
                            <a:schemeClr val="bg1"/>
                          </a:solidFill>
                          <a:effectLst/>
                        </a:rPr>
                        <a:t>Visit Date</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tc>
                  <a:txBody>
                    <a:bodyPr/>
                    <a:lstStyle/>
                    <a:p>
                      <a:pPr algn="ctr" fontAlgn="ctr"/>
                      <a:r>
                        <a:rPr lang="en-US" sz="1800" u="sng" strike="noStrike">
                          <a:solidFill>
                            <a:schemeClr val="bg1"/>
                          </a:solidFill>
                          <a:effectLst/>
                        </a:rPr>
                        <a:t>Age</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tc>
                  <a:txBody>
                    <a:bodyPr/>
                    <a:lstStyle/>
                    <a:p>
                      <a:pPr algn="ctr" fontAlgn="ctr"/>
                      <a:r>
                        <a:rPr lang="en-US" sz="1800" u="sng" strike="noStrike">
                          <a:solidFill>
                            <a:schemeClr val="bg1"/>
                          </a:solidFill>
                          <a:effectLst/>
                        </a:rPr>
                        <a:t>GAD</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tc>
                  <a:txBody>
                    <a:bodyPr/>
                    <a:lstStyle/>
                    <a:p>
                      <a:pPr algn="ctr" fontAlgn="ctr"/>
                      <a:r>
                        <a:rPr lang="en-US" sz="1800" u="sng" strike="noStrike">
                          <a:solidFill>
                            <a:schemeClr val="bg1"/>
                          </a:solidFill>
                          <a:effectLst/>
                        </a:rPr>
                        <a:t>IAA</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tc>
                  <a:txBody>
                    <a:bodyPr/>
                    <a:lstStyle/>
                    <a:p>
                      <a:pPr algn="ctr" fontAlgn="ctr"/>
                      <a:r>
                        <a:rPr lang="en-US" sz="1800" u="sng" strike="noStrike">
                          <a:solidFill>
                            <a:schemeClr val="bg1"/>
                          </a:solidFill>
                          <a:effectLst/>
                        </a:rPr>
                        <a:t>ZnT8</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tc>
                  <a:txBody>
                    <a:bodyPr/>
                    <a:lstStyle/>
                    <a:p>
                      <a:pPr algn="ctr" fontAlgn="ctr"/>
                      <a:r>
                        <a:rPr lang="en-US" sz="1800" u="sng" strike="noStrike">
                          <a:solidFill>
                            <a:schemeClr val="bg1"/>
                          </a:solidFill>
                          <a:effectLst/>
                        </a:rPr>
                        <a:t>A1c</a:t>
                      </a:r>
                      <a:endParaRPr lang="en-US" sz="1800" b="1" i="0" u="sng" strike="noStrike">
                        <a:solidFill>
                          <a:schemeClr val="bg1"/>
                        </a:solidFill>
                        <a:effectLst/>
                        <a:latin typeface="Arial" panose="020B0604020202020204" pitchFamily="34" charset="0"/>
                      </a:endParaRPr>
                    </a:p>
                  </a:txBody>
                  <a:tcPr marL="6350" marR="6350" marT="6350" marB="0" anchor="ctr">
                    <a:solidFill>
                      <a:srgbClr val="0070C0"/>
                    </a:solidFill>
                  </a:tcPr>
                </a:tc>
                <a:extLst>
                  <a:ext uri="{0D108BD9-81ED-4DB2-BD59-A6C34878D82A}">
                    <a16:rowId xmlns:a16="http://schemas.microsoft.com/office/drawing/2014/main" val="4029144055"/>
                  </a:ext>
                </a:extLst>
              </a:tr>
              <a:tr h="634085">
                <a:tc>
                  <a:txBody>
                    <a:bodyPr/>
                    <a:lstStyle/>
                    <a:p>
                      <a:pPr algn="r" fontAlgn="ctr"/>
                      <a:r>
                        <a:rPr lang="en-US" sz="1800" u="none" strike="noStrike">
                          <a:effectLst/>
                        </a:rPr>
                        <a:t>3/30/2022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rPr>
                        <a:t>15.56 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highlight>
                            <a:srgbClr val="FFFF00"/>
                          </a:highlight>
                        </a:rPr>
                        <a:t>591 </a:t>
                      </a:r>
                      <a:endParaRPr lang="en-US" sz="1800" b="0" i="0" u="none" strike="noStrike">
                        <a:solidFill>
                          <a:srgbClr val="000000"/>
                        </a:solidFill>
                        <a:effectLst/>
                        <a:highlight>
                          <a:srgbClr val="FFFF00"/>
                        </a:highlight>
                        <a:latin typeface="Arial" panose="020B0604020202020204" pitchFamily="34" charset="0"/>
                      </a:endParaRPr>
                    </a:p>
                  </a:txBody>
                  <a:tcPr marL="6350" marR="6350" marT="6350" marB="0" anchor="ctr">
                    <a:solidFill>
                      <a:srgbClr val="FFFF00"/>
                    </a:solidFill>
                  </a:tcPr>
                </a:tc>
                <a:tc>
                  <a:txBody>
                    <a:bodyPr/>
                    <a:lstStyle/>
                    <a:p>
                      <a:pPr algn="r" fontAlgn="ctr"/>
                      <a:r>
                        <a:rPr lang="en-US" sz="1800" u="none" strike="noStrike">
                          <a:effectLst/>
                        </a:rPr>
                        <a:t>0.01 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rPr>
                        <a:t>-0.002 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solidFill>
                            <a:srgbClr val="FF0000"/>
                          </a:solidFill>
                          <a:effectLst/>
                        </a:rPr>
                        <a:t>5.7 </a:t>
                      </a:r>
                      <a:endParaRPr lang="en-US" sz="1800" b="0" i="0" u="none" strike="noStrike">
                        <a:solidFill>
                          <a:srgbClr val="FF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512118187"/>
                  </a:ext>
                </a:extLst>
              </a:tr>
              <a:tr h="634085">
                <a:tc>
                  <a:txBody>
                    <a:bodyPr/>
                    <a:lstStyle/>
                    <a:p>
                      <a:pPr algn="r" fontAlgn="ctr"/>
                      <a:r>
                        <a:rPr lang="en-US" sz="1800" u="none" strike="noStrike">
                          <a:effectLst/>
                        </a:rPr>
                        <a:t>8/2/2022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rPr>
                        <a:t>15.90 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highlight>
                            <a:srgbClr val="FFFF00"/>
                          </a:highlight>
                        </a:rPr>
                        <a:t>591 </a:t>
                      </a:r>
                      <a:endParaRPr lang="en-US" sz="1800" b="0" i="0" u="none" strike="noStrike">
                        <a:solidFill>
                          <a:srgbClr val="000000"/>
                        </a:solidFill>
                        <a:effectLst/>
                        <a:highlight>
                          <a:srgbClr val="FFFF00"/>
                        </a:highlight>
                        <a:latin typeface="Arial" panose="020B0604020202020204" pitchFamily="34" charset="0"/>
                      </a:endParaRPr>
                    </a:p>
                  </a:txBody>
                  <a:tcPr marL="6350" marR="6350" marT="6350" marB="0" anchor="ctr">
                    <a:solidFill>
                      <a:srgbClr val="FFFF00"/>
                    </a:solidFill>
                  </a:tcPr>
                </a:tc>
                <a:tc>
                  <a:txBody>
                    <a:bodyPr/>
                    <a:lstStyle/>
                    <a:p>
                      <a:pPr algn="r" fontAlgn="ctr"/>
                      <a:r>
                        <a:rPr lang="en-US" sz="1800" u="none" strike="noStrike">
                          <a:effectLst/>
                        </a:rPr>
                        <a:t>0.007 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effectLst/>
                        </a:rPr>
                        <a:t>-0.001 </a:t>
                      </a:r>
                      <a:endParaRPr lang="en-US" sz="1800" b="0" i="0" u="none" strike="noStrike">
                        <a:solidFill>
                          <a:srgbClr val="000000"/>
                        </a:solidFill>
                        <a:effectLst/>
                        <a:latin typeface="Arial" panose="020B0604020202020204" pitchFamily="34" charset="0"/>
                      </a:endParaRPr>
                    </a:p>
                  </a:txBody>
                  <a:tcPr marL="6350" marR="6350" marT="6350" marB="0" anchor="ctr"/>
                </a:tc>
                <a:tc>
                  <a:txBody>
                    <a:bodyPr/>
                    <a:lstStyle/>
                    <a:p>
                      <a:pPr algn="r" fontAlgn="ctr"/>
                      <a:r>
                        <a:rPr lang="en-US" sz="1800" u="none" strike="noStrike">
                          <a:solidFill>
                            <a:srgbClr val="FF0000"/>
                          </a:solidFill>
                          <a:effectLst/>
                        </a:rPr>
                        <a:t>5.7 </a:t>
                      </a:r>
                      <a:endParaRPr lang="en-US" sz="1800" b="0" i="0" u="none" strike="noStrike">
                        <a:solidFill>
                          <a:srgbClr val="FF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380355216"/>
                  </a:ext>
                </a:extLst>
              </a:tr>
            </a:tbl>
          </a:graphicData>
        </a:graphic>
      </p:graphicFrame>
    </p:spTree>
    <p:extLst>
      <p:ext uri="{BB962C8B-B14F-4D97-AF65-F5344CB8AC3E}">
        <p14:creationId xmlns:p14="http://schemas.microsoft.com/office/powerpoint/2010/main" val="1178301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0AAD1E29-A07E-5716-173B-64CD2918B902}"/>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sz="3600"/>
              <a:t>Case Review #2</a:t>
            </a:r>
            <a:br>
              <a:rPr lang="en-US" sz="3600"/>
            </a:br>
            <a:endParaRPr lang="en-US" altLang="en-US" sz="3600">
              <a:ea typeface="ＭＳ Ｐゴシック" panose="020B0600070205080204" pitchFamily="34" charset="-128"/>
            </a:endParaRPr>
          </a:p>
        </p:txBody>
      </p:sp>
      <p:sp>
        <p:nvSpPr>
          <p:cNvPr id="2" name="Content Placeholder 2">
            <a:extLst>
              <a:ext uri="{FF2B5EF4-FFF2-40B4-BE49-F238E27FC236}">
                <a16:creationId xmlns:a16="http://schemas.microsoft.com/office/drawing/2014/main" id="{964DC458-B6E9-7FC3-0107-B95E60DA1ACB}"/>
              </a:ext>
            </a:extLst>
          </p:cNvPr>
          <p:cNvSpPr>
            <a:spLocks noGrp="1"/>
          </p:cNvSpPr>
          <p:nvPr>
            <p:ph sz="half" idx="1"/>
          </p:nvPr>
        </p:nvSpPr>
        <p:spPr>
          <a:xfrm>
            <a:off x="6807200" y="1417637"/>
            <a:ext cx="5384800" cy="4525963"/>
          </a:xfrm>
        </p:spPr>
        <p:txBody>
          <a:bodyPr>
            <a:normAutofit/>
          </a:bodyPr>
          <a:lstStyle/>
          <a:p>
            <a:pPr marL="0" indent="0">
              <a:buNone/>
            </a:pPr>
            <a:r>
              <a:rPr lang="en-US"/>
              <a:t>Successes</a:t>
            </a:r>
          </a:p>
          <a:p>
            <a:pPr marL="0" indent="0">
              <a:buNone/>
            </a:pPr>
            <a:r>
              <a:rPr lang="en-US" u="sng"/>
              <a:t>Study protocol:</a:t>
            </a:r>
          </a:p>
          <a:p>
            <a:r>
              <a:rPr lang="en-US"/>
              <a:t>Ab testing before the 15 year visit</a:t>
            </a:r>
          </a:p>
          <a:p>
            <a:pPr marL="0" indent="0">
              <a:buNone/>
            </a:pPr>
            <a:r>
              <a:rPr lang="en-US" u="sng"/>
              <a:t>Family</a:t>
            </a:r>
            <a:r>
              <a:rPr lang="en-US"/>
              <a:t>: </a:t>
            </a:r>
          </a:p>
          <a:p>
            <a:r>
              <a:rPr lang="en-US"/>
              <a:t>Involved parents</a:t>
            </a:r>
          </a:p>
          <a:p>
            <a:r>
              <a:rPr lang="en-US"/>
              <a:t>Sibling tested in ASK and AB+; referred to ASK the Experts</a:t>
            </a:r>
          </a:p>
          <a:p>
            <a:pPr lvl="1"/>
            <a:endParaRPr lang="en-US"/>
          </a:p>
        </p:txBody>
      </p:sp>
      <p:sp>
        <p:nvSpPr>
          <p:cNvPr id="3" name="Content Placeholder 3">
            <a:extLst>
              <a:ext uri="{FF2B5EF4-FFF2-40B4-BE49-F238E27FC236}">
                <a16:creationId xmlns:a16="http://schemas.microsoft.com/office/drawing/2014/main" id="{D5F8CFCD-1263-C211-9AC7-38491C4F15E2}"/>
              </a:ext>
            </a:extLst>
          </p:cNvPr>
          <p:cNvSpPr>
            <a:spLocks noGrp="1"/>
          </p:cNvSpPr>
          <p:nvPr>
            <p:ph sz="half" idx="2"/>
          </p:nvPr>
        </p:nvSpPr>
        <p:spPr>
          <a:xfrm>
            <a:off x="448310" y="1417638"/>
            <a:ext cx="5384800" cy="5165724"/>
          </a:xfrm>
        </p:spPr>
        <p:txBody>
          <a:bodyPr>
            <a:normAutofit fontScale="92500" lnSpcReduction="10000"/>
          </a:bodyPr>
          <a:lstStyle/>
          <a:p>
            <a:pPr marL="0" indent="0">
              <a:buNone/>
            </a:pPr>
            <a:r>
              <a:rPr lang="en-US"/>
              <a:t>Challenges</a:t>
            </a:r>
          </a:p>
          <a:p>
            <a:pPr marL="0" indent="0">
              <a:buNone/>
            </a:pPr>
            <a:r>
              <a:rPr lang="en-US" u="sng"/>
              <a:t>Location</a:t>
            </a:r>
            <a:r>
              <a:rPr lang="en-US"/>
              <a:t>: Lives in Michigan: LDP lab</a:t>
            </a:r>
          </a:p>
          <a:p>
            <a:pPr marL="0" indent="0">
              <a:buNone/>
            </a:pPr>
            <a:r>
              <a:rPr lang="en-US" u="sng"/>
              <a:t>Study protocol: </a:t>
            </a:r>
          </a:p>
          <a:p>
            <a:r>
              <a:rPr lang="en-US"/>
              <a:t>11 year gap in participation</a:t>
            </a:r>
          </a:p>
          <a:p>
            <a:r>
              <a:rPr lang="en-US"/>
              <a:t>Underestimation of risk</a:t>
            </a:r>
          </a:p>
          <a:p>
            <a:r>
              <a:rPr lang="en-US"/>
              <a:t>Minimal connection to TEDDY Staff</a:t>
            </a:r>
          </a:p>
          <a:p>
            <a:r>
              <a:rPr lang="en-US"/>
              <a:t>“I've never met anybody from the TEDDY program”</a:t>
            </a:r>
          </a:p>
          <a:p>
            <a:r>
              <a:rPr lang="en-US"/>
              <a:t>No interest in </a:t>
            </a:r>
            <a:r>
              <a:rPr lang="en-US" err="1"/>
              <a:t>TrialNet</a:t>
            </a:r>
            <a:endParaRPr lang="en-US"/>
          </a:p>
          <a:p>
            <a:pPr marL="0" indent="0">
              <a:buNone/>
            </a:pPr>
            <a:r>
              <a:rPr lang="en-US" u="sng"/>
              <a:t>Family</a:t>
            </a:r>
            <a:r>
              <a:rPr lang="en-US"/>
              <a:t>: </a:t>
            </a:r>
          </a:p>
          <a:p>
            <a:r>
              <a:rPr lang="en-US"/>
              <a:t>Teenager </a:t>
            </a:r>
          </a:p>
          <a:p>
            <a:r>
              <a:rPr lang="en-US"/>
              <a:t>Sibling now AB+</a:t>
            </a:r>
          </a:p>
          <a:p>
            <a:pPr marL="0" indent="0">
              <a:buNone/>
            </a:pPr>
            <a:endParaRPr lang="en-US"/>
          </a:p>
          <a:p>
            <a:pPr marL="0" indent="0">
              <a:buNone/>
            </a:pPr>
            <a:endParaRPr lang="en-US"/>
          </a:p>
          <a:p>
            <a:pPr lvl="1"/>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576" y="995364"/>
            <a:ext cx="10972799" cy="1093624"/>
          </a:xfrm>
        </p:spPr>
        <p:txBody>
          <a:bodyPr>
            <a:normAutofit fontScale="90000"/>
          </a:bodyPr>
          <a:lstStyle/>
          <a:p>
            <a:r>
              <a:rPr lang="en-US" b="1">
                <a:solidFill>
                  <a:srgbClr val="0000FF"/>
                </a:solidFill>
              </a:rPr>
              <a:t>Autoimmunity Screening for Kids  (ASK)</a:t>
            </a:r>
            <a:br>
              <a:rPr lang="en-US" b="1">
                <a:solidFill>
                  <a:srgbClr val="0000FF"/>
                </a:solidFill>
              </a:rPr>
            </a:br>
            <a:r>
              <a:rPr lang="en-US" b="1">
                <a:solidFill>
                  <a:srgbClr val="0000FF"/>
                </a:solidFill>
              </a:rPr>
              <a:t>Education and Monitoring</a:t>
            </a:r>
            <a:br>
              <a:rPr lang="en-US" b="1">
                <a:solidFill>
                  <a:srgbClr val="0000FF"/>
                </a:solidFill>
              </a:rPr>
            </a:br>
            <a:r>
              <a:rPr lang="en-US" b="1">
                <a:solidFill>
                  <a:srgbClr val="0000FF"/>
                </a:solidFill>
              </a:rPr>
              <a:t>Denver, Colorado</a:t>
            </a:r>
            <a:br>
              <a:rPr lang="en-US" b="1">
                <a:solidFill>
                  <a:srgbClr val="0000FF"/>
                </a:solidFill>
              </a:rPr>
            </a:br>
            <a:endParaRPr lang="en-US" b="1">
              <a:solidFill>
                <a:srgbClr val="0000FF"/>
              </a:solidFill>
            </a:endParaRPr>
          </a:p>
        </p:txBody>
      </p:sp>
      <p:pic>
        <p:nvPicPr>
          <p:cNvPr id="4" name="Picture 3" descr="Colored without Childrens.jpg"/>
          <p:cNvPicPr>
            <a:picLocks noChangeAspect="1"/>
          </p:cNvPicPr>
          <p:nvPr/>
        </p:nvPicPr>
        <p:blipFill rotWithShape="1">
          <a:blip r:embed="rId3" cstate="print">
            <a:extLst>
              <a:ext uri="{28A0092B-C50C-407E-A947-70E740481C1C}">
                <a14:useLocalDpi xmlns:a14="http://schemas.microsoft.com/office/drawing/2010/main" val="0"/>
              </a:ext>
            </a:extLst>
          </a:blip>
          <a:srcRect r="-2701" b="14473"/>
          <a:stretch/>
        </p:blipFill>
        <p:spPr>
          <a:xfrm>
            <a:off x="479139" y="5930049"/>
            <a:ext cx="4433975" cy="618650"/>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801" t="6496" r="2484" b="5267"/>
          <a:stretch/>
        </p:blipFill>
        <p:spPr>
          <a:xfrm>
            <a:off x="576576" y="2430928"/>
            <a:ext cx="7634933" cy="2398219"/>
          </a:xfrm>
          <a:prstGeom prst="rect">
            <a:avLst/>
          </a:prstGeom>
        </p:spPr>
      </p:pic>
      <p:sp>
        <p:nvSpPr>
          <p:cNvPr id="6" name="Rectangle 5"/>
          <p:cNvSpPr/>
          <p:nvPr/>
        </p:nvSpPr>
        <p:spPr>
          <a:xfrm>
            <a:off x="9347230" y="2387866"/>
            <a:ext cx="2418910" cy="2783221"/>
          </a:xfrm>
          <a:prstGeom prst="rect">
            <a:avLst/>
          </a:prstGeom>
          <a:solidFill>
            <a:srgbClr val="FFFFFF"/>
          </a:solidFill>
          <a:ln w="28575"/>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5"/>
          <a:stretch>
            <a:fillRect/>
          </a:stretch>
        </p:blipFill>
        <p:spPr>
          <a:xfrm>
            <a:off x="9527790" y="2975802"/>
            <a:ext cx="2179388" cy="1853345"/>
          </a:xfrm>
          <a:prstGeom prst="rect">
            <a:avLst/>
          </a:prstGeom>
        </p:spPr>
      </p:pic>
      <p:sp>
        <p:nvSpPr>
          <p:cNvPr id="8" name="Rectangle 7"/>
          <p:cNvSpPr/>
          <p:nvPr/>
        </p:nvSpPr>
        <p:spPr>
          <a:xfrm>
            <a:off x="9725545" y="2387864"/>
            <a:ext cx="163262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Sponsors:</a:t>
            </a:r>
          </a:p>
        </p:txBody>
      </p:sp>
      <p:sp>
        <p:nvSpPr>
          <p:cNvPr id="10" name="TextBox 9"/>
          <p:cNvSpPr txBox="1"/>
          <p:nvPr/>
        </p:nvSpPr>
        <p:spPr>
          <a:xfrm>
            <a:off x="9527790" y="4851064"/>
            <a:ext cx="2114924" cy="25391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000FF"/>
                </a:solidFill>
                <a:effectLst/>
                <a:uLnTx/>
                <a:uFillTx/>
                <a:latin typeface="Bell MT" panose="02020503060305020303" pitchFamily="18" charset="0"/>
                <a:ea typeface="+mn-ea"/>
                <a:cs typeface="+mn-cs"/>
              </a:rPr>
              <a:t>Patten-Davis Foundation</a:t>
            </a:r>
            <a:endParaRPr kumimoji="0" lang="en-US" sz="1050" b="0" i="0" u="none" strike="noStrike" kern="1200" cap="none" spc="0" normalizeH="0" baseline="0" noProof="0">
              <a:ln>
                <a:noFill/>
              </a:ln>
              <a:solidFill>
                <a:srgbClr val="0000FF"/>
              </a:solidFill>
              <a:effectLst/>
              <a:uLnTx/>
              <a:uFillTx/>
              <a:latin typeface="Bell MT" panose="02020503060305020303" pitchFamily="18" charset="0"/>
              <a:ea typeface="+mn-ea"/>
              <a:cs typeface="+mn-cs"/>
            </a:endParaRPr>
          </a:p>
        </p:txBody>
      </p:sp>
    </p:spTree>
    <p:extLst>
      <p:ext uri="{BB962C8B-B14F-4D97-AF65-F5344CB8AC3E}">
        <p14:creationId xmlns:p14="http://schemas.microsoft.com/office/powerpoint/2010/main" val="793966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1733-F90C-29D1-587F-94F36E556937}"/>
              </a:ext>
            </a:extLst>
          </p:cNvPr>
          <p:cNvSpPr>
            <a:spLocks noGrp="1"/>
          </p:cNvSpPr>
          <p:nvPr>
            <p:ph type="title"/>
          </p:nvPr>
        </p:nvSpPr>
        <p:spPr>
          <a:xfrm>
            <a:off x="0" y="-292020"/>
            <a:ext cx="3514124" cy="1463040"/>
          </a:xfrm>
        </p:spPr>
        <p:txBody>
          <a:bodyPr anchor="ctr">
            <a:normAutofit/>
          </a:bodyPr>
          <a:lstStyle/>
          <a:p>
            <a:r>
              <a:rPr lang="en-US" sz="3000"/>
              <a:t>Case Review #1 </a:t>
            </a:r>
            <a:br>
              <a:rPr lang="en-US" sz="3000"/>
            </a:br>
            <a:r>
              <a:rPr lang="en-US" sz="3000"/>
              <a:t>GP, MAB+</a:t>
            </a:r>
          </a:p>
        </p:txBody>
      </p:sp>
      <p:sp>
        <p:nvSpPr>
          <p:cNvPr id="3" name="Content Placeholder 2">
            <a:extLst>
              <a:ext uri="{FF2B5EF4-FFF2-40B4-BE49-F238E27FC236}">
                <a16:creationId xmlns:a16="http://schemas.microsoft.com/office/drawing/2014/main" id="{D1F55818-9C6E-FA95-47D2-AA36C5284BCA}"/>
              </a:ext>
            </a:extLst>
          </p:cNvPr>
          <p:cNvSpPr>
            <a:spLocks noGrp="1"/>
          </p:cNvSpPr>
          <p:nvPr>
            <p:ph idx="1"/>
          </p:nvPr>
        </p:nvSpPr>
        <p:spPr>
          <a:xfrm>
            <a:off x="2135535" y="874833"/>
            <a:ext cx="7161019" cy="1726627"/>
          </a:xfrm>
        </p:spPr>
        <p:txBody>
          <a:bodyPr anchor="ctr">
            <a:normAutofit fontScale="85000" lnSpcReduction="20000"/>
          </a:bodyPr>
          <a:lstStyle/>
          <a:p>
            <a:r>
              <a:rPr lang="en-US" sz="2600"/>
              <a:t>Demographics</a:t>
            </a:r>
          </a:p>
          <a:p>
            <a:pPr lvl="1"/>
            <a:r>
              <a:rPr lang="en-US" sz="2600"/>
              <a:t>African American, female, screened at DH East Side clinic</a:t>
            </a:r>
            <a:endParaRPr lang="en-US" sz="2600">
              <a:cs typeface="Calibri"/>
            </a:endParaRPr>
          </a:p>
          <a:p>
            <a:r>
              <a:rPr lang="en-US" sz="2600"/>
              <a:t>Screened at the age of 2y9m and DX at 6y3m</a:t>
            </a:r>
          </a:p>
          <a:p>
            <a:r>
              <a:rPr lang="en-US" sz="2600"/>
              <a:t>DX Info: 4/2021, HbA1c 7.0%, home BG 319, no </a:t>
            </a:r>
            <a:r>
              <a:rPr lang="en-US" sz="2600" err="1"/>
              <a:t>sx</a:t>
            </a:r>
            <a:r>
              <a:rPr lang="en-US" sz="2600"/>
              <a:t>, no DKA</a:t>
            </a:r>
          </a:p>
          <a:p>
            <a:endParaRPr lang="en-US" sz="2200"/>
          </a:p>
        </p:txBody>
      </p:sp>
      <p:pic>
        <p:nvPicPr>
          <p:cNvPr id="5" name="Picture 6" descr="A picture containing person, little, car seat&#10;&#10;Description automatically generated">
            <a:extLst>
              <a:ext uri="{FF2B5EF4-FFF2-40B4-BE49-F238E27FC236}">
                <a16:creationId xmlns:a16="http://schemas.microsoft.com/office/drawing/2014/main" id="{1906AFB8-A971-3EE1-FBF1-6BE185079548}"/>
              </a:ext>
            </a:extLst>
          </p:cNvPr>
          <p:cNvPicPr>
            <a:picLocks noChangeAspect="1"/>
          </p:cNvPicPr>
          <p:nvPr/>
        </p:nvPicPr>
        <p:blipFill>
          <a:blip r:embed="rId3"/>
          <a:stretch>
            <a:fillRect/>
          </a:stretch>
        </p:blipFill>
        <p:spPr>
          <a:xfrm>
            <a:off x="9572784" y="-3093"/>
            <a:ext cx="2554008" cy="3535804"/>
          </a:xfrm>
          <a:prstGeom prst="rect">
            <a:avLst/>
          </a:prstGeom>
        </p:spPr>
      </p:pic>
      <p:pic>
        <p:nvPicPr>
          <p:cNvPr id="7" name="Picture 6"/>
          <p:cNvPicPr>
            <a:picLocks noChangeAspect="1"/>
          </p:cNvPicPr>
          <p:nvPr/>
        </p:nvPicPr>
        <p:blipFill>
          <a:blip r:embed="rId4"/>
          <a:stretch>
            <a:fillRect/>
          </a:stretch>
        </p:blipFill>
        <p:spPr>
          <a:xfrm>
            <a:off x="120710" y="2488590"/>
            <a:ext cx="8225267" cy="3627651"/>
          </a:xfrm>
          <a:prstGeom prst="rect">
            <a:avLst/>
          </a:prstGeom>
        </p:spPr>
      </p:pic>
      <p:pic>
        <p:nvPicPr>
          <p:cNvPr id="8" name="Picture 7"/>
          <p:cNvPicPr>
            <a:picLocks noChangeAspect="1"/>
          </p:cNvPicPr>
          <p:nvPr/>
        </p:nvPicPr>
        <p:blipFill>
          <a:blip r:embed="rId5"/>
          <a:stretch>
            <a:fillRect/>
          </a:stretch>
        </p:blipFill>
        <p:spPr>
          <a:xfrm>
            <a:off x="8345977" y="2764772"/>
            <a:ext cx="1231218" cy="3351468"/>
          </a:xfrm>
          <a:prstGeom prst="rect">
            <a:avLst/>
          </a:prstGeom>
        </p:spPr>
      </p:pic>
      <p:pic>
        <p:nvPicPr>
          <p:cNvPr id="9" name="Picture 8"/>
          <p:cNvPicPr>
            <a:picLocks noChangeAspect="1"/>
          </p:cNvPicPr>
          <p:nvPr/>
        </p:nvPicPr>
        <p:blipFill>
          <a:blip r:embed="rId6"/>
          <a:stretch>
            <a:fillRect/>
          </a:stretch>
        </p:blipFill>
        <p:spPr>
          <a:xfrm>
            <a:off x="9022210" y="5741145"/>
            <a:ext cx="548688" cy="451143"/>
          </a:xfrm>
          <a:prstGeom prst="rect">
            <a:avLst/>
          </a:prstGeom>
        </p:spPr>
      </p:pic>
    </p:spTree>
    <p:extLst>
      <p:ext uri="{BB962C8B-B14F-4D97-AF65-F5344CB8AC3E}">
        <p14:creationId xmlns:p14="http://schemas.microsoft.com/office/powerpoint/2010/main" val="3319664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E5D9-AD3F-1C5D-537F-2F77B88FB15B}"/>
              </a:ext>
            </a:extLst>
          </p:cNvPr>
          <p:cNvSpPr>
            <a:spLocks noGrp="1"/>
          </p:cNvSpPr>
          <p:nvPr>
            <p:ph type="title"/>
          </p:nvPr>
        </p:nvSpPr>
        <p:spPr/>
        <p:txBody>
          <a:bodyPr/>
          <a:lstStyle/>
          <a:p>
            <a:r>
              <a:rPr lang="en-US" u="sng">
                <a:cs typeface="Calibri Light"/>
              </a:rPr>
              <a:t>Experiences from Follow-Up</a:t>
            </a:r>
          </a:p>
        </p:txBody>
      </p:sp>
      <p:sp>
        <p:nvSpPr>
          <p:cNvPr id="3" name="Content Placeholder 2">
            <a:extLst>
              <a:ext uri="{FF2B5EF4-FFF2-40B4-BE49-F238E27FC236}">
                <a16:creationId xmlns:a16="http://schemas.microsoft.com/office/drawing/2014/main" id="{B0180354-7C32-8C3C-2C36-F416FFF4D3D2}"/>
              </a:ext>
            </a:extLst>
          </p:cNvPr>
          <p:cNvSpPr>
            <a:spLocks noGrp="1"/>
          </p:cNvSpPr>
          <p:nvPr>
            <p:ph idx="1"/>
          </p:nvPr>
        </p:nvSpPr>
        <p:spPr/>
        <p:txBody>
          <a:bodyPr vert="horz" lIns="91440" tIns="45720" rIns="91440" bIns="45720" rtlCol="0" anchor="t">
            <a:normAutofit/>
          </a:bodyPr>
          <a:lstStyle/>
          <a:p>
            <a:pPr marL="0" indent="0">
              <a:buNone/>
            </a:pPr>
            <a:endParaRPr lang="en-US" dirty="0">
              <a:cs typeface="Calibri"/>
            </a:endParaRPr>
          </a:p>
          <a:p>
            <a:r>
              <a:rPr lang="en-US" dirty="0"/>
              <a:t>Case Review</a:t>
            </a:r>
            <a:endParaRPr lang="en-US" dirty="0">
              <a:cs typeface="Calibri"/>
            </a:endParaRPr>
          </a:p>
          <a:p>
            <a:r>
              <a:rPr lang="en-US" dirty="0"/>
              <a:t>Challenges and Successes</a:t>
            </a:r>
            <a:endParaRPr lang="en-US" dirty="0">
              <a:cs typeface="Calibri"/>
            </a:endParaRPr>
          </a:p>
          <a:p>
            <a:pPr lvl="1"/>
            <a:r>
              <a:rPr lang="en-US" dirty="0">
                <a:cs typeface="Calibri"/>
              </a:rPr>
              <a:t>DAISY: Michelle Hoffman</a:t>
            </a:r>
          </a:p>
          <a:p>
            <a:pPr lvl="1"/>
            <a:r>
              <a:rPr lang="en-US" dirty="0">
                <a:cs typeface="Calibri"/>
              </a:rPr>
              <a:t>TEDDY: Tricia Gesualdo</a:t>
            </a:r>
          </a:p>
          <a:p>
            <a:pPr lvl="1"/>
            <a:r>
              <a:rPr lang="en-US" dirty="0">
                <a:cs typeface="Calibri"/>
              </a:rPr>
              <a:t>ASK: Kim Bautista</a:t>
            </a:r>
          </a:p>
          <a:p>
            <a:r>
              <a:rPr lang="en-US" dirty="0">
                <a:cs typeface="Calibri"/>
              </a:rPr>
              <a:t>Lessons Learned </a:t>
            </a:r>
          </a:p>
        </p:txBody>
      </p:sp>
    </p:spTree>
    <p:extLst>
      <p:ext uri="{BB962C8B-B14F-4D97-AF65-F5344CB8AC3E}">
        <p14:creationId xmlns:p14="http://schemas.microsoft.com/office/powerpoint/2010/main" val="1333297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72DC-5B7E-E63E-9BBA-41799AA15AD3}"/>
              </a:ext>
            </a:extLst>
          </p:cNvPr>
          <p:cNvSpPr>
            <a:spLocks noGrp="1"/>
          </p:cNvSpPr>
          <p:nvPr>
            <p:ph type="title"/>
          </p:nvPr>
        </p:nvSpPr>
        <p:spPr>
          <a:xfrm>
            <a:off x="1443462" y="208333"/>
            <a:ext cx="6724458" cy="680829"/>
          </a:xfrm>
        </p:spPr>
        <p:txBody>
          <a:bodyPr vert="horz" lIns="91440" tIns="45720" rIns="91440" bIns="45720" rtlCol="0" anchor="t">
            <a:normAutofit fontScale="90000"/>
          </a:bodyPr>
          <a:lstStyle/>
          <a:p>
            <a:r>
              <a:rPr lang="en-US" b="1"/>
              <a:t>OGTT,  CGM  &amp;  A1c  Results</a:t>
            </a:r>
          </a:p>
        </p:txBody>
      </p:sp>
      <p:sp>
        <p:nvSpPr>
          <p:cNvPr id="10" name="TextBox 9">
            <a:extLst>
              <a:ext uri="{FF2B5EF4-FFF2-40B4-BE49-F238E27FC236}">
                <a16:creationId xmlns:a16="http://schemas.microsoft.com/office/drawing/2014/main" id="{A5B9C887-1B1B-B233-3E9E-241DE4D7F089}"/>
              </a:ext>
            </a:extLst>
          </p:cNvPr>
          <p:cNvSpPr txBox="1"/>
          <p:nvPr/>
        </p:nvSpPr>
        <p:spPr>
          <a:xfrm>
            <a:off x="824707" y="4517690"/>
            <a:ext cx="47887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#Refused future OGTTs</a:t>
            </a:r>
          </a:p>
        </p:txBody>
      </p:sp>
      <p:graphicFrame>
        <p:nvGraphicFramePr>
          <p:cNvPr id="4" name="Table 4">
            <a:extLst>
              <a:ext uri="{FF2B5EF4-FFF2-40B4-BE49-F238E27FC236}">
                <a16:creationId xmlns:a16="http://schemas.microsoft.com/office/drawing/2014/main" id="{30A58030-C0C5-01B5-53FC-08DEEF30399D}"/>
              </a:ext>
            </a:extLst>
          </p:cNvPr>
          <p:cNvGraphicFramePr>
            <a:graphicFrameLocks noGrp="1"/>
          </p:cNvGraphicFramePr>
          <p:nvPr>
            <p:extLst>
              <p:ext uri="{D42A27DB-BD31-4B8C-83A1-F6EECF244321}">
                <p14:modId xmlns:p14="http://schemas.microsoft.com/office/powerpoint/2010/main" val="2698886370"/>
              </p:ext>
            </p:extLst>
          </p:nvPr>
        </p:nvGraphicFramePr>
        <p:xfrm>
          <a:off x="317366" y="801725"/>
          <a:ext cx="8978960" cy="5667364"/>
        </p:xfrm>
        <a:graphic>
          <a:graphicData uri="http://schemas.openxmlformats.org/drawingml/2006/table">
            <a:tbl>
              <a:tblPr firstRow="1" bandRow="1">
                <a:tableStyleId>{5C22544A-7EE6-4342-B048-85BDC9FD1C3A}</a:tableStyleId>
              </a:tblPr>
              <a:tblGrid>
                <a:gridCol w="747352">
                  <a:extLst>
                    <a:ext uri="{9D8B030D-6E8A-4147-A177-3AD203B41FA5}">
                      <a16:colId xmlns:a16="http://schemas.microsoft.com/office/drawing/2014/main" val="3009721785"/>
                    </a:ext>
                  </a:extLst>
                </a:gridCol>
                <a:gridCol w="1633880">
                  <a:extLst>
                    <a:ext uri="{9D8B030D-6E8A-4147-A177-3AD203B41FA5}">
                      <a16:colId xmlns:a16="http://schemas.microsoft.com/office/drawing/2014/main" val="612984996"/>
                    </a:ext>
                  </a:extLst>
                </a:gridCol>
                <a:gridCol w="1253047">
                  <a:extLst>
                    <a:ext uri="{9D8B030D-6E8A-4147-A177-3AD203B41FA5}">
                      <a16:colId xmlns:a16="http://schemas.microsoft.com/office/drawing/2014/main" val="3471327424"/>
                    </a:ext>
                  </a:extLst>
                </a:gridCol>
                <a:gridCol w="927650">
                  <a:extLst>
                    <a:ext uri="{9D8B030D-6E8A-4147-A177-3AD203B41FA5}">
                      <a16:colId xmlns:a16="http://schemas.microsoft.com/office/drawing/2014/main" val="529499026"/>
                    </a:ext>
                  </a:extLst>
                </a:gridCol>
                <a:gridCol w="786225">
                  <a:extLst>
                    <a:ext uri="{9D8B030D-6E8A-4147-A177-3AD203B41FA5}">
                      <a16:colId xmlns:a16="http://schemas.microsoft.com/office/drawing/2014/main" val="937236231"/>
                    </a:ext>
                  </a:extLst>
                </a:gridCol>
                <a:gridCol w="751578">
                  <a:extLst>
                    <a:ext uri="{9D8B030D-6E8A-4147-A177-3AD203B41FA5}">
                      <a16:colId xmlns:a16="http://schemas.microsoft.com/office/drawing/2014/main" val="1609051922"/>
                    </a:ext>
                  </a:extLst>
                </a:gridCol>
                <a:gridCol w="859936">
                  <a:extLst>
                    <a:ext uri="{9D8B030D-6E8A-4147-A177-3AD203B41FA5}">
                      <a16:colId xmlns:a16="http://schemas.microsoft.com/office/drawing/2014/main" val="3350092871"/>
                    </a:ext>
                  </a:extLst>
                </a:gridCol>
                <a:gridCol w="1034255">
                  <a:extLst>
                    <a:ext uri="{9D8B030D-6E8A-4147-A177-3AD203B41FA5}">
                      <a16:colId xmlns:a16="http://schemas.microsoft.com/office/drawing/2014/main" val="2244402587"/>
                    </a:ext>
                  </a:extLst>
                </a:gridCol>
                <a:gridCol w="985037">
                  <a:extLst>
                    <a:ext uri="{9D8B030D-6E8A-4147-A177-3AD203B41FA5}">
                      <a16:colId xmlns:a16="http://schemas.microsoft.com/office/drawing/2014/main" val="3576928608"/>
                    </a:ext>
                  </a:extLst>
                </a:gridCol>
              </a:tblGrid>
              <a:tr h="1221415">
                <a:tc>
                  <a:txBody>
                    <a:bodyPr/>
                    <a:lstStyle/>
                    <a:p>
                      <a:r>
                        <a:rPr lang="en-US" sz="1800"/>
                        <a:t>Date</a:t>
                      </a:r>
                    </a:p>
                  </a:txBody>
                  <a:tcPr/>
                </a:tc>
                <a:tc>
                  <a:txBody>
                    <a:bodyPr/>
                    <a:lstStyle/>
                    <a:p>
                      <a:r>
                        <a:rPr lang="en-US" sz="1800"/>
                        <a:t>Protocol</a:t>
                      </a:r>
                    </a:p>
                  </a:txBody>
                  <a:tcPr/>
                </a:tc>
                <a:tc>
                  <a:txBody>
                    <a:bodyPr/>
                    <a:lstStyle/>
                    <a:p>
                      <a:r>
                        <a:rPr lang="en-US" sz="1800"/>
                        <a:t>Result</a:t>
                      </a:r>
                    </a:p>
                  </a:txBody>
                  <a:tcPr/>
                </a:tc>
                <a:tc>
                  <a:txBody>
                    <a:bodyPr/>
                    <a:lstStyle/>
                    <a:p>
                      <a:r>
                        <a:rPr lang="en-US" sz="1800"/>
                        <a:t>Fasting BG</a:t>
                      </a:r>
                    </a:p>
                  </a:txBody>
                  <a:tcPr/>
                </a:tc>
                <a:tc>
                  <a:txBody>
                    <a:bodyPr/>
                    <a:lstStyle/>
                    <a:p>
                      <a:r>
                        <a:rPr lang="en-US" sz="1800"/>
                        <a:t>2h BG</a:t>
                      </a:r>
                    </a:p>
                  </a:txBody>
                  <a:tcPr/>
                </a:tc>
                <a:tc>
                  <a:txBody>
                    <a:bodyPr/>
                    <a:lstStyle/>
                    <a:p>
                      <a:r>
                        <a:rPr lang="en-US" sz="1800"/>
                        <a:t>Time &gt;140 </a:t>
                      </a:r>
                    </a:p>
                  </a:txBody>
                  <a:tcPr/>
                </a:tc>
                <a:tc>
                  <a:txBody>
                    <a:bodyPr/>
                    <a:lstStyle/>
                    <a:p>
                      <a:r>
                        <a:rPr lang="en-US" sz="1800"/>
                        <a:t>Peaks ≥200</a:t>
                      </a:r>
                    </a:p>
                  </a:txBody>
                  <a:tcPr/>
                </a:tc>
                <a:tc>
                  <a:txBody>
                    <a:bodyPr/>
                    <a:lstStyle/>
                    <a:p>
                      <a:r>
                        <a:rPr lang="en-US" sz="1800"/>
                        <a:t>Average  glucose</a:t>
                      </a:r>
                    </a:p>
                  </a:txBody>
                  <a:tcPr/>
                </a:tc>
                <a:tc>
                  <a:txBody>
                    <a:bodyPr/>
                    <a:lstStyle/>
                    <a:p>
                      <a:r>
                        <a:rPr lang="en-US" sz="1800"/>
                        <a:t>A1c</a:t>
                      </a:r>
                    </a:p>
                  </a:txBody>
                  <a:tcPr/>
                </a:tc>
                <a:extLst>
                  <a:ext uri="{0D108BD9-81ED-4DB2-BD59-A6C34878D82A}">
                    <a16:rowId xmlns:a16="http://schemas.microsoft.com/office/drawing/2014/main" val="1030886818"/>
                  </a:ext>
                </a:extLst>
              </a:tr>
              <a:tr h="659564">
                <a:tc>
                  <a:txBody>
                    <a:bodyPr/>
                    <a:lstStyle/>
                    <a:p>
                      <a:r>
                        <a:rPr lang="en-US" sz="1800"/>
                        <a:t>Apr 2019</a:t>
                      </a:r>
                    </a:p>
                  </a:txBody>
                  <a:tcPr/>
                </a:tc>
                <a:tc>
                  <a:txBody>
                    <a:bodyPr/>
                    <a:lstStyle/>
                    <a:p>
                      <a:r>
                        <a:rPr lang="en-US" sz="1800"/>
                        <a:t>OGTT</a:t>
                      </a:r>
                    </a:p>
                    <a:p>
                      <a:pPr lvl="0">
                        <a:buNone/>
                      </a:pPr>
                      <a:r>
                        <a:rPr lang="en-US" sz="1800"/>
                        <a:t>clinic</a:t>
                      </a:r>
                    </a:p>
                  </a:txBody>
                  <a:tcPr/>
                </a:tc>
                <a:tc>
                  <a:txBody>
                    <a:bodyPr/>
                    <a:lstStyle/>
                    <a:p>
                      <a:endParaRPr lang="en-US" sz="1800"/>
                    </a:p>
                  </a:txBody>
                  <a:tcPr/>
                </a:tc>
                <a:tc>
                  <a:txBody>
                    <a:bodyPr/>
                    <a:lstStyle/>
                    <a:p>
                      <a:r>
                        <a:rPr lang="en-US" sz="1800"/>
                        <a:t>93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Failed</a:t>
                      </a:r>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extLst>
                  <a:ext uri="{0D108BD9-81ED-4DB2-BD59-A6C34878D82A}">
                    <a16:rowId xmlns:a16="http://schemas.microsoft.com/office/drawing/2014/main" val="650127529"/>
                  </a:ext>
                </a:extLst>
              </a:tr>
              <a:tr h="659564">
                <a:tc>
                  <a:txBody>
                    <a:bodyPr/>
                    <a:lstStyle/>
                    <a:p>
                      <a:r>
                        <a:rPr lang="en-US" sz="1800"/>
                        <a:t>May 2019</a:t>
                      </a:r>
                    </a:p>
                  </a:txBody>
                  <a:tcPr/>
                </a:tc>
                <a:tc>
                  <a:txBody>
                    <a:bodyPr/>
                    <a:lstStyle/>
                    <a:p>
                      <a:r>
                        <a:rPr lang="en-US" sz="1800"/>
                        <a:t>CGM</a:t>
                      </a:r>
                    </a:p>
                  </a:txBody>
                  <a:tcPr/>
                </a:tc>
                <a:tc>
                  <a:txBody>
                    <a:bodyPr/>
                    <a:lstStyle/>
                    <a:p>
                      <a:r>
                        <a:rPr lang="en-US" sz="1800"/>
                        <a:t>Normal</a:t>
                      </a:r>
                    </a:p>
                  </a:txBody>
                  <a:tcPr/>
                </a:tc>
                <a:tc>
                  <a:txBody>
                    <a:bodyPr/>
                    <a:lstStyle/>
                    <a:p>
                      <a:endParaRPr lang="en-US" sz="1800"/>
                    </a:p>
                  </a:txBody>
                  <a:tcPr/>
                </a:tc>
                <a:tc>
                  <a:txBody>
                    <a:bodyPr/>
                    <a:lstStyle/>
                    <a:p>
                      <a:endParaRPr lang="en-US" sz="1800"/>
                    </a:p>
                  </a:txBody>
                  <a:tcPr/>
                </a:tc>
                <a:tc>
                  <a:txBody>
                    <a:bodyPr/>
                    <a:lstStyle/>
                    <a:p>
                      <a:r>
                        <a:rPr lang="en-US" sz="1800"/>
                        <a:t>0.8%</a:t>
                      </a:r>
                    </a:p>
                  </a:txBody>
                  <a:tcPr/>
                </a:tc>
                <a:tc>
                  <a:txBody>
                    <a:bodyPr/>
                    <a:lstStyle/>
                    <a:p>
                      <a:r>
                        <a:rPr lang="en-US" sz="1800"/>
                        <a:t>no</a:t>
                      </a:r>
                    </a:p>
                  </a:txBody>
                  <a:tcPr/>
                </a:tc>
                <a:tc>
                  <a:txBody>
                    <a:bodyPr/>
                    <a:lstStyle/>
                    <a:p>
                      <a:r>
                        <a:rPr lang="en-US" sz="1800"/>
                        <a:t>100</a:t>
                      </a:r>
                    </a:p>
                  </a:txBody>
                  <a:tcPr/>
                </a:tc>
                <a:tc>
                  <a:txBody>
                    <a:bodyPr/>
                    <a:lstStyle/>
                    <a:p>
                      <a:r>
                        <a:rPr lang="en-US" sz="1800"/>
                        <a:t>5.4%</a:t>
                      </a:r>
                    </a:p>
                  </a:txBody>
                  <a:tcPr/>
                </a:tc>
                <a:extLst>
                  <a:ext uri="{0D108BD9-81ED-4DB2-BD59-A6C34878D82A}">
                    <a16:rowId xmlns:a16="http://schemas.microsoft.com/office/drawing/2014/main" val="637074683"/>
                  </a:ext>
                </a:extLst>
              </a:tr>
              <a:tr h="647349">
                <a:tc>
                  <a:txBody>
                    <a:bodyPr/>
                    <a:lstStyle/>
                    <a:p>
                      <a:r>
                        <a:rPr lang="en-US" sz="1800"/>
                        <a:t>Sept 2019</a:t>
                      </a:r>
                    </a:p>
                  </a:txBody>
                  <a:tcPr/>
                </a:tc>
                <a:tc>
                  <a:txBody>
                    <a:bodyPr/>
                    <a:lstStyle/>
                    <a:p>
                      <a:r>
                        <a:rPr lang="en-US" sz="1800"/>
                        <a:t>OGTT home</a:t>
                      </a:r>
                    </a:p>
                  </a:txBody>
                  <a:tcPr/>
                </a:tc>
                <a:tc>
                  <a:txBody>
                    <a:bodyPr/>
                    <a:lstStyle/>
                    <a:p>
                      <a:endParaRPr lang="en-US" sz="1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Failed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Failed</a:t>
                      </a:r>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extLst>
                  <a:ext uri="{0D108BD9-81ED-4DB2-BD59-A6C34878D82A}">
                    <a16:rowId xmlns:a16="http://schemas.microsoft.com/office/drawing/2014/main" val="4230322738"/>
                  </a:ext>
                </a:extLst>
              </a:tr>
              <a:tr h="647349">
                <a:tc>
                  <a:txBody>
                    <a:bodyPr/>
                    <a:lstStyle/>
                    <a:p>
                      <a:r>
                        <a:rPr lang="en-US" sz="1800"/>
                        <a:t>Sept 2019</a:t>
                      </a:r>
                    </a:p>
                  </a:txBody>
                  <a:tcPr/>
                </a:tc>
                <a:tc>
                  <a:txBody>
                    <a:bodyPr/>
                    <a:lstStyle/>
                    <a:p>
                      <a:r>
                        <a:rPr lang="en-US" sz="1800"/>
                        <a:t>CGM</a:t>
                      </a:r>
                    </a:p>
                  </a:txBody>
                  <a:tcPr/>
                </a:tc>
                <a:tc>
                  <a:txBody>
                    <a:bodyPr/>
                    <a:lstStyle/>
                    <a:p>
                      <a:r>
                        <a:rPr lang="en-US" sz="1800"/>
                        <a:t>Normal</a:t>
                      </a:r>
                    </a:p>
                  </a:txBody>
                  <a:tcPr/>
                </a:tc>
                <a:tc>
                  <a:txBody>
                    <a:bodyPr/>
                    <a:lstStyle/>
                    <a:p>
                      <a:endParaRPr lang="en-US" sz="1800"/>
                    </a:p>
                  </a:txBody>
                  <a:tcPr/>
                </a:tc>
                <a:tc>
                  <a:txBody>
                    <a:bodyPr/>
                    <a:lstStyle/>
                    <a:p>
                      <a:endParaRPr lang="en-US" sz="1800"/>
                    </a:p>
                  </a:txBody>
                  <a:tcPr/>
                </a:tc>
                <a:tc>
                  <a:txBody>
                    <a:bodyPr/>
                    <a:lstStyle/>
                    <a:p>
                      <a:r>
                        <a:rPr lang="en-US" sz="1800"/>
                        <a:t>1.9%</a:t>
                      </a:r>
                    </a:p>
                  </a:txBody>
                  <a:tcPr/>
                </a:tc>
                <a:tc>
                  <a:txBody>
                    <a:bodyPr/>
                    <a:lstStyle/>
                    <a:p>
                      <a:r>
                        <a:rPr lang="en-US" sz="1800"/>
                        <a:t>no</a:t>
                      </a:r>
                    </a:p>
                  </a:txBody>
                  <a:tcPr/>
                </a:tc>
                <a:tc>
                  <a:txBody>
                    <a:bodyPr/>
                    <a:lstStyle/>
                    <a:p>
                      <a:r>
                        <a:rPr lang="en-US" sz="1800"/>
                        <a:t>99</a:t>
                      </a:r>
                    </a:p>
                  </a:txBody>
                  <a:tcPr/>
                </a:tc>
                <a:tc>
                  <a:txBody>
                    <a:bodyPr/>
                    <a:lstStyle/>
                    <a:p>
                      <a:r>
                        <a:rPr lang="en-US" sz="1800"/>
                        <a:t>5.3%</a:t>
                      </a:r>
                    </a:p>
                  </a:txBody>
                  <a:tcPr/>
                </a:tc>
                <a:extLst>
                  <a:ext uri="{0D108BD9-81ED-4DB2-BD59-A6C34878D82A}">
                    <a16:rowId xmlns:a16="http://schemas.microsoft.com/office/drawing/2014/main" val="3056650578"/>
                  </a:ext>
                </a:extLst>
              </a:tr>
              <a:tr h="671779">
                <a:tc>
                  <a:txBody>
                    <a:bodyPr/>
                    <a:lstStyle/>
                    <a:p>
                      <a:r>
                        <a:rPr lang="en-US" sz="1800"/>
                        <a:t>Sept 2020</a:t>
                      </a:r>
                    </a:p>
                  </a:txBody>
                  <a:tcPr/>
                </a:tc>
                <a:tc>
                  <a:txBody>
                    <a:bodyPr/>
                    <a:lstStyle/>
                    <a:p>
                      <a:r>
                        <a:rPr lang="en-US" sz="1800"/>
                        <a:t>CGM</a:t>
                      </a:r>
                    </a:p>
                  </a:txBody>
                  <a:tcPr/>
                </a:tc>
                <a:tc>
                  <a:txBody>
                    <a:bodyPr/>
                    <a:lstStyle/>
                    <a:p>
                      <a:r>
                        <a:rPr lang="en-US" sz="1800"/>
                        <a:t>Impaired</a:t>
                      </a:r>
                    </a:p>
                  </a:txBody>
                  <a:tcPr/>
                </a:tc>
                <a:tc>
                  <a:txBody>
                    <a:bodyPr/>
                    <a:lstStyle/>
                    <a:p>
                      <a:endParaRPr lang="en-US" sz="1800" b="1">
                        <a:solidFill>
                          <a:srgbClr val="FF0000"/>
                        </a:solidFill>
                      </a:endParaRPr>
                    </a:p>
                  </a:txBody>
                  <a:tcPr/>
                </a:tc>
                <a:tc>
                  <a:txBody>
                    <a:bodyPr/>
                    <a:lstStyle/>
                    <a:p>
                      <a:endParaRPr lang="en-US" sz="1800" b="1">
                        <a:solidFill>
                          <a:srgbClr val="FF0000"/>
                        </a:solidFill>
                      </a:endParaRPr>
                    </a:p>
                  </a:txBody>
                  <a:tcPr/>
                </a:tc>
                <a:tc>
                  <a:txBody>
                    <a:bodyPr/>
                    <a:lstStyle/>
                    <a:p>
                      <a:r>
                        <a:rPr lang="en-US" sz="1800" b="1">
                          <a:solidFill>
                            <a:srgbClr val="FF0000"/>
                          </a:solidFill>
                        </a:rPr>
                        <a:t>14.1%</a:t>
                      </a:r>
                    </a:p>
                  </a:txBody>
                  <a:tcPr/>
                </a:tc>
                <a:tc>
                  <a:txBody>
                    <a:bodyPr/>
                    <a:lstStyle/>
                    <a:p>
                      <a:r>
                        <a:rPr lang="en-US" sz="1800"/>
                        <a:t>no</a:t>
                      </a:r>
                    </a:p>
                  </a:txBody>
                  <a:tcPr/>
                </a:tc>
                <a:tc>
                  <a:txBody>
                    <a:bodyPr/>
                    <a:lstStyle/>
                    <a:p>
                      <a:r>
                        <a:rPr lang="en-US" sz="1800" b="1">
                          <a:solidFill>
                            <a:srgbClr val="FF0000"/>
                          </a:solidFill>
                        </a:rPr>
                        <a:t>120</a:t>
                      </a:r>
                    </a:p>
                  </a:txBody>
                  <a:tcPr/>
                </a:tc>
                <a:tc>
                  <a:txBody>
                    <a:bodyPr/>
                    <a:lstStyle/>
                    <a:p>
                      <a:r>
                        <a:rPr lang="en-US" sz="1800"/>
                        <a:t>5.5%</a:t>
                      </a:r>
                    </a:p>
                  </a:txBody>
                  <a:tcPr/>
                </a:tc>
                <a:extLst>
                  <a:ext uri="{0D108BD9-81ED-4DB2-BD59-A6C34878D82A}">
                    <a16:rowId xmlns:a16="http://schemas.microsoft.com/office/drawing/2014/main" val="2107855465"/>
                  </a:ext>
                </a:extLst>
              </a:tr>
              <a:tr h="1160344">
                <a:tc>
                  <a:txBody>
                    <a:bodyPr/>
                    <a:lstStyle/>
                    <a:p>
                      <a:r>
                        <a:rPr lang="en-US" sz="1800"/>
                        <a:t>Apr 2021</a:t>
                      </a:r>
                    </a:p>
                  </a:txBody>
                  <a:tcPr/>
                </a:tc>
                <a:tc>
                  <a:txBody>
                    <a:bodyPr/>
                    <a:lstStyle/>
                    <a:p>
                      <a:r>
                        <a:rPr lang="en-US" sz="1800"/>
                        <a:t>CGM placed, started insulin</a:t>
                      </a:r>
                    </a:p>
                  </a:txBody>
                  <a:tcPr/>
                </a:tc>
                <a:tc>
                  <a:txBody>
                    <a:bodyPr/>
                    <a:lstStyle/>
                    <a:p>
                      <a:r>
                        <a:rPr lang="en-US" sz="1800"/>
                        <a:t>Dx Stage 3</a:t>
                      </a:r>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r>
                        <a:rPr lang="en-US" sz="1800" b="1">
                          <a:solidFill>
                            <a:srgbClr val="FF0000"/>
                          </a:solidFill>
                        </a:rPr>
                        <a:t>7.0%</a:t>
                      </a:r>
                    </a:p>
                  </a:txBody>
                  <a:tcPr/>
                </a:tc>
                <a:extLst>
                  <a:ext uri="{0D108BD9-81ED-4DB2-BD59-A6C34878D82A}">
                    <a16:rowId xmlns:a16="http://schemas.microsoft.com/office/drawing/2014/main" val="4261840833"/>
                  </a:ext>
                </a:extLst>
              </a:tr>
            </a:tbl>
          </a:graphicData>
        </a:graphic>
      </p:graphicFrame>
      <p:pic>
        <p:nvPicPr>
          <p:cNvPr id="3" name="Picture 4" descr="A picture containing person, little, young, child&#10;&#10;Description automatically generated">
            <a:extLst>
              <a:ext uri="{FF2B5EF4-FFF2-40B4-BE49-F238E27FC236}">
                <a16:creationId xmlns:a16="http://schemas.microsoft.com/office/drawing/2014/main" id="{39980186-F371-1DA9-D378-9D8E0379D32B}"/>
              </a:ext>
            </a:extLst>
          </p:cNvPr>
          <p:cNvPicPr>
            <a:picLocks noChangeAspect="1"/>
          </p:cNvPicPr>
          <p:nvPr/>
        </p:nvPicPr>
        <p:blipFill>
          <a:blip r:embed="rId3"/>
          <a:stretch>
            <a:fillRect/>
          </a:stretch>
        </p:blipFill>
        <p:spPr>
          <a:xfrm>
            <a:off x="9297660" y="801725"/>
            <a:ext cx="2843960" cy="3941877"/>
          </a:xfrm>
          <a:prstGeom prst="rect">
            <a:avLst/>
          </a:prstGeom>
        </p:spPr>
      </p:pic>
    </p:spTree>
    <p:extLst>
      <p:ext uri="{BB962C8B-B14F-4D97-AF65-F5344CB8AC3E}">
        <p14:creationId xmlns:p14="http://schemas.microsoft.com/office/powerpoint/2010/main" val="1530967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832429" y="6277429"/>
            <a:ext cx="1324430" cy="4807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3F8B7AD-7964-9C74-138D-7609CB2F9ED6}"/>
              </a:ext>
            </a:extLst>
          </p:cNvPr>
          <p:cNvSpPr txBox="1">
            <a:spLocks/>
          </p:cNvSpPr>
          <p:nvPr/>
        </p:nvSpPr>
        <p:spPr>
          <a:xfrm>
            <a:off x="839788" y="365125"/>
            <a:ext cx="10515600" cy="1325563"/>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algn="ctr"/>
            <a:endParaRPr lang="en-US"/>
          </a:p>
        </p:txBody>
      </p:sp>
      <p:sp>
        <p:nvSpPr>
          <p:cNvPr id="3" name="Content Placeholder 3">
            <a:extLst>
              <a:ext uri="{FF2B5EF4-FFF2-40B4-BE49-F238E27FC236}">
                <a16:creationId xmlns:a16="http://schemas.microsoft.com/office/drawing/2014/main" id="{1560B22D-1F87-D633-8F22-3AF1F2D585E8}"/>
              </a:ext>
            </a:extLst>
          </p:cNvPr>
          <p:cNvSpPr txBox="1">
            <a:spLocks/>
          </p:cNvSpPr>
          <p:nvPr/>
        </p:nvSpPr>
        <p:spPr>
          <a:xfrm>
            <a:off x="397560" y="848003"/>
            <a:ext cx="3800063" cy="3678970"/>
          </a:xfrm>
          <a:prstGeom prst="rect">
            <a:avLst/>
          </a:prstGeom>
        </p:spPr>
        <p:txBody>
          <a:bodyPr vert="horz" lIns="91440" tIns="45720" rIns="91440" bIns="45720" rtlCol="0" anchor="t">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t>Challenges</a:t>
            </a:r>
          </a:p>
          <a:p>
            <a:r>
              <a:rPr lang="en-US" u="sng"/>
              <a:t>Behavioral</a:t>
            </a:r>
            <a:r>
              <a:rPr lang="en-US"/>
              <a:t>: Blood draw anxiety/needle phobia</a:t>
            </a:r>
          </a:p>
          <a:p>
            <a:r>
              <a:rPr lang="en-US" u="sng"/>
              <a:t>COVID:</a:t>
            </a:r>
            <a:r>
              <a:rPr lang="en-US"/>
              <a:t> Unresponsive</a:t>
            </a:r>
          </a:p>
          <a:p>
            <a:r>
              <a:rPr lang="en-US" u="sng"/>
              <a:t>Life Change</a:t>
            </a:r>
            <a:r>
              <a:rPr lang="en-US"/>
              <a:t>: New baby=non-adherence to HGT</a:t>
            </a:r>
            <a:endParaRPr lang="en-US">
              <a:cs typeface="Calibri"/>
            </a:endParaRPr>
          </a:p>
          <a:p>
            <a:pPr marL="0" indent="0">
              <a:buFont typeface="Arial"/>
              <a:buNone/>
            </a:pPr>
            <a:endParaRPr lang="en-US"/>
          </a:p>
        </p:txBody>
      </p:sp>
      <p:sp>
        <p:nvSpPr>
          <p:cNvPr id="6" name="Content Placeholder 5">
            <a:extLst>
              <a:ext uri="{FF2B5EF4-FFF2-40B4-BE49-F238E27FC236}">
                <a16:creationId xmlns:a16="http://schemas.microsoft.com/office/drawing/2014/main" id="{4A9F9DDB-57D5-DF8E-8226-09C2B81BC2E7}"/>
              </a:ext>
            </a:extLst>
          </p:cNvPr>
          <p:cNvSpPr txBox="1">
            <a:spLocks/>
          </p:cNvSpPr>
          <p:nvPr/>
        </p:nvSpPr>
        <p:spPr>
          <a:xfrm>
            <a:off x="4441370" y="848003"/>
            <a:ext cx="5355774" cy="41872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ts val="0"/>
              </a:spcAft>
              <a:buClrTx/>
              <a:buSzTx/>
              <a:buNone/>
              <a:tabLst/>
              <a:defRPr/>
            </a:pPr>
            <a:r>
              <a:rPr kumimoji="0" lang="en-US" sz="2800" b="0" i="0" strike="noStrike" kern="1200" cap="none" spc="0" normalizeH="0" baseline="0" noProof="0">
                <a:ln>
                  <a:noFill/>
                </a:ln>
                <a:solidFill>
                  <a:sysClr val="windowText" lastClr="000000"/>
                </a:solidFill>
                <a:effectLst/>
                <a:uLnTx/>
                <a:uFillTx/>
                <a:latin typeface="Calibri" panose="020F0502020204030204"/>
                <a:ea typeface="+mn-ea"/>
                <a:cs typeface="+mn-cs"/>
              </a:rPr>
              <a:t>Successes</a:t>
            </a:r>
          </a:p>
          <a:p>
            <a:pPr fontAlgn="base">
              <a:defRPr/>
            </a:pPr>
            <a:r>
              <a:rPr kumimoji="0" lang="en-US" sz="2800" b="0" i="0" u="sng" strike="noStrike" kern="1200" cap="none" spc="0" normalizeH="0" baseline="0" noProof="0">
                <a:ln>
                  <a:noFill/>
                </a:ln>
                <a:solidFill>
                  <a:sysClr val="windowText" lastClr="000000"/>
                </a:solidFill>
                <a:effectLst/>
                <a:uLnTx/>
                <a:uFillTx/>
                <a:latin typeface="Calibri" panose="020F0502020204030204"/>
                <a:ea typeface="+mn-ea"/>
                <a:cs typeface="+mn-cs"/>
              </a:rPr>
              <a:t>Staff Support/Trust in Research</a:t>
            </a: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 Persistence in contact attempts​, clinician consistency</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sng" strike="noStrike" kern="1200" cap="none" spc="0" normalizeH="0" baseline="0" noProof="0">
                <a:ln>
                  <a:noFill/>
                </a:ln>
                <a:solidFill>
                  <a:sysClr val="windowText" lastClr="000000"/>
                </a:solidFill>
                <a:effectLst/>
                <a:uLnTx/>
                <a:uFillTx/>
                <a:latin typeface="Calibri" panose="020F0502020204030204"/>
                <a:ea typeface="+mn-ea"/>
                <a:cs typeface="+mn-cs"/>
              </a:rPr>
              <a:t>Knowledge</a:t>
            </a: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 Accurate r</a:t>
            </a:r>
            <a:r>
              <a:rPr lang="en-US" err="1">
                <a:solidFill>
                  <a:sysClr val="windowText" lastClr="000000"/>
                </a:solidFill>
                <a:latin typeface="Calibri" panose="020F0502020204030204"/>
              </a:rPr>
              <a:t>isk</a:t>
            </a:r>
            <a:r>
              <a:rPr lang="en-US">
                <a:solidFill>
                  <a:sysClr val="windowText" lastClr="000000"/>
                </a:solidFill>
                <a:latin typeface="Calibri" panose="020F0502020204030204"/>
              </a:rPr>
              <a:t> perception</a:t>
            </a: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sng" strike="noStrike" kern="1200" cap="none" spc="0" normalizeH="0" baseline="0" noProof="0">
                <a:ln>
                  <a:noFill/>
                </a:ln>
                <a:solidFill>
                  <a:sysClr val="windowText" lastClr="000000"/>
                </a:solidFill>
                <a:effectLst/>
                <a:uLnTx/>
                <a:uFillTx/>
                <a:latin typeface="Calibri" panose="020F0502020204030204"/>
                <a:ea typeface="+mn-ea"/>
                <a:cs typeface="+mn-cs"/>
              </a:rPr>
              <a:t>Action</a:t>
            </a: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 Response to contacts/timing​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pic>
        <p:nvPicPr>
          <p:cNvPr id="7" name="Picture 8" descr="A picture containing person, outdoor, ground, child&#10;&#10;Description automatically generated">
            <a:extLst>
              <a:ext uri="{FF2B5EF4-FFF2-40B4-BE49-F238E27FC236}">
                <a16:creationId xmlns:a16="http://schemas.microsoft.com/office/drawing/2014/main" id="{9338B3AE-1A65-5059-4F0A-1497EAF9FBB8}"/>
              </a:ext>
            </a:extLst>
          </p:cNvPr>
          <p:cNvPicPr>
            <a:picLocks noChangeAspect="1"/>
          </p:cNvPicPr>
          <p:nvPr/>
        </p:nvPicPr>
        <p:blipFill>
          <a:blip r:embed="rId3"/>
          <a:stretch>
            <a:fillRect/>
          </a:stretch>
        </p:blipFill>
        <p:spPr>
          <a:xfrm>
            <a:off x="9628291" y="-1"/>
            <a:ext cx="2563709" cy="3452117"/>
          </a:xfrm>
          <a:prstGeom prst="rect">
            <a:avLst/>
          </a:prstGeom>
        </p:spPr>
      </p:pic>
    </p:spTree>
    <p:extLst>
      <p:ext uri="{BB962C8B-B14F-4D97-AF65-F5344CB8AC3E}">
        <p14:creationId xmlns:p14="http://schemas.microsoft.com/office/powerpoint/2010/main" val="104026011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1733-F90C-29D1-587F-94F36E556937}"/>
              </a:ext>
            </a:extLst>
          </p:cNvPr>
          <p:cNvSpPr>
            <a:spLocks noGrp="1"/>
          </p:cNvSpPr>
          <p:nvPr>
            <p:ph type="title"/>
          </p:nvPr>
        </p:nvSpPr>
        <p:spPr>
          <a:xfrm>
            <a:off x="95647" y="74689"/>
            <a:ext cx="3419856" cy="1463040"/>
          </a:xfrm>
        </p:spPr>
        <p:txBody>
          <a:bodyPr anchor="ctr">
            <a:normAutofit/>
          </a:bodyPr>
          <a:lstStyle/>
          <a:p>
            <a:r>
              <a:rPr lang="en-US" sz="3000"/>
              <a:t>Case Review #2 </a:t>
            </a:r>
            <a:br>
              <a:rPr lang="en-US" sz="3000"/>
            </a:br>
            <a:r>
              <a:rPr lang="en-US" sz="3000"/>
              <a:t>GP, MAB+</a:t>
            </a:r>
          </a:p>
        </p:txBody>
      </p:sp>
      <p:sp>
        <p:nvSpPr>
          <p:cNvPr id="3" name="Content Placeholder 2">
            <a:extLst>
              <a:ext uri="{FF2B5EF4-FFF2-40B4-BE49-F238E27FC236}">
                <a16:creationId xmlns:a16="http://schemas.microsoft.com/office/drawing/2014/main" id="{D1F55818-9C6E-FA95-47D2-AA36C5284BCA}"/>
              </a:ext>
            </a:extLst>
          </p:cNvPr>
          <p:cNvSpPr>
            <a:spLocks noGrp="1"/>
          </p:cNvSpPr>
          <p:nvPr>
            <p:ph idx="1"/>
          </p:nvPr>
        </p:nvSpPr>
        <p:spPr>
          <a:xfrm>
            <a:off x="2699545" y="455936"/>
            <a:ext cx="6948993" cy="1681480"/>
          </a:xfrm>
        </p:spPr>
        <p:txBody>
          <a:bodyPr vert="horz" lIns="91440" tIns="45720" rIns="91440" bIns="45720" rtlCol="0" anchor="ctr">
            <a:noAutofit/>
          </a:bodyPr>
          <a:lstStyle/>
          <a:p>
            <a:r>
              <a:rPr lang="en-US" sz="2000"/>
              <a:t>Demographics</a:t>
            </a:r>
            <a:endParaRPr lang="en-US" sz="2000">
              <a:cs typeface="Calibri"/>
            </a:endParaRPr>
          </a:p>
          <a:p>
            <a:pPr lvl="1"/>
            <a:r>
              <a:rPr lang="en-US" sz="2000"/>
              <a:t>Hispanic, male, screened at CHC South</a:t>
            </a:r>
            <a:endParaRPr lang="en-US" sz="2000">
              <a:cs typeface="Calibri"/>
            </a:endParaRPr>
          </a:p>
          <a:p>
            <a:r>
              <a:rPr lang="en-US" sz="2000"/>
              <a:t>Screened at the age of 8y10m and DX at 10y5m</a:t>
            </a:r>
            <a:endParaRPr lang="en-US" sz="2000">
              <a:cs typeface="Calibri"/>
            </a:endParaRPr>
          </a:p>
          <a:p>
            <a:r>
              <a:rPr lang="en-US" sz="2000"/>
              <a:t>DX Info: 4/2021, HbA1c 5.7%, home BGs 229 &amp; 277, polyuria and polydipsia , no DKA, COVID at time of dx so dx completed via </a:t>
            </a:r>
            <a:r>
              <a:rPr lang="en-US" sz="2000" err="1"/>
              <a:t>telemed</a:t>
            </a:r>
            <a:endParaRPr lang="en-US" sz="2000">
              <a:cs typeface="Calibri"/>
            </a:endParaRPr>
          </a:p>
          <a:p>
            <a:endParaRPr lang="en-US" sz="1900"/>
          </a:p>
        </p:txBody>
      </p:sp>
      <p:sp>
        <p:nvSpPr>
          <p:cNvPr id="4" name="TextBox 3">
            <a:extLst>
              <a:ext uri="{FF2B5EF4-FFF2-40B4-BE49-F238E27FC236}">
                <a16:creationId xmlns:a16="http://schemas.microsoft.com/office/drawing/2014/main" id="{BB64F04F-8169-279D-5BAC-DB9F84CABCCC}"/>
              </a:ext>
            </a:extLst>
          </p:cNvPr>
          <p:cNvSpPr txBox="1"/>
          <p:nvPr/>
        </p:nvSpPr>
        <p:spPr>
          <a:xfrm>
            <a:off x="498472" y="5844099"/>
            <a:ext cx="62895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*Came in for a clinic visit Jan/2019, refused bd, but wore CGM</a:t>
            </a:r>
            <a:endParaRPr lang="en-US"/>
          </a:p>
        </p:txBody>
      </p:sp>
      <p:pic>
        <p:nvPicPr>
          <p:cNvPr id="5" name="Picture 4"/>
          <p:cNvPicPr>
            <a:picLocks noChangeAspect="1"/>
          </p:cNvPicPr>
          <p:nvPr/>
        </p:nvPicPr>
        <p:blipFill>
          <a:blip r:embed="rId3"/>
          <a:stretch>
            <a:fillRect/>
          </a:stretch>
        </p:blipFill>
        <p:spPr>
          <a:xfrm>
            <a:off x="563600" y="2180851"/>
            <a:ext cx="8331359" cy="3572066"/>
          </a:xfrm>
          <a:prstGeom prst="rect">
            <a:avLst/>
          </a:prstGeom>
        </p:spPr>
      </p:pic>
      <p:pic>
        <p:nvPicPr>
          <p:cNvPr id="7" name="Picture 6"/>
          <p:cNvPicPr>
            <a:picLocks noChangeAspect="1"/>
          </p:cNvPicPr>
          <p:nvPr/>
        </p:nvPicPr>
        <p:blipFill>
          <a:blip r:embed="rId4"/>
          <a:stretch>
            <a:fillRect/>
          </a:stretch>
        </p:blipFill>
        <p:spPr>
          <a:xfrm>
            <a:off x="8868907" y="2386342"/>
            <a:ext cx="1269761" cy="3401373"/>
          </a:xfrm>
          <a:prstGeom prst="rect">
            <a:avLst/>
          </a:prstGeom>
        </p:spPr>
      </p:pic>
      <p:pic>
        <p:nvPicPr>
          <p:cNvPr id="9" name="Picture 8"/>
          <p:cNvPicPr>
            <a:picLocks noChangeAspect="1"/>
          </p:cNvPicPr>
          <p:nvPr/>
        </p:nvPicPr>
        <p:blipFill>
          <a:blip r:embed="rId5"/>
          <a:stretch>
            <a:fillRect/>
          </a:stretch>
        </p:blipFill>
        <p:spPr>
          <a:xfrm>
            <a:off x="9446273" y="5024515"/>
            <a:ext cx="687389" cy="766645"/>
          </a:xfrm>
          <a:prstGeom prst="rect">
            <a:avLst/>
          </a:prstGeom>
        </p:spPr>
      </p:pic>
      <p:pic>
        <p:nvPicPr>
          <p:cNvPr id="6" name="Picture 7">
            <a:extLst>
              <a:ext uri="{FF2B5EF4-FFF2-40B4-BE49-F238E27FC236}">
                <a16:creationId xmlns:a16="http://schemas.microsoft.com/office/drawing/2014/main" id="{41774642-3977-9375-1849-7A4F16412CEF}"/>
              </a:ext>
            </a:extLst>
          </p:cNvPr>
          <p:cNvPicPr>
            <a:picLocks noChangeAspect="1"/>
          </p:cNvPicPr>
          <p:nvPr/>
        </p:nvPicPr>
        <p:blipFill>
          <a:blip r:embed="rId6"/>
          <a:stretch>
            <a:fillRect/>
          </a:stretch>
        </p:blipFill>
        <p:spPr>
          <a:xfrm>
            <a:off x="9648092" y="-651"/>
            <a:ext cx="2489200" cy="2482687"/>
          </a:xfrm>
          <a:prstGeom prst="rect">
            <a:avLst/>
          </a:prstGeom>
        </p:spPr>
      </p:pic>
    </p:spTree>
    <p:extLst>
      <p:ext uri="{BB962C8B-B14F-4D97-AF65-F5344CB8AC3E}">
        <p14:creationId xmlns:p14="http://schemas.microsoft.com/office/powerpoint/2010/main" val="4141149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832429" y="6277429"/>
            <a:ext cx="1324430" cy="4807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6">
            <a:extLst>
              <a:ext uri="{FF2B5EF4-FFF2-40B4-BE49-F238E27FC236}">
                <a16:creationId xmlns:a16="http://schemas.microsoft.com/office/drawing/2014/main" id="{BCA2BDF7-05C2-1593-F4DE-18D9BDFD696E}"/>
              </a:ext>
            </a:extLst>
          </p:cNvPr>
          <p:cNvSpPr txBox="1">
            <a:spLocks/>
          </p:cNvSpPr>
          <p:nvPr/>
        </p:nvSpPr>
        <p:spPr>
          <a:xfrm>
            <a:off x="737440" y="100629"/>
            <a:ext cx="10515600" cy="1325563"/>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r>
              <a:rPr lang="en-US" b="0"/>
              <a:t>OGTT, CGM &amp; A1c Results</a:t>
            </a:r>
          </a:p>
        </p:txBody>
      </p:sp>
      <p:graphicFrame>
        <p:nvGraphicFramePr>
          <p:cNvPr id="5" name="Table 4">
            <a:extLst>
              <a:ext uri="{FF2B5EF4-FFF2-40B4-BE49-F238E27FC236}">
                <a16:creationId xmlns:a16="http://schemas.microsoft.com/office/drawing/2014/main" id="{D55F56D8-14FA-AC68-EB41-CADF82C1FFBE}"/>
              </a:ext>
            </a:extLst>
          </p:cNvPr>
          <p:cNvGraphicFramePr>
            <a:graphicFrameLocks noGrp="1"/>
          </p:cNvGraphicFramePr>
          <p:nvPr>
            <p:extLst>
              <p:ext uri="{D42A27DB-BD31-4B8C-83A1-F6EECF244321}">
                <p14:modId xmlns:p14="http://schemas.microsoft.com/office/powerpoint/2010/main" val="3789823204"/>
              </p:ext>
            </p:extLst>
          </p:nvPr>
        </p:nvGraphicFramePr>
        <p:xfrm>
          <a:off x="609600" y="1423869"/>
          <a:ext cx="11143773" cy="3835026"/>
        </p:xfrm>
        <a:graphic>
          <a:graphicData uri="http://schemas.openxmlformats.org/drawingml/2006/table">
            <a:tbl>
              <a:tblPr firstRow="1" bandRow="1">
                <a:tableStyleId>{5C22544A-7EE6-4342-B048-85BDC9FD1C3A}</a:tableStyleId>
              </a:tblPr>
              <a:tblGrid>
                <a:gridCol w="1222525">
                  <a:extLst>
                    <a:ext uri="{9D8B030D-6E8A-4147-A177-3AD203B41FA5}">
                      <a16:colId xmlns:a16="http://schemas.microsoft.com/office/drawing/2014/main" val="3831237531"/>
                    </a:ext>
                  </a:extLst>
                </a:gridCol>
                <a:gridCol w="1363577">
                  <a:extLst>
                    <a:ext uri="{9D8B030D-6E8A-4147-A177-3AD203B41FA5}">
                      <a16:colId xmlns:a16="http://schemas.microsoft.com/office/drawing/2014/main" val="831420272"/>
                    </a:ext>
                  </a:extLst>
                </a:gridCol>
                <a:gridCol w="1398047">
                  <a:extLst>
                    <a:ext uri="{9D8B030D-6E8A-4147-A177-3AD203B41FA5}">
                      <a16:colId xmlns:a16="http://schemas.microsoft.com/office/drawing/2014/main" val="2652700654"/>
                    </a:ext>
                  </a:extLst>
                </a:gridCol>
                <a:gridCol w="1146147">
                  <a:extLst>
                    <a:ext uri="{9D8B030D-6E8A-4147-A177-3AD203B41FA5}">
                      <a16:colId xmlns:a16="http://schemas.microsoft.com/office/drawing/2014/main" val="4275542814"/>
                    </a:ext>
                  </a:extLst>
                </a:gridCol>
                <a:gridCol w="1123378">
                  <a:extLst>
                    <a:ext uri="{9D8B030D-6E8A-4147-A177-3AD203B41FA5}">
                      <a16:colId xmlns:a16="http://schemas.microsoft.com/office/drawing/2014/main" val="1853889761"/>
                    </a:ext>
                  </a:extLst>
                </a:gridCol>
                <a:gridCol w="1222525">
                  <a:extLst>
                    <a:ext uri="{9D8B030D-6E8A-4147-A177-3AD203B41FA5}">
                      <a16:colId xmlns:a16="http://schemas.microsoft.com/office/drawing/2014/main" val="3919785362"/>
                    </a:ext>
                  </a:extLst>
                </a:gridCol>
                <a:gridCol w="1095768">
                  <a:extLst>
                    <a:ext uri="{9D8B030D-6E8A-4147-A177-3AD203B41FA5}">
                      <a16:colId xmlns:a16="http://schemas.microsoft.com/office/drawing/2014/main" val="1121369149"/>
                    </a:ext>
                  </a:extLst>
                </a:gridCol>
                <a:gridCol w="1349281">
                  <a:extLst>
                    <a:ext uri="{9D8B030D-6E8A-4147-A177-3AD203B41FA5}">
                      <a16:colId xmlns:a16="http://schemas.microsoft.com/office/drawing/2014/main" val="2559912341"/>
                    </a:ext>
                  </a:extLst>
                </a:gridCol>
                <a:gridCol w="1222525">
                  <a:extLst>
                    <a:ext uri="{9D8B030D-6E8A-4147-A177-3AD203B41FA5}">
                      <a16:colId xmlns:a16="http://schemas.microsoft.com/office/drawing/2014/main" val="3078231788"/>
                    </a:ext>
                  </a:extLst>
                </a:gridCol>
              </a:tblGrid>
              <a:tr h="675173">
                <a:tc>
                  <a:txBody>
                    <a:bodyPr/>
                    <a:lstStyle/>
                    <a:p>
                      <a:r>
                        <a:rPr lang="en-US" sz="2400"/>
                        <a:t>Date</a:t>
                      </a:r>
                    </a:p>
                  </a:txBody>
                  <a:tcPr/>
                </a:tc>
                <a:tc>
                  <a:txBody>
                    <a:bodyPr/>
                    <a:lstStyle/>
                    <a:p>
                      <a:r>
                        <a:rPr lang="en-US" sz="2400"/>
                        <a:t>Protocol</a:t>
                      </a:r>
                    </a:p>
                  </a:txBody>
                  <a:tcPr/>
                </a:tc>
                <a:tc>
                  <a:txBody>
                    <a:bodyPr/>
                    <a:lstStyle/>
                    <a:p>
                      <a:r>
                        <a:rPr lang="en-US" sz="2400"/>
                        <a:t>Result</a:t>
                      </a:r>
                    </a:p>
                  </a:txBody>
                  <a:tcPr/>
                </a:tc>
                <a:tc>
                  <a:txBody>
                    <a:bodyPr/>
                    <a:lstStyle/>
                    <a:p>
                      <a:r>
                        <a:rPr lang="en-US" sz="2400"/>
                        <a:t>Fasting BG</a:t>
                      </a:r>
                    </a:p>
                  </a:txBody>
                  <a:tcPr/>
                </a:tc>
                <a:tc>
                  <a:txBody>
                    <a:bodyPr/>
                    <a:lstStyle/>
                    <a:p>
                      <a:r>
                        <a:rPr lang="en-US" sz="2400"/>
                        <a:t>2h BG</a:t>
                      </a:r>
                    </a:p>
                  </a:txBody>
                  <a:tcPr/>
                </a:tc>
                <a:tc>
                  <a:txBody>
                    <a:bodyPr/>
                    <a:lstStyle/>
                    <a:p>
                      <a:r>
                        <a:rPr lang="en-US" sz="2400"/>
                        <a:t>Time &gt;140 </a:t>
                      </a:r>
                    </a:p>
                  </a:txBody>
                  <a:tcPr/>
                </a:tc>
                <a:tc>
                  <a:txBody>
                    <a:bodyPr/>
                    <a:lstStyle/>
                    <a:p>
                      <a:r>
                        <a:rPr lang="en-US" sz="2400"/>
                        <a:t>Peaks ≥200</a:t>
                      </a:r>
                    </a:p>
                  </a:txBody>
                  <a:tcPr/>
                </a:tc>
                <a:tc>
                  <a:txBody>
                    <a:bodyPr/>
                    <a:lstStyle/>
                    <a:p>
                      <a:r>
                        <a:rPr lang="en-US" sz="2400"/>
                        <a:t>Average  glucose</a:t>
                      </a:r>
                    </a:p>
                  </a:txBody>
                  <a:tcPr/>
                </a:tc>
                <a:tc>
                  <a:txBody>
                    <a:bodyPr/>
                    <a:lstStyle/>
                    <a:p>
                      <a:r>
                        <a:rPr lang="en-US" sz="2400"/>
                        <a:t>A1c</a:t>
                      </a:r>
                    </a:p>
                  </a:txBody>
                  <a:tcPr/>
                </a:tc>
                <a:extLst>
                  <a:ext uri="{0D108BD9-81ED-4DB2-BD59-A6C34878D82A}">
                    <a16:rowId xmlns:a16="http://schemas.microsoft.com/office/drawing/2014/main" val="481436885"/>
                  </a:ext>
                </a:extLst>
              </a:tr>
              <a:tr h="964532">
                <a:tc>
                  <a:txBody>
                    <a:bodyPr/>
                    <a:lstStyle/>
                    <a:p>
                      <a:r>
                        <a:rPr lang="en-US" sz="2400"/>
                        <a:t>Jan 2019</a:t>
                      </a:r>
                    </a:p>
                  </a:txBody>
                  <a:tcPr/>
                </a:tc>
                <a:tc>
                  <a:txBody>
                    <a:bodyPr/>
                    <a:lstStyle/>
                    <a:p>
                      <a:r>
                        <a:rPr lang="en-US" sz="2400"/>
                        <a:t>CGM</a:t>
                      </a:r>
                    </a:p>
                  </a:txBody>
                  <a:tcPr/>
                </a:tc>
                <a:tc>
                  <a:txBody>
                    <a:bodyPr/>
                    <a:lstStyle/>
                    <a:p>
                      <a:r>
                        <a:rPr lang="en-US" sz="2400"/>
                        <a:t>Normal</a:t>
                      </a:r>
                    </a:p>
                  </a:txBody>
                  <a:tcPr/>
                </a:tc>
                <a:tc>
                  <a:txBody>
                    <a:bodyPr/>
                    <a:lstStyle/>
                    <a:p>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a:p>
                  </a:txBody>
                  <a:tcPr/>
                </a:tc>
                <a:tc>
                  <a:txBody>
                    <a:bodyPr/>
                    <a:lstStyle/>
                    <a:p>
                      <a:r>
                        <a:rPr lang="en-US" sz="2400"/>
                        <a:t>10%</a:t>
                      </a:r>
                    </a:p>
                  </a:txBody>
                  <a:tcPr/>
                </a:tc>
                <a:tc>
                  <a:txBody>
                    <a:bodyPr/>
                    <a:lstStyle/>
                    <a:p>
                      <a:r>
                        <a:rPr lang="en-US" sz="2400"/>
                        <a:t>No</a:t>
                      </a:r>
                    </a:p>
                  </a:txBody>
                  <a:tcPr/>
                </a:tc>
                <a:tc>
                  <a:txBody>
                    <a:bodyPr/>
                    <a:lstStyle/>
                    <a:p>
                      <a:r>
                        <a:rPr lang="en-US" sz="2400"/>
                        <a:t>116</a:t>
                      </a:r>
                    </a:p>
                  </a:txBody>
                  <a:tcPr/>
                </a:tc>
                <a:tc>
                  <a:txBody>
                    <a:bodyPr/>
                    <a:lstStyle/>
                    <a:p>
                      <a:r>
                        <a:rPr lang="en-US" sz="2400"/>
                        <a:t>BD skipped, no A1c</a:t>
                      </a:r>
                    </a:p>
                  </a:txBody>
                  <a:tcPr/>
                </a:tc>
                <a:extLst>
                  <a:ext uri="{0D108BD9-81ED-4DB2-BD59-A6C34878D82A}">
                    <a16:rowId xmlns:a16="http://schemas.microsoft.com/office/drawing/2014/main" val="845706225"/>
                  </a:ext>
                </a:extLst>
              </a:tr>
              <a:tr h="675173">
                <a:tc>
                  <a:txBody>
                    <a:bodyPr/>
                    <a:lstStyle/>
                    <a:p>
                      <a:r>
                        <a:rPr lang="en-US" sz="2400"/>
                        <a:t>March 2021</a:t>
                      </a:r>
                    </a:p>
                  </a:txBody>
                  <a:tcPr/>
                </a:tc>
                <a:tc>
                  <a:txBody>
                    <a:bodyPr/>
                    <a:lstStyle/>
                    <a:p>
                      <a:r>
                        <a:rPr lang="en-US" sz="2400"/>
                        <a:t>OGTT</a:t>
                      </a:r>
                    </a:p>
                  </a:txBody>
                  <a:tcPr/>
                </a:tc>
                <a:tc>
                  <a:txBody>
                    <a:bodyPr/>
                    <a:lstStyle/>
                    <a:p>
                      <a:r>
                        <a:rPr lang="en-US" sz="2400"/>
                        <a:t>Impaired</a:t>
                      </a:r>
                    </a:p>
                  </a:txBody>
                  <a:tcPr/>
                </a:tc>
                <a:tc>
                  <a:txBody>
                    <a:bodyPr/>
                    <a:lstStyle/>
                    <a:p>
                      <a:r>
                        <a:rPr lang="en-US" sz="2400" b="1">
                          <a:solidFill>
                            <a:srgbClr val="FF0000"/>
                          </a:solidFill>
                        </a:rPr>
                        <a:t>106</a:t>
                      </a:r>
                    </a:p>
                  </a:txBody>
                  <a:tcPr/>
                </a:tc>
                <a:tc>
                  <a:txBody>
                    <a:bodyPr/>
                    <a:lstStyle/>
                    <a:p>
                      <a:r>
                        <a:rPr lang="en-US" sz="2400" b="1">
                          <a:solidFill>
                            <a:srgbClr val="FF0000"/>
                          </a:solidFill>
                        </a:rPr>
                        <a:t>152</a:t>
                      </a:r>
                    </a:p>
                  </a:txBody>
                  <a:tcPr/>
                </a:tc>
                <a:tc>
                  <a:txBody>
                    <a:bodyPr/>
                    <a:lstStyle/>
                    <a:p>
                      <a:endParaRPr lang="en-US" sz="2400"/>
                    </a:p>
                  </a:txBody>
                  <a:tcPr/>
                </a:tc>
                <a:tc>
                  <a:txBody>
                    <a:bodyPr/>
                    <a:lstStyle/>
                    <a:p>
                      <a:endParaRPr lang="en-US" sz="2400"/>
                    </a:p>
                  </a:txBody>
                  <a:tcPr/>
                </a:tc>
                <a:tc>
                  <a:txBody>
                    <a:bodyPr/>
                    <a:lstStyle/>
                    <a:p>
                      <a:endParaRPr lang="en-US" sz="2400"/>
                    </a:p>
                  </a:txBody>
                  <a:tcPr/>
                </a:tc>
                <a:tc>
                  <a:txBody>
                    <a:bodyPr/>
                    <a:lstStyle/>
                    <a:p>
                      <a:r>
                        <a:rPr lang="en-US" sz="2400" b="1">
                          <a:solidFill>
                            <a:srgbClr val="FF0000"/>
                          </a:solidFill>
                        </a:rPr>
                        <a:t>5.7</a:t>
                      </a:r>
                    </a:p>
                  </a:txBody>
                  <a:tcPr/>
                </a:tc>
                <a:extLst>
                  <a:ext uri="{0D108BD9-81ED-4DB2-BD59-A6C34878D82A}">
                    <a16:rowId xmlns:a16="http://schemas.microsoft.com/office/drawing/2014/main" val="3951151507"/>
                  </a:ext>
                </a:extLst>
              </a:tr>
              <a:tr h="1000386">
                <a:tc>
                  <a:txBody>
                    <a:bodyPr/>
                    <a:lstStyle/>
                    <a:p>
                      <a:r>
                        <a:rPr lang="en-US" sz="2400"/>
                        <a:t>March 2021</a:t>
                      </a:r>
                    </a:p>
                  </a:txBody>
                  <a:tcPr/>
                </a:tc>
                <a:tc>
                  <a:txBody>
                    <a:bodyPr/>
                    <a:lstStyle/>
                    <a:p>
                      <a:r>
                        <a:rPr lang="en-US" sz="2400"/>
                        <a:t>CGM</a:t>
                      </a:r>
                    </a:p>
                  </a:txBody>
                  <a:tcPr/>
                </a:tc>
                <a:tc>
                  <a:txBody>
                    <a:bodyPr/>
                    <a:lstStyle/>
                    <a:p>
                      <a:r>
                        <a:rPr lang="en-US" sz="2400"/>
                        <a:t>Impaired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a:p>
                  </a:txBody>
                  <a:tcPr/>
                </a:tc>
                <a:tc>
                  <a:txBody>
                    <a:bodyPr/>
                    <a:lstStyle/>
                    <a:p>
                      <a:r>
                        <a:rPr lang="en-US" sz="2400" b="1">
                          <a:solidFill>
                            <a:srgbClr val="FF0000"/>
                          </a:solidFill>
                        </a:rPr>
                        <a:t>33.9%</a:t>
                      </a:r>
                    </a:p>
                  </a:txBody>
                  <a:tcPr/>
                </a:tc>
                <a:tc>
                  <a:txBody>
                    <a:bodyPr/>
                    <a:lstStyle/>
                    <a:p>
                      <a:r>
                        <a:rPr lang="en-US" sz="2400" b="1">
                          <a:solidFill>
                            <a:srgbClr val="FF0000"/>
                          </a:solidFill>
                        </a:rPr>
                        <a:t>Yes</a:t>
                      </a:r>
                    </a:p>
                  </a:txBody>
                  <a:tcPr/>
                </a:tc>
                <a:tc>
                  <a:txBody>
                    <a:bodyPr/>
                    <a:lstStyle/>
                    <a:p>
                      <a:r>
                        <a:rPr lang="en-US" sz="2400" b="1">
                          <a:solidFill>
                            <a:srgbClr val="FF0000"/>
                          </a:solidFill>
                        </a:rPr>
                        <a:t>137</a:t>
                      </a:r>
                    </a:p>
                  </a:txBody>
                  <a:tcPr/>
                </a:tc>
                <a:tc>
                  <a:txBody>
                    <a:bodyPr/>
                    <a:lstStyle/>
                    <a:p>
                      <a:r>
                        <a:rPr lang="en-US" sz="2400" b="1" u="none">
                          <a:solidFill>
                            <a:srgbClr val="FF0000"/>
                          </a:solidFill>
                        </a:rPr>
                        <a:t>5.7</a:t>
                      </a:r>
                    </a:p>
                  </a:txBody>
                  <a:tcPr/>
                </a:tc>
                <a:extLst>
                  <a:ext uri="{0D108BD9-81ED-4DB2-BD59-A6C34878D82A}">
                    <a16:rowId xmlns:a16="http://schemas.microsoft.com/office/drawing/2014/main" val="1163299456"/>
                  </a:ext>
                </a:extLst>
              </a:tr>
            </a:tbl>
          </a:graphicData>
        </a:graphic>
      </p:graphicFrame>
    </p:spTree>
    <p:extLst>
      <p:ext uri="{BB962C8B-B14F-4D97-AF65-F5344CB8AC3E}">
        <p14:creationId xmlns:p14="http://schemas.microsoft.com/office/powerpoint/2010/main" val="135019364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832429" y="6277429"/>
            <a:ext cx="1324430" cy="4807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3F8B7AD-7964-9C74-138D-7609CB2F9ED6}"/>
              </a:ext>
            </a:extLst>
          </p:cNvPr>
          <p:cNvSpPr txBox="1">
            <a:spLocks/>
          </p:cNvSpPr>
          <p:nvPr/>
        </p:nvSpPr>
        <p:spPr>
          <a:xfrm>
            <a:off x="839788" y="365125"/>
            <a:ext cx="10515600" cy="1325563"/>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algn="ctr"/>
            <a:endParaRPr lang="en-US"/>
          </a:p>
        </p:txBody>
      </p:sp>
      <p:sp>
        <p:nvSpPr>
          <p:cNvPr id="3" name="Content Placeholder 3">
            <a:extLst>
              <a:ext uri="{FF2B5EF4-FFF2-40B4-BE49-F238E27FC236}">
                <a16:creationId xmlns:a16="http://schemas.microsoft.com/office/drawing/2014/main" id="{1560B22D-1F87-D633-8F22-3AF1F2D585E8}"/>
              </a:ext>
            </a:extLst>
          </p:cNvPr>
          <p:cNvSpPr txBox="1">
            <a:spLocks/>
          </p:cNvSpPr>
          <p:nvPr/>
        </p:nvSpPr>
        <p:spPr>
          <a:xfrm>
            <a:off x="582173" y="1054181"/>
            <a:ext cx="4432634" cy="3820764"/>
          </a:xfrm>
          <a:prstGeom prst="rect">
            <a:avLst/>
          </a:prstGeom>
        </p:spPr>
        <p:txBody>
          <a:bodyPr vert="horz" lIns="91440" tIns="45720" rIns="91440" bIns="45720" rtlCol="0" anchor="t">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t>Challenges</a:t>
            </a:r>
          </a:p>
          <a:p>
            <a:r>
              <a:rPr lang="en-US" sz="3000" u="sng"/>
              <a:t>Behavioral</a:t>
            </a:r>
            <a:r>
              <a:rPr lang="en-US" sz="3000"/>
              <a:t>: Blood draw anxiety/needle phobia</a:t>
            </a:r>
          </a:p>
          <a:p>
            <a:r>
              <a:rPr lang="en-US" sz="3000" u="sng"/>
              <a:t>Family Dynamics</a:t>
            </a:r>
            <a:r>
              <a:rPr lang="en-US" sz="3000"/>
              <a:t>: Parental substance abuse and domestic violence</a:t>
            </a:r>
          </a:p>
          <a:p>
            <a:r>
              <a:rPr lang="en-US" sz="3000" u="sng"/>
              <a:t>Life Change</a:t>
            </a:r>
            <a:r>
              <a:rPr lang="en-US" sz="3000"/>
              <a:t>: Parent incarcerated</a:t>
            </a:r>
            <a:endParaRPr lang="en-US" sz="3000">
              <a:cs typeface="Calibri"/>
            </a:endParaRPr>
          </a:p>
          <a:p>
            <a:pPr marL="0" indent="0">
              <a:buFont typeface="Arial"/>
              <a:buNone/>
            </a:pPr>
            <a:endParaRPr lang="en-US"/>
          </a:p>
        </p:txBody>
      </p:sp>
      <p:sp>
        <p:nvSpPr>
          <p:cNvPr id="6" name="Content Placeholder 5">
            <a:extLst>
              <a:ext uri="{FF2B5EF4-FFF2-40B4-BE49-F238E27FC236}">
                <a16:creationId xmlns:a16="http://schemas.microsoft.com/office/drawing/2014/main" id="{4A9F9DDB-57D5-DF8E-8226-09C2B81BC2E7}"/>
              </a:ext>
            </a:extLst>
          </p:cNvPr>
          <p:cNvSpPr txBox="1">
            <a:spLocks/>
          </p:cNvSpPr>
          <p:nvPr/>
        </p:nvSpPr>
        <p:spPr>
          <a:xfrm>
            <a:off x="5613266" y="1054181"/>
            <a:ext cx="5821139" cy="41872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ts val="0"/>
              </a:spcAft>
              <a:buClrTx/>
              <a:buSzTx/>
              <a:buNone/>
              <a:tabLst/>
              <a:defRPr/>
            </a:pPr>
            <a:r>
              <a:rPr kumimoji="0" lang="en-US" b="0" i="0" strike="noStrike" kern="1200" cap="none" spc="0" normalizeH="0" baseline="0" noProof="0">
                <a:ln>
                  <a:noFill/>
                </a:ln>
                <a:solidFill>
                  <a:sysClr val="windowText" lastClr="000000"/>
                </a:solidFill>
                <a:effectLst/>
                <a:uLnTx/>
                <a:uFillTx/>
                <a:latin typeface="Calibri" panose="020F0502020204030204"/>
                <a:ea typeface="+mn-ea"/>
                <a:cs typeface="+mn-cs"/>
              </a:rPr>
              <a:t>Successes</a:t>
            </a:r>
          </a:p>
          <a:p>
            <a:pPr fontAlgn="base">
              <a:defRPr/>
            </a:pPr>
            <a:r>
              <a:rPr kumimoji="0" lang="en-US" b="0" i="0" u="sng" strike="noStrike" kern="1200" cap="none" spc="0" normalizeH="0" baseline="0" noProof="0">
                <a:ln>
                  <a:noFill/>
                </a:ln>
                <a:solidFill>
                  <a:sysClr val="windowText" lastClr="000000"/>
                </a:solidFill>
                <a:effectLst/>
                <a:uLnTx/>
                <a:uFillTx/>
                <a:latin typeface="Calibri" panose="020F0502020204030204"/>
                <a:ea typeface="+mn-ea"/>
                <a:cs typeface="+mn-cs"/>
              </a:rPr>
              <a:t>Staff Support</a:t>
            </a:r>
            <a:r>
              <a:rPr kumimoji="0" lang="en-US" b="0" i="0" u="none" strike="noStrike" kern="1200" cap="none" spc="0" normalizeH="0" baseline="0" noProof="0">
                <a:ln>
                  <a:noFill/>
                </a:ln>
                <a:solidFill>
                  <a:sysClr val="windowText" lastClr="000000"/>
                </a:solidFill>
                <a:effectLst/>
                <a:uLnTx/>
                <a:uFillTx/>
                <a:latin typeface="Calibri" panose="020F0502020204030204"/>
                <a:ea typeface="+mn-ea"/>
                <a:cs typeface="+mn-cs"/>
              </a:rPr>
              <a:t>: Persistence in contact attempts​/Clinician Consistency</a:t>
            </a:r>
          </a:p>
          <a:p>
            <a:r>
              <a:rPr lang="en-US" u="sng"/>
              <a:t>Family</a:t>
            </a:r>
            <a:r>
              <a:rPr lang="en-US"/>
              <a:t>: Mat GMA became guardian</a:t>
            </a:r>
          </a:p>
          <a:p>
            <a:r>
              <a:rPr lang="en-US" u="sng"/>
              <a:t>Tools to Monitor</a:t>
            </a:r>
            <a:r>
              <a:rPr lang="en-US"/>
              <a:t>: Home glucose teaching</a:t>
            </a:r>
          </a:p>
          <a:p>
            <a:r>
              <a:rPr lang="en-US" u="sng"/>
              <a:t>Knowledge</a:t>
            </a:r>
            <a:r>
              <a:rPr lang="en-US"/>
              <a:t>: Accurate risk perception</a:t>
            </a:r>
          </a:p>
          <a:p>
            <a:r>
              <a:rPr lang="en-US" u="sng"/>
              <a:t>Action</a:t>
            </a:r>
            <a:r>
              <a:rPr lang="en-US"/>
              <a:t>: HGT adherence</a:t>
            </a:r>
          </a:p>
        </p:txBody>
      </p:sp>
    </p:spTree>
    <p:extLst>
      <p:ext uri="{BB962C8B-B14F-4D97-AF65-F5344CB8AC3E}">
        <p14:creationId xmlns:p14="http://schemas.microsoft.com/office/powerpoint/2010/main" val="327401054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1237C-EE24-3AE7-E569-7B8EFDDFA5F2}"/>
              </a:ext>
            </a:extLst>
          </p:cNvPr>
          <p:cNvSpPr>
            <a:spLocks noGrp="1"/>
          </p:cNvSpPr>
          <p:nvPr>
            <p:ph type="title"/>
          </p:nvPr>
        </p:nvSpPr>
        <p:spPr/>
        <p:txBody>
          <a:bodyPr/>
          <a:lstStyle/>
          <a:p>
            <a:r>
              <a:rPr lang="en-US">
                <a:cs typeface="Calibri Light"/>
              </a:rPr>
              <a:t>Lessons Learned</a:t>
            </a:r>
          </a:p>
        </p:txBody>
      </p:sp>
      <p:sp>
        <p:nvSpPr>
          <p:cNvPr id="3" name="Content Placeholder 2">
            <a:extLst>
              <a:ext uri="{FF2B5EF4-FFF2-40B4-BE49-F238E27FC236}">
                <a16:creationId xmlns:a16="http://schemas.microsoft.com/office/drawing/2014/main" id="{A7A1CFA7-E3CC-6A8C-D316-10720C33CC8D}"/>
              </a:ext>
            </a:extLst>
          </p:cNvPr>
          <p:cNvSpPr>
            <a:spLocks noGrp="1"/>
          </p:cNvSpPr>
          <p:nvPr>
            <p:ph idx="1"/>
          </p:nvPr>
        </p:nvSpPr>
        <p:spPr/>
        <p:txBody>
          <a:bodyPr vert="horz" lIns="91440" tIns="45720" rIns="91440" bIns="45720" rtlCol="0" anchor="t">
            <a:normAutofit fontScale="92500" lnSpcReduction="20000"/>
          </a:bodyPr>
          <a:lstStyle/>
          <a:p>
            <a:pPr>
              <a:lnSpc>
                <a:spcPct val="100000"/>
              </a:lnSpc>
              <a:spcBef>
                <a:spcPts val="0"/>
              </a:spcBef>
            </a:pPr>
            <a:r>
              <a:rPr lang="en-US">
                <a:ea typeface="+mn-lt"/>
                <a:cs typeface="+mn-lt"/>
              </a:rPr>
              <a:t>Each study has informed the next</a:t>
            </a:r>
          </a:p>
          <a:p>
            <a:pPr marL="0" indent="0">
              <a:lnSpc>
                <a:spcPct val="100000"/>
              </a:lnSpc>
              <a:spcBef>
                <a:spcPts val="0"/>
              </a:spcBef>
              <a:buNone/>
            </a:pPr>
            <a:endParaRPr lang="en-US">
              <a:ea typeface="+mn-lt"/>
              <a:cs typeface="+mn-lt"/>
            </a:endParaRPr>
          </a:p>
          <a:p>
            <a:pPr>
              <a:lnSpc>
                <a:spcPct val="100000"/>
              </a:lnSpc>
              <a:spcBef>
                <a:spcPts val="0"/>
              </a:spcBef>
            </a:pPr>
            <a:r>
              <a:rPr lang="en-US">
                <a:ea typeface="+mn-lt"/>
                <a:cs typeface="+mn-lt"/>
              </a:rPr>
              <a:t>Guided development of large-scale screening and monitoring efforts</a:t>
            </a:r>
          </a:p>
          <a:p>
            <a:pPr marL="0" indent="0">
              <a:lnSpc>
                <a:spcPct val="100000"/>
              </a:lnSpc>
              <a:spcBef>
                <a:spcPts val="0"/>
              </a:spcBef>
              <a:buNone/>
            </a:pPr>
            <a:endParaRPr lang="en-US">
              <a:ea typeface="+mn-lt"/>
              <a:cs typeface="+mn-lt"/>
            </a:endParaRPr>
          </a:p>
          <a:p>
            <a:pPr>
              <a:lnSpc>
                <a:spcPct val="100000"/>
              </a:lnSpc>
              <a:spcBef>
                <a:spcPts val="0"/>
              </a:spcBef>
            </a:pPr>
            <a:r>
              <a:rPr lang="en-US">
                <a:ea typeface="+mn-lt"/>
                <a:cs typeface="+mn-lt"/>
              </a:rPr>
              <a:t>Important to keep reaching out using various methods</a:t>
            </a:r>
          </a:p>
          <a:p>
            <a:pPr marL="0" indent="0">
              <a:lnSpc>
                <a:spcPct val="100000"/>
              </a:lnSpc>
              <a:spcBef>
                <a:spcPts val="0"/>
              </a:spcBef>
              <a:buNone/>
            </a:pPr>
            <a:endParaRPr lang="en-US">
              <a:ea typeface="+mn-lt"/>
              <a:cs typeface="+mn-lt"/>
            </a:endParaRPr>
          </a:p>
          <a:p>
            <a:pPr>
              <a:lnSpc>
                <a:spcPct val="100000"/>
              </a:lnSpc>
              <a:spcBef>
                <a:spcPts val="0"/>
              </a:spcBef>
            </a:pPr>
            <a:r>
              <a:rPr lang="en-US">
                <a:ea typeface="+mn-lt"/>
                <a:cs typeface="+mn-lt"/>
              </a:rPr>
              <a:t>Meet families where they are, to discover what monitoring activities are most feasible for them.</a:t>
            </a:r>
          </a:p>
          <a:p>
            <a:pPr marL="0" indent="0">
              <a:lnSpc>
                <a:spcPct val="100000"/>
              </a:lnSpc>
              <a:spcBef>
                <a:spcPts val="0"/>
              </a:spcBef>
              <a:buNone/>
            </a:pPr>
            <a:endParaRPr lang="en-US">
              <a:ea typeface="+mn-lt"/>
              <a:cs typeface="+mn-lt"/>
            </a:endParaRPr>
          </a:p>
          <a:p>
            <a:pPr>
              <a:lnSpc>
                <a:spcPct val="100000"/>
              </a:lnSpc>
              <a:spcBef>
                <a:spcPts val="0"/>
              </a:spcBef>
            </a:pPr>
            <a:r>
              <a:rPr lang="en-US">
                <a:ea typeface="+mn-lt"/>
                <a:cs typeface="+mn-lt"/>
              </a:rPr>
              <a:t>Even when we think families aren’t “hearing” us, they are...</a:t>
            </a:r>
          </a:p>
          <a:p>
            <a:pPr>
              <a:lnSpc>
                <a:spcPct val="100000"/>
              </a:lnSpc>
              <a:spcBef>
                <a:spcPts val="0"/>
              </a:spcBef>
            </a:pPr>
            <a:endParaRPr lang="en-US">
              <a:ea typeface="+mn-lt"/>
              <a:cs typeface="+mn-lt"/>
            </a:endParaRPr>
          </a:p>
          <a:p>
            <a:pPr>
              <a:lnSpc>
                <a:spcPct val="100000"/>
              </a:lnSpc>
              <a:spcBef>
                <a:spcPts val="0"/>
              </a:spcBef>
            </a:pPr>
            <a:r>
              <a:rPr lang="en-US">
                <a:ea typeface="+mn-lt"/>
                <a:cs typeface="+mn-lt"/>
              </a:rPr>
              <a:t>Staff trained and experienced in early T1D monitoring</a:t>
            </a:r>
          </a:p>
          <a:p>
            <a:pPr>
              <a:lnSpc>
                <a:spcPct val="100000"/>
              </a:lnSpc>
              <a:spcBef>
                <a:spcPts val="0"/>
              </a:spcBef>
            </a:pPr>
            <a:endParaRPr lang="en-US">
              <a:ea typeface="+mn-lt"/>
              <a:cs typeface="+mn-lt"/>
            </a:endParaRPr>
          </a:p>
          <a:p>
            <a:pPr marL="0" indent="0">
              <a:buNone/>
            </a:pPr>
            <a:endParaRPr lang="en-US">
              <a:cs typeface="Calibri"/>
            </a:endParaRPr>
          </a:p>
        </p:txBody>
      </p:sp>
    </p:spTree>
    <p:extLst>
      <p:ext uri="{BB962C8B-B14F-4D97-AF65-F5344CB8AC3E}">
        <p14:creationId xmlns:p14="http://schemas.microsoft.com/office/powerpoint/2010/main" val="359852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38597" name="Rectangle 8"/>
          <p:cNvSpPr>
            <a:spLocks noChangeArrowheads="1"/>
          </p:cNvSpPr>
          <p:nvPr/>
        </p:nvSpPr>
        <p:spPr bwMode="auto">
          <a:xfrm>
            <a:off x="1253505" y="190863"/>
            <a:ext cx="9673895" cy="13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6" tIns="33338" rIns="67866" bIns="33338" anchor="ctr"/>
          <a:lstStyle/>
          <a:p>
            <a:pPr algn="ctr" fontAlgn="base">
              <a:lnSpc>
                <a:spcPct val="120000"/>
              </a:lnSpc>
              <a:spcBef>
                <a:spcPct val="0"/>
              </a:spcBef>
              <a:spcAft>
                <a:spcPct val="0"/>
              </a:spcAft>
            </a:pPr>
            <a:r>
              <a:rPr lang="en-US" altLang="en-US" sz="2800" b="1">
                <a:solidFill>
                  <a:srgbClr val="0033CC"/>
                </a:solidFill>
                <a:latin typeface="Arial"/>
                <a:ea typeface="MS PGothic"/>
                <a:cs typeface="Arial"/>
              </a:rPr>
              <a:t>Development of islet autoimmunity and T1D </a:t>
            </a:r>
            <a:endParaRPr lang="en-US" altLang="en-US" sz="2800" b="1">
              <a:solidFill>
                <a:srgbClr val="0033CC"/>
              </a:solidFill>
              <a:latin typeface="Arial" pitchFamily="34" charset="0"/>
              <a:ea typeface="MS PGothic" pitchFamily="34" charset="-128"/>
            </a:endParaRPr>
          </a:p>
          <a:p>
            <a:pPr algn="ctr" fontAlgn="base">
              <a:lnSpc>
                <a:spcPct val="120000"/>
              </a:lnSpc>
              <a:spcBef>
                <a:spcPct val="0"/>
              </a:spcBef>
              <a:spcAft>
                <a:spcPct val="0"/>
              </a:spcAft>
            </a:pPr>
            <a:r>
              <a:rPr lang="en-US" altLang="en-US" sz="2800" b="1">
                <a:solidFill>
                  <a:srgbClr val="0033CC"/>
                </a:solidFill>
                <a:latin typeface="Arial"/>
                <a:ea typeface="MS PGothic"/>
                <a:cs typeface="Arial"/>
              </a:rPr>
              <a:t>DAISY 1993-2022</a:t>
            </a:r>
            <a:endParaRPr lang="en-US" altLang="en-US" sz="2800" b="1">
              <a:solidFill>
                <a:srgbClr val="0033CC"/>
              </a:solidFill>
              <a:latin typeface="Arial" pitchFamily="34" charset="0"/>
              <a:ea typeface="MS PGothic" pitchFamily="34" charset="-128"/>
              <a:cs typeface="Arial"/>
            </a:endParaRPr>
          </a:p>
        </p:txBody>
      </p:sp>
      <p:grpSp>
        <p:nvGrpSpPr>
          <p:cNvPr id="238594" name="Group 29"/>
          <p:cNvGrpSpPr>
            <a:grpSpLocks/>
          </p:cNvGrpSpPr>
          <p:nvPr/>
        </p:nvGrpSpPr>
        <p:grpSpPr bwMode="auto">
          <a:xfrm>
            <a:off x="8723676" y="2575951"/>
            <a:ext cx="1550622" cy="3874011"/>
            <a:chOff x="4371" y="2340"/>
            <a:chExt cx="1232" cy="815"/>
          </a:xfrm>
        </p:grpSpPr>
        <p:sp>
          <p:nvSpPr>
            <p:cNvPr id="238611" name="Rectangle 27"/>
            <p:cNvSpPr>
              <a:spLocks noChangeArrowheads="1"/>
            </p:cNvSpPr>
            <p:nvPr/>
          </p:nvSpPr>
          <p:spPr bwMode="auto">
            <a:xfrm>
              <a:off x="4371" y="2340"/>
              <a:ext cx="1232" cy="815"/>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1500">
                <a:solidFill>
                  <a:srgbClr val="000000"/>
                </a:solidFill>
                <a:latin typeface="Arial" pitchFamily="34" charset="0"/>
                <a:ea typeface="MS PGothic" pitchFamily="34" charset="-128"/>
              </a:endParaRPr>
            </a:p>
          </p:txBody>
        </p:sp>
        <p:sp>
          <p:nvSpPr>
            <p:cNvPr id="238612" name="Rectangle 28"/>
            <p:cNvSpPr>
              <a:spLocks noChangeArrowheads="1"/>
            </p:cNvSpPr>
            <p:nvPr/>
          </p:nvSpPr>
          <p:spPr bwMode="auto">
            <a:xfrm>
              <a:off x="4371" y="2340"/>
              <a:ext cx="1232" cy="815"/>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ltLang="en-US" sz="1500">
                <a:solidFill>
                  <a:srgbClr val="000000"/>
                </a:solidFill>
                <a:latin typeface="Arial" pitchFamily="34" charset="0"/>
                <a:ea typeface="MS PGothic" pitchFamily="34" charset="-128"/>
              </a:endParaRPr>
            </a:p>
          </p:txBody>
        </p:sp>
      </p:grpSp>
      <p:pic>
        <p:nvPicPr>
          <p:cNvPr id="238595" name="Picture 4" descr="needle_stand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643" y="3824993"/>
            <a:ext cx="1310195" cy="629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8596" name="Object 13">
            <a:hlinkClick r:id="" action="ppaction://ole?verb=0"/>
          </p:cNvPr>
          <p:cNvGraphicFramePr>
            <a:graphicFrameLocks/>
          </p:cNvGraphicFramePr>
          <p:nvPr>
            <p:extLst>
              <p:ext uri="{D42A27DB-BD31-4B8C-83A1-F6EECF244321}">
                <p14:modId xmlns:p14="http://schemas.microsoft.com/office/powerpoint/2010/main" val="968973787"/>
              </p:ext>
            </p:extLst>
          </p:nvPr>
        </p:nvGraphicFramePr>
        <p:xfrm>
          <a:off x="2335407" y="3529053"/>
          <a:ext cx="598484" cy="1094829"/>
        </p:xfrm>
        <a:graphic>
          <a:graphicData uri="http://schemas.openxmlformats.org/presentationml/2006/ole">
            <mc:AlternateContent xmlns:mc="http://schemas.openxmlformats.org/markup-compatibility/2006">
              <mc:Choice xmlns:v="urn:schemas-microsoft-com:vml" Requires="v">
                <p:oleObj name="Microsoft ClipArt Gallery" r:id="rId4" imgW="1423988" imgH="3055938" progId="">
                  <p:embed/>
                </p:oleObj>
              </mc:Choice>
              <mc:Fallback>
                <p:oleObj name="Microsoft ClipArt Gallery" r:id="rId4" imgW="1423988" imgH="3055938" progId="">
                  <p:embed/>
                  <p:pic>
                    <p:nvPicPr>
                      <p:cNvPr id="238596" name="Object 13">
                        <a:hlinkClick r:id="" action="ppaction://ole?verb=0"/>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5407" y="3529053"/>
                        <a:ext cx="598484" cy="1094829"/>
                      </a:xfrm>
                      <a:prstGeom prst="rect">
                        <a:avLst/>
                      </a:prstGeom>
                      <a:solidFill>
                        <a:srgbClr val="FAFD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8598" name="Rectangle 15"/>
          <p:cNvSpPr>
            <a:spLocks noChangeArrowheads="1"/>
          </p:cNvSpPr>
          <p:nvPr/>
        </p:nvSpPr>
        <p:spPr bwMode="auto">
          <a:xfrm>
            <a:off x="1840262" y="2575951"/>
            <a:ext cx="1674138" cy="2621338"/>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ltLang="en-US" sz="1500">
              <a:solidFill>
                <a:srgbClr val="000000"/>
              </a:solidFill>
              <a:latin typeface="Arial" pitchFamily="34" charset="0"/>
              <a:ea typeface="MS PGothic" pitchFamily="34" charset="-128"/>
            </a:endParaRPr>
          </a:p>
        </p:txBody>
      </p:sp>
      <p:sp>
        <p:nvSpPr>
          <p:cNvPr id="238599" name="Rectangle 16"/>
          <p:cNvSpPr>
            <a:spLocks noChangeArrowheads="1"/>
          </p:cNvSpPr>
          <p:nvPr/>
        </p:nvSpPr>
        <p:spPr bwMode="auto">
          <a:xfrm>
            <a:off x="2016033" y="2660323"/>
            <a:ext cx="1227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en-US" sz="1500" b="1">
                <a:solidFill>
                  <a:srgbClr val="000000"/>
                </a:solidFill>
                <a:latin typeface="Arial" pitchFamily="34" charset="0"/>
                <a:ea typeface="MS PGothic" pitchFamily="34" charset="-128"/>
              </a:rPr>
              <a:t>Genetic</a:t>
            </a:r>
          </a:p>
          <a:p>
            <a:pPr algn="ctr" fontAlgn="base">
              <a:spcBef>
                <a:spcPct val="0"/>
              </a:spcBef>
              <a:spcAft>
                <a:spcPct val="0"/>
              </a:spcAft>
            </a:pPr>
            <a:r>
              <a:rPr lang="en-US" altLang="en-US" sz="1500" b="1">
                <a:solidFill>
                  <a:srgbClr val="000000"/>
                </a:solidFill>
                <a:latin typeface="Arial" pitchFamily="34" charset="0"/>
                <a:ea typeface="MS PGothic" pitchFamily="34" charset="-128"/>
              </a:rPr>
              <a:t>susceptibility</a:t>
            </a:r>
          </a:p>
        </p:txBody>
      </p:sp>
      <p:sp>
        <p:nvSpPr>
          <p:cNvPr id="238600" name="Rectangle 19"/>
          <p:cNvSpPr>
            <a:spLocks noChangeArrowheads="1"/>
          </p:cNvSpPr>
          <p:nvPr/>
        </p:nvSpPr>
        <p:spPr bwMode="auto">
          <a:xfrm>
            <a:off x="1696489" y="1499746"/>
            <a:ext cx="8583646" cy="784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spAutoFit/>
          </a:bodyPr>
          <a:lstStyle/>
          <a:p>
            <a:pPr algn="ctr" fontAlgn="base">
              <a:spcBef>
                <a:spcPct val="0"/>
              </a:spcBef>
              <a:spcAft>
                <a:spcPct val="0"/>
              </a:spcAft>
            </a:pPr>
            <a:r>
              <a:rPr lang="en-US" altLang="en-US" sz="1500" b="1" i="1">
                <a:solidFill>
                  <a:srgbClr val="000000"/>
                </a:solidFill>
                <a:latin typeface="Arial"/>
                <a:ea typeface="MS PGothic"/>
                <a:cs typeface="Arial"/>
              </a:rPr>
              <a:t>                                             </a:t>
            </a:r>
            <a:endParaRPr lang="en-US" altLang="en-US" sz="1500" b="1" i="1">
              <a:solidFill>
                <a:srgbClr val="000000"/>
              </a:solidFill>
              <a:latin typeface="Arial" pitchFamily="34" charset="0"/>
              <a:ea typeface="MS PGothic" pitchFamily="34" charset="-128"/>
            </a:endParaRPr>
          </a:p>
          <a:p>
            <a:pPr algn="ctr" fontAlgn="base">
              <a:spcBef>
                <a:spcPct val="0"/>
              </a:spcBef>
              <a:spcAft>
                <a:spcPct val="0"/>
              </a:spcAft>
            </a:pPr>
            <a:r>
              <a:rPr lang="en-US" altLang="en-US" b="1" i="1">
                <a:solidFill>
                  <a:srgbClr val="000000"/>
                </a:solidFill>
                <a:latin typeface="Arial"/>
                <a:ea typeface="MS PGothic"/>
                <a:cs typeface="Arial"/>
              </a:rPr>
              <a:t>     N=2,547                                       n=236                                            n=112</a:t>
            </a:r>
          </a:p>
          <a:p>
            <a:pPr algn="ctr" fontAlgn="base">
              <a:spcBef>
                <a:spcPct val="0"/>
              </a:spcBef>
              <a:spcAft>
                <a:spcPct val="0"/>
              </a:spcAft>
            </a:pPr>
            <a:endParaRPr lang="en-US" altLang="en-US" b="1" i="1">
              <a:solidFill>
                <a:srgbClr val="FF0000"/>
              </a:solidFill>
              <a:latin typeface="Arial" pitchFamily="34" charset="0"/>
              <a:ea typeface="MS PGothic" pitchFamily="34" charset="-128"/>
              <a:cs typeface="Arial"/>
            </a:endParaRPr>
          </a:p>
        </p:txBody>
      </p:sp>
      <p:sp>
        <p:nvSpPr>
          <p:cNvPr id="238601" name="Rectangle 30"/>
          <p:cNvSpPr>
            <a:spLocks noChangeArrowheads="1"/>
          </p:cNvSpPr>
          <p:nvPr/>
        </p:nvSpPr>
        <p:spPr bwMode="auto">
          <a:xfrm>
            <a:off x="8782133" y="2973209"/>
            <a:ext cx="129402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fontAlgn="base">
              <a:spcBef>
                <a:spcPct val="0"/>
              </a:spcBef>
              <a:spcAft>
                <a:spcPct val="0"/>
              </a:spcAft>
            </a:pPr>
            <a:r>
              <a:rPr lang="en-US" altLang="en-US" sz="1500" b="1">
                <a:solidFill>
                  <a:srgbClr val="000000"/>
                </a:solidFill>
                <a:latin typeface="Arial" pitchFamily="34" charset="0"/>
                <a:ea typeface="MS PGothic" pitchFamily="34" charset="-128"/>
              </a:rPr>
              <a:t>Clinical</a:t>
            </a:r>
          </a:p>
          <a:p>
            <a:pPr algn="ctr" fontAlgn="base">
              <a:spcBef>
                <a:spcPct val="0"/>
              </a:spcBef>
              <a:spcAft>
                <a:spcPct val="0"/>
              </a:spcAft>
            </a:pPr>
            <a:r>
              <a:rPr lang="en-US" altLang="en-US" sz="1500" b="1">
                <a:solidFill>
                  <a:srgbClr val="000000"/>
                </a:solidFill>
                <a:latin typeface="Arial" pitchFamily="34" charset="0"/>
                <a:ea typeface="MS PGothic" pitchFamily="34" charset="-128"/>
              </a:rPr>
              <a:t>Diabetes</a:t>
            </a:r>
          </a:p>
          <a:p>
            <a:pPr algn="ctr" fontAlgn="base">
              <a:spcBef>
                <a:spcPct val="0"/>
              </a:spcBef>
              <a:spcAft>
                <a:spcPct val="0"/>
              </a:spcAft>
            </a:pPr>
            <a:endParaRPr lang="en-US" altLang="en-US" sz="1500" b="1">
              <a:solidFill>
                <a:srgbClr val="000000"/>
              </a:solidFill>
              <a:latin typeface="Arial" pitchFamily="34" charset="0"/>
              <a:ea typeface="MS PGothic" pitchFamily="34" charset="-128"/>
            </a:endParaRPr>
          </a:p>
          <a:p>
            <a:pPr algn="ctr" fontAlgn="base">
              <a:spcBef>
                <a:spcPct val="0"/>
              </a:spcBef>
              <a:spcAft>
                <a:spcPct val="0"/>
              </a:spcAft>
            </a:pPr>
            <a:endParaRPr lang="en-US" altLang="en-US" sz="1500" b="1">
              <a:solidFill>
                <a:srgbClr val="000000"/>
              </a:solidFill>
              <a:latin typeface="Arial" pitchFamily="34" charset="0"/>
              <a:ea typeface="MS PGothic" pitchFamily="34" charset="-128"/>
            </a:endParaRPr>
          </a:p>
          <a:p>
            <a:pPr algn="ctr" fontAlgn="base">
              <a:spcBef>
                <a:spcPct val="0"/>
              </a:spcBef>
              <a:spcAft>
                <a:spcPct val="0"/>
              </a:spcAft>
            </a:pPr>
            <a:endParaRPr lang="en-US" altLang="en-US" sz="1500" b="1">
              <a:solidFill>
                <a:srgbClr val="000000"/>
              </a:solidFill>
              <a:latin typeface="Arial" pitchFamily="34" charset="0"/>
              <a:ea typeface="MS PGothic" pitchFamily="34" charset="-128"/>
            </a:endParaRPr>
          </a:p>
          <a:p>
            <a:pPr algn="ctr" fontAlgn="base">
              <a:spcBef>
                <a:spcPct val="0"/>
              </a:spcBef>
              <a:spcAft>
                <a:spcPct val="0"/>
              </a:spcAft>
            </a:pPr>
            <a:endParaRPr lang="en-US" altLang="en-US" sz="1500" b="1">
              <a:solidFill>
                <a:srgbClr val="000000"/>
              </a:solidFill>
              <a:latin typeface="Arial" pitchFamily="34" charset="0"/>
              <a:ea typeface="MS PGothic" pitchFamily="34" charset="-128"/>
            </a:endParaRPr>
          </a:p>
          <a:p>
            <a:pPr algn="ctr" fontAlgn="base">
              <a:spcBef>
                <a:spcPct val="0"/>
              </a:spcBef>
              <a:spcAft>
                <a:spcPct val="0"/>
              </a:spcAft>
            </a:pPr>
            <a:endParaRPr lang="en-US" altLang="en-US" sz="1500" b="1">
              <a:solidFill>
                <a:srgbClr val="000000"/>
              </a:solidFill>
              <a:latin typeface="Arial" pitchFamily="34" charset="0"/>
              <a:ea typeface="MS PGothic" pitchFamily="34" charset="-128"/>
            </a:endParaRPr>
          </a:p>
          <a:p>
            <a:pPr algn="ctr" fontAlgn="base">
              <a:spcBef>
                <a:spcPct val="0"/>
              </a:spcBef>
              <a:spcAft>
                <a:spcPct val="0"/>
              </a:spcAft>
            </a:pPr>
            <a:r>
              <a:rPr lang="en-US" altLang="en-US" sz="1500">
                <a:solidFill>
                  <a:srgbClr val="000000"/>
                </a:solidFill>
                <a:latin typeface="Arial" pitchFamily="34" charset="0"/>
                <a:ea typeface="MS PGothic" pitchFamily="34" charset="-128"/>
              </a:rPr>
              <a:t>ADA / WHO</a:t>
            </a:r>
          </a:p>
        </p:txBody>
      </p:sp>
      <p:sp>
        <p:nvSpPr>
          <p:cNvPr id="238602" name="Freeform 32"/>
          <p:cNvSpPr>
            <a:spLocks noEditPoints="1"/>
          </p:cNvSpPr>
          <p:nvPr/>
        </p:nvSpPr>
        <p:spPr bwMode="auto">
          <a:xfrm>
            <a:off x="3889114" y="4007650"/>
            <a:ext cx="509520" cy="168435"/>
          </a:xfrm>
          <a:custGeom>
            <a:avLst/>
            <a:gdLst>
              <a:gd name="T0" fmla="*/ 0 w 406"/>
              <a:gd name="T1" fmla="*/ 2147483647 h 120"/>
              <a:gd name="T2" fmla="*/ 2147483647 w 406"/>
              <a:gd name="T3" fmla="*/ 2147483647 h 120"/>
              <a:gd name="T4" fmla="*/ 2147483647 w 406"/>
              <a:gd name="T5" fmla="*/ 2147483647 h 120"/>
              <a:gd name="T6" fmla="*/ 0 w 406"/>
              <a:gd name="T7" fmla="*/ 2147483647 h 120"/>
              <a:gd name="T8" fmla="*/ 0 w 406"/>
              <a:gd name="T9" fmla="*/ 2147483647 h 120"/>
              <a:gd name="T10" fmla="*/ 2147483647 w 406"/>
              <a:gd name="T11" fmla="*/ 0 h 120"/>
              <a:gd name="T12" fmla="*/ 2147483647 w 406"/>
              <a:gd name="T13" fmla="*/ 2147483647 h 120"/>
              <a:gd name="T14" fmla="*/ 2147483647 w 406"/>
              <a:gd name="T15" fmla="*/ 2147483647 h 120"/>
              <a:gd name="T16" fmla="*/ 2147483647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pPr eaLnBrk="0" fontAlgn="base" hangingPunct="0">
              <a:spcBef>
                <a:spcPct val="0"/>
              </a:spcBef>
              <a:spcAft>
                <a:spcPct val="0"/>
              </a:spcAft>
            </a:pPr>
            <a:endParaRPr lang="pl-PL" sz="2100" u="sng">
              <a:solidFill>
                <a:srgbClr val="000000"/>
              </a:solidFill>
            </a:endParaRPr>
          </a:p>
        </p:txBody>
      </p:sp>
      <p:grpSp>
        <p:nvGrpSpPr>
          <p:cNvPr id="238603" name="Group 36"/>
          <p:cNvGrpSpPr>
            <a:grpSpLocks/>
          </p:cNvGrpSpPr>
          <p:nvPr/>
        </p:nvGrpSpPr>
        <p:grpSpPr bwMode="auto">
          <a:xfrm>
            <a:off x="4386062" y="2575950"/>
            <a:ext cx="3653809" cy="3411888"/>
            <a:chOff x="2484" y="2896"/>
            <a:chExt cx="1170" cy="244"/>
          </a:xfrm>
        </p:grpSpPr>
        <p:sp>
          <p:nvSpPr>
            <p:cNvPr id="238609" name="Rectangle 34"/>
            <p:cNvSpPr>
              <a:spLocks noChangeArrowheads="1"/>
            </p:cNvSpPr>
            <p:nvPr/>
          </p:nvSpPr>
          <p:spPr bwMode="auto">
            <a:xfrm>
              <a:off x="2484" y="2896"/>
              <a:ext cx="1170" cy="24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1500">
                <a:solidFill>
                  <a:srgbClr val="000000"/>
                </a:solidFill>
                <a:latin typeface="Arial" pitchFamily="34" charset="0"/>
                <a:ea typeface="MS PGothic" pitchFamily="34" charset="-128"/>
              </a:endParaRPr>
            </a:p>
          </p:txBody>
        </p:sp>
        <p:sp>
          <p:nvSpPr>
            <p:cNvPr id="238610" name="Rectangle 35"/>
            <p:cNvSpPr>
              <a:spLocks noChangeArrowheads="1"/>
            </p:cNvSpPr>
            <p:nvPr/>
          </p:nvSpPr>
          <p:spPr bwMode="auto">
            <a:xfrm>
              <a:off x="2484" y="2896"/>
              <a:ext cx="1170" cy="244"/>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altLang="en-US" sz="1500">
                <a:solidFill>
                  <a:srgbClr val="000000"/>
                </a:solidFill>
                <a:latin typeface="Arial" pitchFamily="34" charset="0"/>
                <a:ea typeface="MS PGothic" pitchFamily="34" charset="-128"/>
              </a:endParaRPr>
            </a:p>
          </p:txBody>
        </p:sp>
      </p:grpSp>
      <p:sp>
        <p:nvSpPr>
          <p:cNvPr id="238604" name="Rectangle 37"/>
          <p:cNvSpPr>
            <a:spLocks noChangeArrowheads="1"/>
          </p:cNvSpPr>
          <p:nvPr/>
        </p:nvSpPr>
        <p:spPr bwMode="auto">
          <a:xfrm>
            <a:off x="4473227" y="2660167"/>
            <a:ext cx="3637627"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fontAlgn="base">
              <a:spcBef>
                <a:spcPct val="0"/>
              </a:spcBef>
              <a:spcAft>
                <a:spcPct val="0"/>
              </a:spcAft>
            </a:pPr>
            <a:r>
              <a:rPr lang="en-GB" altLang="en-US" sz="1500" b="1">
                <a:solidFill>
                  <a:srgbClr val="000000"/>
                </a:solidFill>
                <a:latin typeface="Arial" pitchFamily="34" charset="0"/>
                <a:ea typeface="MS PGothic" pitchFamily="34" charset="-128"/>
              </a:rPr>
              <a:t>Confirmed persistent islet autoimmunity (IA):    </a:t>
            </a: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endParaRPr lang="en-GB" altLang="en-US" sz="1500" b="1">
              <a:solidFill>
                <a:srgbClr val="000000"/>
              </a:solidFill>
              <a:latin typeface="Arial" pitchFamily="34" charset="0"/>
              <a:ea typeface="MS PGothic" pitchFamily="34" charset="-128"/>
            </a:endParaRPr>
          </a:p>
          <a:p>
            <a:pPr fontAlgn="base">
              <a:spcBef>
                <a:spcPct val="0"/>
              </a:spcBef>
              <a:spcAft>
                <a:spcPct val="0"/>
              </a:spcAft>
            </a:pPr>
            <a:r>
              <a:rPr lang="en-GB" altLang="en-US" sz="1500" b="1">
                <a:solidFill>
                  <a:srgbClr val="000000"/>
                </a:solidFill>
                <a:latin typeface="Arial" pitchFamily="34" charset="0"/>
                <a:ea typeface="MS PGothic" pitchFamily="34" charset="-128"/>
              </a:rPr>
              <a:t>insulin, GAD</a:t>
            </a:r>
            <a:r>
              <a:rPr lang="en-GB" altLang="en-US" sz="1500" b="1" baseline="-25000">
                <a:solidFill>
                  <a:srgbClr val="000000"/>
                </a:solidFill>
                <a:latin typeface="Arial" pitchFamily="34" charset="0"/>
                <a:ea typeface="MS PGothic" pitchFamily="34" charset="-128"/>
              </a:rPr>
              <a:t>65</a:t>
            </a:r>
            <a:r>
              <a:rPr lang="en-GB" altLang="en-US" sz="1500" b="1">
                <a:solidFill>
                  <a:srgbClr val="000000"/>
                </a:solidFill>
                <a:latin typeface="Arial" pitchFamily="34" charset="0"/>
                <a:ea typeface="MS PGothic" pitchFamily="34" charset="-128"/>
              </a:rPr>
              <a:t>, IA-2, or ZnT8 autoantibodies </a:t>
            </a:r>
            <a:r>
              <a:rPr lang="en-GB" altLang="en-US" sz="1500" b="1" u="sng">
                <a:solidFill>
                  <a:srgbClr val="000000"/>
                </a:solidFill>
                <a:latin typeface="Arial" pitchFamily="34" charset="0"/>
                <a:ea typeface="MS PGothic" pitchFamily="34" charset="-128"/>
              </a:rPr>
              <a:t>at least twice on consecutive visits 3-6 months apart</a:t>
            </a:r>
          </a:p>
          <a:p>
            <a:pPr fontAlgn="base">
              <a:spcBef>
                <a:spcPct val="0"/>
              </a:spcBef>
              <a:spcAft>
                <a:spcPct val="0"/>
              </a:spcAft>
            </a:pPr>
            <a:endParaRPr lang="en-US" altLang="en-US" sz="1500" b="1">
              <a:solidFill>
                <a:srgbClr val="000000"/>
              </a:solidFill>
              <a:latin typeface="Arial" pitchFamily="34" charset="0"/>
              <a:ea typeface="MS PGothic" pitchFamily="34" charset="-128"/>
            </a:endParaRPr>
          </a:p>
        </p:txBody>
      </p:sp>
      <p:sp>
        <p:nvSpPr>
          <p:cNvPr id="238605" name="Freeform 39"/>
          <p:cNvSpPr>
            <a:spLocks noEditPoints="1"/>
          </p:cNvSpPr>
          <p:nvPr/>
        </p:nvSpPr>
        <p:spPr bwMode="auto">
          <a:xfrm>
            <a:off x="8170168" y="4007650"/>
            <a:ext cx="509520" cy="168435"/>
          </a:xfrm>
          <a:custGeom>
            <a:avLst/>
            <a:gdLst>
              <a:gd name="T0" fmla="*/ 0 w 406"/>
              <a:gd name="T1" fmla="*/ 2147483647 h 120"/>
              <a:gd name="T2" fmla="*/ 2147483647 w 406"/>
              <a:gd name="T3" fmla="*/ 2147483647 h 120"/>
              <a:gd name="T4" fmla="*/ 2147483647 w 406"/>
              <a:gd name="T5" fmla="*/ 2147483647 h 120"/>
              <a:gd name="T6" fmla="*/ 0 w 406"/>
              <a:gd name="T7" fmla="*/ 2147483647 h 120"/>
              <a:gd name="T8" fmla="*/ 0 w 406"/>
              <a:gd name="T9" fmla="*/ 2147483647 h 120"/>
              <a:gd name="T10" fmla="*/ 2147483647 w 406"/>
              <a:gd name="T11" fmla="*/ 0 h 120"/>
              <a:gd name="T12" fmla="*/ 2147483647 w 406"/>
              <a:gd name="T13" fmla="*/ 2147483647 h 120"/>
              <a:gd name="T14" fmla="*/ 2147483647 w 406"/>
              <a:gd name="T15" fmla="*/ 2147483647 h 120"/>
              <a:gd name="T16" fmla="*/ 2147483647 w 406"/>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
              <a:gd name="T28" fmla="*/ 0 h 120"/>
              <a:gd name="T29" fmla="*/ 406 w 406"/>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 h="120">
                <a:moveTo>
                  <a:pt x="0" y="40"/>
                </a:moveTo>
                <a:lnTo>
                  <a:pt x="306" y="40"/>
                </a:lnTo>
                <a:lnTo>
                  <a:pt x="306" y="80"/>
                </a:lnTo>
                <a:lnTo>
                  <a:pt x="0" y="80"/>
                </a:lnTo>
                <a:lnTo>
                  <a:pt x="0" y="40"/>
                </a:lnTo>
                <a:close/>
                <a:moveTo>
                  <a:pt x="287" y="0"/>
                </a:moveTo>
                <a:lnTo>
                  <a:pt x="406" y="60"/>
                </a:lnTo>
                <a:lnTo>
                  <a:pt x="287" y="120"/>
                </a:lnTo>
                <a:lnTo>
                  <a:pt x="287" y="0"/>
                </a:lnTo>
                <a:close/>
              </a:path>
            </a:pathLst>
          </a:custGeom>
          <a:solidFill>
            <a:srgbClr val="000000"/>
          </a:solidFill>
          <a:ln w="1588" cap="flat">
            <a:solidFill>
              <a:srgbClr val="000000"/>
            </a:solidFill>
            <a:prstDash val="solid"/>
            <a:bevel/>
            <a:headEnd/>
            <a:tailEnd/>
          </a:ln>
        </p:spPr>
        <p:txBody>
          <a:bodyPr/>
          <a:lstStyle/>
          <a:p>
            <a:pPr eaLnBrk="0" fontAlgn="base" hangingPunct="0">
              <a:spcBef>
                <a:spcPct val="0"/>
              </a:spcBef>
              <a:spcAft>
                <a:spcPct val="0"/>
              </a:spcAft>
            </a:pPr>
            <a:endParaRPr lang="pl-PL" sz="2100" u="sng">
              <a:solidFill>
                <a:srgbClr val="000000"/>
              </a:solidFill>
            </a:endParaRPr>
          </a:p>
        </p:txBody>
      </p:sp>
      <p:pic>
        <p:nvPicPr>
          <p:cNvPr id="238606" name="Picture 18" descr="nPOD 6038 p1 block 4 fit insulin+ islet"/>
          <p:cNvPicPr>
            <a:picLocks noChangeAspect="1" noChangeArrowheads="1"/>
          </p:cNvPicPr>
          <p:nvPr/>
        </p:nvPicPr>
        <p:blipFill>
          <a:blip r:embed="rId6">
            <a:extLst>
              <a:ext uri="{28A0092B-C50C-407E-A947-70E740481C1C}">
                <a14:useLocalDpi xmlns:a14="http://schemas.microsoft.com/office/drawing/2010/main" val="0"/>
              </a:ext>
            </a:extLst>
          </a:blip>
          <a:srcRect l="13794" t="15421" r="13792"/>
          <a:stretch>
            <a:fillRect/>
          </a:stretch>
        </p:blipFill>
        <p:spPr bwMode="auto">
          <a:xfrm>
            <a:off x="5563253" y="3502500"/>
            <a:ext cx="1237407" cy="130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3514420" y="1902209"/>
            <a:ext cx="1919454" cy="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 name="Straight Arrow Connector 3"/>
          <p:cNvCxnSpPr/>
          <p:nvPr/>
        </p:nvCxnSpPr>
        <p:spPr>
          <a:xfrm>
            <a:off x="6986675" y="1902209"/>
            <a:ext cx="1746927" cy="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7"/>
          <a:stretch>
            <a:fillRect/>
          </a:stretch>
        </p:blipFill>
        <p:spPr>
          <a:xfrm>
            <a:off x="10428270" y="6384209"/>
            <a:ext cx="1697318" cy="376689"/>
          </a:xfrm>
          <a:prstGeom prst="rect">
            <a:avLst/>
          </a:prstGeom>
        </p:spPr>
      </p:pic>
    </p:spTree>
    <p:extLst>
      <p:ext uri="{BB962C8B-B14F-4D97-AF65-F5344CB8AC3E}">
        <p14:creationId xmlns:p14="http://schemas.microsoft.com/office/powerpoint/2010/main" val="1920453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48C1-16B3-0A4D-D344-56368C3C8383}"/>
              </a:ext>
            </a:extLst>
          </p:cNvPr>
          <p:cNvSpPr>
            <a:spLocks noGrp="1"/>
          </p:cNvSpPr>
          <p:nvPr>
            <p:ph type="title"/>
          </p:nvPr>
        </p:nvSpPr>
        <p:spPr/>
        <p:txBody>
          <a:bodyPr/>
          <a:lstStyle/>
          <a:p>
            <a:r>
              <a:rPr lang="en-US">
                <a:cs typeface="Calibri Light"/>
              </a:rPr>
              <a:t>Case Review #1: FDR, MAB+</a:t>
            </a:r>
            <a:endParaRPr lang="en-US"/>
          </a:p>
        </p:txBody>
      </p:sp>
      <p:sp>
        <p:nvSpPr>
          <p:cNvPr id="3" name="Content Placeholder 2">
            <a:extLst>
              <a:ext uri="{FF2B5EF4-FFF2-40B4-BE49-F238E27FC236}">
                <a16:creationId xmlns:a16="http://schemas.microsoft.com/office/drawing/2014/main" id="{F6098A5A-6E77-8D99-283A-4A268BE49D9A}"/>
              </a:ext>
            </a:extLst>
          </p:cNvPr>
          <p:cNvSpPr>
            <a:spLocks noGrp="1"/>
          </p:cNvSpPr>
          <p:nvPr>
            <p:ph sz="half" idx="1"/>
          </p:nvPr>
        </p:nvSpPr>
        <p:spPr>
          <a:xfrm>
            <a:off x="838200" y="1517076"/>
            <a:ext cx="4527251" cy="1035055"/>
          </a:xfrm>
        </p:spPr>
        <p:txBody>
          <a:bodyPr vert="horz" lIns="91440" tIns="45720" rIns="91440" bIns="45720" rtlCol="0" anchor="t">
            <a:normAutofit/>
          </a:bodyPr>
          <a:lstStyle/>
          <a:p>
            <a:r>
              <a:rPr lang="en-US">
                <a:cs typeface="Calibri"/>
              </a:rPr>
              <a:t>Male enrolled at birth</a:t>
            </a:r>
          </a:p>
          <a:p>
            <a:r>
              <a:rPr lang="en-US">
                <a:cs typeface="Calibri"/>
              </a:rPr>
              <a:t>HLA DR X/X (low risk)</a:t>
            </a:r>
          </a:p>
        </p:txBody>
      </p:sp>
      <p:sp>
        <p:nvSpPr>
          <p:cNvPr id="6" name="TextBox 5">
            <a:extLst>
              <a:ext uri="{FF2B5EF4-FFF2-40B4-BE49-F238E27FC236}">
                <a16:creationId xmlns:a16="http://schemas.microsoft.com/office/drawing/2014/main" id="{EBB46DE0-1481-53AF-94DB-98481C25025E}"/>
              </a:ext>
            </a:extLst>
          </p:cNvPr>
          <p:cNvSpPr txBox="1"/>
          <p:nvPr/>
        </p:nvSpPr>
        <p:spPr>
          <a:xfrm>
            <a:off x="593608" y="2516488"/>
            <a:ext cx="6856764" cy="4955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u="sng">
                <a:cs typeface="Calibri"/>
              </a:rPr>
              <a:t>Diagnosis:</a:t>
            </a:r>
            <a:endParaRPr lang="en-US" sz="2800">
              <a:cs typeface="Calibri"/>
            </a:endParaRPr>
          </a:p>
          <a:p>
            <a:pPr marL="457200" indent="-457200">
              <a:buFont typeface="Arial" panose="020B0604020202020204" pitchFamily="34" charset="0"/>
              <a:buChar char="•"/>
            </a:pPr>
            <a:r>
              <a:rPr lang="en-US" sz="2800">
                <a:highlight>
                  <a:srgbClr val="FFFF00"/>
                </a:highlight>
                <a:cs typeface="Calibri"/>
              </a:rPr>
              <a:t>Age 20.5     </a:t>
            </a:r>
          </a:p>
          <a:p>
            <a:pPr marL="457200" indent="-457200">
              <a:buFont typeface="Arial" panose="020B0604020202020204" pitchFamily="34" charset="0"/>
              <a:buChar char="•"/>
            </a:pPr>
            <a:r>
              <a:rPr lang="en-US" sz="2800">
                <a:cs typeface="Calibri"/>
              </a:rPr>
              <a:t>In Clinic RG 167  asymptomatic   </a:t>
            </a:r>
          </a:p>
          <a:p>
            <a:pPr marL="457200" indent="-457200">
              <a:buFont typeface="Arial" panose="020B0604020202020204" pitchFamily="34" charset="0"/>
              <a:buChar char="•"/>
            </a:pPr>
            <a:r>
              <a:rPr lang="en-US" sz="2800">
                <a:cs typeface="Calibri"/>
              </a:rPr>
              <a:t>A1c 6.9</a:t>
            </a:r>
          </a:p>
          <a:p>
            <a:endParaRPr lang="en-US">
              <a:cs typeface="Calibri"/>
            </a:endParaRPr>
          </a:p>
          <a:p>
            <a:r>
              <a:rPr lang="en-US" sz="2800">
                <a:cs typeface="Calibri"/>
              </a:rPr>
              <a:t>Referred to BDC Young Adult Clinic</a:t>
            </a:r>
          </a:p>
          <a:p>
            <a:pPr marL="457200" indent="-457200">
              <a:buFont typeface="Arial"/>
              <a:buChar char="•"/>
            </a:pPr>
            <a:r>
              <a:rPr lang="en-US" sz="2800">
                <a:cs typeface="Calibri"/>
              </a:rPr>
              <a:t>Home glucose testing (HGT)  X 1 week  </a:t>
            </a:r>
          </a:p>
          <a:p>
            <a:pPr marL="457200" indent="-457200">
              <a:buFont typeface="Arial"/>
              <a:buChar char="•"/>
            </a:pPr>
            <a:r>
              <a:rPr lang="en-US" sz="2800">
                <a:cs typeface="Calibri"/>
              </a:rPr>
              <a:t>Random glucoses </a:t>
            </a:r>
            <a:r>
              <a:rPr lang="en-US" sz="2800" u="sng">
                <a:cs typeface="Calibri"/>
              </a:rPr>
              <a:t>&gt;</a:t>
            </a:r>
            <a:r>
              <a:rPr lang="en-US" sz="2800">
                <a:cs typeface="Calibri"/>
              </a:rPr>
              <a:t>200</a:t>
            </a:r>
            <a:endParaRPr lang="en-US">
              <a:cs typeface="Calibri" panose="020F0502020204030204"/>
            </a:endParaRPr>
          </a:p>
          <a:p>
            <a:pPr marL="457200" indent="-457200">
              <a:buFont typeface="Arial"/>
              <a:buChar char="•"/>
            </a:pPr>
            <a:r>
              <a:rPr lang="en-US" sz="2800">
                <a:cs typeface="Calibri"/>
              </a:rPr>
              <a:t>Developed decreased energy, increased thirst</a:t>
            </a:r>
          </a:p>
          <a:p>
            <a:endParaRPr lang="en-US" sz="2800">
              <a:cs typeface="Calibri"/>
            </a:endParaRPr>
          </a:p>
          <a:p>
            <a:endParaRPr lang="en-US">
              <a:cs typeface="Calibri"/>
            </a:endParaRPr>
          </a:p>
        </p:txBody>
      </p:sp>
      <p:sp>
        <p:nvSpPr>
          <p:cNvPr id="5" name="TextBox 4">
            <a:extLst>
              <a:ext uri="{FF2B5EF4-FFF2-40B4-BE49-F238E27FC236}">
                <a16:creationId xmlns:a16="http://schemas.microsoft.com/office/drawing/2014/main" id="{C067691A-820F-02CE-4C90-1ED94B92BB9A}"/>
              </a:ext>
            </a:extLst>
          </p:cNvPr>
          <p:cNvSpPr txBox="1"/>
          <p:nvPr/>
        </p:nvSpPr>
        <p:spPr>
          <a:xfrm>
            <a:off x="1297021" y="6174361"/>
            <a:ext cx="1986063" cy="4998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8" name="Picture 7">
            <a:extLst>
              <a:ext uri="{FF2B5EF4-FFF2-40B4-BE49-F238E27FC236}">
                <a16:creationId xmlns:a16="http://schemas.microsoft.com/office/drawing/2014/main" id="{E80E4B56-3968-F065-BA3D-A137D570BA4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205645" y="6011755"/>
            <a:ext cx="2507309" cy="499893"/>
          </a:xfrm>
          <a:prstGeom prst="rect">
            <a:avLst/>
          </a:prstGeom>
        </p:spPr>
      </p:pic>
      <p:sp>
        <p:nvSpPr>
          <p:cNvPr id="9" name="TextBox 8">
            <a:extLst>
              <a:ext uri="{FF2B5EF4-FFF2-40B4-BE49-F238E27FC236}">
                <a16:creationId xmlns:a16="http://schemas.microsoft.com/office/drawing/2014/main" id="{F498E644-7E77-F86E-950E-3406CBC4A54D}"/>
              </a:ext>
            </a:extLst>
          </p:cNvPr>
          <p:cNvSpPr txBox="1"/>
          <p:nvPr/>
        </p:nvSpPr>
        <p:spPr>
          <a:xfrm>
            <a:off x="4490113" y="1517076"/>
            <a:ext cx="783381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800">
                <a:cs typeface="Calibri"/>
              </a:rPr>
              <a:t>Non-Hispanic White</a:t>
            </a:r>
          </a:p>
          <a:p>
            <a:pPr marL="285750" indent="-285750">
              <a:buFont typeface="Arial" panose="020B0604020202020204" pitchFamily="34" charset="0"/>
              <a:buChar char="•"/>
            </a:pPr>
            <a:r>
              <a:rPr lang="en-US" sz="2800">
                <a:cs typeface="Calibri"/>
              </a:rPr>
              <a:t>Dual participant DAISY/ </a:t>
            </a:r>
            <a:r>
              <a:rPr lang="en-US" sz="2800" err="1">
                <a:cs typeface="Calibri"/>
              </a:rPr>
              <a:t>TrialNet</a:t>
            </a:r>
            <a:r>
              <a:rPr lang="en-US" sz="2800">
                <a:cs typeface="Calibri"/>
              </a:rPr>
              <a:t> (Oral Insulin arm)</a:t>
            </a:r>
          </a:p>
        </p:txBody>
      </p:sp>
    </p:spTree>
    <p:extLst>
      <p:ext uri="{BB962C8B-B14F-4D97-AF65-F5344CB8AC3E}">
        <p14:creationId xmlns:p14="http://schemas.microsoft.com/office/powerpoint/2010/main" val="169666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390D52DC-5281-5D6E-26BF-BE1A1D743F83}"/>
              </a:ext>
            </a:extLst>
          </p:cNvPr>
          <p:cNvGraphicFramePr>
            <a:graphicFrameLocks noGrp="1"/>
          </p:cNvGraphicFramePr>
          <p:nvPr>
            <p:ph idx="1"/>
            <p:extLst>
              <p:ext uri="{D42A27DB-BD31-4B8C-83A1-F6EECF244321}">
                <p14:modId xmlns:p14="http://schemas.microsoft.com/office/powerpoint/2010/main" val="2438246481"/>
              </p:ext>
            </p:extLst>
          </p:nvPr>
        </p:nvGraphicFramePr>
        <p:xfrm>
          <a:off x="747622" y="546339"/>
          <a:ext cx="10612983" cy="5933777"/>
        </p:xfrm>
        <a:graphic>
          <a:graphicData uri="http://schemas.openxmlformats.org/drawingml/2006/table">
            <a:tbl>
              <a:tblPr firstRow="1" firstCol="1" bandRow="1">
                <a:tableStyleId>{5C22544A-7EE6-4342-B048-85BDC9FD1C3A}</a:tableStyleId>
              </a:tblPr>
              <a:tblGrid>
                <a:gridCol w="1598705">
                  <a:extLst>
                    <a:ext uri="{9D8B030D-6E8A-4147-A177-3AD203B41FA5}">
                      <a16:colId xmlns:a16="http://schemas.microsoft.com/office/drawing/2014/main" val="2021659320"/>
                    </a:ext>
                  </a:extLst>
                </a:gridCol>
                <a:gridCol w="1501310">
                  <a:extLst>
                    <a:ext uri="{9D8B030D-6E8A-4147-A177-3AD203B41FA5}">
                      <a16:colId xmlns:a16="http://schemas.microsoft.com/office/drawing/2014/main" val="3464597700"/>
                    </a:ext>
                  </a:extLst>
                </a:gridCol>
                <a:gridCol w="1502594">
                  <a:extLst>
                    <a:ext uri="{9D8B030D-6E8A-4147-A177-3AD203B41FA5}">
                      <a16:colId xmlns:a16="http://schemas.microsoft.com/office/drawing/2014/main" val="3726452474"/>
                    </a:ext>
                  </a:extLst>
                </a:gridCol>
                <a:gridCol w="1502594">
                  <a:extLst>
                    <a:ext uri="{9D8B030D-6E8A-4147-A177-3AD203B41FA5}">
                      <a16:colId xmlns:a16="http://schemas.microsoft.com/office/drawing/2014/main" val="774417124"/>
                    </a:ext>
                  </a:extLst>
                </a:gridCol>
                <a:gridCol w="1502594">
                  <a:extLst>
                    <a:ext uri="{9D8B030D-6E8A-4147-A177-3AD203B41FA5}">
                      <a16:colId xmlns:a16="http://schemas.microsoft.com/office/drawing/2014/main" val="1695326534"/>
                    </a:ext>
                  </a:extLst>
                </a:gridCol>
                <a:gridCol w="1058333">
                  <a:extLst>
                    <a:ext uri="{9D8B030D-6E8A-4147-A177-3AD203B41FA5}">
                      <a16:colId xmlns:a16="http://schemas.microsoft.com/office/drawing/2014/main" val="2278123910"/>
                    </a:ext>
                  </a:extLst>
                </a:gridCol>
                <a:gridCol w="1946853">
                  <a:extLst>
                    <a:ext uri="{9D8B030D-6E8A-4147-A177-3AD203B41FA5}">
                      <a16:colId xmlns:a16="http://schemas.microsoft.com/office/drawing/2014/main" val="2696106561"/>
                    </a:ext>
                  </a:extLst>
                </a:gridCol>
              </a:tblGrid>
              <a:tr h="291041">
                <a:tc>
                  <a:txBody>
                    <a:bodyPr/>
                    <a:lstStyle/>
                    <a:p>
                      <a:pPr>
                        <a:spcAft>
                          <a:spcPts val="0"/>
                        </a:spcAft>
                      </a:pPr>
                      <a:r>
                        <a:rPr lang="en-US" b="1">
                          <a:solidFill>
                            <a:schemeClr val="bg1"/>
                          </a:solidFill>
                          <a:effectLst/>
                        </a:rPr>
                        <a:t>DATE</a:t>
                      </a:r>
                    </a:p>
                  </a:txBody>
                  <a:tcPr marL="68580" marR="68580" marT="0" marB="0"/>
                </a:tc>
                <a:tc>
                  <a:txBody>
                    <a:bodyPr/>
                    <a:lstStyle/>
                    <a:p>
                      <a:pPr>
                        <a:spcAft>
                          <a:spcPts val="0"/>
                        </a:spcAft>
                      </a:pPr>
                      <a:r>
                        <a:rPr lang="en-US" b="1">
                          <a:solidFill>
                            <a:schemeClr val="bg1"/>
                          </a:solidFill>
                          <a:effectLst/>
                        </a:rPr>
                        <a:t>GAD</a:t>
                      </a:r>
                    </a:p>
                  </a:txBody>
                  <a:tcPr marL="68580" marR="68580" marT="0" marB="0"/>
                </a:tc>
                <a:tc>
                  <a:txBody>
                    <a:bodyPr/>
                    <a:lstStyle/>
                    <a:p>
                      <a:pPr>
                        <a:spcAft>
                          <a:spcPts val="0"/>
                        </a:spcAft>
                      </a:pPr>
                      <a:r>
                        <a:rPr lang="en-US" b="1">
                          <a:solidFill>
                            <a:schemeClr val="bg1"/>
                          </a:solidFill>
                          <a:effectLst/>
                        </a:rPr>
                        <a:t>     IAA</a:t>
                      </a:r>
                    </a:p>
                  </a:txBody>
                  <a:tcPr marL="68580" marR="68580" marT="0" marB="0"/>
                </a:tc>
                <a:tc>
                  <a:txBody>
                    <a:bodyPr/>
                    <a:lstStyle/>
                    <a:p>
                      <a:pPr>
                        <a:spcAft>
                          <a:spcPts val="0"/>
                        </a:spcAft>
                      </a:pPr>
                      <a:r>
                        <a:rPr lang="en-US" b="1">
                          <a:solidFill>
                            <a:schemeClr val="bg1"/>
                          </a:solidFill>
                          <a:effectLst/>
                        </a:rPr>
                        <a:t>   IA-2</a:t>
                      </a:r>
                    </a:p>
                  </a:txBody>
                  <a:tcPr marL="68580" marR="68580" marT="0" marB="0"/>
                </a:tc>
                <a:tc>
                  <a:txBody>
                    <a:bodyPr/>
                    <a:lstStyle/>
                    <a:p>
                      <a:pPr>
                        <a:spcAft>
                          <a:spcPts val="0"/>
                        </a:spcAft>
                      </a:pPr>
                      <a:r>
                        <a:rPr lang="en-US" b="1">
                          <a:solidFill>
                            <a:schemeClr val="bg1"/>
                          </a:solidFill>
                          <a:effectLst/>
                        </a:rPr>
                        <a:t>   ZnT8</a:t>
                      </a:r>
                    </a:p>
                  </a:txBody>
                  <a:tcPr marL="68580" marR="68580" marT="0" marB="0"/>
                </a:tc>
                <a:tc>
                  <a:txBody>
                    <a:bodyPr/>
                    <a:lstStyle/>
                    <a:p>
                      <a:pPr>
                        <a:spcAft>
                          <a:spcPts val="0"/>
                        </a:spcAft>
                      </a:pPr>
                      <a:r>
                        <a:rPr lang="en-US" b="1">
                          <a:solidFill>
                            <a:schemeClr val="bg1"/>
                          </a:solidFill>
                          <a:effectLst/>
                        </a:rPr>
                        <a:t>   RG</a:t>
                      </a:r>
                    </a:p>
                  </a:txBody>
                  <a:tcPr marL="68580" marR="68580" marT="0" marB="0"/>
                </a:tc>
                <a:tc>
                  <a:txBody>
                    <a:bodyPr/>
                    <a:lstStyle/>
                    <a:p>
                      <a:pPr>
                        <a:spcAft>
                          <a:spcPts val="0"/>
                        </a:spcAft>
                      </a:pPr>
                      <a:r>
                        <a:rPr lang="en-US" b="1">
                          <a:solidFill>
                            <a:schemeClr val="bg1"/>
                          </a:solidFill>
                          <a:effectLst/>
                        </a:rPr>
                        <a:t>  A1C</a:t>
                      </a:r>
                    </a:p>
                  </a:txBody>
                  <a:tcPr marL="68580" marR="68580" marT="0" marB="0"/>
                </a:tc>
                <a:extLst>
                  <a:ext uri="{0D108BD9-81ED-4DB2-BD59-A6C34878D82A}">
                    <a16:rowId xmlns:a16="http://schemas.microsoft.com/office/drawing/2014/main" val="3610938914"/>
                  </a:ext>
                </a:extLst>
              </a:tr>
              <a:tr h="266398">
                <a:tc>
                  <a:txBody>
                    <a:bodyPr/>
                    <a:lstStyle/>
                    <a:p>
                      <a:pPr>
                        <a:spcAft>
                          <a:spcPts val="0"/>
                        </a:spcAft>
                      </a:pPr>
                      <a:r>
                        <a:rPr lang="en-US">
                          <a:solidFill>
                            <a:schemeClr val="bg1"/>
                          </a:solidFill>
                          <a:effectLst/>
                        </a:rPr>
                        <a:t>12/18/96</a:t>
                      </a:r>
                    </a:p>
                  </a:txBody>
                  <a:tcPr marL="68580" marR="68580" marT="0" marB="0"/>
                </a:tc>
                <a:tc>
                  <a:txBody>
                    <a:bodyPr/>
                    <a:lstStyle/>
                    <a:p>
                      <a:pPr>
                        <a:spcAft>
                          <a:spcPts val="0"/>
                        </a:spcAft>
                      </a:pPr>
                      <a:r>
                        <a:rPr lang="en-US">
                          <a:effectLst/>
                        </a:rPr>
                        <a:t>-1.017</a:t>
                      </a:r>
                    </a:p>
                  </a:txBody>
                  <a:tcPr marL="68580" marR="68580" marT="0" marB="0"/>
                </a:tc>
                <a:tc>
                  <a:txBody>
                    <a:bodyPr/>
                    <a:lstStyle/>
                    <a:p>
                      <a:pPr>
                        <a:spcAft>
                          <a:spcPts val="0"/>
                        </a:spcAft>
                      </a:pPr>
                      <a:r>
                        <a:rPr lang="en-US">
                          <a:effectLst/>
                        </a:rPr>
                        <a:t>30</a:t>
                      </a:r>
                    </a:p>
                  </a:txBody>
                  <a:tcPr marL="68580" marR="68580" marT="0" marB="0"/>
                </a:tc>
                <a:tc>
                  <a:txBody>
                    <a:bodyPr/>
                    <a:lstStyle/>
                    <a:p>
                      <a:pPr>
                        <a:spcAft>
                          <a:spcPts val="0"/>
                        </a:spcAft>
                      </a:pPr>
                      <a:r>
                        <a:rPr lang="en-US">
                          <a:effectLst/>
                        </a:rPr>
                        <a:t>-0.002</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112689910"/>
                  </a:ext>
                </a:extLst>
              </a:tr>
              <a:tr h="266398">
                <a:tc>
                  <a:txBody>
                    <a:bodyPr/>
                    <a:lstStyle/>
                    <a:p>
                      <a:pPr>
                        <a:spcAft>
                          <a:spcPts val="0"/>
                        </a:spcAft>
                      </a:pPr>
                      <a:r>
                        <a:rPr lang="en-US">
                          <a:solidFill>
                            <a:schemeClr val="bg1"/>
                          </a:solidFill>
                          <a:effectLst/>
                        </a:rPr>
                        <a:t>5/21/97</a:t>
                      </a:r>
                    </a:p>
                  </a:txBody>
                  <a:tcPr marL="68580" marR="68580" marT="0" marB="0"/>
                </a:tc>
                <a:tc>
                  <a:txBody>
                    <a:bodyPr/>
                    <a:lstStyle/>
                    <a:p>
                      <a:pPr>
                        <a:spcAft>
                          <a:spcPts val="0"/>
                        </a:spcAft>
                      </a:pPr>
                      <a:r>
                        <a:rPr lang="en-US">
                          <a:effectLst/>
                        </a:rPr>
                        <a:t>0.026</a:t>
                      </a:r>
                    </a:p>
                  </a:txBody>
                  <a:tcPr marL="68580" marR="68580" marT="0" marB="0"/>
                </a:tc>
                <a:tc>
                  <a:txBody>
                    <a:bodyPr/>
                    <a:lstStyle/>
                    <a:p>
                      <a:pPr>
                        <a:spcAft>
                          <a:spcPts val="0"/>
                        </a:spcAft>
                      </a:pPr>
                      <a:r>
                        <a:rPr lang="en-US">
                          <a:effectLst/>
                        </a:rPr>
                        <a:t>37</a:t>
                      </a:r>
                    </a:p>
                  </a:txBody>
                  <a:tcPr marL="68580" marR="68580" marT="0" marB="0"/>
                </a:tc>
                <a:tc>
                  <a:txBody>
                    <a:bodyPr/>
                    <a:lstStyle/>
                    <a:p>
                      <a:pPr>
                        <a:spcAft>
                          <a:spcPts val="0"/>
                        </a:spcAft>
                      </a:pPr>
                      <a:r>
                        <a:rPr lang="en-US">
                          <a:effectLst/>
                        </a:rPr>
                        <a:t>0.001</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444833530"/>
                  </a:ext>
                </a:extLst>
              </a:tr>
              <a:tr h="266398">
                <a:tc>
                  <a:txBody>
                    <a:bodyPr/>
                    <a:lstStyle/>
                    <a:p>
                      <a:pPr>
                        <a:spcAft>
                          <a:spcPts val="0"/>
                        </a:spcAft>
                      </a:pPr>
                      <a:r>
                        <a:rPr lang="en-US">
                          <a:solidFill>
                            <a:schemeClr val="bg1"/>
                          </a:solidFill>
                          <a:effectLst/>
                        </a:rPr>
                        <a:t>9/3/97</a:t>
                      </a:r>
                    </a:p>
                  </a:txBody>
                  <a:tcPr marL="68580" marR="68580" marT="0" marB="0"/>
                </a:tc>
                <a:tc>
                  <a:txBody>
                    <a:bodyPr/>
                    <a:lstStyle/>
                    <a:p>
                      <a:pPr>
                        <a:spcAft>
                          <a:spcPts val="0"/>
                        </a:spcAft>
                      </a:pPr>
                      <a:r>
                        <a:rPr lang="en-US">
                          <a:effectLst/>
                        </a:rPr>
                        <a:t>-0.014</a:t>
                      </a:r>
                    </a:p>
                  </a:txBody>
                  <a:tcPr marL="68580" marR="68580" marT="0" marB="0"/>
                </a:tc>
                <a:tc>
                  <a:txBody>
                    <a:bodyPr/>
                    <a:lstStyle/>
                    <a:p>
                      <a:pPr>
                        <a:spcAft>
                          <a:spcPts val="0"/>
                        </a:spcAft>
                      </a:pPr>
                      <a:r>
                        <a:rPr lang="en-US">
                          <a:effectLst/>
                        </a:rPr>
                        <a:t>24</a:t>
                      </a:r>
                    </a:p>
                  </a:txBody>
                  <a:tcPr marL="68580" marR="68580" marT="0" marB="0"/>
                </a:tc>
                <a:tc>
                  <a:txBody>
                    <a:bodyPr/>
                    <a:lstStyle/>
                    <a:p>
                      <a:pPr>
                        <a:spcAft>
                          <a:spcPts val="0"/>
                        </a:spcAft>
                      </a:pPr>
                      <a:r>
                        <a:rPr lang="en-US">
                          <a:effectLst/>
                        </a:rPr>
                        <a:t>-1.012</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510761649"/>
                  </a:ext>
                </a:extLst>
              </a:tr>
              <a:tr h="266398">
                <a:tc>
                  <a:txBody>
                    <a:bodyPr/>
                    <a:lstStyle/>
                    <a:p>
                      <a:pPr>
                        <a:spcAft>
                          <a:spcPts val="0"/>
                        </a:spcAft>
                      </a:pPr>
                      <a:r>
                        <a:rPr lang="en-US">
                          <a:solidFill>
                            <a:schemeClr val="bg1"/>
                          </a:solidFill>
                          <a:effectLst/>
                        </a:rPr>
                        <a:t>9/9/98</a:t>
                      </a:r>
                    </a:p>
                  </a:txBody>
                  <a:tcPr marL="68580" marR="68580" marT="0" marB="0"/>
                </a:tc>
                <a:tc>
                  <a:txBody>
                    <a:bodyPr/>
                    <a:lstStyle/>
                    <a:p>
                      <a:pPr>
                        <a:spcAft>
                          <a:spcPts val="0"/>
                        </a:spcAft>
                      </a:pPr>
                      <a:r>
                        <a:rPr lang="en-US">
                          <a:effectLst/>
                        </a:rPr>
                        <a:t>-0.035</a:t>
                      </a:r>
                    </a:p>
                  </a:txBody>
                  <a:tcPr marL="68580" marR="68580" marT="0" marB="0"/>
                </a:tc>
                <a:tc>
                  <a:txBody>
                    <a:bodyPr/>
                    <a:lstStyle/>
                    <a:p>
                      <a:pPr>
                        <a:spcAft>
                          <a:spcPts val="0"/>
                        </a:spcAft>
                      </a:pPr>
                      <a:r>
                        <a:rPr lang="en-US">
                          <a:effectLst/>
                        </a:rPr>
                        <a:t>12</a:t>
                      </a:r>
                    </a:p>
                  </a:txBody>
                  <a:tcPr marL="68580" marR="68580" marT="0" marB="0"/>
                </a:tc>
                <a:tc>
                  <a:txBody>
                    <a:bodyPr/>
                    <a:lstStyle/>
                    <a:p>
                      <a:pPr>
                        <a:spcAft>
                          <a:spcPts val="0"/>
                        </a:spcAft>
                      </a:pPr>
                      <a:r>
                        <a:rPr lang="en-US">
                          <a:effectLst/>
                        </a:rPr>
                        <a:t>-0.002</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966347571"/>
                  </a:ext>
                </a:extLst>
              </a:tr>
              <a:tr h="313764">
                <a:tc>
                  <a:txBody>
                    <a:bodyPr/>
                    <a:lstStyle/>
                    <a:p>
                      <a:pPr>
                        <a:spcAft>
                          <a:spcPts val="0"/>
                        </a:spcAft>
                      </a:pPr>
                      <a:r>
                        <a:rPr lang="en-US">
                          <a:solidFill>
                            <a:schemeClr val="bg1"/>
                          </a:solidFill>
                          <a:effectLst/>
                        </a:rPr>
                        <a:t>Yearly</a:t>
                      </a:r>
                    </a:p>
                  </a:txBody>
                  <a:tcPr marL="68580" marR="68580" marT="0" marB="0"/>
                </a:tc>
                <a:tc>
                  <a:txBody>
                    <a:bodyPr/>
                    <a:lstStyle/>
                    <a:p>
                      <a:pPr>
                        <a:spcAft>
                          <a:spcPts val="0"/>
                        </a:spcAft>
                      </a:pPr>
                      <a:r>
                        <a:rPr lang="en-US">
                          <a:effectLst/>
                        </a:rPr>
                        <a:t>Neg</a:t>
                      </a:r>
                    </a:p>
                  </a:txBody>
                  <a:tcPr marL="68580" marR="68580" marT="0" marB="0"/>
                </a:tc>
                <a:tc>
                  <a:txBody>
                    <a:bodyPr/>
                    <a:lstStyle/>
                    <a:p>
                      <a:pPr>
                        <a:spcAft>
                          <a:spcPts val="0"/>
                        </a:spcAft>
                      </a:pPr>
                      <a:r>
                        <a:rPr lang="en-US">
                          <a:effectLst/>
                        </a:rPr>
                        <a:t>Neg</a:t>
                      </a:r>
                    </a:p>
                  </a:txBody>
                  <a:tcPr marL="68580" marR="68580" marT="0" marB="0"/>
                </a:tc>
                <a:tc>
                  <a:txBody>
                    <a:bodyPr/>
                    <a:lstStyle/>
                    <a:p>
                      <a:pPr>
                        <a:spcAft>
                          <a:spcPts val="0"/>
                        </a:spcAft>
                      </a:pPr>
                      <a:r>
                        <a:rPr lang="en-US">
                          <a:effectLst/>
                        </a:rPr>
                        <a:t>Neg</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038235881"/>
                  </a:ext>
                </a:extLst>
              </a:tr>
              <a:tr h="266398">
                <a:tc>
                  <a:txBody>
                    <a:bodyPr/>
                    <a:lstStyle/>
                    <a:p>
                      <a:pPr>
                        <a:spcAft>
                          <a:spcPts val="0"/>
                        </a:spcAft>
                      </a:pPr>
                      <a:r>
                        <a:rPr lang="en-US">
                          <a:solidFill>
                            <a:schemeClr val="bg1"/>
                          </a:solidFill>
                          <a:effectLst/>
                        </a:rPr>
                        <a:t>10/28/11</a:t>
                      </a:r>
                    </a:p>
                  </a:txBody>
                  <a:tcPr marL="68580" marR="68580" marT="0" marB="0"/>
                </a:tc>
                <a:tc>
                  <a:txBody>
                    <a:bodyPr/>
                    <a:lstStyle/>
                    <a:p>
                      <a:pPr>
                        <a:spcAft>
                          <a:spcPts val="0"/>
                        </a:spcAft>
                      </a:pPr>
                      <a:r>
                        <a:rPr lang="en-US">
                          <a:effectLst/>
                        </a:rPr>
                        <a:t>0</a:t>
                      </a:r>
                    </a:p>
                  </a:txBody>
                  <a:tcPr marL="68580" marR="68580" marT="0" marB="0"/>
                </a:tc>
                <a:tc>
                  <a:txBody>
                    <a:bodyPr/>
                    <a:lstStyle/>
                    <a:p>
                      <a:pPr>
                        <a:spcAft>
                          <a:spcPts val="0"/>
                        </a:spcAft>
                      </a:pPr>
                      <a:r>
                        <a:rPr lang="en-US">
                          <a:effectLst/>
                        </a:rPr>
                        <a:t>0.007</a:t>
                      </a:r>
                    </a:p>
                  </a:txBody>
                  <a:tcPr marL="68580" marR="68580" marT="0" marB="0"/>
                </a:tc>
                <a:tc>
                  <a:txBody>
                    <a:bodyPr/>
                    <a:lstStyle/>
                    <a:p>
                      <a:pPr>
                        <a:spcAft>
                          <a:spcPts val="0"/>
                        </a:spcAft>
                      </a:pPr>
                      <a:r>
                        <a:rPr lang="en-US">
                          <a:effectLst/>
                        </a:rPr>
                        <a:t>0</a:t>
                      </a:r>
                    </a:p>
                  </a:txBody>
                  <a:tcPr marL="68580" marR="68580" marT="0" marB="0"/>
                </a:tc>
                <a:tc>
                  <a:txBody>
                    <a:bodyPr/>
                    <a:lstStyle/>
                    <a:p>
                      <a:pPr>
                        <a:spcAft>
                          <a:spcPts val="0"/>
                        </a:spcAft>
                      </a:pPr>
                      <a:r>
                        <a:rPr lang="en-US">
                          <a:effectLst/>
                        </a:rPr>
                        <a:t>-0.009</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4123974385"/>
                  </a:ext>
                </a:extLst>
              </a:tr>
              <a:tr h="266398">
                <a:tc>
                  <a:txBody>
                    <a:bodyPr/>
                    <a:lstStyle/>
                    <a:p>
                      <a:pPr>
                        <a:spcAft>
                          <a:spcPts val="0"/>
                        </a:spcAft>
                      </a:pPr>
                      <a:r>
                        <a:rPr lang="en-US">
                          <a:solidFill>
                            <a:schemeClr val="bg1"/>
                          </a:solidFill>
                          <a:effectLst/>
                        </a:rPr>
                        <a:t>12/27/12</a:t>
                      </a:r>
                    </a:p>
                  </a:txBody>
                  <a:tcPr marL="68580" marR="68580" marT="0" marB="0"/>
                </a:tc>
                <a:tc>
                  <a:txBody>
                    <a:bodyPr/>
                    <a:lstStyle/>
                    <a:p>
                      <a:pPr>
                        <a:spcAft>
                          <a:spcPts val="0"/>
                        </a:spcAft>
                      </a:pPr>
                      <a:r>
                        <a:rPr lang="en-US">
                          <a:effectLst/>
                        </a:rPr>
                        <a:t>483</a:t>
                      </a:r>
                    </a:p>
                  </a:txBody>
                  <a:tcPr marL="68580" marR="68580" marT="0" marB="0">
                    <a:solidFill>
                      <a:srgbClr val="FFFF00"/>
                    </a:solidFill>
                  </a:tcPr>
                </a:tc>
                <a:tc>
                  <a:txBody>
                    <a:bodyPr/>
                    <a:lstStyle/>
                    <a:p>
                      <a:pPr>
                        <a:spcAft>
                          <a:spcPts val="0"/>
                        </a:spcAft>
                      </a:pPr>
                      <a:r>
                        <a:rPr lang="en-US">
                          <a:effectLst/>
                        </a:rPr>
                        <a:t>0.004</a:t>
                      </a:r>
                    </a:p>
                  </a:txBody>
                  <a:tcPr marL="68580" marR="68580" marT="0" marB="0"/>
                </a:tc>
                <a:tc>
                  <a:txBody>
                    <a:bodyPr/>
                    <a:lstStyle/>
                    <a:p>
                      <a:pPr>
                        <a:spcAft>
                          <a:spcPts val="0"/>
                        </a:spcAft>
                      </a:pPr>
                      <a:r>
                        <a:rPr lang="en-US">
                          <a:effectLst/>
                          <a:highlight>
                            <a:srgbClr val="FFFF00"/>
                          </a:highlight>
                        </a:rPr>
                        <a:t>416</a:t>
                      </a:r>
                      <a:endParaRPr lang="en-US">
                        <a:effectLst/>
                      </a:endParaRPr>
                    </a:p>
                  </a:txBody>
                  <a:tcPr marL="68580" marR="68580" marT="0" marB="0">
                    <a:solidFill>
                      <a:srgbClr val="FFFF00"/>
                    </a:solidFill>
                  </a:tcPr>
                </a:tc>
                <a:tc>
                  <a:txBody>
                    <a:bodyPr/>
                    <a:lstStyle/>
                    <a:p>
                      <a:pPr>
                        <a:spcAft>
                          <a:spcPts val="0"/>
                        </a:spcAft>
                      </a:pPr>
                      <a:r>
                        <a:rPr lang="en-US">
                          <a:effectLst/>
                        </a:rPr>
                        <a:t>-0.004</a:t>
                      </a:r>
                    </a:p>
                  </a:txBody>
                  <a:tcPr marL="68580" marR="68580" marT="0" marB="0"/>
                </a:tc>
                <a:tc>
                  <a:txBody>
                    <a:bodyPr/>
                    <a:lstStyle/>
                    <a:p>
                      <a:pPr>
                        <a:spcAft>
                          <a:spcPts val="0"/>
                        </a:spcAft>
                      </a:pPr>
                      <a:endParaRPr lang="en-US">
                        <a:effectLst/>
                      </a:endParaRPr>
                    </a:p>
                  </a:txBody>
                  <a:tcPr marL="68580" marR="68580" marT="0" marB="0"/>
                </a:tc>
                <a:tc>
                  <a:txBody>
                    <a:bodyPr/>
                    <a:lstStyle/>
                    <a:p>
                      <a:pPr>
                        <a:spcAft>
                          <a:spcPts val="0"/>
                        </a:spcAft>
                      </a:pPr>
                      <a:endParaRPr lang="en-US">
                        <a:effectLst/>
                      </a:endParaRPr>
                    </a:p>
                  </a:txBody>
                  <a:tcPr marL="68580" marR="68580" marT="0" marB="0"/>
                </a:tc>
                <a:extLst>
                  <a:ext uri="{0D108BD9-81ED-4DB2-BD59-A6C34878D82A}">
                    <a16:rowId xmlns:a16="http://schemas.microsoft.com/office/drawing/2014/main" val="3517914933"/>
                  </a:ext>
                </a:extLst>
              </a:tr>
              <a:tr h="266398">
                <a:tc>
                  <a:txBody>
                    <a:bodyPr/>
                    <a:lstStyle/>
                    <a:p>
                      <a:pPr>
                        <a:spcAft>
                          <a:spcPts val="0"/>
                        </a:spcAft>
                      </a:pPr>
                      <a:r>
                        <a:rPr lang="en-US">
                          <a:solidFill>
                            <a:schemeClr val="bg1"/>
                          </a:solidFill>
                          <a:effectLst/>
                        </a:rPr>
                        <a:t>5/31/13</a:t>
                      </a:r>
                    </a:p>
                  </a:txBody>
                  <a:tcPr marL="68580" marR="68580" marT="0" marB="0"/>
                </a:tc>
                <a:tc>
                  <a:txBody>
                    <a:bodyPr/>
                    <a:lstStyle/>
                    <a:p>
                      <a:pPr>
                        <a:spcAft>
                          <a:spcPts val="0"/>
                        </a:spcAft>
                      </a:pPr>
                      <a:r>
                        <a:rPr lang="en-US">
                          <a:effectLst/>
                        </a:rPr>
                        <a:t>609</a:t>
                      </a:r>
                    </a:p>
                  </a:txBody>
                  <a:tcPr marL="68580" marR="68580" marT="0" marB="0">
                    <a:solidFill>
                      <a:srgbClr val="FFFF00"/>
                    </a:solidFill>
                  </a:tcPr>
                </a:tc>
                <a:tc>
                  <a:txBody>
                    <a:bodyPr/>
                    <a:lstStyle/>
                    <a:p>
                      <a:pPr>
                        <a:spcAft>
                          <a:spcPts val="0"/>
                        </a:spcAft>
                      </a:pPr>
                      <a:r>
                        <a:rPr lang="en-US">
                          <a:effectLst/>
                        </a:rPr>
                        <a:t>0.006</a:t>
                      </a:r>
                    </a:p>
                  </a:txBody>
                  <a:tcPr marL="68580" marR="68580" marT="0" marB="0"/>
                </a:tc>
                <a:tc>
                  <a:txBody>
                    <a:bodyPr/>
                    <a:lstStyle/>
                    <a:p>
                      <a:pPr>
                        <a:spcAft>
                          <a:spcPts val="0"/>
                        </a:spcAft>
                      </a:pPr>
                      <a:r>
                        <a:rPr lang="en-US">
                          <a:effectLst/>
                          <a:highlight>
                            <a:srgbClr val="FFFF00"/>
                          </a:highlight>
                        </a:rPr>
                        <a:t>357</a:t>
                      </a:r>
                      <a:endParaRPr lang="en-US">
                        <a:effectLst/>
                      </a:endParaRPr>
                    </a:p>
                  </a:txBody>
                  <a:tcPr marL="68580" marR="68580" marT="0" marB="0">
                    <a:solidFill>
                      <a:srgbClr val="FFFF00"/>
                    </a:solidFill>
                  </a:tcPr>
                </a:tc>
                <a:tc>
                  <a:txBody>
                    <a:bodyPr/>
                    <a:lstStyle/>
                    <a:p>
                      <a:pPr>
                        <a:spcAft>
                          <a:spcPts val="0"/>
                        </a:spcAft>
                      </a:pPr>
                      <a:r>
                        <a:rPr lang="en-US">
                          <a:effectLst/>
                        </a:rPr>
                        <a:t>-0.001</a:t>
                      </a:r>
                    </a:p>
                  </a:txBody>
                  <a:tcPr marL="68580" marR="68580" marT="0" marB="0"/>
                </a:tc>
                <a:tc>
                  <a:txBody>
                    <a:bodyPr/>
                    <a:lstStyle/>
                    <a:p>
                      <a:pPr>
                        <a:spcAft>
                          <a:spcPts val="0"/>
                        </a:spcAft>
                      </a:pPr>
                      <a:r>
                        <a:rPr lang="en-US">
                          <a:effectLst/>
                        </a:rPr>
                        <a:t>95</a:t>
                      </a:r>
                    </a:p>
                  </a:txBody>
                  <a:tcPr marL="68580" marR="68580" marT="0" marB="0"/>
                </a:tc>
                <a:tc>
                  <a:txBody>
                    <a:bodyPr/>
                    <a:lstStyle/>
                    <a:p>
                      <a:pPr>
                        <a:spcAft>
                          <a:spcPts val="0"/>
                        </a:spcAft>
                      </a:pPr>
                      <a:r>
                        <a:rPr lang="en-US">
                          <a:effectLst/>
                        </a:rPr>
                        <a:t>5.6</a:t>
                      </a:r>
                    </a:p>
                  </a:txBody>
                  <a:tcPr marL="68580" marR="68580" marT="0" marB="0"/>
                </a:tc>
                <a:extLst>
                  <a:ext uri="{0D108BD9-81ED-4DB2-BD59-A6C34878D82A}">
                    <a16:rowId xmlns:a16="http://schemas.microsoft.com/office/drawing/2014/main" val="930756861"/>
                  </a:ext>
                </a:extLst>
              </a:tr>
              <a:tr h="280418">
                <a:tc>
                  <a:txBody>
                    <a:bodyPr/>
                    <a:lstStyle/>
                    <a:p>
                      <a:pPr>
                        <a:spcAft>
                          <a:spcPts val="0"/>
                        </a:spcAft>
                      </a:pPr>
                      <a:r>
                        <a:rPr lang="en-US">
                          <a:solidFill>
                            <a:schemeClr val="bg1"/>
                          </a:solidFill>
                          <a:effectLst/>
                        </a:rPr>
                        <a:t>9/20/13</a:t>
                      </a:r>
                    </a:p>
                  </a:txBody>
                  <a:tcPr marL="68580" marR="68580" marT="0" marB="0"/>
                </a:tc>
                <a:tc>
                  <a:txBody>
                    <a:bodyPr/>
                    <a:lstStyle/>
                    <a:p>
                      <a:pPr>
                        <a:spcAft>
                          <a:spcPts val="0"/>
                        </a:spcAft>
                      </a:pPr>
                      <a:r>
                        <a:rPr lang="en-US">
                          <a:effectLst/>
                        </a:rPr>
                        <a:t>356</a:t>
                      </a:r>
                    </a:p>
                  </a:txBody>
                  <a:tcPr marL="68580" marR="68580" marT="0" marB="0">
                    <a:solidFill>
                      <a:srgbClr val="FFFF00"/>
                    </a:solidFill>
                  </a:tcPr>
                </a:tc>
                <a:tc>
                  <a:txBody>
                    <a:bodyPr/>
                    <a:lstStyle/>
                    <a:p>
                      <a:pPr>
                        <a:spcAft>
                          <a:spcPts val="0"/>
                        </a:spcAft>
                      </a:pPr>
                      <a:r>
                        <a:rPr lang="en-US">
                          <a:effectLst/>
                        </a:rPr>
                        <a:t>0.003</a:t>
                      </a:r>
                    </a:p>
                  </a:txBody>
                  <a:tcPr marL="68580" marR="68580" marT="0" marB="0"/>
                </a:tc>
                <a:tc>
                  <a:txBody>
                    <a:bodyPr/>
                    <a:lstStyle/>
                    <a:p>
                      <a:pPr>
                        <a:spcAft>
                          <a:spcPts val="0"/>
                        </a:spcAft>
                      </a:pPr>
                      <a:r>
                        <a:rPr lang="en-US">
                          <a:effectLst/>
                          <a:highlight>
                            <a:srgbClr val="FFFF00"/>
                          </a:highlight>
                        </a:rPr>
                        <a:t>296</a:t>
                      </a:r>
                      <a:endParaRPr lang="en-US">
                        <a:effectLst/>
                      </a:endParaRPr>
                    </a:p>
                  </a:txBody>
                  <a:tcPr marL="68580" marR="68580" marT="0" marB="0">
                    <a:solidFill>
                      <a:srgbClr val="FFFF00"/>
                    </a:solidFill>
                  </a:tcPr>
                </a:tc>
                <a:tc>
                  <a:txBody>
                    <a:bodyPr/>
                    <a:lstStyle/>
                    <a:p>
                      <a:pPr>
                        <a:spcAft>
                          <a:spcPts val="0"/>
                        </a:spcAft>
                      </a:pPr>
                      <a:r>
                        <a:rPr lang="en-US">
                          <a:effectLst/>
                        </a:rPr>
                        <a:t>-0.001</a:t>
                      </a:r>
                    </a:p>
                  </a:txBody>
                  <a:tcPr marL="68580" marR="68580" marT="0" marB="0"/>
                </a:tc>
                <a:tc>
                  <a:txBody>
                    <a:bodyPr/>
                    <a:lstStyle/>
                    <a:p>
                      <a:pPr>
                        <a:spcAft>
                          <a:spcPts val="0"/>
                        </a:spcAft>
                      </a:pPr>
                      <a:r>
                        <a:rPr lang="en-US">
                          <a:effectLst/>
                        </a:rPr>
                        <a:t>77</a:t>
                      </a:r>
                    </a:p>
                  </a:txBody>
                  <a:tcPr marL="68580" marR="68580" marT="0" marB="0"/>
                </a:tc>
                <a:tc>
                  <a:txBody>
                    <a:bodyPr/>
                    <a:lstStyle/>
                    <a:p>
                      <a:pPr>
                        <a:spcAft>
                          <a:spcPts val="0"/>
                        </a:spcAft>
                      </a:pPr>
                      <a:r>
                        <a:rPr lang="en-US">
                          <a:effectLst/>
                        </a:rPr>
                        <a:t>5.5</a:t>
                      </a:r>
                    </a:p>
                  </a:txBody>
                  <a:tcPr marL="68580" marR="68580" marT="0" marB="0"/>
                </a:tc>
                <a:extLst>
                  <a:ext uri="{0D108BD9-81ED-4DB2-BD59-A6C34878D82A}">
                    <a16:rowId xmlns:a16="http://schemas.microsoft.com/office/drawing/2014/main" val="3494312824"/>
                  </a:ext>
                </a:extLst>
              </a:tr>
              <a:tr h="266398">
                <a:tc>
                  <a:txBody>
                    <a:bodyPr/>
                    <a:lstStyle/>
                    <a:p>
                      <a:pPr>
                        <a:spcAft>
                          <a:spcPts val="0"/>
                        </a:spcAft>
                      </a:pPr>
                      <a:r>
                        <a:rPr lang="en-US">
                          <a:solidFill>
                            <a:schemeClr val="bg1"/>
                          </a:solidFill>
                          <a:effectLst/>
                        </a:rPr>
                        <a:t>12/20/13</a:t>
                      </a:r>
                    </a:p>
                  </a:txBody>
                  <a:tcPr marL="68580" marR="68580" marT="0" marB="0"/>
                </a:tc>
                <a:tc>
                  <a:txBody>
                    <a:bodyPr/>
                    <a:lstStyle/>
                    <a:p>
                      <a:pPr>
                        <a:spcAft>
                          <a:spcPts val="0"/>
                        </a:spcAft>
                      </a:pPr>
                      <a:r>
                        <a:rPr lang="en-US">
                          <a:effectLst/>
                        </a:rPr>
                        <a:t>197</a:t>
                      </a:r>
                    </a:p>
                  </a:txBody>
                  <a:tcPr marL="68580" marR="68580" marT="0" marB="0">
                    <a:solidFill>
                      <a:srgbClr val="FFFF00"/>
                    </a:solidFill>
                  </a:tcPr>
                </a:tc>
                <a:tc>
                  <a:txBody>
                    <a:bodyPr/>
                    <a:lstStyle/>
                    <a:p>
                      <a:pPr>
                        <a:spcAft>
                          <a:spcPts val="0"/>
                        </a:spcAft>
                      </a:pPr>
                      <a:r>
                        <a:rPr lang="en-US">
                          <a:effectLst/>
                        </a:rPr>
                        <a:t>0.004</a:t>
                      </a:r>
                    </a:p>
                  </a:txBody>
                  <a:tcPr marL="68580" marR="68580" marT="0" marB="0"/>
                </a:tc>
                <a:tc>
                  <a:txBody>
                    <a:bodyPr/>
                    <a:lstStyle/>
                    <a:p>
                      <a:pPr>
                        <a:spcAft>
                          <a:spcPts val="0"/>
                        </a:spcAft>
                      </a:pPr>
                      <a:r>
                        <a:rPr lang="en-US">
                          <a:effectLst/>
                          <a:highlight>
                            <a:srgbClr val="FFFF00"/>
                          </a:highlight>
                        </a:rPr>
                        <a:t>320</a:t>
                      </a:r>
                      <a:endParaRPr lang="en-US">
                        <a:effectLst/>
                      </a:endParaRPr>
                    </a:p>
                  </a:txBody>
                  <a:tcPr marL="68580" marR="68580" marT="0" marB="0">
                    <a:solidFill>
                      <a:srgbClr val="FFFF00"/>
                    </a:solidFill>
                  </a:tcPr>
                </a:tc>
                <a:tc>
                  <a:txBody>
                    <a:bodyPr/>
                    <a:lstStyle/>
                    <a:p>
                      <a:pPr>
                        <a:spcAft>
                          <a:spcPts val="0"/>
                        </a:spcAft>
                      </a:pPr>
                      <a:r>
                        <a:rPr lang="en-US">
                          <a:effectLst/>
                        </a:rPr>
                        <a:t>0.006</a:t>
                      </a:r>
                    </a:p>
                  </a:txBody>
                  <a:tcPr marL="68580" marR="68580" marT="0" marB="0"/>
                </a:tc>
                <a:tc>
                  <a:txBody>
                    <a:bodyPr/>
                    <a:lstStyle/>
                    <a:p>
                      <a:pPr>
                        <a:spcAft>
                          <a:spcPts val="0"/>
                        </a:spcAft>
                      </a:pPr>
                      <a:r>
                        <a:rPr lang="en-US">
                          <a:effectLst/>
                        </a:rPr>
                        <a:t>96</a:t>
                      </a:r>
                    </a:p>
                  </a:txBody>
                  <a:tcPr marL="68580" marR="68580" marT="0" marB="0"/>
                </a:tc>
                <a:tc>
                  <a:txBody>
                    <a:bodyPr/>
                    <a:lstStyle/>
                    <a:p>
                      <a:pPr>
                        <a:spcAft>
                          <a:spcPts val="0"/>
                        </a:spcAft>
                      </a:pPr>
                      <a:r>
                        <a:rPr lang="en-US" b="1">
                          <a:solidFill>
                            <a:srgbClr val="FF0000"/>
                          </a:solidFill>
                          <a:effectLst/>
                        </a:rPr>
                        <a:t>5.8</a:t>
                      </a:r>
                    </a:p>
                  </a:txBody>
                  <a:tcPr marL="68580" marR="68580" marT="0" marB="0">
                    <a:solidFill>
                      <a:srgbClr val="FFFF00"/>
                    </a:solidFill>
                  </a:tcPr>
                </a:tc>
                <a:extLst>
                  <a:ext uri="{0D108BD9-81ED-4DB2-BD59-A6C34878D82A}">
                    <a16:rowId xmlns:a16="http://schemas.microsoft.com/office/drawing/2014/main" val="1214564667"/>
                  </a:ext>
                </a:extLst>
              </a:tr>
              <a:tr h="266398">
                <a:tc>
                  <a:txBody>
                    <a:bodyPr/>
                    <a:lstStyle/>
                    <a:p>
                      <a:pPr>
                        <a:spcAft>
                          <a:spcPts val="0"/>
                        </a:spcAft>
                      </a:pPr>
                      <a:r>
                        <a:rPr lang="en-US">
                          <a:solidFill>
                            <a:schemeClr val="bg1"/>
                          </a:solidFill>
                          <a:effectLst/>
                        </a:rPr>
                        <a:t>3/14/14</a:t>
                      </a:r>
                    </a:p>
                  </a:txBody>
                  <a:tcPr marL="68580" marR="68580" marT="0" marB="0"/>
                </a:tc>
                <a:tc>
                  <a:txBody>
                    <a:bodyPr/>
                    <a:lstStyle/>
                    <a:p>
                      <a:pPr>
                        <a:spcAft>
                          <a:spcPts val="0"/>
                        </a:spcAft>
                      </a:pPr>
                      <a:r>
                        <a:rPr lang="en-US">
                          <a:effectLst/>
                        </a:rPr>
                        <a:t>214</a:t>
                      </a:r>
                    </a:p>
                  </a:txBody>
                  <a:tcPr marL="68580" marR="68580" marT="0" marB="0">
                    <a:solidFill>
                      <a:srgbClr val="FFFF00"/>
                    </a:solidFill>
                  </a:tcPr>
                </a:tc>
                <a:tc>
                  <a:txBody>
                    <a:bodyPr/>
                    <a:lstStyle/>
                    <a:p>
                      <a:pPr>
                        <a:spcAft>
                          <a:spcPts val="0"/>
                        </a:spcAft>
                      </a:pPr>
                      <a:r>
                        <a:rPr lang="en-US">
                          <a:effectLst/>
                        </a:rPr>
                        <a:t>0.007</a:t>
                      </a:r>
                    </a:p>
                  </a:txBody>
                  <a:tcPr marL="68580" marR="68580" marT="0" marB="0"/>
                </a:tc>
                <a:tc>
                  <a:txBody>
                    <a:bodyPr/>
                    <a:lstStyle/>
                    <a:p>
                      <a:pPr>
                        <a:spcAft>
                          <a:spcPts val="0"/>
                        </a:spcAft>
                      </a:pPr>
                      <a:r>
                        <a:rPr lang="en-US">
                          <a:effectLst/>
                          <a:highlight>
                            <a:srgbClr val="FFFF00"/>
                          </a:highlight>
                        </a:rPr>
                        <a:t>353</a:t>
                      </a:r>
                      <a:endParaRPr lang="en-US">
                        <a:effectLst/>
                      </a:endParaRPr>
                    </a:p>
                  </a:txBody>
                  <a:tcPr marL="68580" marR="68580" marT="0" marB="0">
                    <a:solidFill>
                      <a:srgbClr val="FFFF00"/>
                    </a:solidFill>
                  </a:tcPr>
                </a:tc>
                <a:tc>
                  <a:txBody>
                    <a:bodyPr/>
                    <a:lstStyle/>
                    <a:p>
                      <a:pPr>
                        <a:spcAft>
                          <a:spcPts val="0"/>
                        </a:spcAft>
                      </a:pPr>
                      <a:r>
                        <a:rPr lang="en-US">
                          <a:effectLst/>
                        </a:rPr>
                        <a:t>-0.004</a:t>
                      </a:r>
                    </a:p>
                  </a:txBody>
                  <a:tcPr marL="68580" marR="68580" marT="0" marB="0"/>
                </a:tc>
                <a:tc>
                  <a:txBody>
                    <a:bodyPr/>
                    <a:lstStyle/>
                    <a:p>
                      <a:pPr>
                        <a:spcAft>
                          <a:spcPts val="0"/>
                        </a:spcAft>
                      </a:pPr>
                      <a:r>
                        <a:rPr lang="en-US">
                          <a:effectLst/>
                        </a:rPr>
                        <a:t>99</a:t>
                      </a:r>
                    </a:p>
                  </a:txBody>
                  <a:tcPr marL="68580" marR="68580" marT="0" marB="0"/>
                </a:tc>
                <a:tc>
                  <a:txBody>
                    <a:bodyPr/>
                    <a:lstStyle/>
                    <a:p>
                      <a:pPr>
                        <a:spcAft>
                          <a:spcPts val="0"/>
                        </a:spcAft>
                      </a:pPr>
                      <a:r>
                        <a:rPr lang="en-US" b="1">
                          <a:solidFill>
                            <a:srgbClr val="FF0000"/>
                          </a:solidFill>
                          <a:effectLst/>
                        </a:rPr>
                        <a:t>5.9</a:t>
                      </a:r>
                    </a:p>
                  </a:txBody>
                  <a:tcPr marL="68580" marR="68580" marT="0" marB="0">
                    <a:solidFill>
                      <a:srgbClr val="FFFF00"/>
                    </a:solidFill>
                  </a:tcPr>
                </a:tc>
                <a:extLst>
                  <a:ext uri="{0D108BD9-81ED-4DB2-BD59-A6C34878D82A}">
                    <a16:rowId xmlns:a16="http://schemas.microsoft.com/office/drawing/2014/main" val="1414647896"/>
                  </a:ext>
                </a:extLst>
              </a:tr>
              <a:tr h="266398">
                <a:tc>
                  <a:txBody>
                    <a:bodyPr/>
                    <a:lstStyle/>
                    <a:p>
                      <a:pPr>
                        <a:spcAft>
                          <a:spcPts val="0"/>
                        </a:spcAft>
                      </a:pPr>
                      <a:r>
                        <a:rPr lang="en-US">
                          <a:solidFill>
                            <a:schemeClr val="bg1"/>
                          </a:solidFill>
                          <a:effectLst/>
                        </a:rPr>
                        <a:t>7/22/14</a:t>
                      </a:r>
                    </a:p>
                  </a:txBody>
                  <a:tcPr marL="68580" marR="68580" marT="0" marB="0"/>
                </a:tc>
                <a:tc>
                  <a:txBody>
                    <a:bodyPr/>
                    <a:lstStyle/>
                    <a:p>
                      <a:pPr>
                        <a:spcAft>
                          <a:spcPts val="0"/>
                        </a:spcAft>
                      </a:pPr>
                      <a:r>
                        <a:rPr lang="en-US">
                          <a:effectLst/>
                        </a:rPr>
                        <a:t>168</a:t>
                      </a:r>
                    </a:p>
                  </a:txBody>
                  <a:tcPr marL="68580" marR="68580" marT="0" marB="0">
                    <a:solidFill>
                      <a:srgbClr val="FFFF00"/>
                    </a:solidFill>
                  </a:tcPr>
                </a:tc>
                <a:tc>
                  <a:txBody>
                    <a:bodyPr/>
                    <a:lstStyle/>
                    <a:p>
                      <a:pPr>
                        <a:spcAft>
                          <a:spcPts val="0"/>
                        </a:spcAft>
                      </a:pPr>
                      <a:r>
                        <a:rPr lang="en-US">
                          <a:effectLst/>
                        </a:rPr>
                        <a:t>0.015</a:t>
                      </a:r>
                    </a:p>
                  </a:txBody>
                  <a:tcPr marL="68580" marR="68580" marT="0" marB="0">
                    <a:solidFill>
                      <a:srgbClr val="FFFF00"/>
                    </a:solidFill>
                  </a:tcPr>
                </a:tc>
                <a:tc>
                  <a:txBody>
                    <a:bodyPr/>
                    <a:lstStyle/>
                    <a:p>
                      <a:pPr>
                        <a:spcAft>
                          <a:spcPts val="0"/>
                        </a:spcAft>
                      </a:pPr>
                      <a:r>
                        <a:rPr lang="en-US">
                          <a:effectLst/>
                          <a:highlight>
                            <a:srgbClr val="FFFF00"/>
                          </a:highlight>
                        </a:rPr>
                        <a:t>324</a:t>
                      </a:r>
                      <a:endParaRPr lang="en-US">
                        <a:effectLst/>
                      </a:endParaRPr>
                    </a:p>
                  </a:txBody>
                  <a:tcPr marL="68580" marR="68580" marT="0" marB="0">
                    <a:solidFill>
                      <a:srgbClr val="FFFF00"/>
                    </a:solidFill>
                  </a:tcPr>
                </a:tc>
                <a:tc>
                  <a:txBody>
                    <a:bodyPr/>
                    <a:lstStyle/>
                    <a:p>
                      <a:pPr>
                        <a:spcAft>
                          <a:spcPts val="0"/>
                        </a:spcAft>
                      </a:pPr>
                      <a:r>
                        <a:rPr lang="en-US">
                          <a:effectLst/>
                        </a:rPr>
                        <a:t>0.017</a:t>
                      </a:r>
                    </a:p>
                  </a:txBody>
                  <a:tcPr marL="68580" marR="68580" marT="0" marB="0"/>
                </a:tc>
                <a:tc>
                  <a:txBody>
                    <a:bodyPr/>
                    <a:lstStyle/>
                    <a:p>
                      <a:pPr>
                        <a:spcAft>
                          <a:spcPts val="0"/>
                        </a:spcAft>
                      </a:pPr>
                      <a:r>
                        <a:rPr lang="en-US">
                          <a:effectLst/>
                        </a:rPr>
                        <a:t>81</a:t>
                      </a:r>
                    </a:p>
                  </a:txBody>
                  <a:tcPr marL="68580" marR="68580" marT="0" marB="0"/>
                </a:tc>
                <a:tc>
                  <a:txBody>
                    <a:bodyPr/>
                    <a:lstStyle/>
                    <a:p>
                      <a:pPr>
                        <a:spcAft>
                          <a:spcPts val="0"/>
                        </a:spcAft>
                      </a:pPr>
                      <a:r>
                        <a:rPr lang="en-US">
                          <a:effectLst/>
                        </a:rPr>
                        <a:t>5.5</a:t>
                      </a:r>
                    </a:p>
                  </a:txBody>
                  <a:tcPr marL="68580" marR="68580" marT="0" marB="0"/>
                </a:tc>
                <a:extLst>
                  <a:ext uri="{0D108BD9-81ED-4DB2-BD59-A6C34878D82A}">
                    <a16:rowId xmlns:a16="http://schemas.microsoft.com/office/drawing/2014/main" val="2970205054"/>
                  </a:ext>
                </a:extLst>
              </a:tr>
              <a:tr h="266398">
                <a:tc>
                  <a:txBody>
                    <a:bodyPr/>
                    <a:lstStyle/>
                    <a:p>
                      <a:pPr>
                        <a:spcAft>
                          <a:spcPts val="0"/>
                        </a:spcAft>
                      </a:pPr>
                      <a:r>
                        <a:rPr lang="en-US">
                          <a:solidFill>
                            <a:schemeClr val="bg1"/>
                          </a:solidFill>
                          <a:effectLst/>
                        </a:rPr>
                        <a:t>10/20/14</a:t>
                      </a:r>
                    </a:p>
                  </a:txBody>
                  <a:tcPr marL="68580" marR="68580" marT="0" marB="0"/>
                </a:tc>
                <a:tc>
                  <a:txBody>
                    <a:bodyPr/>
                    <a:lstStyle/>
                    <a:p>
                      <a:pPr>
                        <a:spcAft>
                          <a:spcPts val="0"/>
                        </a:spcAft>
                      </a:pPr>
                      <a:r>
                        <a:rPr lang="en-US">
                          <a:effectLst/>
                        </a:rPr>
                        <a:t>207</a:t>
                      </a:r>
                    </a:p>
                  </a:txBody>
                  <a:tcPr marL="68580" marR="68580" marT="0" marB="0">
                    <a:solidFill>
                      <a:srgbClr val="FFFF00"/>
                    </a:solidFill>
                  </a:tcPr>
                </a:tc>
                <a:tc>
                  <a:txBody>
                    <a:bodyPr/>
                    <a:lstStyle/>
                    <a:p>
                      <a:pPr>
                        <a:spcAft>
                          <a:spcPts val="0"/>
                        </a:spcAft>
                      </a:pPr>
                      <a:r>
                        <a:rPr lang="en-US">
                          <a:effectLst/>
                        </a:rPr>
                        <a:t>0.014</a:t>
                      </a:r>
                    </a:p>
                  </a:txBody>
                  <a:tcPr marL="68580" marR="68580" marT="0" marB="0">
                    <a:solidFill>
                      <a:srgbClr val="FFFF00"/>
                    </a:solidFill>
                  </a:tcPr>
                </a:tc>
                <a:tc>
                  <a:txBody>
                    <a:bodyPr/>
                    <a:lstStyle/>
                    <a:p>
                      <a:pPr>
                        <a:spcAft>
                          <a:spcPts val="0"/>
                        </a:spcAft>
                      </a:pPr>
                      <a:r>
                        <a:rPr lang="en-US">
                          <a:effectLst/>
                          <a:highlight>
                            <a:srgbClr val="FFFF00"/>
                          </a:highlight>
                        </a:rPr>
                        <a:t>339</a:t>
                      </a:r>
                      <a:endParaRPr lang="en-US">
                        <a:effectLst/>
                      </a:endParaRPr>
                    </a:p>
                  </a:txBody>
                  <a:tcPr marL="68580" marR="68580" marT="0" marB="0">
                    <a:solidFill>
                      <a:srgbClr val="FFFF00"/>
                    </a:solidFill>
                  </a:tcPr>
                </a:tc>
                <a:tc>
                  <a:txBody>
                    <a:bodyPr/>
                    <a:lstStyle/>
                    <a:p>
                      <a:pPr>
                        <a:spcAft>
                          <a:spcPts val="0"/>
                        </a:spcAft>
                      </a:pPr>
                      <a:r>
                        <a:rPr lang="en-US">
                          <a:effectLst/>
                        </a:rPr>
                        <a:t>0.031</a:t>
                      </a:r>
                    </a:p>
                  </a:txBody>
                  <a:tcPr marL="68580" marR="68580" marT="0" marB="0">
                    <a:solidFill>
                      <a:srgbClr val="FFFF00"/>
                    </a:solidFill>
                  </a:tcPr>
                </a:tc>
                <a:tc>
                  <a:txBody>
                    <a:bodyPr/>
                    <a:lstStyle/>
                    <a:p>
                      <a:pPr>
                        <a:spcAft>
                          <a:spcPts val="0"/>
                        </a:spcAft>
                      </a:pPr>
                      <a:r>
                        <a:rPr lang="en-US">
                          <a:effectLst/>
                        </a:rPr>
                        <a:t>104</a:t>
                      </a:r>
                    </a:p>
                  </a:txBody>
                  <a:tcPr marL="68580" marR="68580" marT="0" marB="0"/>
                </a:tc>
                <a:tc>
                  <a:txBody>
                    <a:bodyPr/>
                    <a:lstStyle/>
                    <a:p>
                      <a:pPr>
                        <a:spcAft>
                          <a:spcPts val="0"/>
                        </a:spcAft>
                      </a:pPr>
                      <a:r>
                        <a:rPr lang="en-US" b="1">
                          <a:solidFill>
                            <a:srgbClr val="FF0000"/>
                          </a:solidFill>
                          <a:effectLst/>
                        </a:rPr>
                        <a:t>5.9</a:t>
                      </a:r>
                    </a:p>
                  </a:txBody>
                  <a:tcPr marL="68580" marR="68580" marT="0" marB="0">
                    <a:solidFill>
                      <a:srgbClr val="FFFF00"/>
                    </a:solidFill>
                  </a:tcPr>
                </a:tc>
                <a:extLst>
                  <a:ext uri="{0D108BD9-81ED-4DB2-BD59-A6C34878D82A}">
                    <a16:rowId xmlns:a16="http://schemas.microsoft.com/office/drawing/2014/main" val="3480140887"/>
                  </a:ext>
                </a:extLst>
              </a:tr>
              <a:tr h="266398">
                <a:tc>
                  <a:txBody>
                    <a:bodyPr/>
                    <a:lstStyle/>
                    <a:p>
                      <a:pPr>
                        <a:spcAft>
                          <a:spcPts val="0"/>
                        </a:spcAft>
                      </a:pPr>
                      <a:r>
                        <a:rPr lang="en-US">
                          <a:solidFill>
                            <a:schemeClr val="bg1"/>
                          </a:solidFill>
                          <a:effectLst/>
                        </a:rPr>
                        <a:t>2/6/15</a:t>
                      </a:r>
                    </a:p>
                  </a:txBody>
                  <a:tcPr marL="68580" marR="68580" marT="0" marB="0"/>
                </a:tc>
                <a:tc>
                  <a:txBody>
                    <a:bodyPr/>
                    <a:lstStyle/>
                    <a:p>
                      <a:pPr>
                        <a:spcAft>
                          <a:spcPts val="0"/>
                        </a:spcAft>
                      </a:pPr>
                      <a:r>
                        <a:rPr lang="en-US">
                          <a:effectLst/>
                        </a:rPr>
                        <a:t>217</a:t>
                      </a:r>
                    </a:p>
                  </a:txBody>
                  <a:tcPr marL="68580" marR="68580" marT="0" marB="0">
                    <a:solidFill>
                      <a:srgbClr val="FFFF00"/>
                    </a:solidFill>
                  </a:tcPr>
                </a:tc>
                <a:tc>
                  <a:txBody>
                    <a:bodyPr/>
                    <a:lstStyle/>
                    <a:p>
                      <a:pPr>
                        <a:spcAft>
                          <a:spcPts val="0"/>
                        </a:spcAft>
                      </a:pPr>
                      <a:r>
                        <a:rPr lang="en-US">
                          <a:effectLst/>
                        </a:rPr>
                        <a:t>0.011</a:t>
                      </a:r>
                    </a:p>
                  </a:txBody>
                  <a:tcPr marL="68580" marR="68580" marT="0" marB="0">
                    <a:solidFill>
                      <a:srgbClr val="FFFF00"/>
                    </a:solidFill>
                  </a:tcPr>
                </a:tc>
                <a:tc>
                  <a:txBody>
                    <a:bodyPr/>
                    <a:lstStyle/>
                    <a:p>
                      <a:pPr>
                        <a:spcAft>
                          <a:spcPts val="0"/>
                        </a:spcAft>
                      </a:pPr>
                      <a:r>
                        <a:rPr lang="en-US">
                          <a:effectLst/>
                          <a:highlight>
                            <a:srgbClr val="FFFF00"/>
                          </a:highlight>
                        </a:rPr>
                        <a:t>396</a:t>
                      </a:r>
                      <a:endParaRPr lang="en-US">
                        <a:effectLst/>
                      </a:endParaRPr>
                    </a:p>
                  </a:txBody>
                  <a:tcPr marL="68580" marR="68580" marT="0" marB="0">
                    <a:solidFill>
                      <a:srgbClr val="FFFF00"/>
                    </a:solidFill>
                  </a:tcPr>
                </a:tc>
                <a:tc>
                  <a:txBody>
                    <a:bodyPr/>
                    <a:lstStyle/>
                    <a:p>
                      <a:pPr>
                        <a:spcAft>
                          <a:spcPts val="0"/>
                        </a:spcAft>
                      </a:pPr>
                      <a:r>
                        <a:rPr lang="en-US">
                          <a:effectLst/>
                        </a:rPr>
                        <a:t>0.014</a:t>
                      </a:r>
                    </a:p>
                  </a:txBody>
                  <a:tcPr marL="68580" marR="68580" marT="0" marB="0"/>
                </a:tc>
                <a:tc>
                  <a:txBody>
                    <a:bodyPr/>
                    <a:lstStyle/>
                    <a:p>
                      <a:pPr>
                        <a:spcAft>
                          <a:spcPts val="0"/>
                        </a:spcAft>
                      </a:pPr>
                      <a:r>
                        <a:rPr lang="en-US">
                          <a:effectLst/>
                        </a:rPr>
                        <a:t>72</a:t>
                      </a:r>
                    </a:p>
                  </a:txBody>
                  <a:tcPr marL="68580" marR="68580" marT="0" marB="0"/>
                </a:tc>
                <a:tc>
                  <a:txBody>
                    <a:bodyPr/>
                    <a:lstStyle/>
                    <a:p>
                      <a:pPr>
                        <a:spcAft>
                          <a:spcPts val="0"/>
                        </a:spcAft>
                      </a:pPr>
                      <a:r>
                        <a:rPr lang="en-US">
                          <a:effectLst/>
                        </a:rPr>
                        <a:t>5.5</a:t>
                      </a:r>
                    </a:p>
                  </a:txBody>
                  <a:tcPr marL="68580" marR="68580" marT="0" marB="0"/>
                </a:tc>
                <a:extLst>
                  <a:ext uri="{0D108BD9-81ED-4DB2-BD59-A6C34878D82A}">
                    <a16:rowId xmlns:a16="http://schemas.microsoft.com/office/drawing/2014/main" val="1989180353"/>
                  </a:ext>
                </a:extLst>
              </a:tr>
              <a:tr h="266398">
                <a:tc>
                  <a:txBody>
                    <a:bodyPr/>
                    <a:lstStyle/>
                    <a:p>
                      <a:pPr>
                        <a:spcAft>
                          <a:spcPts val="0"/>
                        </a:spcAft>
                      </a:pPr>
                      <a:r>
                        <a:rPr lang="en-US">
                          <a:solidFill>
                            <a:schemeClr val="bg1"/>
                          </a:solidFill>
                          <a:effectLst/>
                        </a:rPr>
                        <a:t>6/12/15</a:t>
                      </a:r>
                    </a:p>
                  </a:txBody>
                  <a:tcPr marL="68580" marR="68580" marT="0" marB="0"/>
                </a:tc>
                <a:tc>
                  <a:txBody>
                    <a:bodyPr/>
                    <a:lstStyle/>
                    <a:p>
                      <a:pPr>
                        <a:spcAft>
                          <a:spcPts val="0"/>
                        </a:spcAft>
                      </a:pPr>
                      <a:r>
                        <a:rPr lang="en-US">
                          <a:effectLst/>
                        </a:rPr>
                        <a:t>175</a:t>
                      </a:r>
                    </a:p>
                  </a:txBody>
                  <a:tcPr marL="68580" marR="68580" marT="0" marB="0">
                    <a:solidFill>
                      <a:srgbClr val="FFFF00"/>
                    </a:solidFill>
                  </a:tcPr>
                </a:tc>
                <a:tc>
                  <a:txBody>
                    <a:bodyPr/>
                    <a:lstStyle/>
                    <a:p>
                      <a:pPr>
                        <a:spcAft>
                          <a:spcPts val="0"/>
                        </a:spcAft>
                      </a:pPr>
                      <a:r>
                        <a:rPr lang="en-US">
                          <a:effectLst/>
                        </a:rPr>
                        <a:t>0.016</a:t>
                      </a:r>
                    </a:p>
                  </a:txBody>
                  <a:tcPr marL="68580" marR="68580" marT="0" marB="0">
                    <a:solidFill>
                      <a:srgbClr val="FFFF00"/>
                    </a:solidFill>
                  </a:tcPr>
                </a:tc>
                <a:tc>
                  <a:txBody>
                    <a:bodyPr/>
                    <a:lstStyle/>
                    <a:p>
                      <a:pPr>
                        <a:spcAft>
                          <a:spcPts val="0"/>
                        </a:spcAft>
                      </a:pPr>
                      <a:r>
                        <a:rPr lang="en-US">
                          <a:effectLst/>
                          <a:highlight>
                            <a:srgbClr val="FFFF00"/>
                          </a:highlight>
                        </a:rPr>
                        <a:t>295</a:t>
                      </a:r>
                      <a:endParaRPr lang="en-US">
                        <a:effectLst/>
                      </a:endParaRPr>
                    </a:p>
                  </a:txBody>
                  <a:tcPr marL="68580" marR="68580" marT="0" marB="0">
                    <a:solidFill>
                      <a:srgbClr val="FFFF00"/>
                    </a:solidFill>
                  </a:tcPr>
                </a:tc>
                <a:tc>
                  <a:txBody>
                    <a:bodyPr/>
                    <a:lstStyle/>
                    <a:p>
                      <a:pPr>
                        <a:spcAft>
                          <a:spcPts val="0"/>
                        </a:spcAft>
                      </a:pPr>
                      <a:r>
                        <a:rPr lang="en-US">
                          <a:effectLst/>
                        </a:rPr>
                        <a:t>0.086</a:t>
                      </a:r>
                    </a:p>
                  </a:txBody>
                  <a:tcPr marL="68580" marR="68580" marT="0" marB="0">
                    <a:solidFill>
                      <a:srgbClr val="FFFF00"/>
                    </a:solidFill>
                  </a:tcPr>
                </a:tc>
                <a:tc>
                  <a:txBody>
                    <a:bodyPr/>
                    <a:lstStyle/>
                    <a:p>
                      <a:pPr>
                        <a:spcAft>
                          <a:spcPts val="0"/>
                        </a:spcAft>
                      </a:pPr>
                      <a:r>
                        <a:rPr lang="en-US">
                          <a:effectLst/>
                        </a:rPr>
                        <a:t>97</a:t>
                      </a:r>
                    </a:p>
                  </a:txBody>
                  <a:tcPr marL="68580" marR="68580" marT="0" marB="0"/>
                </a:tc>
                <a:tc>
                  <a:txBody>
                    <a:bodyPr/>
                    <a:lstStyle/>
                    <a:p>
                      <a:pPr>
                        <a:spcAft>
                          <a:spcPts val="0"/>
                        </a:spcAft>
                      </a:pPr>
                      <a:r>
                        <a:rPr lang="en-US" b="1">
                          <a:solidFill>
                            <a:srgbClr val="FF0000"/>
                          </a:solidFill>
                          <a:effectLst/>
                        </a:rPr>
                        <a:t>5.9</a:t>
                      </a:r>
                    </a:p>
                  </a:txBody>
                  <a:tcPr marL="68580" marR="68580" marT="0" marB="0">
                    <a:solidFill>
                      <a:srgbClr val="FFFF00"/>
                    </a:solidFill>
                  </a:tcPr>
                </a:tc>
                <a:extLst>
                  <a:ext uri="{0D108BD9-81ED-4DB2-BD59-A6C34878D82A}">
                    <a16:rowId xmlns:a16="http://schemas.microsoft.com/office/drawing/2014/main" val="2986262010"/>
                  </a:ext>
                </a:extLst>
              </a:tr>
              <a:tr h="266398">
                <a:tc>
                  <a:txBody>
                    <a:bodyPr/>
                    <a:lstStyle/>
                    <a:p>
                      <a:pPr>
                        <a:spcAft>
                          <a:spcPts val="0"/>
                        </a:spcAft>
                      </a:pPr>
                      <a:r>
                        <a:rPr lang="en-US">
                          <a:solidFill>
                            <a:schemeClr val="bg1"/>
                          </a:solidFill>
                          <a:effectLst/>
                        </a:rPr>
                        <a:t>10/13/15</a:t>
                      </a:r>
                    </a:p>
                  </a:txBody>
                  <a:tcPr marL="68580" marR="68580" marT="0" marB="0"/>
                </a:tc>
                <a:tc>
                  <a:txBody>
                    <a:bodyPr/>
                    <a:lstStyle/>
                    <a:p>
                      <a:pPr>
                        <a:spcAft>
                          <a:spcPts val="0"/>
                        </a:spcAft>
                      </a:pPr>
                      <a:r>
                        <a:rPr lang="en-US">
                          <a:effectLst/>
                        </a:rPr>
                        <a:t>165</a:t>
                      </a:r>
                    </a:p>
                  </a:txBody>
                  <a:tcPr marL="68580" marR="68580" marT="0" marB="0">
                    <a:solidFill>
                      <a:srgbClr val="FFFF00"/>
                    </a:solidFill>
                  </a:tcPr>
                </a:tc>
                <a:tc>
                  <a:txBody>
                    <a:bodyPr/>
                    <a:lstStyle/>
                    <a:p>
                      <a:pPr>
                        <a:spcAft>
                          <a:spcPts val="0"/>
                        </a:spcAft>
                      </a:pPr>
                      <a:r>
                        <a:rPr lang="en-US">
                          <a:effectLst/>
                        </a:rPr>
                        <a:t>0.021</a:t>
                      </a:r>
                    </a:p>
                  </a:txBody>
                  <a:tcPr marL="68580" marR="68580" marT="0" marB="0">
                    <a:solidFill>
                      <a:srgbClr val="FFFF00"/>
                    </a:solidFill>
                  </a:tcPr>
                </a:tc>
                <a:tc>
                  <a:txBody>
                    <a:bodyPr/>
                    <a:lstStyle/>
                    <a:p>
                      <a:pPr>
                        <a:spcAft>
                          <a:spcPts val="0"/>
                        </a:spcAft>
                      </a:pPr>
                      <a:r>
                        <a:rPr lang="en-US">
                          <a:effectLst/>
                          <a:highlight>
                            <a:srgbClr val="FFFF00"/>
                          </a:highlight>
                        </a:rPr>
                        <a:t>393</a:t>
                      </a:r>
                      <a:endParaRPr lang="en-US">
                        <a:effectLst/>
                      </a:endParaRPr>
                    </a:p>
                  </a:txBody>
                  <a:tcPr marL="68580" marR="68580" marT="0" marB="0">
                    <a:solidFill>
                      <a:srgbClr val="FFFF00"/>
                    </a:solidFill>
                  </a:tcPr>
                </a:tc>
                <a:tc>
                  <a:txBody>
                    <a:bodyPr/>
                    <a:lstStyle/>
                    <a:p>
                      <a:pPr>
                        <a:spcAft>
                          <a:spcPts val="0"/>
                        </a:spcAft>
                      </a:pPr>
                      <a:r>
                        <a:rPr lang="en-US">
                          <a:effectLst/>
                        </a:rPr>
                        <a:t>0.13</a:t>
                      </a:r>
                    </a:p>
                  </a:txBody>
                  <a:tcPr marL="68580" marR="68580" marT="0" marB="0">
                    <a:solidFill>
                      <a:srgbClr val="FFFF00"/>
                    </a:solidFill>
                  </a:tcPr>
                </a:tc>
                <a:tc>
                  <a:txBody>
                    <a:bodyPr/>
                    <a:lstStyle/>
                    <a:p>
                      <a:pPr>
                        <a:spcAft>
                          <a:spcPts val="0"/>
                        </a:spcAft>
                      </a:pPr>
                      <a:r>
                        <a:rPr lang="en-US">
                          <a:effectLst/>
                        </a:rPr>
                        <a:t>80</a:t>
                      </a:r>
                    </a:p>
                  </a:txBody>
                  <a:tcPr marL="68580" marR="68580" marT="0" marB="0"/>
                </a:tc>
                <a:tc>
                  <a:txBody>
                    <a:bodyPr/>
                    <a:lstStyle/>
                    <a:p>
                      <a:pPr>
                        <a:spcAft>
                          <a:spcPts val="0"/>
                        </a:spcAft>
                      </a:pPr>
                      <a:r>
                        <a:rPr lang="en-US">
                          <a:effectLst/>
                        </a:rPr>
                        <a:t>5.7</a:t>
                      </a:r>
                    </a:p>
                  </a:txBody>
                  <a:tcPr marL="68580" marR="68580" marT="0" marB="0"/>
                </a:tc>
                <a:extLst>
                  <a:ext uri="{0D108BD9-81ED-4DB2-BD59-A6C34878D82A}">
                    <a16:rowId xmlns:a16="http://schemas.microsoft.com/office/drawing/2014/main" val="2091093674"/>
                  </a:ext>
                </a:extLst>
              </a:tr>
              <a:tr h="266398">
                <a:tc>
                  <a:txBody>
                    <a:bodyPr/>
                    <a:lstStyle/>
                    <a:p>
                      <a:pPr>
                        <a:spcAft>
                          <a:spcPts val="0"/>
                        </a:spcAft>
                      </a:pPr>
                      <a:r>
                        <a:rPr lang="en-US">
                          <a:solidFill>
                            <a:schemeClr val="bg1"/>
                          </a:solidFill>
                          <a:effectLst/>
                        </a:rPr>
                        <a:t>12/22/15</a:t>
                      </a:r>
                    </a:p>
                  </a:txBody>
                  <a:tcPr marL="68580" marR="68580" marT="0" marB="0"/>
                </a:tc>
                <a:tc>
                  <a:txBody>
                    <a:bodyPr/>
                    <a:lstStyle/>
                    <a:p>
                      <a:pPr>
                        <a:spcAft>
                          <a:spcPts val="0"/>
                        </a:spcAft>
                      </a:pPr>
                      <a:r>
                        <a:rPr lang="en-US">
                          <a:effectLst/>
                        </a:rPr>
                        <a:t>126</a:t>
                      </a:r>
                    </a:p>
                  </a:txBody>
                  <a:tcPr marL="68580" marR="68580" marT="0" marB="0">
                    <a:solidFill>
                      <a:srgbClr val="FFFF00"/>
                    </a:solidFill>
                  </a:tcPr>
                </a:tc>
                <a:tc>
                  <a:txBody>
                    <a:bodyPr/>
                    <a:lstStyle/>
                    <a:p>
                      <a:pPr>
                        <a:spcAft>
                          <a:spcPts val="0"/>
                        </a:spcAft>
                      </a:pPr>
                      <a:r>
                        <a:rPr lang="en-US">
                          <a:effectLst/>
                        </a:rPr>
                        <a:t>0.002</a:t>
                      </a:r>
                    </a:p>
                  </a:txBody>
                  <a:tcPr marL="68580" marR="68580" marT="0" marB="0"/>
                </a:tc>
                <a:tc>
                  <a:txBody>
                    <a:bodyPr/>
                    <a:lstStyle/>
                    <a:p>
                      <a:pPr>
                        <a:spcAft>
                          <a:spcPts val="0"/>
                        </a:spcAft>
                      </a:pPr>
                      <a:r>
                        <a:rPr lang="en-US">
                          <a:effectLst/>
                          <a:highlight>
                            <a:srgbClr val="FFFF00"/>
                          </a:highlight>
                        </a:rPr>
                        <a:t>376</a:t>
                      </a:r>
                      <a:endParaRPr lang="en-US">
                        <a:effectLst/>
                      </a:endParaRPr>
                    </a:p>
                  </a:txBody>
                  <a:tcPr marL="68580" marR="68580" marT="0" marB="0">
                    <a:solidFill>
                      <a:srgbClr val="FFFF00"/>
                    </a:solidFill>
                  </a:tcPr>
                </a:tc>
                <a:tc>
                  <a:txBody>
                    <a:bodyPr/>
                    <a:lstStyle/>
                    <a:p>
                      <a:pPr>
                        <a:spcAft>
                          <a:spcPts val="0"/>
                        </a:spcAft>
                      </a:pPr>
                      <a:r>
                        <a:rPr lang="en-US">
                          <a:effectLst/>
                        </a:rPr>
                        <a:t>0.032</a:t>
                      </a:r>
                    </a:p>
                  </a:txBody>
                  <a:tcPr marL="68580" marR="68580" marT="0" marB="0">
                    <a:solidFill>
                      <a:srgbClr val="FFFF00"/>
                    </a:solidFill>
                  </a:tcPr>
                </a:tc>
                <a:tc>
                  <a:txBody>
                    <a:bodyPr/>
                    <a:lstStyle/>
                    <a:p>
                      <a:pPr>
                        <a:spcAft>
                          <a:spcPts val="0"/>
                        </a:spcAft>
                      </a:pPr>
                      <a:r>
                        <a:rPr lang="en-US">
                          <a:effectLst/>
                        </a:rPr>
                        <a:t>102</a:t>
                      </a:r>
                    </a:p>
                  </a:txBody>
                  <a:tcPr marL="68580" marR="68580" marT="0" marB="0"/>
                </a:tc>
                <a:tc>
                  <a:txBody>
                    <a:bodyPr/>
                    <a:lstStyle/>
                    <a:p>
                      <a:pPr>
                        <a:spcAft>
                          <a:spcPts val="0"/>
                        </a:spcAft>
                      </a:pPr>
                      <a:r>
                        <a:rPr lang="en-US" b="1">
                          <a:solidFill>
                            <a:srgbClr val="FF0000"/>
                          </a:solidFill>
                          <a:effectLst/>
                        </a:rPr>
                        <a:t>5.8</a:t>
                      </a:r>
                    </a:p>
                  </a:txBody>
                  <a:tcPr marL="68580" marR="68580" marT="0" marB="0">
                    <a:solidFill>
                      <a:srgbClr val="FFFF00"/>
                    </a:solidFill>
                  </a:tcPr>
                </a:tc>
                <a:extLst>
                  <a:ext uri="{0D108BD9-81ED-4DB2-BD59-A6C34878D82A}">
                    <a16:rowId xmlns:a16="http://schemas.microsoft.com/office/drawing/2014/main" val="3188327942"/>
                  </a:ext>
                </a:extLst>
              </a:tr>
              <a:tr h="266398">
                <a:tc>
                  <a:txBody>
                    <a:bodyPr/>
                    <a:lstStyle/>
                    <a:p>
                      <a:pPr>
                        <a:spcAft>
                          <a:spcPts val="0"/>
                        </a:spcAft>
                      </a:pPr>
                      <a:r>
                        <a:rPr lang="en-US">
                          <a:solidFill>
                            <a:schemeClr val="bg1"/>
                          </a:solidFill>
                          <a:effectLst/>
                        </a:rPr>
                        <a:t>3/21/16</a:t>
                      </a:r>
                    </a:p>
                  </a:txBody>
                  <a:tcPr marL="68580" marR="68580" marT="0" marB="0"/>
                </a:tc>
                <a:tc>
                  <a:txBody>
                    <a:bodyPr/>
                    <a:lstStyle/>
                    <a:p>
                      <a:pPr>
                        <a:spcAft>
                          <a:spcPts val="0"/>
                        </a:spcAft>
                      </a:pPr>
                      <a:r>
                        <a:rPr lang="en-US">
                          <a:effectLst/>
                        </a:rPr>
                        <a:t>219</a:t>
                      </a:r>
                    </a:p>
                  </a:txBody>
                  <a:tcPr marL="68580" marR="68580" marT="0" marB="0">
                    <a:solidFill>
                      <a:srgbClr val="FFFF00"/>
                    </a:solidFill>
                  </a:tcPr>
                </a:tc>
                <a:tc>
                  <a:txBody>
                    <a:bodyPr/>
                    <a:lstStyle/>
                    <a:p>
                      <a:pPr>
                        <a:spcAft>
                          <a:spcPts val="0"/>
                        </a:spcAft>
                      </a:pPr>
                      <a:r>
                        <a:rPr lang="en-US">
                          <a:effectLst/>
                        </a:rPr>
                        <a:t>0.004</a:t>
                      </a:r>
                    </a:p>
                  </a:txBody>
                  <a:tcPr marL="68580" marR="68580" marT="0" marB="0"/>
                </a:tc>
                <a:tc>
                  <a:txBody>
                    <a:bodyPr/>
                    <a:lstStyle/>
                    <a:p>
                      <a:pPr>
                        <a:spcAft>
                          <a:spcPts val="0"/>
                        </a:spcAft>
                      </a:pPr>
                      <a:r>
                        <a:rPr lang="en-US">
                          <a:effectLst/>
                          <a:highlight>
                            <a:srgbClr val="FFFF00"/>
                          </a:highlight>
                        </a:rPr>
                        <a:t>645</a:t>
                      </a:r>
                      <a:endParaRPr lang="en-US">
                        <a:effectLst/>
                      </a:endParaRPr>
                    </a:p>
                  </a:txBody>
                  <a:tcPr marL="68580" marR="68580" marT="0" marB="0">
                    <a:solidFill>
                      <a:srgbClr val="FFFF00"/>
                    </a:solidFill>
                  </a:tcPr>
                </a:tc>
                <a:tc>
                  <a:txBody>
                    <a:bodyPr/>
                    <a:lstStyle/>
                    <a:p>
                      <a:pPr>
                        <a:spcAft>
                          <a:spcPts val="0"/>
                        </a:spcAft>
                      </a:pPr>
                      <a:r>
                        <a:rPr lang="en-US">
                          <a:effectLst/>
                        </a:rPr>
                        <a:t>0.054</a:t>
                      </a:r>
                    </a:p>
                  </a:txBody>
                  <a:tcPr marL="68580" marR="68580" marT="0" marB="0">
                    <a:solidFill>
                      <a:srgbClr val="FFFF00"/>
                    </a:solidFill>
                  </a:tcPr>
                </a:tc>
                <a:tc>
                  <a:txBody>
                    <a:bodyPr/>
                    <a:lstStyle/>
                    <a:p>
                      <a:pPr>
                        <a:spcAft>
                          <a:spcPts val="0"/>
                        </a:spcAft>
                      </a:pPr>
                      <a:r>
                        <a:rPr lang="en-US">
                          <a:effectLst/>
                        </a:rPr>
                        <a:t>89</a:t>
                      </a:r>
                    </a:p>
                  </a:txBody>
                  <a:tcPr marL="68580" marR="68580" marT="0" marB="0"/>
                </a:tc>
                <a:tc>
                  <a:txBody>
                    <a:bodyPr/>
                    <a:lstStyle/>
                    <a:p>
                      <a:pPr>
                        <a:spcAft>
                          <a:spcPts val="0"/>
                        </a:spcAft>
                      </a:pPr>
                      <a:r>
                        <a:rPr lang="en-US" b="1">
                          <a:solidFill>
                            <a:srgbClr val="FF0000"/>
                          </a:solidFill>
                          <a:effectLst/>
                        </a:rPr>
                        <a:t>6.0</a:t>
                      </a:r>
                    </a:p>
                  </a:txBody>
                  <a:tcPr marL="68580" marR="68580" marT="0" marB="0">
                    <a:solidFill>
                      <a:srgbClr val="FFFF00"/>
                    </a:solidFill>
                  </a:tcPr>
                </a:tc>
                <a:extLst>
                  <a:ext uri="{0D108BD9-81ED-4DB2-BD59-A6C34878D82A}">
                    <a16:rowId xmlns:a16="http://schemas.microsoft.com/office/drawing/2014/main" val="3504229157"/>
                  </a:ext>
                </a:extLst>
              </a:tr>
              <a:tr h="330729">
                <a:tc>
                  <a:txBody>
                    <a:bodyPr/>
                    <a:lstStyle/>
                    <a:p>
                      <a:pPr>
                        <a:spcAft>
                          <a:spcPts val="0"/>
                        </a:spcAft>
                      </a:pPr>
                      <a:r>
                        <a:rPr lang="en-US">
                          <a:solidFill>
                            <a:schemeClr val="bg1"/>
                          </a:solidFill>
                          <a:effectLst/>
                        </a:rPr>
                        <a:t>6/20/16</a:t>
                      </a:r>
                    </a:p>
                  </a:txBody>
                  <a:tcPr marL="68580" marR="68580" marT="0" marB="0"/>
                </a:tc>
                <a:tc>
                  <a:txBody>
                    <a:bodyPr/>
                    <a:lstStyle/>
                    <a:p>
                      <a:pPr>
                        <a:spcAft>
                          <a:spcPts val="0"/>
                        </a:spcAft>
                      </a:pPr>
                      <a:r>
                        <a:rPr lang="en-US">
                          <a:effectLst/>
                        </a:rPr>
                        <a:t>105</a:t>
                      </a:r>
                    </a:p>
                  </a:txBody>
                  <a:tcPr marL="68580" marR="68580" marT="0" marB="0">
                    <a:solidFill>
                      <a:srgbClr val="FFFF00"/>
                    </a:solidFill>
                  </a:tcPr>
                </a:tc>
                <a:tc>
                  <a:txBody>
                    <a:bodyPr/>
                    <a:lstStyle/>
                    <a:p>
                      <a:pPr>
                        <a:spcAft>
                          <a:spcPts val="0"/>
                        </a:spcAft>
                      </a:pPr>
                      <a:r>
                        <a:rPr lang="en-US">
                          <a:effectLst/>
                        </a:rPr>
                        <a:t>0.007</a:t>
                      </a:r>
                    </a:p>
                  </a:txBody>
                  <a:tcPr marL="68580" marR="68580" marT="0" marB="0"/>
                </a:tc>
                <a:tc>
                  <a:txBody>
                    <a:bodyPr/>
                    <a:lstStyle/>
                    <a:p>
                      <a:pPr>
                        <a:spcAft>
                          <a:spcPts val="0"/>
                        </a:spcAft>
                      </a:pPr>
                      <a:r>
                        <a:rPr lang="en-US">
                          <a:effectLst/>
                          <a:highlight>
                            <a:srgbClr val="FFFF00"/>
                          </a:highlight>
                        </a:rPr>
                        <a:t>255</a:t>
                      </a:r>
                      <a:endParaRPr lang="en-US">
                        <a:effectLst/>
                      </a:endParaRPr>
                    </a:p>
                  </a:txBody>
                  <a:tcPr marL="68580" marR="68580" marT="0" marB="0">
                    <a:solidFill>
                      <a:srgbClr val="FFFF00"/>
                    </a:solidFill>
                  </a:tcPr>
                </a:tc>
                <a:tc>
                  <a:txBody>
                    <a:bodyPr/>
                    <a:lstStyle/>
                    <a:p>
                      <a:pPr>
                        <a:spcAft>
                          <a:spcPts val="0"/>
                        </a:spcAft>
                      </a:pPr>
                      <a:r>
                        <a:rPr lang="en-US">
                          <a:effectLst/>
                        </a:rPr>
                        <a:t>0.089</a:t>
                      </a:r>
                    </a:p>
                  </a:txBody>
                  <a:tcPr marL="68580" marR="68580" marT="0" marB="0">
                    <a:solidFill>
                      <a:srgbClr val="FFFF00"/>
                    </a:solidFill>
                  </a:tcPr>
                </a:tc>
                <a:tc>
                  <a:txBody>
                    <a:bodyPr/>
                    <a:lstStyle/>
                    <a:p>
                      <a:pPr>
                        <a:spcAft>
                          <a:spcPts val="0"/>
                        </a:spcAft>
                      </a:pPr>
                      <a:r>
                        <a:rPr lang="en-US">
                          <a:effectLst/>
                        </a:rPr>
                        <a:t>94</a:t>
                      </a:r>
                    </a:p>
                  </a:txBody>
                  <a:tcPr marL="68580" marR="68580" marT="0" marB="0"/>
                </a:tc>
                <a:tc>
                  <a:txBody>
                    <a:bodyPr/>
                    <a:lstStyle/>
                    <a:p>
                      <a:pPr>
                        <a:spcAft>
                          <a:spcPts val="0"/>
                        </a:spcAft>
                      </a:pPr>
                      <a:r>
                        <a:rPr lang="en-US" b="1">
                          <a:solidFill>
                            <a:srgbClr val="FF0000"/>
                          </a:solidFill>
                          <a:effectLst/>
                        </a:rPr>
                        <a:t>6.1</a:t>
                      </a:r>
                    </a:p>
                  </a:txBody>
                  <a:tcPr marL="68580" marR="68580" marT="0" marB="0">
                    <a:solidFill>
                      <a:srgbClr val="FFFF00"/>
                    </a:solidFill>
                  </a:tcPr>
                </a:tc>
                <a:extLst>
                  <a:ext uri="{0D108BD9-81ED-4DB2-BD59-A6C34878D82A}">
                    <a16:rowId xmlns:a16="http://schemas.microsoft.com/office/drawing/2014/main" val="2420857862"/>
                  </a:ext>
                </a:extLst>
              </a:tr>
              <a:tr h="328705">
                <a:tc>
                  <a:txBody>
                    <a:bodyPr/>
                    <a:lstStyle/>
                    <a:p>
                      <a:pPr>
                        <a:spcAft>
                          <a:spcPts val="0"/>
                        </a:spcAft>
                      </a:pPr>
                      <a:r>
                        <a:rPr lang="en-US">
                          <a:solidFill>
                            <a:schemeClr val="bg1"/>
                          </a:solidFill>
                          <a:effectLst/>
                        </a:rPr>
                        <a:t>9/8/16</a:t>
                      </a:r>
                    </a:p>
                  </a:txBody>
                  <a:tcPr marL="68580" marR="68580" marT="0" marB="0"/>
                </a:tc>
                <a:tc>
                  <a:txBody>
                    <a:bodyPr/>
                    <a:lstStyle/>
                    <a:p>
                      <a:pPr>
                        <a:spcAft>
                          <a:spcPts val="0"/>
                        </a:spcAft>
                      </a:pPr>
                      <a:r>
                        <a:rPr lang="en-US">
                          <a:effectLst/>
                        </a:rPr>
                        <a:t>104</a:t>
                      </a:r>
                    </a:p>
                  </a:txBody>
                  <a:tcPr marL="68580" marR="68580" marT="0" marB="0">
                    <a:solidFill>
                      <a:srgbClr val="FFFF00"/>
                    </a:solidFill>
                  </a:tcPr>
                </a:tc>
                <a:tc>
                  <a:txBody>
                    <a:bodyPr/>
                    <a:lstStyle/>
                    <a:p>
                      <a:pPr>
                        <a:spcAft>
                          <a:spcPts val="0"/>
                        </a:spcAft>
                      </a:pPr>
                      <a:r>
                        <a:rPr lang="en-US">
                          <a:effectLst/>
                        </a:rPr>
                        <a:t>0.007</a:t>
                      </a:r>
                    </a:p>
                  </a:txBody>
                  <a:tcPr marL="68580" marR="68580" marT="0" marB="0"/>
                </a:tc>
                <a:tc>
                  <a:txBody>
                    <a:bodyPr/>
                    <a:lstStyle/>
                    <a:p>
                      <a:pPr>
                        <a:spcAft>
                          <a:spcPts val="0"/>
                        </a:spcAft>
                      </a:pPr>
                      <a:r>
                        <a:rPr lang="en-US">
                          <a:effectLst/>
                          <a:highlight>
                            <a:srgbClr val="FFFF00"/>
                          </a:highlight>
                        </a:rPr>
                        <a:t>315</a:t>
                      </a:r>
                      <a:endParaRPr lang="en-US">
                        <a:effectLst/>
                      </a:endParaRPr>
                    </a:p>
                  </a:txBody>
                  <a:tcPr marL="68580" marR="68580" marT="0" marB="0">
                    <a:solidFill>
                      <a:srgbClr val="FFFF00"/>
                    </a:solidFill>
                  </a:tcPr>
                </a:tc>
                <a:tc>
                  <a:txBody>
                    <a:bodyPr/>
                    <a:lstStyle/>
                    <a:p>
                      <a:pPr>
                        <a:spcAft>
                          <a:spcPts val="0"/>
                        </a:spcAft>
                      </a:pPr>
                      <a:r>
                        <a:rPr lang="en-US">
                          <a:effectLst/>
                        </a:rPr>
                        <a:t>0.021</a:t>
                      </a:r>
                    </a:p>
                  </a:txBody>
                  <a:tcPr marL="68580" marR="68580" marT="0" marB="0">
                    <a:solidFill>
                      <a:srgbClr val="FFFF00"/>
                    </a:solidFill>
                  </a:tcPr>
                </a:tc>
                <a:tc>
                  <a:txBody>
                    <a:bodyPr/>
                    <a:lstStyle/>
                    <a:p>
                      <a:pPr>
                        <a:spcAft>
                          <a:spcPts val="0"/>
                        </a:spcAft>
                      </a:pPr>
                      <a:r>
                        <a:rPr lang="en-US">
                          <a:effectLst/>
                        </a:rPr>
                        <a:t>167</a:t>
                      </a:r>
                    </a:p>
                  </a:txBody>
                  <a:tcPr marL="68580" marR="68580" marT="0" marB="0"/>
                </a:tc>
                <a:tc>
                  <a:txBody>
                    <a:bodyPr/>
                    <a:lstStyle/>
                    <a:p>
                      <a:pPr>
                        <a:spcAft>
                          <a:spcPts val="0"/>
                        </a:spcAft>
                      </a:pPr>
                      <a:r>
                        <a:rPr lang="en-US" b="1">
                          <a:solidFill>
                            <a:srgbClr val="FF0000"/>
                          </a:solidFill>
                          <a:effectLst/>
                        </a:rPr>
                        <a:t>6.9 *</a:t>
                      </a:r>
                    </a:p>
                  </a:txBody>
                  <a:tcPr marL="68580" marR="68580" marT="0" marB="0">
                    <a:solidFill>
                      <a:srgbClr val="FFFF00"/>
                    </a:solidFill>
                  </a:tcPr>
                </a:tc>
                <a:extLst>
                  <a:ext uri="{0D108BD9-81ED-4DB2-BD59-A6C34878D82A}">
                    <a16:rowId xmlns:a16="http://schemas.microsoft.com/office/drawing/2014/main" val="3043032199"/>
                  </a:ext>
                </a:extLst>
              </a:tr>
            </a:tbl>
          </a:graphicData>
        </a:graphic>
      </p:graphicFrame>
      <p:sp>
        <p:nvSpPr>
          <p:cNvPr id="10" name="TextBox 9">
            <a:extLst>
              <a:ext uri="{FF2B5EF4-FFF2-40B4-BE49-F238E27FC236}">
                <a16:creationId xmlns:a16="http://schemas.microsoft.com/office/drawing/2014/main" id="{D630F30A-8EE0-2D16-889B-83CD9455C070}"/>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1844251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4522-1AF5-4D73-054B-2121BC6CB1E6}"/>
              </a:ext>
            </a:extLst>
          </p:cNvPr>
          <p:cNvSpPr>
            <a:spLocks noGrp="1"/>
          </p:cNvSpPr>
          <p:nvPr>
            <p:ph type="title"/>
          </p:nvPr>
        </p:nvSpPr>
        <p:spPr>
          <a:xfrm>
            <a:off x="838200" y="120710"/>
            <a:ext cx="10515600" cy="1009262"/>
          </a:xfrm>
        </p:spPr>
        <p:txBody>
          <a:bodyPr/>
          <a:lstStyle/>
          <a:p>
            <a:r>
              <a:rPr lang="en-US">
                <a:cs typeface="Calibri Light"/>
              </a:rPr>
              <a:t>OGTT results   CGM results</a:t>
            </a:r>
            <a:endParaRPr lang="en-US"/>
          </a:p>
        </p:txBody>
      </p:sp>
      <p:graphicFrame>
        <p:nvGraphicFramePr>
          <p:cNvPr id="5" name="Content Placeholder 4">
            <a:extLst>
              <a:ext uri="{FF2B5EF4-FFF2-40B4-BE49-F238E27FC236}">
                <a16:creationId xmlns:a16="http://schemas.microsoft.com/office/drawing/2014/main" id="{96464570-803D-8CC6-32B3-ADE12965A50F}"/>
              </a:ext>
            </a:extLst>
          </p:cNvPr>
          <p:cNvGraphicFramePr>
            <a:graphicFrameLocks noGrp="1"/>
          </p:cNvGraphicFramePr>
          <p:nvPr>
            <p:ph idx="1"/>
            <p:extLst>
              <p:ext uri="{D42A27DB-BD31-4B8C-83A1-F6EECF244321}">
                <p14:modId xmlns:p14="http://schemas.microsoft.com/office/powerpoint/2010/main" val="415354772"/>
              </p:ext>
            </p:extLst>
          </p:nvPr>
        </p:nvGraphicFramePr>
        <p:xfrm>
          <a:off x="678090" y="919851"/>
          <a:ext cx="10675701" cy="2945850"/>
        </p:xfrm>
        <a:graphic>
          <a:graphicData uri="http://schemas.openxmlformats.org/drawingml/2006/table">
            <a:tbl>
              <a:tblPr firstRow="1" bandRow="1">
                <a:tableStyleId>{5C22544A-7EE6-4342-B048-85BDC9FD1C3A}</a:tableStyleId>
              </a:tblPr>
              <a:tblGrid>
                <a:gridCol w="1337090">
                  <a:extLst>
                    <a:ext uri="{9D8B030D-6E8A-4147-A177-3AD203B41FA5}">
                      <a16:colId xmlns:a16="http://schemas.microsoft.com/office/drawing/2014/main" val="3772653873"/>
                    </a:ext>
                  </a:extLst>
                </a:gridCol>
                <a:gridCol w="798051">
                  <a:extLst>
                    <a:ext uri="{9D8B030D-6E8A-4147-A177-3AD203B41FA5}">
                      <a16:colId xmlns:a16="http://schemas.microsoft.com/office/drawing/2014/main" val="2304460752"/>
                    </a:ext>
                  </a:extLst>
                </a:gridCol>
                <a:gridCol w="709197">
                  <a:extLst>
                    <a:ext uri="{9D8B030D-6E8A-4147-A177-3AD203B41FA5}">
                      <a16:colId xmlns:a16="http://schemas.microsoft.com/office/drawing/2014/main" val="3059970837"/>
                    </a:ext>
                  </a:extLst>
                </a:gridCol>
                <a:gridCol w="1741335">
                  <a:extLst>
                    <a:ext uri="{9D8B030D-6E8A-4147-A177-3AD203B41FA5}">
                      <a16:colId xmlns:a16="http://schemas.microsoft.com/office/drawing/2014/main" val="2026930652"/>
                    </a:ext>
                  </a:extLst>
                </a:gridCol>
                <a:gridCol w="962108">
                  <a:extLst>
                    <a:ext uri="{9D8B030D-6E8A-4147-A177-3AD203B41FA5}">
                      <a16:colId xmlns:a16="http://schemas.microsoft.com/office/drawing/2014/main" val="2994161071"/>
                    </a:ext>
                  </a:extLst>
                </a:gridCol>
                <a:gridCol w="857640">
                  <a:extLst>
                    <a:ext uri="{9D8B030D-6E8A-4147-A177-3AD203B41FA5}">
                      <a16:colId xmlns:a16="http://schemas.microsoft.com/office/drawing/2014/main" val="1331832778"/>
                    </a:ext>
                  </a:extLst>
                </a:gridCol>
                <a:gridCol w="1067570">
                  <a:extLst>
                    <a:ext uri="{9D8B030D-6E8A-4147-A177-3AD203B41FA5}">
                      <a16:colId xmlns:a16="http://schemas.microsoft.com/office/drawing/2014/main" val="1929568561"/>
                    </a:ext>
                  </a:extLst>
                </a:gridCol>
                <a:gridCol w="1067570">
                  <a:extLst>
                    <a:ext uri="{9D8B030D-6E8A-4147-A177-3AD203B41FA5}">
                      <a16:colId xmlns:a16="http://schemas.microsoft.com/office/drawing/2014/main" val="617922670"/>
                    </a:ext>
                  </a:extLst>
                </a:gridCol>
                <a:gridCol w="1067570">
                  <a:extLst>
                    <a:ext uri="{9D8B030D-6E8A-4147-A177-3AD203B41FA5}">
                      <a16:colId xmlns:a16="http://schemas.microsoft.com/office/drawing/2014/main" val="1934385562"/>
                    </a:ext>
                  </a:extLst>
                </a:gridCol>
                <a:gridCol w="1067570">
                  <a:extLst>
                    <a:ext uri="{9D8B030D-6E8A-4147-A177-3AD203B41FA5}">
                      <a16:colId xmlns:a16="http://schemas.microsoft.com/office/drawing/2014/main" val="2752363926"/>
                    </a:ext>
                  </a:extLst>
                </a:gridCol>
              </a:tblGrid>
              <a:tr h="393185">
                <a:tc>
                  <a:txBody>
                    <a:bodyPr/>
                    <a:lstStyle/>
                    <a:p>
                      <a:pPr algn="ctr"/>
                      <a:r>
                        <a:rPr lang="en-US" u="none">
                          <a:solidFill>
                            <a:schemeClr val="bg1"/>
                          </a:solidFill>
                        </a:rPr>
                        <a:t>DATE</a:t>
                      </a:r>
                    </a:p>
                  </a:txBody>
                  <a:tcPr marL="19050" marR="19050" marT="19050" marB="19050" anchor="ctr"/>
                </a:tc>
                <a:tc>
                  <a:txBody>
                    <a:bodyPr/>
                    <a:lstStyle/>
                    <a:p>
                      <a:pPr algn="ctr"/>
                      <a:r>
                        <a:rPr lang="en-US" u="none">
                          <a:solidFill>
                            <a:schemeClr val="bg1"/>
                          </a:solidFill>
                        </a:rPr>
                        <a:t>-10</a:t>
                      </a:r>
                    </a:p>
                  </a:txBody>
                  <a:tcPr marL="19050" marR="19050" marT="19050" marB="19050" anchor="ctr"/>
                </a:tc>
                <a:tc>
                  <a:txBody>
                    <a:bodyPr/>
                    <a:lstStyle/>
                    <a:p>
                      <a:pPr algn="ctr"/>
                      <a:r>
                        <a:rPr lang="en-US" u="none">
                          <a:solidFill>
                            <a:schemeClr val="bg1"/>
                          </a:solidFill>
                        </a:rPr>
                        <a:t>0</a:t>
                      </a:r>
                    </a:p>
                  </a:txBody>
                  <a:tcPr marL="19050" marR="19050" marT="19050" marB="19050" anchor="ctr"/>
                </a:tc>
                <a:tc>
                  <a:txBody>
                    <a:bodyPr/>
                    <a:lstStyle/>
                    <a:p>
                      <a:pPr algn="ctr"/>
                      <a:r>
                        <a:rPr lang="en-US" u="none">
                          <a:solidFill>
                            <a:schemeClr val="bg1"/>
                          </a:solidFill>
                        </a:rPr>
                        <a:t>Average -10/0</a:t>
                      </a:r>
                    </a:p>
                  </a:txBody>
                  <a:tcPr marL="19050" marR="19050" marT="19050" marB="19050" anchor="ctr"/>
                </a:tc>
                <a:tc>
                  <a:txBody>
                    <a:bodyPr/>
                    <a:lstStyle/>
                    <a:p>
                      <a:pPr algn="ctr"/>
                      <a:r>
                        <a:rPr lang="en-US" u="none">
                          <a:solidFill>
                            <a:schemeClr val="bg1"/>
                          </a:solidFill>
                        </a:rPr>
                        <a:t>30</a:t>
                      </a:r>
                    </a:p>
                  </a:txBody>
                  <a:tcPr marL="19050" marR="19050" marT="19050" marB="19050" anchor="ctr"/>
                </a:tc>
                <a:tc>
                  <a:txBody>
                    <a:bodyPr/>
                    <a:lstStyle/>
                    <a:p>
                      <a:pPr algn="ctr"/>
                      <a:r>
                        <a:rPr lang="en-US" u="none">
                          <a:solidFill>
                            <a:schemeClr val="bg1"/>
                          </a:solidFill>
                        </a:rPr>
                        <a:t>60</a:t>
                      </a:r>
                    </a:p>
                  </a:txBody>
                  <a:tcPr marL="19050" marR="19050" marT="19050" marB="19050" anchor="ctr"/>
                </a:tc>
                <a:tc>
                  <a:txBody>
                    <a:bodyPr/>
                    <a:lstStyle/>
                    <a:p>
                      <a:pPr algn="ctr"/>
                      <a:r>
                        <a:rPr lang="en-US" u="none">
                          <a:solidFill>
                            <a:schemeClr val="bg1"/>
                          </a:solidFill>
                        </a:rPr>
                        <a:t>90</a:t>
                      </a:r>
                    </a:p>
                  </a:txBody>
                  <a:tcPr marL="19050" marR="19050" marT="19050" marB="19050" anchor="ctr"/>
                </a:tc>
                <a:tc>
                  <a:txBody>
                    <a:bodyPr/>
                    <a:lstStyle/>
                    <a:p>
                      <a:pPr algn="ctr"/>
                      <a:r>
                        <a:rPr lang="en-US" u="none">
                          <a:solidFill>
                            <a:schemeClr val="bg1"/>
                          </a:solidFill>
                        </a:rPr>
                        <a:t>120</a:t>
                      </a:r>
                    </a:p>
                  </a:txBody>
                  <a:tcPr marL="19050" marR="19050" marT="19050" marB="19050" anchor="ctr"/>
                </a:tc>
                <a:tc>
                  <a:txBody>
                    <a:bodyPr/>
                    <a:lstStyle/>
                    <a:p>
                      <a:pPr algn="ctr"/>
                      <a:r>
                        <a:rPr lang="en-US" u="none">
                          <a:solidFill>
                            <a:schemeClr val="bg1"/>
                          </a:solidFill>
                        </a:rPr>
                        <a:t>A1c</a:t>
                      </a:r>
                    </a:p>
                  </a:txBody>
                  <a:tcPr marL="19050" marR="19050" marT="19050" marB="19050" anchor="ctr"/>
                </a:tc>
                <a:tc>
                  <a:txBody>
                    <a:bodyPr/>
                    <a:lstStyle/>
                    <a:p>
                      <a:pPr algn="ctr"/>
                      <a:r>
                        <a:rPr lang="en-US" u="none">
                          <a:solidFill>
                            <a:schemeClr val="bg1"/>
                          </a:solidFill>
                        </a:rPr>
                        <a:t>Status</a:t>
                      </a:r>
                    </a:p>
                  </a:txBody>
                  <a:tcPr marL="19050" marR="19050" marT="19050" marB="19050" anchor="ctr"/>
                </a:tc>
                <a:extLst>
                  <a:ext uri="{0D108BD9-81ED-4DB2-BD59-A6C34878D82A}">
                    <a16:rowId xmlns:a16="http://schemas.microsoft.com/office/drawing/2014/main" val="892710358"/>
                  </a:ext>
                </a:extLst>
              </a:tr>
              <a:tr h="393185">
                <a:tc>
                  <a:txBody>
                    <a:bodyPr/>
                    <a:lstStyle/>
                    <a:p>
                      <a:pPr algn="r"/>
                      <a:r>
                        <a:rPr lang="en-US"/>
                        <a:t>12/20/13 </a:t>
                      </a:r>
                    </a:p>
                  </a:txBody>
                  <a:tcPr marL="19050" marR="19050" marT="19050" marB="19050" anchor="ctr"/>
                </a:tc>
                <a:tc>
                  <a:txBody>
                    <a:bodyPr/>
                    <a:lstStyle/>
                    <a:p>
                      <a:pPr algn="r"/>
                      <a:r>
                        <a:rPr lang="en-US"/>
                        <a:t>95 </a:t>
                      </a:r>
                    </a:p>
                  </a:txBody>
                  <a:tcPr marL="19050" marR="19050" marT="19050" marB="19050" anchor="ctr"/>
                </a:tc>
                <a:tc>
                  <a:txBody>
                    <a:bodyPr/>
                    <a:lstStyle/>
                    <a:p>
                      <a:pPr algn="r"/>
                      <a:r>
                        <a:rPr lang="en-US"/>
                        <a:t>96 </a:t>
                      </a:r>
                    </a:p>
                  </a:txBody>
                  <a:tcPr marL="19050" marR="19050" marT="19050" marB="19050" anchor="ctr"/>
                </a:tc>
                <a:tc>
                  <a:txBody>
                    <a:bodyPr/>
                    <a:lstStyle/>
                    <a:p>
                      <a:pPr algn="r"/>
                      <a:r>
                        <a:rPr lang="en-US"/>
                        <a:t>96 </a:t>
                      </a:r>
                    </a:p>
                  </a:txBody>
                  <a:tcPr marL="19050" marR="19050" marT="19050" marB="19050" anchor="ctr"/>
                </a:tc>
                <a:tc>
                  <a:txBody>
                    <a:bodyPr/>
                    <a:lstStyle/>
                    <a:p>
                      <a:pPr algn="r"/>
                      <a:r>
                        <a:rPr lang="en-US"/>
                        <a:t>142 </a:t>
                      </a:r>
                    </a:p>
                  </a:txBody>
                  <a:tcPr marL="19050" marR="19050" marT="19050" marB="19050" anchor="ctr"/>
                </a:tc>
                <a:tc>
                  <a:txBody>
                    <a:bodyPr/>
                    <a:lstStyle/>
                    <a:p>
                      <a:pPr algn="r"/>
                      <a:r>
                        <a:rPr lang="en-US"/>
                        <a:t>139 </a:t>
                      </a:r>
                    </a:p>
                  </a:txBody>
                  <a:tcPr marL="19050" marR="19050" marT="19050" marB="19050" anchor="ctr"/>
                </a:tc>
                <a:tc>
                  <a:txBody>
                    <a:bodyPr/>
                    <a:lstStyle/>
                    <a:p>
                      <a:pPr algn="r"/>
                      <a:r>
                        <a:rPr lang="en-US"/>
                        <a:t>136 </a:t>
                      </a:r>
                    </a:p>
                  </a:txBody>
                  <a:tcPr marL="19050" marR="19050" marT="19050" marB="19050" anchor="ctr"/>
                </a:tc>
                <a:tc>
                  <a:txBody>
                    <a:bodyPr/>
                    <a:lstStyle/>
                    <a:p>
                      <a:pPr algn="r"/>
                      <a:r>
                        <a:rPr lang="en-US"/>
                        <a:t>110 </a:t>
                      </a:r>
                    </a:p>
                  </a:txBody>
                  <a:tcPr marL="19050" marR="19050" marT="19050" marB="19050" anchor="ctr"/>
                </a:tc>
                <a:tc>
                  <a:txBody>
                    <a:bodyPr/>
                    <a:lstStyle/>
                    <a:p>
                      <a:pPr algn="r"/>
                      <a:r>
                        <a:rPr lang="en-US"/>
                        <a:t>5.4 </a:t>
                      </a:r>
                    </a:p>
                  </a:txBody>
                  <a:tcPr marL="19050" marR="19050" marT="19050" marB="19050" anchor="ctr"/>
                </a:tc>
                <a:tc>
                  <a:txBody>
                    <a:bodyPr/>
                    <a:lstStyle/>
                    <a:p>
                      <a:pPr algn="r"/>
                      <a:r>
                        <a:rPr lang="en-US"/>
                        <a:t>Normal </a:t>
                      </a:r>
                    </a:p>
                  </a:txBody>
                  <a:tcPr marL="19050" marR="19050" marT="19050" marB="19050" anchor="ctr"/>
                </a:tc>
                <a:extLst>
                  <a:ext uri="{0D108BD9-81ED-4DB2-BD59-A6C34878D82A}">
                    <a16:rowId xmlns:a16="http://schemas.microsoft.com/office/drawing/2014/main" val="3920470942"/>
                  </a:ext>
                </a:extLst>
              </a:tr>
              <a:tr h="393185">
                <a:tc>
                  <a:txBody>
                    <a:bodyPr/>
                    <a:lstStyle/>
                    <a:p>
                      <a:pPr algn="r"/>
                      <a:r>
                        <a:rPr lang="en-US"/>
                        <a:t>7/22/14 </a:t>
                      </a:r>
                    </a:p>
                  </a:txBody>
                  <a:tcPr marL="19050" marR="19050" marT="19050" marB="19050" anchor="ctr"/>
                </a:tc>
                <a:tc>
                  <a:txBody>
                    <a:bodyPr/>
                    <a:lstStyle/>
                    <a:p>
                      <a:pPr algn="r"/>
                      <a:r>
                        <a:rPr lang="en-US"/>
                        <a:t>93 </a:t>
                      </a:r>
                    </a:p>
                  </a:txBody>
                  <a:tcPr marL="19050" marR="19050" marT="19050" marB="19050" anchor="ctr"/>
                </a:tc>
                <a:tc>
                  <a:txBody>
                    <a:bodyPr/>
                    <a:lstStyle/>
                    <a:p>
                      <a:pPr algn="r"/>
                      <a:r>
                        <a:rPr lang="en-US"/>
                        <a:t>88 </a:t>
                      </a:r>
                    </a:p>
                  </a:txBody>
                  <a:tcPr marL="19050" marR="19050" marT="19050" marB="19050" anchor="ctr"/>
                </a:tc>
                <a:tc>
                  <a:txBody>
                    <a:bodyPr/>
                    <a:lstStyle/>
                    <a:p>
                      <a:pPr algn="r"/>
                      <a:r>
                        <a:rPr lang="en-US"/>
                        <a:t>91 </a:t>
                      </a:r>
                    </a:p>
                  </a:txBody>
                  <a:tcPr marL="19050" marR="19050" marT="19050" marB="19050" anchor="ctr"/>
                </a:tc>
                <a:tc>
                  <a:txBody>
                    <a:bodyPr/>
                    <a:lstStyle/>
                    <a:p>
                      <a:pPr algn="r"/>
                      <a:r>
                        <a:rPr lang="en-US"/>
                        <a:t>162 </a:t>
                      </a:r>
                    </a:p>
                  </a:txBody>
                  <a:tcPr marL="19050" marR="19050" marT="19050" marB="19050" anchor="ctr"/>
                </a:tc>
                <a:tc>
                  <a:txBody>
                    <a:bodyPr/>
                    <a:lstStyle/>
                    <a:p>
                      <a:pPr algn="r"/>
                      <a:r>
                        <a:rPr lang="en-US"/>
                        <a:t>160 </a:t>
                      </a:r>
                    </a:p>
                  </a:txBody>
                  <a:tcPr marL="19050" marR="19050" marT="19050" marB="19050" anchor="ctr"/>
                </a:tc>
                <a:tc>
                  <a:txBody>
                    <a:bodyPr/>
                    <a:lstStyle/>
                    <a:p>
                      <a:pPr algn="r"/>
                      <a:r>
                        <a:rPr lang="en-US"/>
                        <a:t>132 </a:t>
                      </a:r>
                    </a:p>
                  </a:txBody>
                  <a:tcPr marL="19050" marR="19050" marT="19050" marB="19050" anchor="ctr"/>
                </a:tc>
                <a:tc>
                  <a:txBody>
                    <a:bodyPr/>
                    <a:lstStyle/>
                    <a:p>
                      <a:pPr algn="r"/>
                      <a:r>
                        <a:rPr lang="en-US"/>
                        <a:t>112 </a:t>
                      </a:r>
                    </a:p>
                  </a:txBody>
                  <a:tcPr marL="19050" marR="19050" marT="19050" marB="19050" anchor="ctr"/>
                </a:tc>
                <a:tc>
                  <a:txBody>
                    <a:bodyPr/>
                    <a:lstStyle/>
                    <a:p>
                      <a:pPr algn="r"/>
                      <a:r>
                        <a:rPr lang="en-US"/>
                        <a:t>5.6 </a:t>
                      </a:r>
                    </a:p>
                  </a:txBody>
                  <a:tcPr marL="19050" marR="19050" marT="19050" marB="19050" anchor="ctr"/>
                </a:tc>
                <a:tc>
                  <a:txBody>
                    <a:bodyPr/>
                    <a:lstStyle/>
                    <a:p>
                      <a:pPr algn="r"/>
                      <a:r>
                        <a:rPr lang="en-US"/>
                        <a:t>Normal </a:t>
                      </a:r>
                    </a:p>
                  </a:txBody>
                  <a:tcPr marL="19050" marR="19050" marT="19050" marB="19050" anchor="ctr"/>
                </a:tc>
                <a:extLst>
                  <a:ext uri="{0D108BD9-81ED-4DB2-BD59-A6C34878D82A}">
                    <a16:rowId xmlns:a16="http://schemas.microsoft.com/office/drawing/2014/main" val="3092426618"/>
                  </a:ext>
                </a:extLst>
              </a:tr>
              <a:tr h="393185">
                <a:tc>
                  <a:txBody>
                    <a:bodyPr/>
                    <a:lstStyle/>
                    <a:p>
                      <a:pPr algn="r"/>
                      <a:r>
                        <a:rPr lang="en-US"/>
                        <a:t>CGM   2/6/15 </a:t>
                      </a:r>
                    </a:p>
                  </a:txBody>
                  <a:tcPr marL="19050" marR="19050" marT="19050" marB="19050" anchor="ctr"/>
                </a:tc>
                <a:tc>
                  <a:txBody>
                    <a:bodyPr/>
                    <a:lstStyle/>
                    <a:p>
                      <a:pPr algn="r"/>
                      <a:r>
                        <a:rPr lang="en-US"/>
                        <a:t>84 </a:t>
                      </a:r>
                    </a:p>
                  </a:txBody>
                  <a:tcPr marL="19050" marR="19050" marT="19050" marB="19050" anchor="ctr"/>
                </a:tc>
                <a:tc>
                  <a:txBody>
                    <a:bodyPr/>
                    <a:lstStyle/>
                    <a:p>
                      <a:pPr algn="r"/>
                      <a:r>
                        <a:rPr lang="en-US"/>
                        <a:t>84 </a:t>
                      </a:r>
                    </a:p>
                  </a:txBody>
                  <a:tcPr marL="19050" marR="19050" marT="19050" marB="19050" anchor="ctr"/>
                </a:tc>
                <a:tc>
                  <a:txBody>
                    <a:bodyPr/>
                    <a:lstStyle/>
                    <a:p>
                      <a:pPr algn="r"/>
                      <a:r>
                        <a:rPr lang="en-US"/>
                        <a:t>84 </a:t>
                      </a:r>
                    </a:p>
                  </a:txBody>
                  <a:tcPr marL="19050" marR="19050" marT="19050" marB="19050" anchor="ctr"/>
                </a:tc>
                <a:tc>
                  <a:txBody>
                    <a:bodyPr/>
                    <a:lstStyle/>
                    <a:p>
                      <a:pPr algn="r"/>
                      <a:r>
                        <a:rPr lang="en-US"/>
                        <a:t>138 </a:t>
                      </a:r>
                    </a:p>
                  </a:txBody>
                  <a:tcPr marL="19050" marR="19050" marT="19050" marB="19050" anchor="ctr"/>
                </a:tc>
                <a:tc>
                  <a:txBody>
                    <a:bodyPr/>
                    <a:lstStyle/>
                    <a:p>
                      <a:pPr algn="r"/>
                      <a:r>
                        <a:rPr lang="en-US"/>
                        <a:t>170 </a:t>
                      </a:r>
                    </a:p>
                  </a:txBody>
                  <a:tcPr marL="19050" marR="19050" marT="19050" marB="19050" anchor="ctr"/>
                </a:tc>
                <a:tc>
                  <a:txBody>
                    <a:bodyPr/>
                    <a:lstStyle/>
                    <a:p>
                      <a:pPr algn="r"/>
                      <a:r>
                        <a:rPr lang="en-US"/>
                        <a:t>162 </a:t>
                      </a:r>
                    </a:p>
                  </a:txBody>
                  <a:tcPr marL="19050" marR="19050" marT="19050" marB="19050" anchor="ctr"/>
                </a:tc>
                <a:tc>
                  <a:txBody>
                    <a:bodyPr/>
                    <a:lstStyle/>
                    <a:p>
                      <a:pPr algn="r"/>
                      <a:r>
                        <a:rPr lang="en-US"/>
                        <a:t>111 </a:t>
                      </a:r>
                    </a:p>
                  </a:txBody>
                  <a:tcPr marL="19050" marR="19050" marT="19050" marB="19050" anchor="ctr"/>
                </a:tc>
                <a:tc>
                  <a:txBody>
                    <a:bodyPr/>
                    <a:lstStyle/>
                    <a:p>
                      <a:pPr algn="r"/>
                      <a:r>
                        <a:rPr lang="en-US"/>
                        <a:t>5.5 </a:t>
                      </a:r>
                    </a:p>
                  </a:txBody>
                  <a:tcPr marL="19050" marR="19050" marT="19050" marB="19050" anchor="ctr"/>
                </a:tc>
                <a:tc>
                  <a:txBody>
                    <a:bodyPr/>
                    <a:lstStyle/>
                    <a:p>
                      <a:pPr algn="r"/>
                      <a:r>
                        <a:rPr lang="en-US"/>
                        <a:t>Normal </a:t>
                      </a:r>
                    </a:p>
                  </a:txBody>
                  <a:tcPr marL="19050" marR="19050" marT="19050" marB="19050" anchor="ctr"/>
                </a:tc>
                <a:extLst>
                  <a:ext uri="{0D108BD9-81ED-4DB2-BD59-A6C34878D82A}">
                    <a16:rowId xmlns:a16="http://schemas.microsoft.com/office/drawing/2014/main" val="3215721878"/>
                  </a:ext>
                </a:extLst>
              </a:tr>
              <a:tr h="393185">
                <a:tc>
                  <a:txBody>
                    <a:bodyPr/>
                    <a:lstStyle/>
                    <a:p>
                      <a:pPr algn="r"/>
                      <a:r>
                        <a:rPr lang="en-US"/>
                        <a:t>6/12/15 </a:t>
                      </a:r>
                    </a:p>
                  </a:txBody>
                  <a:tcPr marL="19050" marR="19050" marT="19050" marB="19050" anchor="ctr"/>
                </a:tc>
                <a:tc>
                  <a:txBody>
                    <a:bodyPr/>
                    <a:lstStyle/>
                    <a:p>
                      <a:pPr algn="r"/>
                      <a:r>
                        <a:rPr lang="en-US"/>
                        <a:t>94 </a:t>
                      </a:r>
                    </a:p>
                  </a:txBody>
                  <a:tcPr marL="19050" marR="19050" marT="19050" marB="19050" anchor="ctr"/>
                </a:tc>
                <a:tc>
                  <a:txBody>
                    <a:bodyPr/>
                    <a:lstStyle/>
                    <a:p>
                      <a:pPr algn="r"/>
                      <a:r>
                        <a:rPr lang="en-US"/>
                        <a:t>90 </a:t>
                      </a:r>
                    </a:p>
                  </a:txBody>
                  <a:tcPr marL="19050" marR="19050" marT="19050" marB="19050" anchor="ctr"/>
                </a:tc>
                <a:tc>
                  <a:txBody>
                    <a:bodyPr/>
                    <a:lstStyle/>
                    <a:p>
                      <a:pPr algn="r"/>
                      <a:r>
                        <a:rPr lang="en-US"/>
                        <a:t>92 </a:t>
                      </a:r>
                    </a:p>
                  </a:txBody>
                  <a:tcPr marL="19050" marR="19050" marT="19050" marB="19050" anchor="ctr"/>
                </a:tc>
                <a:tc>
                  <a:txBody>
                    <a:bodyPr/>
                    <a:lstStyle/>
                    <a:p>
                      <a:pPr algn="r"/>
                      <a:r>
                        <a:rPr lang="en-US"/>
                        <a:t>146 </a:t>
                      </a:r>
                    </a:p>
                  </a:txBody>
                  <a:tcPr marL="19050" marR="19050" marT="19050" marB="19050" anchor="ctr"/>
                </a:tc>
                <a:tc>
                  <a:txBody>
                    <a:bodyPr/>
                    <a:lstStyle/>
                    <a:p>
                      <a:pPr algn="r"/>
                      <a:r>
                        <a:rPr lang="en-US"/>
                        <a:t>114 </a:t>
                      </a:r>
                    </a:p>
                  </a:txBody>
                  <a:tcPr marL="19050" marR="19050" marT="19050" marB="19050" anchor="ctr"/>
                </a:tc>
                <a:tc>
                  <a:txBody>
                    <a:bodyPr/>
                    <a:lstStyle/>
                    <a:p>
                      <a:pPr algn="r"/>
                      <a:r>
                        <a:rPr lang="en-US"/>
                        <a:t>133 </a:t>
                      </a:r>
                    </a:p>
                  </a:txBody>
                  <a:tcPr marL="19050" marR="19050" marT="19050" marB="19050" anchor="ctr"/>
                </a:tc>
                <a:tc>
                  <a:txBody>
                    <a:bodyPr/>
                    <a:lstStyle/>
                    <a:p>
                      <a:pPr algn="r"/>
                      <a:r>
                        <a:rPr lang="en-US"/>
                        <a:t>139 </a:t>
                      </a:r>
                    </a:p>
                  </a:txBody>
                  <a:tcPr marL="19050" marR="19050" marT="19050" marB="19050" anchor="ctr"/>
                </a:tc>
                <a:tc>
                  <a:txBody>
                    <a:bodyPr/>
                    <a:lstStyle/>
                    <a:p>
                      <a:pPr algn="r"/>
                      <a:r>
                        <a:rPr lang="en-US"/>
                        <a:t>5.6 </a:t>
                      </a:r>
                    </a:p>
                  </a:txBody>
                  <a:tcPr marL="19050" marR="19050" marT="19050" marB="19050" anchor="ctr"/>
                </a:tc>
                <a:tc>
                  <a:txBody>
                    <a:bodyPr/>
                    <a:lstStyle/>
                    <a:p>
                      <a:pPr algn="r"/>
                      <a:r>
                        <a:rPr lang="en-US"/>
                        <a:t>Normal </a:t>
                      </a:r>
                    </a:p>
                  </a:txBody>
                  <a:tcPr marL="19050" marR="19050" marT="19050" marB="19050" anchor="ctr"/>
                </a:tc>
                <a:extLst>
                  <a:ext uri="{0D108BD9-81ED-4DB2-BD59-A6C34878D82A}">
                    <a16:rowId xmlns:a16="http://schemas.microsoft.com/office/drawing/2014/main" val="512721695"/>
                  </a:ext>
                </a:extLst>
              </a:tr>
              <a:tr h="393185">
                <a:tc>
                  <a:txBody>
                    <a:bodyPr/>
                    <a:lstStyle/>
                    <a:p>
                      <a:pPr algn="r"/>
                      <a:r>
                        <a:rPr lang="en-US"/>
                        <a:t>12/22/15</a:t>
                      </a:r>
                    </a:p>
                  </a:txBody>
                  <a:tcPr marL="19050" marR="19050" marT="19050" marB="19050" anchor="ctr"/>
                </a:tc>
                <a:tc>
                  <a:txBody>
                    <a:bodyPr/>
                    <a:lstStyle/>
                    <a:p>
                      <a:pPr algn="r"/>
                      <a:endParaRPr lang="en-US"/>
                    </a:p>
                  </a:txBody>
                  <a:tcPr marL="19050" marR="19050" marT="19050" marB="19050" anchor="ctr"/>
                </a:tc>
                <a:tc>
                  <a:txBody>
                    <a:bodyPr/>
                    <a:lstStyle/>
                    <a:p>
                      <a:pPr algn="r"/>
                      <a:r>
                        <a:rPr lang="en-US"/>
                        <a:t>102 </a:t>
                      </a:r>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r>
                        <a:rPr lang="en-US"/>
                        <a:t>119 </a:t>
                      </a:r>
                    </a:p>
                  </a:txBody>
                  <a:tcPr marL="19050" marR="19050" marT="19050" marB="19050" anchor="ctr"/>
                </a:tc>
                <a:tc>
                  <a:txBody>
                    <a:bodyPr/>
                    <a:lstStyle/>
                    <a:p>
                      <a:pPr algn="r"/>
                      <a:r>
                        <a:rPr lang="en-US" b="1">
                          <a:solidFill>
                            <a:srgbClr val="FF0000"/>
                          </a:solidFill>
                        </a:rPr>
                        <a:t>5.8 </a:t>
                      </a:r>
                    </a:p>
                  </a:txBody>
                  <a:tcPr marL="19050" marR="19050" marT="19050" marB="19050" anchor="ctr">
                    <a:solidFill>
                      <a:srgbClr val="FFFF00"/>
                    </a:solidFill>
                  </a:tcPr>
                </a:tc>
                <a:tc>
                  <a:txBody>
                    <a:bodyPr/>
                    <a:lstStyle/>
                    <a:p>
                      <a:pPr algn="r"/>
                      <a:r>
                        <a:rPr lang="en-US"/>
                        <a:t>Stage 2 </a:t>
                      </a:r>
                    </a:p>
                  </a:txBody>
                  <a:tcPr marL="19050" marR="19050" marT="19050" marB="19050" anchor="ctr"/>
                </a:tc>
                <a:extLst>
                  <a:ext uri="{0D108BD9-81ED-4DB2-BD59-A6C34878D82A}">
                    <a16:rowId xmlns:a16="http://schemas.microsoft.com/office/drawing/2014/main" val="1477003404"/>
                  </a:ext>
                </a:extLst>
              </a:tr>
              <a:tr h="393185">
                <a:tc>
                  <a:txBody>
                    <a:bodyPr/>
                    <a:lstStyle/>
                    <a:p>
                      <a:pPr algn="r"/>
                      <a:r>
                        <a:rPr lang="en-US"/>
                        <a:t>6/20/16</a:t>
                      </a:r>
                    </a:p>
                  </a:txBody>
                  <a:tcPr marL="19050" marR="19050" marT="19050" marB="19050" anchor="ctr"/>
                </a:tc>
                <a:tc>
                  <a:txBody>
                    <a:bodyPr/>
                    <a:lstStyle/>
                    <a:p>
                      <a:pPr algn="r"/>
                      <a:endParaRPr lang="en-US"/>
                    </a:p>
                  </a:txBody>
                  <a:tcPr marL="19050" marR="19050" marT="19050" marB="19050" anchor="ctr"/>
                </a:tc>
                <a:tc>
                  <a:txBody>
                    <a:bodyPr/>
                    <a:lstStyle/>
                    <a:p>
                      <a:pPr algn="r"/>
                      <a:r>
                        <a:rPr lang="en-US"/>
                        <a:t>92 </a:t>
                      </a:r>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endParaRPr lang="en-US"/>
                    </a:p>
                  </a:txBody>
                  <a:tcPr marL="19050" marR="19050" marT="19050" marB="19050" anchor="ctr"/>
                </a:tc>
                <a:tc>
                  <a:txBody>
                    <a:bodyPr/>
                    <a:lstStyle/>
                    <a:p>
                      <a:pPr algn="r"/>
                      <a:r>
                        <a:rPr lang="en-US"/>
                        <a:t>128 </a:t>
                      </a:r>
                    </a:p>
                  </a:txBody>
                  <a:tcPr marL="19050" marR="19050" marT="19050" marB="19050" anchor="ctr"/>
                </a:tc>
                <a:tc>
                  <a:txBody>
                    <a:bodyPr/>
                    <a:lstStyle/>
                    <a:p>
                      <a:pPr algn="r"/>
                      <a:r>
                        <a:rPr lang="en-US" b="1">
                          <a:solidFill>
                            <a:srgbClr val="FF0000"/>
                          </a:solidFill>
                        </a:rPr>
                        <a:t>6.1 </a:t>
                      </a:r>
                    </a:p>
                  </a:txBody>
                  <a:tcPr marL="19050" marR="19050" marT="19050" marB="19050" anchor="ctr">
                    <a:solidFill>
                      <a:srgbClr val="FFFF00"/>
                    </a:solidFill>
                  </a:tcPr>
                </a:tc>
                <a:tc>
                  <a:txBody>
                    <a:bodyPr/>
                    <a:lstStyle/>
                    <a:p>
                      <a:pPr algn="r"/>
                      <a:r>
                        <a:rPr lang="en-US"/>
                        <a:t>Stage 2 </a:t>
                      </a:r>
                    </a:p>
                  </a:txBody>
                  <a:tcPr marL="19050" marR="19050" marT="19050" marB="19050" anchor="ctr"/>
                </a:tc>
                <a:extLst>
                  <a:ext uri="{0D108BD9-81ED-4DB2-BD59-A6C34878D82A}">
                    <a16:rowId xmlns:a16="http://schemas.microsoft.com/office/drawing/2014/main" val="3556558529"/>
                  </a:ext>
                </a:extLst>
              </a:tr>
            </a:tbl>
          </a:graphicData>
        </a:graphic>
      </p:graphicFrame>
      <p:graphicFrame>
        <p:nvGraphicFramePr>
          <p:cNvPr id="8" name="Table 7">
            <a:extLst>
              <a:ext uri="{FF2B5EF4-FFF2-40B4-BE49-F238E27FC236}">
                <a16:creationId xmlns:a16="http://schemas.microsoft.com/office/drawing/2014/main" id="{B15661A8-E099-DEB5-ED43-05E589E48EC0}"/>
              </a:ext>
            </a:extLst>
          </p:cNvPr>
          <p:cNvGraphicFramePr>
            <a:graphicFrameLocks noGrp="1"/>
          </p:cNvGraphicFramePr>
          <p:nvPr>
            <p:extLst>
              <p:ext uri="{D42A27DB-BD31-4B8C-83A1-F6EECF244321}">
                <p14:modId xmlns:p14="http://schemas.microsoft.com/office/powerpoint/2010/main" val="3270433024"/>
              </p:ext>
            </p:extLst>
          </p:nvPr>
        </p:nvGraphicFramePr>
        <p:xfrm>
          <a:off x="3811713" y="3842534"/>
          <a:ext cx="4099836" cy="2676395"/>
        </p:xfrm>
        <a:graphic>
          <a:graphicData uri="http://schemas.openxmlformats.org/drawingml/2006/table">
            <a:tbl>
              <a:tblPr firstRow="1" bandRow="1">
                <a:tableStyleId>{5C22544A-7EE6-4342-B048-85BDC9FD1C3A}</a:tableStyleId>
              </a:tblPr>
              <a:tblGrid>
                <a:gridCol w="4099836">
                  <a:extLst>
                    <a:ext uri="{9D8B030D-6E8A-4147-A177-3AD203B41FA5}">
                      <a16:colId xmlns:a16="http://schemas.microsoft.com/office/drawing/2014/main" val="3823951036"/>
                    </a:ext>
                  </a:extLst>
                </a:gridCol>
              </a:tblGrid>
              <a:tr h="511222">
                <a:tc>
                  <a:txBody>
                    <a:bodyPr/>
                    <a:lstStyle/>
                    <a:p>
                      <a:r>
                        <a:rPr lang="en-US">
                          <a:solidFill>
                            <a:schemeClr val="bg1"/>
                          </a:solidFill>
                        </a:rPr>
                        <a:t>DATE 2/6/15   CGM </a:t>
                      </a:r>
                    </a:p>
                  </a:txBody>
                  <a:tcPr marL="19050" marR="19050" marT="19050" marB="19050" anchor="ctr"/>
                </a:tc>
                <a:extLst>
                  <a:ext uri="{0D108BD9-81ED-4DB2-BD59-A6C34878D82A}">
                    <a16:rowId xmlns:a16="http://schemas.microsoft.com/office/drawing/2014/main" val="2456020763"/>
                  </a:ext>
                </a:extLst>
              </a:tr>
              <a:tr h="758933">
                <a:tc>
                  <a:txBody>
                    <a:bodyPr/>
                    <a:lstStyle/>
                    <a:p>
                      <a:r>
                        <a:rPr lang="en-US"/>
                        <a:t>% in Target (140):                                </a:t>
                      </a:r>
                      <a:r>
                        <a:rPr lang="en-US" b="1"/>
                        <a:t>96</a:t>
                      </a:r>
                      <a:r>
                        <a:rPr lang="en-US"/>
                        <a:t>   </a:t>
                      </a:r>
                    </a:p>
                  </a:txBody>
                  <a:tcPr marL="19050" marR="19050" marT="19050" marB="19050" anchor="ctr"/>
                </a:tc>
                <a:extLst>
                  <a:ext uri="{0D108BD9-81ED-4DB2-BD59-A6C34878D82A}">
                    <a16:rowId xmlns:a16="http://schemas.microsoft.com/office/drawing/2014/main" val="1827509017"/>
                  </a:ext>
                </a:extLst>
              </a:tr>
              <a:tr h="743545">
                <a:tc>
                  <a:txBody>
                    <a:bodyPr/>
                    <a:lstStyle/>
                    <a:p>
                      <a:r>
                        <a:rPr lang="en-US"/>
                        <a:t>% in Hyperglycemia (140):                   </a:t>
                      </a:r>
                      <a:r>
                        <a:rPr lang="en-US" b="1"/>
                        <a:t>1</a:t>
                      </a:r>
                    </a:p>
                  </a:txBody>
                  <a:tcPr marL="19050" marR="19050" marT="19050" marB="19050" anchor="ctr"/>
                </a:tc>
                <a:extLst>
                  <a:ext uri="{0D108BD9-81ED-4DB2-BD59-A6C34878D82A}">
                    <a16:rowId xmlns:a16="http://schemas.microsoft.com/office/drawing/2014/main" val="607503075"/>
                  </a:ext>
                </a:extLst>
              </a:tr>
              <a:tr h="662695">
                <a:tc>
                  <a:txBody>
                    <a:bodyPr/>
                    <a:lstStyle/>
                    <a:p>
                      <a:pPr lvl="0">
                        <a:buNone/>
                      </a:pPr>
                      <a:r>
                        <a:rPr lang="en-US" sz="1800" b="0" i="0" u="none" strike="noStrike" noProof="0">
                          <a:effectLst/>
                          <a:latin typeface="Calibri"/>
                        </a:rPr>
                        <a:t>2 Peaks &gt; 200:                 </a:t>
                      </a:r>
                      <a:r>
                        <a:rPr lang="en-US" sz="1800" b="1" i="0" u="none" strike="noStrike" noProof="0">
                          <a:solidFill>
                            <a:schemeClr val="tx1"/>
                          </a:solidFill>
                          <a:effectLst/>
                          <a:latin typeface="Calibri"/>
                        </a:rPr>
                        <a:t>                       0</a:t>
                      </a:r>
                      <a:endParaRPr lang="en-US"/>
                    </a:p>
                  </a:txBody>
                  <a:tcPr marL="19050" marR="19050" marT="19050" marB="19050" anchor="ctr"/>
                </a:tc>
                <a:extLst>
                  <a:ext uri="{0D108BD9-81ED-4DB2-BD59-A6C34878D82A}">
                    <a16:rowId xmlns:a16="http://schemas.microsoft.com/office/drawing/2014/main" val="1792308520"/>
                  </a:ext>
                </a:extLst>
              </a:tr>
            </a:tbl>
          </a:graphicData>
        </a:graphic>
      </p:graphicFrame>
      <p:pic>
        <p:nvPicPr>
          <p:cNvPr id="4" name="Picture 3"/>
          <p:cNvPicPr>
            <a:picLocks noChangeAspect="1"/>
          </p:cNvPicPr>
          <p:nvPr/>
        </p:nvPicPr>
        <p:blipFill>
          <a:blip r:embed="rId4"/>
          <a:stretch>
            <a:fillRect/>
          </a:stretch>
        </p:blipFill>
        <p:spPr>
          <a:xfrm>
            <a:off x="10334290" y="6314548"/>
            <a:ext cx="1694835" cy="377985"/>
          </a:xfrm>
          <a:prstGeom prst="rect">
            <a:avLst/>
          </a:prstGeom>
        </p:spPr>
      </p:pic>
    </p:spTree>
    <p:extLst>
      <p:ext uri="{BB962C8B-B14F-4D97-AF65-F5344CB8AC3E}">
        <p14:creationId xmlns:p14="http://schemas.microsoft.com/office/powerpoint/2010/main" val="3108211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4AFF1-96EC-768E-C3AF-93247B75E401}"/>
              </a:ext>
            </a:extLst>
          </p:cNvPr>
          <p:cNvSpPr>
            <a:spLocks noGrp="1"/>
          </p:cNvSpPr>
          <p:nvPr>
            <p:ph type="title"/>
          </p:nvPr>
        </p:nvSpPr>
        <p:spPr/>
        <p:txBody>
          <a:bodyPr/>
          <a:lstStyle/>
          <a:p>
            <a:r>
              <a:rPr lang="en-US">
                <a:cs typeface="Calibri Light"/>
              </a:rPr>
              <a:t>  </a:t>
            </a:r>
            <a:r>
              <a:rPr lang="en-US" u="sng">
                <a:cs typeface="Calibri Light"/>
              </a:rPr>
              <a:t>Challenges</a:t>
            </a:r>
            <a:r>
              <a:rPr lang="en-US">
                <a:cs typeface="Calibri Light"/>
              </a:rPr>
              <a:t>                     </a:t>
            </a:r>
            <a:r>
              <a:rPr lang="en-US" u="sng">
                <a:cs typeface="Calibri Light"/>
              </a:rPr>
              <a:t>Successes</a:t>
            </a:r>
          </a:p>
        </p:txBody>
      </p:sp>
      <p:sp>
        <p:nvSpPr>
          <p:cNvPr id="4" name="Content Placeholder 3">
            <a:extLst>
              <a:ext uri="{FF2B5EF4-FFF2-40B4-BE49-F238E27FC236}">
                <a16:creationId xmlns:a16="http://schemas.microsoft.com/office/drawing/2014/main" id="{2C893725-C804-4755-C6D8-BA84E363942D}"/>
              </a:ext>
            </a:extLst>
          </p:cNvPr>
          <p:cNvSpPr>
            <a:spLocks noGrp="1"/>
          </p:cNvSpPr>
          <p:nvPr>
            <p:ph sz="half" idx="2"/>
          </p:nvPr>
        </p:nvSpPr>
        <p:spPr>
          <a:xfrm>
            <a:off x="5390178" y="1622708"/>
            <a:ext cx="5682605" cy="4706125"/>
          </a:xfrm>
        </p:spPr>
        <p:txBody>
          <a:bodyPr vert="horz" lIns="91440" tIns="45720" rIns="91440" bIns="45720" rtlCol="0" anchor="t">
            <a:normAutofit/>
          </a:bodyPr>
          <a:lstStyle/>
          <a:p>
            <a:r>
              <a:rPr lang="en-US" u="sng">
                <a:cs typeface="Calibri"/>
              </a:rPr>
              <a:t>Staff Support/Trust in Research</a:t>
            </a:r>
            <a:r>
              <a:rPr lang="en-US">
                <a:cs typeface="Calibri"/>
              </a:rPr>
              <a:t>: </a:t>
            </a:r>
            <a:r>
              <a:rPr lang="en-US">
                <a:solidFill>
                  <a:sysClr val="windowText" lastClr="000000"/>
                </a:solidFill>
              </a:rPr>
              <a:t>Persistence in contact attempts​, clinician consistency</a:t>
            </a:r>
          </a:p>
          <a:p>
            <a:endParaRPr lang="en-US" sz="200">
              <a:solidFill>
                <a:sysClr val="windowText" lastClr="000000"/>
              </a:solidFill>
            </a:endParaRPr>
          </a:p>
          <a:p>
            <a:r>
              <a:rPr lang="en-US" u="sng">
                <a:cs typeface="Calibri"/>
              </a:rPr>
              <a:t>Knowledge</a:t>
            </a:r>
            <a:r>
              <a:rPr lang="en-US">
                <a:cs typeface="Calibri"/>
              </a:rPr>
              <a:t>: Accurate risk perception, fam hx T1D</a:t>
            </a:r>
          </a:p>
          <a:p>
            <a:endParaRPr lang="en-US" sz="1050">
              <a:cs typeface="Calibri"/>
            </a:endParaRPr>
          </a:p>
          <a:p>
            <a:r>
              <a:rPr lang="en-US" u="sng">
                <a:cs typeface="Calibri"/>
              </a:rPr>
              <a:t>Access to study</a:t>
            </a:r>
            <a:r>
              <a:rPr lang="en-US">
                <a:cs typeface="Calibri"/>
              </a:rPr>
              <a:t>: Lived locally throughout study</a:t>
            </a:r>
          </a:p>
          <a:p>
            <a:endParaRPr lang="en-US" sz="1050">
              <a:cs typeface="Calibri"/>
            </a:endParaRPr>
          </a:p>
          <a:p>
            <a:r>
              <a:rPr lang="en-US" u="sng">
                <a:cs typeface="Calibri"/>
              </a:rPr>
              <a:t>Tools to Monitor</a:t>
            </a:r>
            <a:r>
              <a:rPr lang="en-US">
                <a:cs typeface="Calibri"/>
              </a:rPr>
              <a:t>: HGT supplies</a:t>
            </a:r>
          </a:p>
        </p:txBody>
      </p:sp>
      <p:sp>
        <p:nvSpPr>
          <p:cNvPr id="6" name="Content Placeholder 5">
            <a:extLst>
              <a:ext uri="{FF2B5EF4-FFF2-40B4-BE49-F238E27FC236}">
                <a16:creationId xmlns:a16="http://schemas.microsoft.com/office/drawing/2014/main" id="{9CDF6C61-3E79-9F78-D7B0-DDD09A90CF05}"/>
              </a:ext>
            </a:extLst>
          </p:cNvPr>
          <p:cNvSpPr>
            <a:spLocks noGrp="1"/>
          </p:cNvSpPr>
          <p:nvPr>
            <p:ph sz="quarter" idx="4"/>
          </p:nvPr>
        </p:nvSpPr>
        <p:spPr>
          <a:xfrm>
            <a:off x="690415" y="1690688"/>
            <a:ext cx="4417158" cy="3684588"/>
          </a:xfrm>
        </p:spPr>
        <p:txBody>
          <a:bodyPr vert="horz" lIns="91440" tIns="45720" rIns="91440" bIns="45720" rtlCol="0" anchor="t">
            <a:normAutofit/>
          </a:bodyPr>
          <a:lstStyle/>
          <a:p>
            <a:r>
              <a:rPr lang="en-US" u="sng">
                <a:cs typeface="Calibri"/>
              </a:rPr>
              <a:t>Protocol</a:t>
            </a:r>
            <a:r>
              <a:rPr lang="en-US">
                <a:cs typeface="Calibri"/>
              </a:rPr>
              <a:t>: CGM difficulties, dual participation</a:t>
            </a:r>
          </a:p>
          <a:p>
            <a:pPr marL="0" indent="0">
              <a:buNone/>
            </a:pPr>
            <a:endParaRPr lang="en-US">
              <a:cs typeface="Calibri"/>
            </a:endParaRPr>
          </a:p>
          <a:p>
            <a:r>
              <a:rPr lang="en-US" u="sng">
                <a:cs typeface="Calibri"/>
              </a:rPr>
              <a:t>Life Complexity</a:t>
            </a:r>
            <a:r>
              <a:rPr lang="en-US">
                <a:cs typeface="Calibri"/>
              </a:rPr>
              <a:t>: busy life, scheduling difficulty</a:t>
            </a:r>
          </a:p>
          <a:p>
            <a:pPr marL="0" indent="0">
              <a:buNone/>
            </a:pPr>
            <a:r>
              <a:rPr lang="en-US">
                <a:cs typeface="Calibri"/>
              </a:rPr>
              <a:t> </a:t>
            </a:r>
          </a:p>
          <a:p>
            <a:r>
              <a:rPr lang="en-US" u="sng">
                <a:cs typeface="Calibri"/>
              </a:rPr>
              <a:t>Avoidance</a:t>
            </a:r>
            <a:r>
              <a:rPr lang="en-US">
                <a:cs typeface="Calibri"/>
              </a:rPr>
              <a:t>: Home glucose testing </a:t>
            </a:r>
          </a:p>
          <a:p>
            <a:endParaRPr lang="en-US">
              <a:cs typeface="Calibri"/>
            </a:endParaRPr>
          </a:p>
          <a:p>
            <a:pPr marL="0" indent="0">
              <a:buNone/>
            </a:pPr>
            <a:endParaRPr lang="en-US">
              <a:cs typeface="Calibri"/>
            </a:endParaRPr>
          </a:p>
          <a:p>
            <a:endParaRPr lang="en-US">
              <a:cs typeface="Calibri"/>
            </a:endParaRPr>
          </a:p>
        </p:txBody>
      </p:sp>
      <p:sp>
        <p:nvSpPr>
          <p:cNvPr id="3" name="TextBox 2">
            <a:extLst>
              <a:ext uri="{FF2B5EF4-FFF2-40B4-BE49-F238E27FC236}">
                <a16:creationId xmlns:a16="http://schemas.microsoft.com/office/drawing/2014/main" id="{28988DC2-3FDF-FFE0-BA05-E8E53EAD8C60}"/>
              </a:ext>
            </a:extLst>
          </p:cNvPr>
          <p:cNvSpPr txBox="1"/>
          <p:nvPr/>
        </p:nvSpPr>
        <p:spPr>
          <a:xfrm>
            <a:off x="1213555" y="5983111"/>
            <a:ext cx="1735666" cy="691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4"/>
          <p:cNvPicPr>
            <a:picLocks noChangeAspect="1"/>
          </p:cNvPicPr>
          <p:nvPr/>
        </p:nvPicPr>
        <p:blipFill>
          <a:blip r:embed="rId3"/>
          <a:stretch>
            <a:fillRect/>
          </a:stretch>
        </p:blipFill>
        <p:spPr>
          <a:xfrm>
            <a:off x="10344564" y="6328833"/>
            <a:ext cx="1694835" cy="377985"/>
          </a:xfrm>
          <a:prstGeom prst="rect">
            <a:avLst/>
          </a:prstGeom>
        </p:spPr>
      </p:pic>
    </p:spTree>
    <p:extLst>
      <p:ext uri="{BB962C8B-B14F-4D97-AF65-F5344CB8AC3E}">
        <p14:creationId xmlns:p14="http://schemas.microsoft.com/office/powerpoint/2010/main" val="517544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F3C60-8CAE-BD28-7AE6-27E854372305}"/>
              </a:ext>
            </a:extLst>
          </p:cNvPr>
          <p:cNvSpPr>
            <a:spLocks noGrp="1"/>
          </p:cNvSpPr>
          <p:nvPr>
            <p:ph type="title"/>
          </p:nvPr>
        </p:nvSpPr>
        <p:spPr>
          <a:xfrm>
            <a:off x="504431" y="302150"/>
            <a:ext cx="10515600" cy="1325563"/>
          </a:xfrm>
        </p:spPr>
        <p:txBody>
          <a:bodyPr/>
          <a:lstStyle/>
          <a:p>
            <a:r>
              <a:rPr lang="en-US">
                <a:cs typeface="Calibri Light"/>
              </a:rPr>
              <a:t>Case Review #2: FDR, MAB+</a:t>
            </a:r>
            <a:endParaRPr lang="en-US"/>
          </a:p>
        </p:txBody>
      </p:sp>
      <p:sp>
        <p:nvSpPr>
          <p:cNvPr id="3" name="Content Placeholder 2">
            <a:extLst>
              <a:ext uri="{FF2B5EF4-FFF2-40B4-BE49-F238E27FC236}">
                <a16:creationId xmlns:a16="http://schemas.microsoft.com/office/drawing/2014/main" id="{85921FAF-DDF8-D9AB-4179-28DD5913AFC3}"/>
              </a:ext>
            </a:extLst>
          </p:cNvPr>
          <p:cNvSpPr>
            <a:spLocks noGrp="1"/>
          </p:cNvSpPr>
          <p:nvPr>
            <p:ph sz="half" idx="1"/>
          </p:nvPr>
        </p:nvSpPr>
        <p:spPr>
          <a:xfrm>
            <a:off x="507521" y="1552455"/>
            <a:ext cx="5181600" cy="1572882"/>
          </a:xfrm>
        </p:spPr>
        <p:txBody>
          <a:bodyPr vert="horz" lIns="91440" tIns="45720" rIns="91440" bIns="45720" rtlCol="0" anchor="t">
            <a:normAutofit/>
          </a:bodyPr>
          <a:lstStyle/>
          <a:p>
            <a:r>
              <a:rPr lang="en-US">
                <a:cs typeface="Calibri"/>
              </a:rPr>
              <a:t>Female</a:t>
            </a:r>
          </a:p>
          <a:p>
            <a:r>
              <a:rPr lang="en-US">
                <a:cs typeface="Calibri"/>
              </a:rPr>
              <a:t>HLA DR 4/4 (moderate risk)</a:t>
            </a:r>
          </a:p>
          <a:p>
            <a:endParaRPr lang="en-US">
              <a:cs typeface="Calibri"/>
            </a:endParaRPr>
          </a:p>
          <a:p>
            <a:endParaRPr lang="en-US">
              <a:cs typeface="Calibri"/>
            </a:endParaRPr>
          </a:p>
        </p:txBody>
      </p:sp>
      <p:sp>
        <p:nvSpPr>
          <p:cNvPr id="4" name="Content Placeholder 3">
            <a:extLst>
              <a:ext uri="{FF2B5EF4-FFF2-40B4-BE49-F238E27FC236}">
                <a16:creationId xmlns:a16="http://schemas.microsoft.com/office/drawing/2014/main" id="{0B8352A7-C8FA-5FC0-4853-E4B14DF6885F}"/>
              </a:ext>
            </a:extLst>
          </p:cNvPr>
          <p:cNvSpPr>
            <a:spLocks noGrp="1"/>
          </p:cNvSpPr>
          <p:nvPr>
            <p:ph sz="half" idx="2"/>
          </p:nvPr>
        </p:nvSpPr>
        <p:spPr>
          <a:xfrm>
            <a:off x="594084" y="2588797"/>
            <a:ext cx="8454381" cy="3817965"/>
          </a:xfrm>
        </p:spPr>
        <p:txBody>
          <a:bodyPr vert="horz" lIns="91440" tIns="45720" rIns="91440" bIns="45720" rtlCol="0" anchor="t">
            <a:normAutofit/>
          </a:bodyPr>
          <a:lstStyle/>
          <a:p>
            <a:pPr marL="0" indent="0">
              <a:buNone/>
            </a:pPr>
            <a:r>
              <a:rPr lang="en-US" b="1" u="sng" dirty="0">
                <a:cs typeface="Calibri"/>
              </a:rPr>
              <a:t>Diagnosis:</a:t>
            </a:r>
          </a:p>
          <a:p>
            <a:r>
              <a:rPr lang="en-US" dirty="0">
                <a:highlight>
                  <a:srgbClr val="FFFF00"/>
                </a:highlight>
                <a:cs typeface="Calibri"/>
              </a:rPr>
              <a:t>Age 22.3 y</a:t>
            </a:r>
          </a:p>
          <a:p>
            <a:r>
              <a:rPr lang="en-US" dirty="0">
                <a:ea typeface="+mn-lt"/>
                <a:cs typeface="+mn-lt"/>
              </a:rPr>
              <a:t>Moved home post-graduation</a:t>
            </a:r>
            <a:endParaRPr lang="en-US" dirty="0">
              <a:cs typeface="Calibri" panose="020F0502020204030204"/>
            </a:endParaRPr>
          </a:p>
          <a:p>
            <a:r>
              <a:rPr lang="en-US" dirty="0">
                <a:ea typeface="+mn-lt"/>
                <a:cs typeface="+mn-lt"/>
              </a:rPr>
              <a:t>Parent noted symptoms immediately</a:t>
            </a:r>
          </a:p>
          <a:p>
            <a:pPr lvl="1"/>
            <a:r>
              <a:rPr lang="en-US" dirty="0">
                <a:ea typeface="+mn-lt"/>
                <a:cs typeface="+mn-lt"/>
              </a:rPr>
              <a:t>Weight loss, polydipsia, polyuria, decreased energy</a:t>
            </a:r>
          </a:p>
          <a:p>
            <a:pPr lvl="1"/>
            <a:r>
              <a:rPr lang="en-US" dirty="0">
                <a:cs typeface="Calibri"/>
              </a:rPr>
              <a:t>Home glucose 460</a:t>
            </a:r>
          </a:p>
          <a:p>
            <a:r>
              <a:rPr lang="en-US" dirty="0">
                <a:cs typeface="Calibri"/>
              </a:rPr>
              <a:t>ER glucose 485, </a:t>
            </a:r>
            <a:r>
              <a:rPr lang="en-US" dirty="0">
                <a:ea typeface="+mn-lt"/>
                <a:cs typeface="+mn-lt"/>
              </a:rPr>
              <a:t>A1c 12.2</a:t>
            </a:r>
          </a:p>
          <a:p>
            <a:r>
              <a:rPr lang="en-US" dirty="0">
                <a:cs typeface="Calibri"/>
              </a:rPr>
              <a:t>No DKA</a:t>
            </a:r>
          </a:p>
          <a:p>
            <a:pPr lvl="1"/>
            <a:endParaRPr lang="en-US">
              <a:cs typeface="Calibri"/>
            </a:endParaRPr>
          </a:p>
          <a:p>
            <a:pPr lvl="1"/>
            <a:endParaRPr lang="en-US">
              <a:cs typeface="Calibri"/>
            </a:endParaRPr>
          </a:p>
          <a:p>
            <a:endParaRPr lang="en-US">
              <a:cs typeface="Calibri"/>
            </a:endParaRPr>
          </a:p>
          <a:p>
            <a:endParaRPr lang="en-US">
              <a:cs typeface="Calibri"/>
            </a:endParaRPr>
          </a:p>
        </p:txBody>
      </p:sp>
      <p:sp>
        <p:nvSpPr>
          <p:cNvPr id="6" name="TextBox 5">
            <a:extLst>
              <a:ext uri="{FF2B5EF4-FFF2-40B4-BE49-F238E27FC236}">
                <a16:creationId xmlns:a16="http://schemas.microsoft.com/office/drawing/2014/main" id="{5A110AD4-BFE1-2605-7924-72A10372EC21}"/>
              </a:ext>
            </a:extLst>
          </p:cNvPr>
          <p:cNvSpPr txBox="1"/>
          <p:nvPr/>
        </p:nvSpPr>
        <p:spPr>
          <a:xfrm>
            <a:off x="5008727" y="1539876"/>
            <a:ext cx="6796585" cy="954107"/>
          </a:xfrm>
          <a:prstGeom prst="rect">
            <a:avLst/>
          </a:prstGeom>
          <a:noFill/>
        </p:spPr>
        <p:txBody>
          <a:bodyPr wrap="square" rtlCol="0">
            <a:spAutoFit/>
          </a:bodyPr>
          <a:lstStyle/>
          <a:p>
            <a:pPr marL="285750" indent="-285750">
              <a:buFont typeface="Arial" panose="020B0604020202020204" pitchFamily="34" charset="0"/>
              <a:buChar char="•"/>
            </a:pPr>
            <a:r>
              <a:rPr lang="en-US" sz="2800">
                <a:cs typeface="Calibri"/>
              </a:rPr>
              <a:t>Non-Hispanic White</a:t>
            </a:r>
          </a:p>
          <a:p>
            <a:pPr marL="285750" indent="-285750">
              <a:buFont typeface="Arial" panose="020B0604020202020204" pitchFamily="34" charset="0"/>
              <a:buChar char="•"/>
            </a:pPr>
            <a:r>
              <a:rPr lang="en-US" sz="2800">
                <a:cs typeface="Calibri"/>
              </a:rPr>
              <a:t>Refused dual participation DAISY/</a:t>
            </a:r>
            <a:r>
              <a:rPr lang="en-US" sz="2800" err="1">
                <a:cs typeface="Calibri"/>
              </a:rPr>
              <a:t>TrialNet</a:t>
            </a:r>
            <a:endParaRPr lang="en-US" sz="2800">
              <a:cs typeface="Calibri"/>
            </a:endParaRPr>
          </a:p>
        </p:txBody>
      </p:sp>
      <p:pic>
        <p:nvPicPr>
          <p:cNvPr id="8" name="Picture 7"/>
          <p:cNvPicPr>
            <a:picLocks noChangeAspect="1"/>
          </p:cNvPicPr>
          <p:nvPr/>
        </p:nvPicPr>
        <p:blipFill>
          <a:blip r:embed="rId3"/>
          <a:stretch>
            <a:fillRect/>
          </a:stretch>
        </p:blipFill>
        <p:spPr>
          <a:xfrm>
            <a:off x="10252097" y="6336836"/>
            <a:ext cx="1694835" cy="377985"/>
          </a:xfrm>
          <a:prstGeom prst="rect">
            <a:avLst/>
          </a:prstGeom>
        </p:spPr>
      </p:pic>
    </p:spTree>
    <p:extLst>
      <p:ext uri="{BB962C8B-B14F-4D97-AF65-F5344CB8AC3E}">
        <p14:creationId xmlns:p14="http://schemas.microsoft.com/office/powerpoint/2010/main" val="1766297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8FC8AAA-5E0B-B3A7-A447-3B100F40D42F}"/>
              </a:ext>
            </a:extLst>
          </p:cNvPr>
          <p:cNvGraphicFramePr>
            <a:graphicFrameLocks noGrp="1"/>
          </p:cNvGraphicFramePr>
          <p:nvPr>
            <p:ph idx="1"/>
            <p:extLst>
              <p:ext uri="{D42A27DB-BD31-4B8C-83A1-F6EECF244321}">
                <p14:modId xmlns:p14="http://schemas.microsoft.com/office/powerpoint/2010/main" val="2782483499"/>
              </p:ext>
            </p:extLst>
          </p:nvPr>
        </p:nvGraphicFramePr>
        <p:xfrm>
          <a:off x="781755" y="104069"/>
          <a:ext cx="10515584" cy="6671392"/>
        </p:xfrm>
        <a:graphic>
          <a:graphicData uri="http://schemas.openxmlformats.org/drawingml/2006/table">
            <a:tbl>
              <a:tblPr firstRow="1" firstCol="1" bandRow="1">
                <a:tableStyleId>{5C22544A-7EE6-4342-B048-85BDC9FD1C3A}</a:tableStyleId>
              </a:tblPr>
              <a:tblGrid>
                <a:gridCol w="1493425">
                  <a:extLst>
                    <a:ext uri="{9D8B030D-6E8A-4147-A177-3AD203B41FA5}">
                      <a16:colId xmlns:a16="http://schemas.microsoft.com/office/drawing/2014/main" val="2254889370"/>
                    </a:ext>
                  </a:extLst>
                </a:gridCol>
                <a:gridCol w="1509419">
                  <a:extLst>
                    <a:ext uri="{9D8B030D-6E8A-4147-A177-3AD203B41FA5}">
                      <a16:colId xmlns:a16="http://schemas.microsoft.com/office/drawing/2014/main" val="1635294553"/>
                    </a:ext>
                  </a:extLst>
                </a:gridCol>
                <a:gridCol w="1502548">
                  <a:extLst>
                    <a:ext uri="{9D8B030D-6E8A-4147-A177-3AD203B41FA5}">
                      <a16:colId xmlns:a16="http://schemas.microsoft.com/office/drawing/2014/main" val="1076359241"/>
                    </a:ext>
                  </a:extLst>
                </a:gridCol>
                <a:gridCol w="1502548">
                  <a:extLst>
                    <a:ext uri="{9D8B030D-6E8A-4147-A177-3AD203B41FA5}">
                      <a16:colId xmlns:a16="http://schemas.microsoft.com/office/drawing/2014/main" val="2944115442"/>
                    </a:ext>
                  </a:extLst>
                </a:gridCol>
                <a:gridCol w="1502548">
                  <a:extLst>
                    <a:ext uri="{9D8B030D-6E8A-4147-A177-3AD203B41FA5}">
                      <a16:colId xmlns:a16="http://schemas.microsoft.com/office/drawing/2014/main" val="288958685"/>
                    </a:ext>
                  </a:extLst>
                </a:gridCol>
                <a:gridCol w="1502548">
                  <a:extLst>
                    <a:ext uri="{9D8B030D-6E8A-4147-A177-3AD203B41FA5}">
                      <a16:colId xmlns:a16="http://schemas.microsoft.com/office/drawing/2014/main" val="999075988"/>
                    </a:ext>
                  </a:extLst>
                </a:gridCol>
                <a:gridCol w="1502548">
                  <a:extLst>
                    <a:ext uri="{9D8B030D-6E8A-4147-A177-3AD203B41FA5}">
                      <a16:colId xmlns:a16="http://schemas.microsoft.com/office/drawing/2014/main" val="3782257991"/>
                    </a:ext>
                  </a:extLst>
                </a:gridCol>
              </a:tblGrid>
              <a:tr h="238264">
                <a:tc>
                  <a:txBody>
                    <a:bodyPr/>
                    <a:lstStyle/>
                    <a:p>
                      <a:pPr>
                        <a:spcAft>
                          <a:spcPts val="0"/>
                        </a:spcAft>
                      </a:pPr>
                      <a:r>
                        <a:rPr lang="en-US" sz="1400">
                          <a:effectLst/>
                        </a:rPr>
                        <a:t>DATE</a:t>
                      </a:r>
                    </a:p>
                  </a:txBody>
                  <a:tcPr marL="68580" marR="68580" marT="0" marB="0"/>
                </a:tc>
                <a:tc>
                  <a:txBody>
                    <a:bodyPr/>
                    <a:lstStyle/>
                    <a:p>
                      <a:pPr>
                        <a:spcAft>
                          <a:spcPts val="0"/>
                        </a:spcAft>
                      </a:pPr>
                      <a:r>
                        <a:rPr lang="en-US" sz="1400">
                          <a:effectLst/>
                        </a:rPr>
                        <a:t>GAD</a:t>
                      </a:r>
                    </a:p>
                  </a:txBody>
                  <a:tcPr marL="68580" marR="68580" marT="0" marB="0"/>
                </a:tc>
                <a:tc>
                  <a:txBody>
                    <a:bodyPr/>
                    <a:lstStyle/>
                    <a:p>
                      <a:pPr>
                        <a:spcAft>
                          <a:spcPts val="0"/>
                        </a:spcAft>
                      </a:pPr>
                      <a:r>
                        <a:rPr lang="en-US" sz="1400">
                          <a:effectLst/>
                        </a:rPr>
                        <a:t>IAA</a:t>
                      </a:r>
                    </a:p>
                  </a:txBody>
                  <a:tcPr marL="68580" marR="68580" marT="0" marB="0"/>
                </a:tc>
                <a:tc>
                  <a:txBody>
                    <a:bodyPr/>
                    <a:lstStyle/>
                    <a:p>
                      <a:pPr>
                        <a:spcAft>
                          <a:spcPts val="0"/>
                        </a:spcAft>
                      </a:pPr>
                      <a:r>
                        <a:rPr lang="en-US" sz="1400">
                          <a:effectLst/>
                        </a:rPr>
                        <a:t>IA-2</a:t>
                      </a:r>
                    </a:p>
                  </a:txBody>
                  <a:tcPr marL="68580" marR="68580" marT="0" marB="0"/>
                </a:tc>
                <a:tc>
                  <a:txBody>
                    <a:bodyPr/>
                    <a:lstStyle/>
                    <a:p>
                      <a:pPr>
                        <a:spcAft>
                          <a:spcPts val="0"/>
                        </a:spcAft>
                      </a:pPr>
                      <a:r>
                        <a:rPr lang="en-US" sz="1400">
                          <a:effectLst/>
                        </a:rPr>
                        <a:t>ZnT8</a:t>
                      </a:r>
                    </a:p>
                  </a:txBody>
                  <a:tcPr marL="68580" marR="68580" marT="0" marB="0"/>
                </a:tc>
                <a:tc>
                  <a:txBody>
                    <a:bodyPr/>
                    <a:lstStyle/>
                    <a:p>
                      <a:pPr>
                        <a:spcAft>
                          <a:spcPts val="0"/>
                        </a:spcAft>
                      </a:pPr>
                      <a:r>
                        <a:rPr lang="en-US" sz="1400">
                          <a:effectLst/>
                        </a:rPr>
                        <a:t>RG</a:t>
                      </a:r>
                    </a:p>
                  </a:txBody>
                  <a:tcPr marL="68580" marR="68580" marT="0" marB="0"/>
                </a:tc>
                <a:tc>
                  <a:txBody>
                    <a:bodyPr/>
                    <a:lstStyle/>
                    <a:p>
                      <a:pPr>
                        <a:spcAft>
                          <a:spcPts val="0"/>
                        </a:spcAft>
                      </a:pPr>
                      <a:r>
                        <a:rPr lang="en-US" sz="1400">
                          <a:effectLst/>
                        </a:rPr>
                        <a:t>A1C</a:t>
                      </a:r>
                    </a:p>
                  </a:txBody>
                  <a:tcPr marL="68580" marR="68580" marT="0" marB="0"/>
                </a:tc>
                <a:extLst>
                  <a:ext uri="{0D108BD9-81ED-4DB2-BD59-A6C34878D82A}">
                    <a16:rowId xmlns:a16="http://schemas.microsoft.com/office/drawing/2014/main" val="645426218"/>
                  </a:ext>
                </a:extLst>
              </a:tr>
              <a:tr h="238264">
                <a:tc>
                  <a:txBody>
                    <a:bodyPr/>
                    <a:lstStyle/>
                    <a:p>
                      <a:pPr>
                        <a:spcAft>
                          <a:spcPts val="0"/>
                        </a:spcAft>
                      </a:pPr>
                      <a:r>
                        <a:rPr lang="en-US" sz="1400">
                          <a:effectLst/>
                        </a:rPr>
                        <a:t>8/18/00</a:t>
                      </a:r>
                    </a:p>
                  </a:txBody>
                  <a:tcPr marL="68580" marR="68580" marT="0" marB="0"/>
                </a:tc>
                <a:tc>
                  <a:txBody>
                    <a:bodyPr/>
                    <a:lstStyle/>
                    <a:p>
                      <a:pPr>
                        <a:spcAft>
                          <a:spcPts val="0"/>
                        </a:spcAft>
                      </a:pPr>
                      <a:r>
                        <a:rPr lang="en-US" sz="1400">
                          <a:effectLst/>
                        </a:rPr>
                        <a:t>-0.008</a:t>
                      </a:r>
                    </a:p>
                  </a:txBody>
                  <a:tcPr marL="68580" marR="68580" marT="0" marB="0"/>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0.004</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endParaRPr lang="en-US" sz="1400">
                        <a:effectLst/>
                      </a:endParaRPr>
                    </a:p>
                  </a:txBody>
                  <a:tcPr marL="68580" marR="68580" marT="0" marB="0"/>
                </a:tc>
                <a:extLst>
                  <a:ext uri="{0D108BD9-81ED-4DB2-BD59-A6C34878D82A}">
                    <a16:rowId xmlns:a16="http://schemas.microsoft.com/office/drawing/2014/main" val="2258986443"/>
                  </a:ext>
                </a:extLst>
              </a:tr>
              <a:tr h="238264">
                <a:tc>
                  <a:txBody>
                    <a:bodyPr/>
                    <a:lstStyle/>
                    <a:p>
                      <a:pPr>
                        <a:spcAft>
                          <a:spcPts val="0"/>
                        </a:spcAft>
                      </a:pPr>
                      <a:r>
                        <a:rPr lang="en-US" sz="1400">
                          <a:effectLst/>
                        </a:rPr>
                        <a:t>8/10/01</a:t>
                      </a:r>
                    </a:p>
                  </a:txBody>
                  <a:tcPr marL="68580" marR="68580" marT="0" marB="0"/>
                </a:tc>
                <a:tc>
                  <a:txBody>
                    <a:bodyPr/>
                    <a:lstStyle/>
                    <a:p>
                      <a:pPr>
                        <a:spcAft>
                          <a:spcPts val="0"/>
                        </a:spcAft>
                      </a:pPr>
                      <a:r>
                        <a:rPr lang="en-US" sz="1400">
                          <a:effectLst/>
                        </a:rPr>
                        <a:t>-0.012</a:t>
                      </a:r>
                    </a:p>
                  </a:txBody>
                  <a:tcPr marL="68580" marR="68580" marT="0" marB="0"/>
                </a:tc>
                <a:tc>
                  <a:txBody>
                    <a:bodyPr/>
                    <a:lstStyle/>
                    <a:p>
                      <a:pPr>
                        <a:spcAft>
                          <a:spcPts val="0"/>
                        </a:spcAft>
                      </a:pPr>
                      <a:r>
                        <a:rPr lang="en-US" sz="1400">
                          <a:effectLst/>
                        </a:rPr>
                        <a:t>-0.01</a:t>
                      </a:r>
                    </a:p>
                  </a:txBody>
                  <a:tcPr marL="68580" marR="68580" marT="0" marB="0"/>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0</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endParaRPr lang="en-US" sz="1400">
                        <a:effectLst/>
                      </a:endParaRPr>
                    </a:p>
                  </a:txBody>
                  <a:tcPr marL="68580" marR="68580" marT="0" marB="0"/>
                </a:tc>
                <a:extLst>
                  <a:ext uri="{0D108BD9-81ED-4DB2-BD59-A6C34878D82A}">
                    <a16:rowId xmlns:a16="http://schemas.microsoft.com/office/drawing/2014/main" val="4071256210"/>
                  </a:ext>
                </a:extLst>
              </a:tr>
              <a:tr h="238264">
                <a:tc>
                  <a:txBody>
                    <a:bodyPr/>
                    <a:lstStyle/>
                    <a:p>
                      <a:pPr>
                        <a:spcAft>
                          <a:spcPts val="0"/>
                        </a:spcAft>
                      </a:pPr>
                      <a:r>
                        <a:rPr lang="en-US" sz="1400">
                          <a:effectLst/>
                        </a:rPr>
                        <a:t>8/22/02</a:t>
                      </a:r>
                    </a:p>
                  </a:txBody>
                  <a:tcPr marL="68580" marR="68580" marT="0" marB="0"/>
                </a:tc>
                <a:tc>
                  <a:txBody>
                    <a:bodyPr/>
                    <a:lstStyle/>
                    <a:p>
                      <a:pPr>
                        <a:spcAft>
                          <a:spcPts val="0"/>
                        </a:spcAft>
                      </a:pPr>
                      <a:r>
                        <a:rPr lang="en-US" sz="1400">
                          <a:effectLst/>
                        </a:rPr>
                        <a:t>-0.035</a:t>
                      </a:r>
                    </a:p>
                  </a:txBody>
                  <a:tcPr marL="68580" marR="68580" marT="0" marB="0"/>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-0.009</a:t>
                      </a:r>
                    </a:p>
                  </a:txBody>
                  <a:tcPr marL="68580" marR="68580" marT="0" marB="0"/>
                </a:tc>
                <a:tc>
                  <a:txBody>
                    <a:bodyPr/>
                    <a:lstStyle/>
                    <a:p>
                      <a:pPr>
                        <a:spcAft>
                          <a:spcPts val="0"/>
                        </a:spcAft>
                      </a:pPr>
                      <a:r>
                        <a:rPr lang="en-US" sz="1400">
                          <a:effectLst/>
                        </a:rPr>
                        <a:t>-0.001</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endParaRPr lang="en-US" sz="1400">
                        <a:effectLst/>
                      </a:endParaRPr>
                    </a:p>
                  </a:txBody>
                  <a:tcPr marL="68580" marR="68580" marT="0" marB="0"/>
                </a:tc>
                <a:extLst>
                  <a:ext uri="{0D108BD9-81ED-4DB2-BD59-A6C34878D82A}">
                    <a16:rowId xmlns:a16="http://schemas.microsoft.com/office/drawing/2014/main" val="4226440220"/>
                  </a:ext>
                </a:extLst>
              </a:tr>
              <a:tr h="238264">
                <a:tc>
                  <a:txBody>
                    <a:bodyPr/>
                    <a:lstStyle/>
                    <a:p>
                      <a:pPr>
                        <a:spcAft>
                          <a:spcPts val="0"/>
                        </a:spcAft>
                      </a:pPr>
                      <a:r>
                        <a:rPr lang="en-US" sz="1400">
                          <a:effectLst/>
                        </a:rPr>
                        <a:t>10/3/03</a:t>
                      </a:r>
                    </a:p>
                  </a:txBody>
                  <a:tcPr marL="68580" marR="68580" marT="0" marB="0"/>
                </a:tc>
                <a:tc>
                  <a:txBody>
                    <a:bodyPr/>
                    <a:lstStyle/>
                    <a:p>
                      <a:pPr>
                        <a:spcAft>
                          <a:spcPts val="0"/>
                        </a:spcAft>
                      </a:pPr>
                      <a:r>
                        <a:rPr lang="en-US" sz="1400">
                          <a:effectLst/>
                        </a:rPr>
                        <a:t>0.062</a:t>
                      </a:r>
                    </a:p>
                  </a:txBody>
                  <a:tcPr marL="68580" marR="68580" marT="0" marB="0">
                    <a:solidFill>
                      <a:srgbClr val="FFFF00"/>
                    </a:solidFill>
                  </a:tcPr>
                </a:tc>
                <a:tc>
                  <a:txBody>
                    <a:bodyPr/>
                    <a:lstStyle/>
                    <a:p>
                      <a:pPr>
                        <a:spcAft>
                          <a:spcPts val="0"/>
                        </a:spcAft>
                      </a:pPr>
                      <a:r>
                        <a:rPr lang="en-US" sz="1400">
                          <a:effectLst/>
                        </a:rPr>
                        <a:t>-0.015</a:t>
                      </a:r>
                    </a:p>
                  </a:txBody>
                  <a:tcPr marL="68580" marR="68580" marT="0" marB="0"/>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0.001</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endParaRPr lang="en-US" sz="1400">
                        <a:effectLst/>
                      </a:endParaRPr>
                    </a:p>
                  </a:txBody>
                  <a:tcPr marL="68580" marR="68580" marT="0" marB="0"/>
                </a:tc>
                <a:extLst>
                  <a:ext uri="{0D108BD9-81ED-4DB2-BD59-A6C34878D82A}">
                    <a16:rowId xmlns:a16="http://schemas.microsoft.com/office/drawing/2014/main" val="2092882434"/>
                  </a:ext>
                </a:extLst>
              </a:tr>
              <a:tr h="238264">
                <a:tc>
                  <a:txBody>
                    <a:bodyPr/>
                    <a:lstStyle/>
                    <a:p>
                      <a:pPr>
                        <a:spcAft>
                          <a:spcPts val="0"/>
                        </a:spcAft>
                      </a:pPr>
                      <a:r>
                        <a:rPr lang="en-US" sz="1400">
                          <a:effectLst/>
                        </a:rPr>
                        <a:t>12/13/03</a:t>
                      </a:r>
                    </a:p>
                  </a:txBody>
                  <a:tcPr marL="68580" marR="68580" marT="0" marB="0"/>
                </a:tc>
                <a:tc>
                  <a:txBody>
                    <a:bodyPr/>
                    <a:lstStyle/>
                    <a:p>
                      <a:pPr>
                        <a:spcAft>
                          <a:spcPts val="0"/>
                        </a:spcAft>
                      </a:pPr>
                      <a:r>
                        <a:rPr lang="en-US" sz="1400">
                          <a:effectLst/>
                        </a:rPr>
                        <a:t>0.026</a:t>
                      </a:r>
                    </a:p>
                  </a:txBody>
                  <a:tcPr marL="68580" marR="68580" marT="0" marB="0"/>
                </a:tc>
                <a:tc>
                  <a:txBody>
                    <a:bodyPr/>
                    <a:lstStyle/>
                    <a:p>
                      <a:pPr>
                        <a:spcAft>
                          <a:spcPts val="0"/>
                        </a:spcAft>
                      </a:pPr>
                      <a:r>
                        <a:rPr lang="en-US" sz="1400">
                          <a:effectLst/>
                        </a:rPr>
                        <a:t>-0.007</a:t>
                      </a:r>
                    </a:p>
                  </a:txBody>
                  <a:tcPr marL="68580" marR="68580" marT="0" marB="0"/>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78</a:t>
                      </a:r>
                    </a:p>
                  </a:txBody>
                  <a:tcPr marL="68580" marR="68580" marT="0" marB="0"/>
                </a:tc>
                <a:tc>
                  <a:txBody>
                    <a:bodyPr/>
                    <a:lstStyle/>
                    <a:p>
                      <a:pPr>
                        <a:spcAft>
                          <a:spcPts val="0"/>
                        </a:spcAft>
                      </a:pPr>
                      <a:r>
                        <a:rPr lang="en-US" sz="1400">
                          <a:effectLst/>
                        </a:rPr>
                        <a:t>5.2</a:t>
                      </a:r>
                    </a:p>
                  </a:txBody>
                  <a:tcPr marL="68580" marR="68580" marT="0" marB="0"/>
                </a:tc>
                <a:extLst>
                  <a:ext uri="{0D108BD9-81ED-4DB2-BD59-A6C34878D82A}">
                    <a16:rowId xmlns:a16="http://schemas.microsoft.com/office/drawing/2014/main" val="4048158015"/>
                  </a:ext>
                </a:extLst>
              </a:tr>
              <a:tr h="238264">
                <a:tc>
                  <a:txBody>
                    <a:bodyPr/>
                    <a:lstStyle/>
                    <a:p>
                      <a:pPr>
                        <a:spcAft>
                          <a:spcPts val="0"/>
                        </a:spcAft>
                      </a:pPr>
                      <a:r>
                        <a:rPr lang="en-US" sz="1400">
                          <a:effectLst/>
                        </a:rPr>
                        <a:t>6/25/04</a:t>
                      </a:r>
                    </a:p>
                  </a:txBody>
                  <a:tcPr marL="68580" marR="68580" marT="0" marB="0"/>
                </a:tc>
                <a:tc>
                  <a:txBody>
                    <a:bodyPr/>
                    <a:lstStyle/>
                    <a:p>
                      <a:pPr>
                        <a:spcAft>
                          <a:spcPts val="0"/>
                        </a:spcAft>
                      </a:pPr>
                      <a:r>
                        <a:rPr lang="en-US" sz="1400">
                          <a:effectLst/>
                        </a:rPr>
                        <a:t>-0.048</a:t>
                      </a:r>
                    </a:p>
                  </a:txBody>
                  <a:tcPr marL="68580" marR="68580" marT="0" marB="0"/>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0.02</a:t>
                      </a:r>
                    </a:p>
                  </a:txBody>
                  <a:tcPr marL="68580" marR="68580" marT="0" marB="0"/>
                </a:tc>
                <a:tc>
                  <a:txBody>
                    <a:bodyPr/>
                    <a:lstStyle/>
                    <a:p>
                      <a:pPr>
                        <a:spcAft>
                          <a:spcPts val="0"/>
                        </a:spcAft>
                      </a:pPr>
                      <a:r>
                        <a:rPr lang="en-US" sz="1400">
                          <a:effectLst/>
                        </a:rPr>
                        <a:t>86</a:t>
                      </a:r>
                    </a:p>
                  </a:txBody>
                  <a:tcPr marL="68580" marR="68580" marT="0" marB="0"/>
                </a:tc>
                <a:tc>
                  <a:txBody>
                    <a:bodyPr/>
                    <a:lstStyle/>
                    <a:p>
                      <a:pPr>
                        <a:spcAft>
                          <a:spcPts val="0"/>
                        </a:spcAft>
                      </a:pPr>
                      <a:r>
                        <a:rPr lang="en-US" sz="1400">
                          <a:effectLst/>
                        </a:rPr>
                        <a:t>5.5</a:t>
                      </a:r>
                    </a:p>
                  </a:txBody>
                  <a:tcPr marL="68580" marR="68580" marT="0" marB="0"/>
                </a:tc>
                <a:extLst>
                  <a:ext uri="{0D108BD9-81ED-4DB2-BD59-A6C34878D82A}">
                    <a16:rowId xmlns:a16="http://schemas.microsoft.com/office/drawing/2014/main" val="2368376404"/>
                  </a:ext>
                </a:extLst>
              </a:tr>
              <a:tr h="238264">
                <a:tc>
                  <a:txBody>
                    <a:bodyPr/>
                    <a:lstStyle/>
                    <a:p>
                      <a:pPr>
                        <a:spcAft>
                          <a:spcPts val="0"/>
                        </a:spcAft>
                      </a:pPr>
                      <a:r>
                        <a:rPr lang="en-US" sz="1400">
                          <a:effectLst/>
                        </a:rPr>
                        <a:t>6/17/05</a:t>
                      </a:r>
                    </a:p>
                  </a:txBody>
                  <a:tcPr marL="68580" marR="68580" marT="0" marB="0"/>
                </a:tc>
                <a:tc>
                  <a:txBody>
                    <a:bodyPr/>
                    <a:lstStyle/>
                    <a:p>
                      <a:pPr>
                        <a:spcAft>
                          <a:spcPts val="0"/>
                        </a:spcAft>
                      </a:pPr>
                      <a:r>
                        <a:rPr lang="en-US" sz="1400">
                          <a:effectLst/>
                        </a:rPr>
                        <a:t>0.091</a:t>
                      </a:r>
                    </a:p>
                  </a:txBody>
                  <a:tcPr marL="68580" marR="68580" marT="0" marB="0">
                    <a:solidFill>
                      <a:srgbClr val="FFFF00"/>
                    </a:solidFill>
                  </a:tcPr>
                </a:tc>
                <a:tc>
                  <a:txBody>
                    <a:bodyPr/>
                    <a:lstStyle/>
                    <a:p>
                      <a:pPr>
                        <a:spcAft>
                          <a:spcPts val="0"/>
                        </a:spcAft>
                      </a:pPr>
                      <a:r>
                        <a:rPr lang="en-US" sz="1400">
                          <a:effectLst/>
                        </a:rPr>
                        <a:t>-0.005</a:t>
                      </a:r>
                    </a:p>
                  </a:txBody>
                  <a:tcPr marL="68580" marR="68580" marT="0" marB="0">
                    <a:solidFill>
                      <a:schemeClr val="tx2">
                        <a:lumMod val="20000"/>
                        <a:lumOff val="80000"/>
                      </a:schemeClr>
                    </a:solidFill>
                  </a:tcPr>
                </a:tc>
                <a:tc>
                  <a:txBody>
                    <a:bodyPr/>
                    <a:lstStyle/>
                    <a:p>
                      <a:pPr>
                        <a:spcAft>
                          <a:spcPts val="0"/>
                        </a:spcAft>
                      </a:pPr>
                      <a:r>
                        <a:rPr lang="en-US" sz="1400">
                          <a:effectLst/>
                        </a:rPr>
                        <a:t>-0.036</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101</a:t>
                      </a:r>
                    </a:p>
                  </a:txBody>
                  <a:tcPr marL="68580" marR="68580" marT="0" marB="0"/>
                </a:tc>
                <a:tc>
                  <a:txBody>
                    <a:bodyPr/>
                    <a:lstStyle/>
                    <a:p>
                      <a:pPr>
                        <a:spcAft>
                          <a:spcPts val="0"/>
                        </a:spcAft>
                      </a:pPr>
                      <a:r>
                        <a:rPr lang="en-US" sz="1400">
                          <a:effectLst/>
                        </a:rPr>
                        <a:t>5.2</a:t>
                      </a:r>
                    </a:p>
                  </a:txBody>
                  <a:tcPr marL="68580" marR="68580" marT="0" marB="0"/>
                </a:tc>
                <a:extLst>
                  <a:ext uri="{0D108BD9-81ED-4DB2-BD59-A6C34878D82A}">
                    <a16:rowId xmlns:a16="http://schemas.microsoft.com/office/drawing/2014/main" val="3653656065"/>
                  </a:ext>
                </a:extLst>
              </a:tr>
              <a:tr h="238264">
                <a:tc>
                  <a:txBody>
                    <a:bodyPr/>
                    <a:lstStyle/>
                    <a:p>
                      <a:pPr>
                        <a:spcAft>
                          <a:spcPts val="0"/>
                        </a:spcAft>
                      </a:pPr>
                      <a:r>
                        <a:rPr lang="en-US" sz="1400">
                          <a:effectLst/>
                        </a:rPr>
                        <a:t>9/9/05</a:t>
                      </a:r>
                    </a:p>
                  </a:txBody>
                  <a:tcPr marL="68580" marR="68580" marT="0" marB="0"/>
                </a:tc>
                <a:tc>
                  <a:txBody>
                    <a:bodyPr/>
                    <a:lstStyle/>
                    <a:p>
                      <a:pPr>
                        <a:spcAft>
                          <a:spcPts val="0"/>
                        </a:spcAft>
                      </a:pPr>
                      <a:r>
                        <a:rPr lang="en-US" sz="1400">
                          <a:effectLst/>
                        </a:rPr>
                        <a:t>0.299</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107</a:t>
                      </a:r>
                    </a:p>
                  </a:txBody>
                  <a:tcPr marL="68580" marR="68580" marT="0" marB="0"/>
                </a:tc>
                <a:tc>
                  <a:txBody>
                    <a:bodyPr/>
                    <a:lstStyle/>
                    <a:p>
                      <a:pPr>
                        <a:spcAft>
                          <a:spcPts val="0"/>
                        </a:spcAft>
                      </a:pPr>
                      <a:r>
                        <a:rPr lang="en-US" sz="1400">
                          <a:effectLst/>
                        </a:rPr>
                        <a:t>4.9</a:t>
                      </a:r>
                    </a:p>
                  </a:txBody>
                  <a:tcPr marL="68580" marR="68580" marT="0" marB="0"/>
                </a:tc>
                <a:extLst>
                  <a:ext uri="{0D108BD9-81ED-4DB2-BD59-A6C34878D82A}">
                    <a16:rowId xmlns:a16="http://schemas.microsoft.com/office/drawing/2014/main" val="369840024"/>
                  </a:ext>
                </a:extLst>
              </a:tr>
              <a:tr h="238264">
                <a:tc>
                  <a:txBody>
                    <a:bodyPr/>
                    <a:lstStyle/>
                    <a:p>
                      <a:pPr>
                        <a:spcAft>
                          <a:spcPts val="0"/>
                        </a:spcAft>
                      </a:pPr>
                      <a:r>
                        <a:rPr lang="en-US" sz="1400">
                          <a:effectLst/>
                        </a:rPr>
                        <a:t>4/21/06</a:t>
                      </a:r>
                    </a:p>
                  </a:txBody>
                  <a:tcPr marL="68580" marR="68580" marT="0" marB="0"/>
                </a:tc>
                <a:tc>
                  <a:txBody>
                    <a:bodyPr/>
                    <a:lstStyle/>
                    <a:p>
                      <a:pPr>
                        <a:spcAft>
                          <a:spcPts val="0"/>
                        </a:spcAft>
                      </a:pPr>
                      <a:r>
                        <a:rPr lang="en-US" sz="1400">
                          <a:effectLst/>
                        </a:rPr>
                        <a:t>0.477</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-0.015</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56</a:t>
                      </a:r>
                    </a:p>
                  </a:txBody>
                  <a:tcPr marL="68580" marR="68580" marT="0" marB="0"/>
                </a:tc>
                <a:tc>
                  <a:txBody>
                    <a:bodyPr/>
                    <a:lstStyle/>
                    <a:p>
                      <a:pPr>
                        <a:spcAft>
                          <a:spcPts val="0"/>
                        </a:spcAft>
                      </a:pPr>
                      <a:r>
                        <a:rPr lang="en-US" sz="1400">
                          <a:effectLst/>
                        </a:rPr>
                        <a:t>5.3</a:t>
                      </a:r>
                    </a:p>
                  </a:txBody>
                  <a:tcPr marL="68580" marR="68580" marT="0" marB="0"/>
                </a:tc>
                <a:extLst>
                  <a:ext uri="{0D108BD9-81ED-4DB2-BD59-A6C34878D82A}">
                    <a16:rowId xmlns:a16="http://schemas.microsoft.com/office/drawing/2014/main" val="4131474396"/>
                  </a:ext>
                </a:extLst>
              </a:tr>
              <a:tr h="238264">
                <a:tc>
                  <a:txBody>
                    <a:bodyPr/>
                    <a:lstStyle/>
                    <a:p>
                      <a:pPr>
                        <a:spcAft>
                          <a:spcPts val="0"/>
                        </a:spcAft>
                      </a:pPr>
                      <a:r>
                        <a:rPr lang="en-US" sz="1400">
                          <a:effectLst/>
                        </a:rPr>
                        <a:t>12/1/06</a:t>
                      </a:r>
                    </a:p>
                  </a:txBody>
                  <a:tcPr marL="68580" marR="68580" marT="0" marB="0"/>
                </a:tc>
                <a:tc>
                  <a:txBody>
                    <a:bodyPr/>
                    <a:lstStyle/>
                    <a:p>
                      <a:pPr>
                        <a:spcAft>
                          <a:spcPts val="0"/>
                        </a:spcAft>
                      </a:pPr>
                      <a:r>
                        <a:rPr lang="en-US" sz="1400">
                          <a:effectLst/>
                        </a:rPr>
                        <a:t>0.224</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-0.013</a:t>
                      </a:r>
                    </a:p>
                  </a:txBody>
                  <a:tcPr marL="68580" marR="68580" marT="0" marB="0"/>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99</a:t>
                      </a:r>
                    </a:p>
                  </a:txBody>
                  <a:tcPr marL="68580" marR="68580" marT="0" marB="0"/>
                </a:tc>
                <a:tc>
                  <a:txBody>
                    <a:bodyPr/>
                    <a:lstStyle/>
                    <a:p>
                      <a:pPr>
                        <a:spcAft>
                          <a:spcPts val="0"/>
                        </a:spcAft>
                      </a:pPr>
                      <a:r>
                        <a:rPr lang="en-US" sz="1400">
                          <a:effectLst/>
                        </a:rPr>
                        <a:t>5.4</a:t>
                      </a:r>
                    </a:p>
                  </a:txBody>
                  <a:tcPr marL="68580" marR="68580" marT="0" marB="0"/>
                </a:tc>
                <a:extLst>
                  <a:ext uri="{0D108BD9-81ED-4DB2-BD59-A6C34878D82A}">
                    <a16:rowId xmlns:a16="http://schemas.microsoft.com/office/drawing/2014/main" val="1656852803"/>
                  </a:ext>
                </a:extLst>
              </a:tr>
              <a:tr h="238264">
                <a:tc>
                  <a:txBody>
                    <a:bodyPr/>
                    <a:lstStyle/>
                    <a:p>
                      <a:pPr>
                        <a:spcAft>
                          <a:spcPts val="0"/>
                        </a:spcAft>
                      </a:pPr>
                      <a:r>
                        <a:rPr lang="en-US" sz="1400">
                          <a:effectLst/>
                        </a:rPr>
                        <a:t>6/13/07</a:t>
                      </a:r>
                    </a:p>
                  </a:txBody>
                  <a:tcPr marL="68580" marR="68580" marT="0" marB="0"/>
                </a:tc>
                <a:tc>
                  <a:txBody>
                    <a:bodyPr/>
                    <a:lstStyle/>
                    <a:p>
                      <a:pPr>
                        <a:spcAft>
                          <a:spcPts val="0"/>
                        </a:spcAft>
                      </a:pPr>
                      <a:r>
                        <a:rPr lang="en-US" sz="1400">
                          <a:effectLst/>
                        </a:rPr>
                        <a:t>0.579</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105</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3597919190"/>
                  </a:ext>
                </a:extLst>
              </a:tr>
              <a:tr h="238264">
                <a:tc>
                  <a:txBody>
                    <a:bodyPr/>
                    <a:lstStyle/>
                    <a:p>
                      <a:pPr>
                        <a:spcAft>
                          <a:spcPts val="0"/>
                        </a:spcAft>
                      </a:pPr>
                      <a:r>
                        <a:rPr lang="en-US" sz="1400">
                          <a:effectLst/>
                        </a:rPr>
                        <a:t>1/18/08</a:t>
                      </a:r>
                    </a:p>
                  </a:txBody>
                  <a:tcPr marL="68580" marR="68580" marT="0" marB="0"/>
                </a:tc>
                <a:tc>
                  <a:txBody>
                    <a:bodyPr/>
                    <a:lstStyle/>
                    <a:p>
                      <a:pPr>
                        <a:spcAft>
                          <a:spcPts val="0"/>
                        </a:spcAft>
                      </a:pPr>
                      <a:r>
                        <a:rPr lang="en-US" sz="1400">
                          <a:effectLst/>
                        </a:rPr>
                        <a:t>0.543</a:t>
                      </a:r>
                    </a:p>
                  </a:txBody>
                  <a:tcPr marL="68580" marR="68580" marT="0" marB="0">
                    <a:solidFill>
                      <a:srgbClr val="FFFF00"/>
                    </a:solidFill>
                  </a:tcPr>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0.019</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89</a:t>
                      </a:r>
                    </a:p>
                  </a:txBody>
                  <a:tcPr marL="68580" marR="68580" marT="0" marB="0"/>
                </a:tc>
                <a:tc>
                  <a:txBody>
                    <a:bodyPr/>
                    <a:lstStyle/>
                    <a:p>
                      <a:pPr>
                        <a:spcAft>
                          <a:spcPts val="0"/>
                        </a:spcAft>
                      </a:pPr>
                      <a:r>
                        <a:rPr lang="en-US" sz="1400">
                          <a:effectLst/>
                        </a:rPr>
                        <a:t>5.2</a:t>
                      </a:r>
                    </a:p>
                  </a:txBody>
                  <a:tcPr marL="68580" marR="68580" marT="0" marB="0"/>
                </a:tc>
                <a:extLst>
                  <a:ext uri="{0D108BD9-81ED-4DB2-BD59-A6C34878D82A}">
                    <a16:rowId xmlns:a16="http://schemas.microsoft.com/office/drawing/2014/main" val="947538526"/>
                  </a:ext>
                </a:extLst>
              </a:tr>
              <a:tr h="238264">
                <a:tc>
                  <a:txBody>
                    <a:bodyPr/>
                    <a:lstStyle/>
                    <a:p>
                      <a:pPr>
                        <a:spcAft>
                          <a:spcPts val="0"/>
                        </a:spcAft>
                      </a:pPr>
                      <a:r>
                        <a:rPr lang="en-US" sz="1400">
                          <a:effectLst/>
                        </a:rPr>
                        <a:t>12/1/08</a:t>
                      </a:r>
                    </a:p>
                  </a:txBody>
                  <a:tcPr marL="68580" marR="68580" marT="0" marB="0"/>
                </a:tc>
                <a:tc>
                  <a:txBody>
                    <a:bodyPr/>
                    <a:lstStyle/>
                    <a:p>
                      <a:pPr>
                        <a:spcAft>
                          <a:spcPts val="0"/>
                        </a:spcAft>
                      </a:pPr>
                      <a:r>
                        <a:rPr lang="en-US" sz="1400">
                          <a:effectLst/>
                        </a:rPr>
                        <a:t>0.234</a:t>
                      </a:r>
                    </a:p>
                  </a:txBody>
                  <a:tcPr marL="68580" marR="68580" marT="0" marB="0">
                    <a:solidFill>
                      <a:srgbClr val="FFFF00"/>
                    </a:solidFill>
                  </a:tcPr>
                </a:tc>
                <a:tc>
                  <a:txBody>
                    <a:bodyPr/>
                    <a:lstStyle/>
                    <a:p>
                      <a:pPr>
                        <a:spcAft>
                          <a:spcPts val="0"/>
                        </a:spcAft>
                      </a:pPr>
                      <a:r>
                        <a:rPr lang="en-US" sz="1400">
                          <a:effectLst/>
                        </a:rPr>
                        <a:t>0.004</a:t>
                      </a:r>
                    </a:p>
                  </a:txBody>
                  <a:tcPr marL="68580" marR="68580" marT="0" marB="0"/>
                </a:tc>
                <a:tc>
                  <a:txBody>
                    <a:bodyPr/>
                    <a:lstStyle/>
                    <a:p>
                      <a:pPr>
                        <a:spcAft>
                          <a:spcPts val="0"/>
                        </a:spcAft>
                      </a:pPr>
                      <a:r>
                        <a:rPr lang="en-US" sz="1400">
                          <a:effectLst/>
                        </a:rPr>
                        <a:t>-0.002</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100</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1877167512"/>
                  </a:ext>
                </a:extLst>
              </a:tr>
              <a:tr h="238264">
                <a:tc>
                  <a:txBody>
                    <a:bodyPr/>
                    <a:lstStyle/>
                    <a:p>
                      <a:pPr>
                        <a:spcAft>
                          <a:spcPts val="0"/>
                        </a:spcAft>
                      </a:pPr>
                      <a:r>
                        <a:rPr lang="en-US" sz="1400">
                          <a:effectLst/>
                        </a:rPr>
                        <a:t>9/2/09</a:t>
                      </a:r>
                    </a:p>
                  </a:txBody>
                  <a:tcPr marL="68580" marR="68580" marT="0" marB="0"/>
                </a:tc>
                <a:tc>
                  <a:txBody>
                    <a:bodyPr/>
                    <a:lstStyle/>
                    <a:p>
                      <a:pPr>
                        <a:spcAft>
                          <a:spcPts val="0"/>
                        </a:spcAft>
                      </a:pPr>
                      <a:r>
                        <a:rPr lang="en-US" sz="1400">
                          <a:effectLst/>
                        </a:rPr>
                        <a:t>0.25</a:t>
                      </a:r>
                    </a:p>
                  </a:txBody>
                  <a:tcPr marL="68580" marR="68580" marT="0" marB="0">
                    <a:solidFill>
                      <a:srgbClr val="FFFF00"/>
                    </a:solidFill>
                  </a:tcPr>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0.006</a:t>
                      </a:r>
                    </a:p>
                  </a:txBody>
                  <a:tcPr marL="68580" marR="68580" marT="0" marB="0"/>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127</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3785683098"/>
                  </a:ext>
                </a:extLst>
              </a:tr>
              <a:tr h="238264">
                <a:tc>
                  <a:txBody>
                    <a:bodyPr/>
                    <a:lstStyle/>
                    <a:p>
                      <a:pPr>
                        <a:spcAft>
                          <a:spcPts val="0"/>
                        </a:spcAft>
                      </a:pPr>
                      <a:r>
                        <a:rPr lang="en-US" sz="1400">
                          <a:effectLst/>
                        </a:rPr>
                        <a:t>8/4/10</a:t>
                      </a:r>
                    </a:p>
                  </a:txBody>
                  <a:tcPr marL="68580" marR="68580" marT="0" marB="0"/>
                </a:tc>
                <a:tc>
                  <a:txBody>
                    <a:bodyPr/>
                    <a:lstStyle/>
                    <a:p>
                      <a:pPr>
                        <a:spcAft>
                          <a:spcPts val="0"/>
                        </a:spcAft>
                      </a:pPr>
                      <a:r>
                        <a:rPr lang="en-US" sz="1400">
                          <a:effectLst/>
                        </a:rPr>
                        <a:t>343</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175</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115</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1915501219"/>
                  </a:ext>
                </a:extLst>
              </a:tr>
              <a:tr h="238264">
                <a:tc>
                  <a:txBody>
                    <a:bodyPr/>
                    <a:lstStyle/>
                    <a:p>
                      <a:pPr>
                        <a:spcAft>
                          <a:spcPts val="0"/>
                        </a:spcAft>
                      </a:pPr>
                      <a:r>
                        <a:rPr lang="en-US" sz="1400">
                          <a:effectLst/>
                        </a:rPr>
                        <a:t>12/20/10</a:t>
                      </a:r>
                    </a:p>
                  </a:txBody>
                  <a:tcPr marL="68580" marR="68580" marT="0" marB="0"/>
                </a:tc>
                <a:tc>
                  <a:txBody>
                    <a:bodyPr/>
                    <a:lstStyle/>
                    <a:p>
                      <a:pPr>
                        <a:spcAft>
                          <a:spcPts val="0"/>
                        </a:spcAft>
                      </a:pPr>
                      <a:r>
                        <a:rPr lang="en-US" sz="1400">
                          <a:effectLst/>
                        </a:rPr>
                        <a:t>360</a:t>
                      </a:r>
                    </a:p>
                  </a:txBody>
                  <a:tcPr marL="68580" marR="68580" marT="0" marB="0">
                    <a:solidFill>
                      <a:srgbClr val="FFFF00"/>
                    </a:solidFill>
                  </a:tcPr>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228</a:t>
                      </a:r>
                    </a:p>
                  </a:txBody>
                  <a:tcPr marL="68580" marR="68580" marT="0" marB="0">
                    <a:solidFill>
                      <a:srgbClr val="FFFF00"/>
                    </a:solidFill>
                  </a:tcPr>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92</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760501816"/>
                  </a:ext>
                </a:extLst>
              </a:tr>
              <a:tr h="238264">
                <a:tc>
                  <a:txBody>
                    <a:bodyPr/>
                    <a:lstStyle/>
                    <a:p>
                      <a:pPr>
                        <a:spcAft>
                          <a:spcPts val="0"/>
                        </a:spcAft>
                      </a:pPr>
                      <a:r>
                        <a:rPr lang="en-US" sz="1400">
                          <a:effectLst/>
                        </a:rPr>
                        <a:t>3/17/11</a:t>
                      </a:r>
                    </a:p>
                  </a:txBody>
                  <a:tcPr marL="68580" marR="68580" marT="0" marB="0"/>
                </a:tc>
                <a:tc>
                  <a:txBody>
                    <a:bodyPr/>
                    <a:lstStyle/>
                    <a:p>
                      <a:pPr>
                        <a:spcAft>
                          <a:spcPts val="0"/>
                        </a:spcAft>
                      </a:pPr>
                      <a:r>
                        <a:rPr lang="en-US" sz="1400">
                          <a:effectLst/>
                        </a:rPr>
                        <a:t>376</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145</a:t>
                      </a:r>
                    </a:p>
                  </a:txBody>
                  <a:tcPr marL="68580" marR="68580" marT="0" marB="0">
                    <a:solidFill>
                      <a:srgbClr val="FFFF00"/>
                    </a:solidFill>
                  </a:tcPr>
                </a:tc>
                <a:tc>
                  <a:txBody>
                    <a:bodyPr/>
                    <a:lstStyle/>
                    <a:p>
                      <a:pPr>
                        <a:spcAft>
                          <a:spcPts val="0"/>
                        </a:spcAft>
                      </a:pPr>
                      <a:endParaRPr lang="en-US" sz="1400">
                        <a:effectLst/>
                      </a:endParaRPr>
                    </a:p>
                  </a:txBody>
                  <a:tcPr marL="68580" marR="68580" marT="0" marB="0"/>
                </a:tc>
                <a:tc>
                  <a:txBody>
                    <a:bodyPr/>
                    <a:lstStyle/>
                    <a:p>
                      <a:pPr>
                        <a:spcAft>
                          <a:spcPts val="0"/>
                        </a:spcAft>
                      </a:pPr>
                      <a:r>
                        <a:rPr lang="en-US" sz="1400">
                          <a:effectLst/>
                        </a:rPr>
                        <a:t>90</a:t>
                      </a:r>
                    </a:p>
                  </a:txBody>
                  <a:tcPr marL="68580" marR="68580" marT="0" marB="0"/>
                </a:tc>
                <a:tc>
                  <a:txBody>
                    <a:bodyPr/>
                    <a:lstStyle/>
                    <a:p>
                      <a:pPr>
                        <a:spcAft>
                          <a:spcPts val="0"/>
                        </a:spcAft>
                      </a:pPr>
                      <a:r>
                        <a:rPr lang="en-US" sz="1400">
                          <a:effectLst/>
                        </a:rPr>
                        <a:t>5.4</a:t>
                      </a:r>
                    </a:p>
                  </a:txBody>
                  <a:tcPr marL="68580" marR="68580" marT="0" marB="0"/>
                </a:tc>
                <a:extLst>
                  <a:ext uri="{0D108BD9-81ED-4DB2-BD59-A6C34878D82A}">
                    <a16:rowId xmlns:a16="http://schemas.microsoft.com/office/drawing/2014/main" val="569374011"/>
                  </a:ext>
                </a:extLst>
              </a:tr>
              <a:tr h="238264">
                <a:tc>
                  <a:txBody>
                    <a:bodyPr/>
                    <a:lstStyle/>
                    <a:p>
                      <a:pPr>
                        <a:spcAft>
                          <a:spcPts val="0"/>
                        </a:spcAft>
                      </a:pPr>
                      <a:r>
                        <a:rPr lang="en-US" sz="1400">
                          <a:effectLst/>
                        </a:rPr>
                        <a:t>7/29/11</a:t>
                      </a:r>
                    </a:p>
                  </a:txBody>
                  <a:tcPr marL="68580" marR="68580" marT="0" marB="0"/>
                </a:tc>
                <a:tc>
                  <a:txBody>
                    <a:bodyPr/>
                    <a:lstStyle/>
                    <a:p>
                      <a:pPr>
                        <a:spcAft>
                          <a:spcPts val="0"/>
                        </a:spcAft>
                      </a:pPr>
                      <a:r>
                        <a:rPr lang="en-US" sz="1400">
                          <a:effectLst/>
                        </a:rPr>
                        <a:t>292</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206</a:t>
                      </a:r>
                    </a:p>
                  </a:txBody>
                  <a:tcPr marL="68580" marR="68580" marT="0" marB="0">
                    <a:solidFill>
                      <a:srgbClr val="FFFF00"/>
                    </a:solidFill>
                  </a:tcPr>
                </a:tc>
                <a:tc>
                  <a:txBody>
                    <a:bodyPr/>
                    <a:lstStyle/>
                    <a:p>
                      <a:pPr>
                        <a:spcAft>
                          <a:spcPts val="0"/>
                        </a:spcAft>
                      </a:pPr>
                      <a:r>
                        <a:rPr lang="en-US" sz="1400">
                          <a:effectLst/>
                        </a:rPr>
                        <a:t>0.006</a:t>
                      </a:r>
                    </a:p>
                  </a:txBody>
                  <a:tcPr marL="68580" marR="68580" marT="0" marB="0"/>
                </a:tc>
                <a:tc>
                  <a:txBody>
                    <a:bodyPr/>
                    <a:lstStyle/>
                    <a:p>
                      <a:pPr>
                        <a:spcAft>
                          <a:spcPts val="0"/>
                        </a:spcAft>
                      </a:pPr>
                      <a:r>
                        <a:rPr lang="en-US" sz="1400">
                          <a:effectLst/>
                        </a:rPr>
                        <a:t>98</a:t>
                      </a:r>
                    </a:p>
                  </a:txBody>
                  <a:tcPr marL="68580" marR="68580" marT="0" marB="0"/>
                </a:tc>
                <a:tc>
                  <a:txBody>
                    <a:bodyPr/>
                    <a:lstStyle/>
                    <a:p>
                      <a:pPr>
                        <a:spcAft>
                          <a:spcPts val="0"/>
                        </a:spcAft>
                      </a:pPr>
                      <a:r>
                        <a:rPr lang="en-US" sz="1400">
                          <a:effectLst/>
                        </a:rPr>
                        <a:t>5.3</a:t>
                      </a:r>
                    </a:p>
                  </a:txBody>
                  <a:tcPr marL="68580" marR="68580" marT="0" marB="0"/>
                </a:tc>
                <a:extLst>
                  <a:ext uri="{0D108BD9-81ED-4DB2-BD59-A6C34878D82A}">
                    <a16:rowId xmlns:a16="http://schemas.microsoft.com/office/drawing/2014/main" val="1036229576"/>
                  </a:ext>
                </a:extLst>
              </a:tr>
              <a:tr h="238264">
                <a:tc>
                  <a:txBody>
                    <a:bodyPr/>
                    <a:lstStyle/>
                    <a:p>
                      <a:pPr>
                        <a:spcAft>
                          <a:spcPts val="0"/>
                        </a:spcAft>
                      </a:pPr>
                      <a:r>
                        <a:rPr lang="en-US" sz="1400">
                          <a:effectLst/>
                        </a:rPr>
                        <a:t>11/4/11</a:t>
                      </a:r>
                    </a:p>
                  </a:txBody>
                  <a:tcPr marL="68580" marR="68580" marT="0" marB="0"/>
                </a:tc>
                <a:tc>
                  <a:txBody>
                    <a:bodyPr/>
                    <a:lstStyle/>
                    <a:p>
                      <a:pPr>
                        <a:spcAft>
                          <a:spcPts val="0"/>
                        </a:spcAft>
                      </a:pPr>
                      <a:r>
                        <a:rPr lang="en-US" sz="1400">
                          <a:effectLst/>
                        </a:rPr>
                        <a:t>310</a:t>
                      </a:r>
                    </a:p>
                  </a:txBody>
                  <a:tcPr marL="68580" marR="68580" marT="0" marB="0">
                    <a:solidFill>
                      <a:srgbClr val="FFFF00"/>
                    </a:solidFill>
                  </a:tcPr>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200</a:t>
                      </a:r>
                    </a:p>
                  </a:txBody>
                  <a:tcPr marL="68580" marR="68580" marT="0" marB="0">
                    <a:solidFill>
                      <a:srgbClr val="FFFF00"/>
                    </a:solidFill>
                  </a:tcPr>
                </a:tc>
                <a:tc>
                  <a:txBody>
                    <a:bodyPr/>
                    <a:lstStyle/>
                    <a:p>
                      <a:pPr>
                        <a:spcAft>
                          <a:spcPts val="0"/>
                        </a:spcAft>
                      </a:pPr>
                      <a:r>
                        <a:rPr lang="en-US" sz="1400">
                          <a:effectLst/>
                        </a:rPr>
                        <a:t>-0.007</a:t>
                      </a:r>
                    </a:p>
                  </a:txBody>
                  <a:tcPr marL="68580" marR="68580" marT="0" marB="0"/>
                </a:tc>
                <a:tc>
                  <a:txBody>
                    <a:bodyPr/>
                    <a:lstStyle/>
                    <a:p>
                      <a:pPr>
                        <a:spcAft>
                          <a:spcPts val="0"/>
                        </a:spcAft>
                      </a:pPr>
                      <a:r>
                        <a:rPr lang="en-US" sz="1400">
                          <a:effectLst/>
                        </a:rPr>
                        <a:t>81</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1840514357"/>
                  </a:ext>
                </a:extLst>
              </a:tr>
              <a:tr h="238264">
                <a:tc>
                  <a:txBody>
                    <a:bodyPr/>
                    <a:lstStyle/>
                    <a:p>
                      <a:pPr>
                        <a:spcAft>
                          <a:spcPts val="0"/>
                        </a:spcAft>
                      </a:pPr>
                      <a:r>
                        <a:rPr lang="en-US" sz="1400">
                          <a:effectLst/>
                        </a:rPr>
                        <a:t>4/24/12</a:t>
                      </a:r>
                    </a:p>
                  </a:txBody>
                  <a:tcPr marL="68580" marR="68580" marT="0" marB="0"/>
                </a:tc>
                <a:tc>
                  <a:txBody>
                    <a:bodyPr/>
                    <a:lstStyle/>
                    <a:p>
                      <a:pPr>
                        <a:spcAft>
                          <a:spcPts val="0"/>
                        </a:spcAft>
                      </a:pPr>
                      <a:r>
                        <a:rPr lang="en-US" sz="1400">
                          <a:effectLst/>
                        </a:rPr>
                        <a:t>256</a:t>
                      </a:r>
                    </a:p>
                  </a:txBody>
                  <a:tcPr marL="68580" marR="68580" marT="0" marB="0">
                    <a:solidFill>
                      <a:srgbClr val="FFFF00"/>
                    </a:solidFill>
                  </a:tcPr>
                </a:tc>
                <a:tc>
                  <a:txBody>
                    <a:bodyPr/>
                    <a:lstStyle/>
                    <a:p>
                      <a:pPr>
                        <a:spcAft>
                          <a:spcPts val="0"/>
                        </a:spcAft>
                      </a:pPr>
                      <a:r>
                        <a:rPr lang="en-US" sz="1400">
                          <a:effectLst/>
                        </a:rPr>
                        <a:t>-1.001</a:t>
                      </a:r>
                    </a:p>
                  </a:txBody>
                  <a:tcPr marL="68580" marR="68580" marT="0" marB="0"/>
                </a:tc>
                <a:tc>
                  <a:txBody>
                    <a:bodyPr/>
                    <a:lstStyle/>
                    <a:p>
                      <a:pPr>
                        <a:spcAft>
                          <a:spcPts val="0"/>
                        </a:spcAft>
                      </a:pPr>
                      <a:r>
                        <a:rPr lang="en-US" sz="1400">
                          <a:effectLst/>
                        </a:rPr>
                        <a:t>235</a:t>
                      </a:r>
                    </a:p>
                  </a:txBody>
                  <a:tcPr marL="68580" marR="68580" marT="0" marB="0">
                    <a:solidFill>
                      <a:srgbClr val="FFFF00"/>
                    </a:solidFill>
                  </a:tcPr>
                </a:tc>
                <a:tc>
                  <a:txBody>
                    <a:bodyPr/>
                    <a:lstStyle/>
                    <a:p>
                      <a:pPr>
                        <a:spcAft>
                          <a:spcPts val="0"/>
                        </a:spcAft>
                      </a:pPr>
                      <a:r>
                        <a:rPr lang="en-US" sz="1400">
                          <a:effectLst/>
                        </a:rPr>
                        <a:t>-0.005</a:t>
                      </a:r>
                    </a:p>
                  </a:txBody>
                  <a:tcPr marL="68580" marR="68580" marT="0" marB="0"/>
                </a:tc>
                <a:tc>
                  <a:txBody>
                    <a:bodyPr/>
                    <a:lstStyle/>
                    <a:p>
                      <a:pPr>
                        <a:spcAft>
                          <a:spcPts val="0"/>
                        </a:spcAft>
                      </a:pPr>
                      <a:r>
                        <a:rPr lang="en-US" sz="1400">
                          <a:effectLst/>
                        </a:rPr>
                        <a:t>92</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783132007"/>
                  </a:ext>
                </a:extLst>
              </a:tr>
              <a:tr h="238264">
                <a:tc>
                  <a:txBody>
                    <a:bodyPr/>
                    <a:lstStyle/>
                    <a:p>
                      <a:pPr>
                        <a:spcAft>
                          <a:spcPts val="0"/>
                        </a:spcAft>
                      </a:pPr>
                      <a:r>
                        <a:rPr lang="en-US" sz="1400">
                          <a:effectLst/>
                        </a:rPr>
                        <a:t>8/3/12</a:t>
                      </a:r>
                    </a:p>
                  </a:txBody>
                  <a:tcPr marL="68580" marR="68580" marT="0" marB="0"/>
                </a:tc>
                <a:tc>
                  <a:txBody>
                    <a:bodyPr/>
                    <a:lstStyle/>
                    <a:p>
                      <a:pPr>
                        <a:spcAft>
                          <a:spcPts val="0"/>
                        </a:spcAft>
                      </a:pPr>
                      <a:r>
                        <a:rPr lang="en-US" sz="1400">
                          <a:effectLst/>
                        </a:rPr>
                        <a:t>250</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174</a:t>
                      </a:r>
                    </a:p>
                  </a:txBody>
                  <a:tcPr marL="68580" marR="68580" marT="0" marB="0">
                    <a:solidFill>
                      <a:srgbClr val="FFFF00"/>
                    </a:solidFill>
                  </a:tcPr>
                </a:tc>
                <a:tc>
                  <a:txBody>
                    <a:bodyPr/>
                    <a:lstStyle/>
                    <a:p>
                      <a:pPr>
                        <a:spcAft>
                          <a:spcPts val="0"/>
                        </a:spcAft>
                      </a:pPr>
                      <a:r>
                        <a:rPr lang="en-US" sz="1400">
                          <a:effectLst/>
                        </a:rPr>
                        <a:t>-0.006</a:t>
                      </a:r>
                    </a:p>
                  </a:txBody>
                  <a:tcPr marL="68580" marR="68580" marT="0" marB="0"/>
                </a:tc>
                <a:tc>
                  <a:txBody>
                    <a:bodyPr/>
                    <a:lstStyle/>
                    <a:p>
                      <a:pPr>
                        <a:spcAft>
                          <a:spcPts val="0"/>
                        </a:spcAft>
                      </a:pPr>
                      <a:r>
                        <a:rPr lang="en-US" sz="1400">
                          <a:effectLst/>
                        </a:rPr>
                        <a:t>108</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551142272"/>
                  </a:ext>
                </a:extLst>
              </a:tr>
              <a:tr h="238264">
                <a:tc>
                  <a:txBody>
                    <a:bodyPr/>
                    <a:lstStyle/>
                    <a:p>
                      <a:pPr>
                        <a:spcAft>
                          <a:spcPts val="0"/>
                        </a:spcAft>
                      </a:pPr>
                      <a:r>
                        <a:rPr lang="en-US" sz="1400">
                          <a:effectLst/>
                        </a:rPr>
                        <a:t>2/15/13</a:t>
                      </a:r>
                    </a:p>
                  </a:txBody>
                  <a:tcPr marL="68580" marR="68580" marT="0" marB="0"/>
                </a:tc>
                <a:tc>
                  <a:txBody>
                    <a:bodyPr/>
                    <a:lstStyle/>
                    <a:p>
                      <a:pPr>
                        <a:spcAft>
                          <a:spcPts val="0"/>
                        </a:spcAft>
                      </a:pPr>
                      <a:r>
                        <a:rPr lang="en-US" sz="1400">
                          <a:effectLst/>
                        </a:rPr>
                        <a:t>376</a:t>
                      </a:r>
                    </a:p>
                  </a:txBody>
                  <a:tcPr marL="68580" marR="68580" marT="0" marB="0">
                    <a:solidFill>
                      <a:srgbClr val="FFFF00"/>
                    </a:solidFill>
                  </a:tcPr>
                </a:tc>
                <a:tc>
                  <a:txBody>
                    <a:bodyPr/>
                    <a:lstStyle/>
                    <a:p>
                      <a:pPr>
                        <a:spcAft>
                          <a:spcPts val="0"/>
                        </a:spcAft>
                      </a:pPr>
                      <a:r>
                        <a:rPr lang="en-US" sz="1400">
                          <a:effectLst/>
                        </a:rPr>
                        <a:t>0.004</a:t>
                      </a:r>
                    </a:p>
                  </a:txBody>
                  <a:tcPr marL="68580" marR="68580" marT="0" marB="0"/>
                </a:tc>
                <a:tc>
                  <a:txBody>
                    <a:bodyPr/>
                    <a:lstStyle/>
                    <a:p>
                      <a:pPr>
                        <a:spcAft>
                          <a:spcPts val="0"/>
                        </a:spcAft>
                      </a:pPr>
                      <a:r>
                        <a:rPr lang="en-US" sz="1400">
                          <a:effectLst/>
                        </a:rPr>
                        <a:t>385</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72</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4177032405"/>
                  </a:ext>
                </a:extLst>
              </a:tr>
              <a:tr h="238264">
                <a:tc>
                  <a:txBody>
                    <a:bodyPr/>
                    <a:lstStyle/>
                    <a:p>
                      <a:pPr>
                        <a:spcAft>
                          <a:spcPts val="0"/>
                        </a:spcAft>
                      </a:pPr>
                      <a:r>
                        <a:rPr lang="en-US" sz="1400">
                          <a:effectLst/>
                        </a:rPr>
                        <a:t>7/19/13</a:t>
                      </a:r>
                    </a:p>
                  </a:txBody>
                  <a:tcPr marL="68580" marR="68580" marT="0" marB="0"/>
                </a:tc>
                <a:tc>
                  <a:txBody>
                    <a:bodyPr/>
                    <a:lstStyle/>
                    <a:p>
                      <a:pPr>
                        <a:spcAft>
                          <a:spcPts val="0"/>
                        </a:spcAft>
                      </a:pPr>
                      <a:r>
                        <a:rPr lang="en-US" sz="1400">
                          <a:effectLst/>
                        </a:rPr>
                        <a:t>226</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353</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112</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98205120"/>
                  </a:ext>
                </a:extLst>
              </a:tr>
              <a:tr h="238264">
                <a:tc>
                  <a:txBody>
                    <a:bodyPr/>
                    <a:lstStyle/>
                    <a:p>
                      <a:pPr>
                        <a:spcAft>
                          <a:spcPts val="0"/>
                        </a:spcAft>
                      </a:pPr>
                      <a:r>
                        <a:rPr lang="en-US" sz="1400">
                          <a:effectLst/>
                        </a:rPr>
                        <a:t>3/30/15</a:t>
                      </a:r>
                    </a:p>
                  </a:txBody>
                  <a:tcPr marL="68580" marR="68580" marT="0" marB="0"/>
                </a:tc>
                <a:tc>
                  <a:txBody>
                    <a:bodyPr/>
                    <a:lstStyle/>
                    <a:p>
                      <a:pPr>
                        <a:spcAft>
                          <a:spcPts val="0"/>
                        </a:spcAft>
                      </a:pPr>
                      <a:r>
                        <a:rPr lang="en-US" sz="1400">
                          <a:effectLst/>
                        </a:rPr>
                        <a:t>127</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209</a:t>
                      </a:r>
                    </a:p>
                  </a:txBody>
                  <a:tcPr marL="68580" marR="68580" marT="0" marB="0">
                    <a:solidFill>
                      <a:srgbClr val="FFFF00"/>
                    </a:solidFill>
                  </a:tcPr>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102</a:t>
                      </a:r>
                    </a:p>
                  </a:txBody>
                  <a:tcPr marL="68580" marR="68580" marT="0" marB="0"/>
                </a:tc>
                <a:tc>
                  <a:txBody>
                    <a:bodyPr/>
                    <a:lstStyle/>
                    <a:p>
                      <a:pPr>
                        <a:spcAft>
                          <a:spcPts val="0"/>
                        </a:spcAft>
                      </a:pPr>
                      <a:r>
                        <a:rPr lang="en-US" sz="1400">
                          <a:effectLst/>
                        </a:rPr>
                        <a:t>5.6</a:t>
                      </a:r>
                    </a:p>
                  </a:txBody>
                  <a:tcPr marL="68580" marR="68580" marT="0" marB="0"/>
                </a:tc>
                <a:extLst>
                  <a:ext uri="{0D108BD9-81ED-4DB2-BD59-A6C34878D82A}">
                    <a16:rowId xmlns:a16="http://schemas.microsoft.com/office/drawing/2014/main" val="4025496316"/>
                  </a:ext>
                </a:extLst>
              </a:tr>
              <a:tr h="238264">
                <a:tc>
                  <a:txBody>
                    <a:bodyPr/>
                    <a:lstStyle/>
                    <a:p>
                      <a:pPr>
                        <a:spcAft>
                          <a:spcPts val="0"/>
                        </a:spcAft>
                      </a:pPr>
                      <a:r>
                        <a:rPr lang="en-US" sz="1400">
                          <a:effectLst/>
                        </a:rPr>
                        <a:t>8/7/15</a:t>
                      </a:r>
                    </a:p>
                  </a:txBody>
                  <a:tcPr marL="68580" marR="68580" marT="0" marB="0"/>
                </a:tc>
                <a:tc>
                  <a:txBody>
                    <a:bodyPr/>
                    <a:lstStyle/>
                    <a:p>
                      <a:pPr>
                        <a:spcAft>
                          <a:spcPts val="0"/>
                        </a:spcAft>
                      </a:pPr>
                      <a:r>
                        <a:rPr lang="en-US" sz="1400">
                          <a:effectLst/>
                        </a:rPr>
                        <a:t>121</a:t>
                      </a:r>
                    </a:p>
                  </a:txBody>
                  <a:tcPr marL="68580" marR="68580" marT="0" marB="0">
                    <a:solidFill>
                      <a:srgbClr val="FFFF00"/>
                    </a:solidFill>
                  </a:tcPr>
                </a:tc>
                <a:tc>
                  <a:txBody>
                    <a:bodyPr/>
                    <a:lstStyle/>
                    <a:p>
                      <a:pPr>
                        <a:spcAft>
                          <a:spcPts val="0"/>
                        </a:spcAft>
                      </a:pPr>
                      <a:r>
                        <a:rPr lang="en-US" sz="1400">
                          <a:effectLst/>
                        </a:rPr>
                        <a:t>0.001</a:t>
                      </a:r>
                    </a:p>
                  </a:txBody>
                  <a:tcPr marL="68580" marR="68580" marT="0" marB="0"/>
                </a:tc>
                <a:tc>
                  <a:txBody>
                    <a:bodyPr/>
                    <a:lstStyle/>
                    <a:p>
                      <a:pPr>
                        <a:spcAft>
                          <a:spcPts val="0"/>
                        </a:spcAft>
                      </a:pPr>
                      <a:r>
                        <a:rPr lang="en-US" sz="1400">
                          <a:effectLst/>
                        </a:rPr>
                        <a:t>165</a:t>
                      </a:r>
                    </a:p>
                  </a:txBody>
                  <a:tcPr marL="68580" marR="68580" marT="0" marB="0">
                    <a:solidFill>
                      <a:srgbClr val="FFFF00"/>
                    </a:solidFill>
                  </a:tcPr>
                </a:tc>
                <a:tc>
                  <a:txBody>
                    <a:bodyPr/>
                    <a:lstStyle/>
                    <a:p>
                      <a:pPr>
                        <a:spcAft>
                          <a:spcPts val="0"/>
                        </a:spcAft>
                      </a:pPr>
                      <a:r>
                        <a:rPr lang="en-US" sz="1400">
                          <a:effectLst/>
                        </a:rPr>
                        <a:t>0.004</a:t>
                      </a:r>
                    </a:p>
                  </a:txBody>
                  <a:tcPr marL="68580" marR="68580" marT="0" marB="0"/>
                </a:tc>
                <a:tc>
                  <a:txBody>
                    <a:bodyPr/>
                    <a:lstStyle/>
                    <a:p>
                      <a:pPr>
                        <a:spcAft>
                          <a:spcPts val="0"/>
                        </a:spcAft>
                      </a:pPr>
                      <a:r>
                        <a:rPr lang="en-US" sz="1400">
                          <a:effectLst/>
                        </a:rPr>
                        <a:t>99</a:t>
                      </a:r>
                    </a:p>
                  </a:txBody>
                  <a:tcPr marL="68580" marR="68580" marT="0" marB="0"/>
                </a:tc>
                <a:tc>
                  <a:txBody>
                    <a:bodyPr/>
                    <a:lstStyle/>
                    <a:p>
                      <a:pPr>
                        <a:spcAft>
                          <a:spcPts val="0"/>
                        </a:spcAft>
                      </a:pPr>
                      <a:r>
                        <a:rPr lang="en-US" sz="1400">
                          <a:effectLst/>
                        </a:rPr>
                        <a:t>5.7</a:t>
                      </a:r>
                    </a:p>
                  </a:txBody>
                  <a:tcPr marL="68580" marR="68580" marT="0" marB="0"/>
                </a:tc>
                <a:extLst>
                  <a:ext uri="{0D108BD9-81ED-4DB2-BD59-A6C34878D82A}">
                    <a16:rowId xmlns:a16="http://schemas.microsoft.com/office/drawing/2014/main" val="2814499491"/>
                  </a:ext>
                </a:extLst>
              </a:tr>
              <a:tr h="238264">
                <a:tc>
                  <a:txBody>
                    <a:bodyPr/>
                    <a:lstStyle/>
                    <a:p>
                      <a:pPr>
                        <a:spcAft>
                          <a:spcPts val="0"/>
                        </a:spcAft>
                      </a:pPr>
                      <a:r>
                        <a:rPr lang="en-US" sz="1400">
                          <a:effectLst/>
                        </a:rPr>
                        <a:t>4/29/16</a:t>
                      </a:r>
                    </a:p>
                  </a:txBody>
                  <a:tcPr marL="68580" marR="68580" marT="0" marB="0"/>
                </a:tc>
                <a:tc>
                  <a:txBody>
                    <a:bodyPr/>
                    <a:lstStyle/>
                    <a:p>
                      <a:pPr>
                        <a:spcAft>
                          <a:spcPts val="0"/>
                        </a:spcAft>
                      </a:pPr>
                      <a:r>
                        <a:rPr lang="en-US" sz="1400">
                          <a:effectLst/>
                        </a:rPr>
                        <a:t>155</a:t>
                      </a:r>
                    </a:p>
                  </a:txBody>
                  <a:tcPr marL="68580" marR="68580" marT="0" marB="0">
                    <a:solidFill>
                      <a:srgbClr val="FFFF00"/>
                    </a:solidFill>
                  </a:tcPr>
                </a:tc>
                <a:tc>
                  <a:txBody>
                    <a:bodyPr/>
                    <a:lstStyle/>
                    <a:p>
                      <a:pPr>
                        <a:spcAft>
                          <a:spcPts val="0"/>
                        </a:spcAft>
                      </a:pPr>
                      <a:r>
                        <a:rPr lang="en-US" sz="1400">
                          <a:effectLst/>
                        </a:rPr>
                        <a:t>-0.003</a:t>
                      </a:r>
                    </a:p>
                  </a:txBody>
                  <a:tcPr marL="68580" marR="68580" marT="0" marB="0"/>
                </a:tc>
                <a:tc>
                  <a:txBody>
                    <a:bodyPr/>
                    <a:lstStyle/>
                    <a:p>
                      <a:pPr>
                        <a:spcAft>
                          <a:spcPts val="0"/>
                        </a:spcAft>
                      </a:pPr>
                      <a:r>
                        <a:rPr lang="en-US" sz="1400">
                          <a:effectLst/>
                        </a:rPr>
                        <a:t>195</a:t>
                      </a:r>
                    </a:p>
                  </a:txBody>
                  <a:tcPr marL="68580" marR="68580" marT="0" marB="0">
                    <a:solidFill>
                      <a:srgbClr val="FFFF00"/>
                    </a:solidFill>
                  </a:tcPr>
                </a:tc>
                <a:tc>
                  <a:txBody>
                    <a:bodyPr/>
                    <a:lstStyle/>
                    <a:p>
                      <a:pPr>
                        <a:spcAft>
                          <a:spcPts val="0"/>
                        </a:spcAft>
                      </a:pPr>
                      <a:r>
                        <a:rPr lang="en-US" sz="1400">
                          <a:effectLst/>
                        </a:rPr>
                        <a:t>-0.007</a:t>
                      </a:r>
                    </a:p>
                  </a:txBody>
                  <a:tcPr marL="68580" marR="68580" marT="0" marB="0"/>
                </a:tc>
                <a:tc>
                  <a:txBody>
                    <a:bodyPr/>
                    <a:lstStyle/>
                    <a:p>
                      <a:pPr>
                        <a:spcAft>
                          <a:spcPts val="0"/>
                        </a:spcAft>
                      </a:pPr>
                      <a:r>
                        <a:rPr lang="en-US" sz="1400">
                          <a:effectLst/>
                        </a:rPr>
                        <a:t>115</a:t>
                      </a:r>
                    </a:p>
                  </a:txBody>
                  <a:tcPr marL="68580" marR="68580" marT="0" marB="0"/>
                </a:tc>
                <a:tc>
                  <a:txBody>
                    <a:bodyPr/>
                    <a:lstStyle/>
                    <a:p>
                      <a:pPr>
                        <a:spcAft>
                          <a:spcPts val="0"/>
                        </a:spcAft>
                      </a:pPr>
                      <a:r>
                        <a:rPr lang="en-US" sz="1400" b="1">
                          <a:solidFill>
                            <a:srgbClr val="FF0000"/>
                          </a:solidFill>
                          <a:effectLst/>
                        </a:rPr>
                        <a:t>6.0</a:t>
                      </a:r>
                    </a:p>
                  </a:txBody>
                  <a:tcPr marL="68580" marR="68580" marT="0" marB="0">
                    <a:solidFill>
                      <a:srgbClr val="FFFF00"/>
                    </a:solidFill>
                  </a:tcPr>
                </a:tc>
                <a:extLst>
                  <a:ext uri="{0D108BD9-81ED-4DB2-BD59-A6C34878D82A}">
                    <a16:rowId xmlns:a16="http://schemas.microsoft.com/office/drawing/2014/main" val="3844059882"/>
                  </a:ext>
                </a:extLst>
              </a:tr>
              <a:tr h="238264">
                <a:tc>
                  <a:txBody>
                    <a:bodyPr/>
                    <a:lstStyle/>
                    <a:p>
                      <a:pPr>
                        <a:spcAft>
                          <a:spcPts val="0"/>
                        </a:spcAft>
                      </a:pPr>
                      <a:r>
                        <a:rPr lang="en-US" sz="1400">
                          <a:effectLst/>
                        </a:rPr>
                        <a:t>12/20/16</a:t>
                      </a:r>
                    </a:p>
                  </a:txBody>
                  <a:tcPr marL="68580" marR="68580" marT="0" marB="0"/>
                </a:tc>
                <a:tc>
                  <a:txBody>
                    <a:bodyPr/>
                    <a:lstStyle/>
                    <a:p>
                      <a:pPr>
                        <a:spcAft>
                          <a:spcPts val="0"/>
                        </a:spcAft>
                      </a:pPr>
                      <a:r>
                        <a:rPr lang="en-US" sz="1400">
                          <a:effectLst/>
                        </a:rPr>
                        <a:t>78</a:t>
                      </a:r>
                    </a:p>
                  </a:txBody>
                  <a:tcPr marL="68580" marR="68580" marT="0" marB="0">
                    <a:solidFill>
                      <a:srgbClr val="FFFF00"/>
                    </a:solidFill>
                  </a:tcPr>
                </a:tc>
                <a:tc>
                  <a:txBody>
                    <a:bodyPr/>
                    <a:lstStyle/>
                    <a:p>
                      <a:pPr>
                        <a:spcAft>
                          <a:spcPts val="0"/>
                        </a:spcAft>
                      </a:pPr>
                      <a:r>
                        <a:rPr lang="en-US" sz="1400">
                          <a:effectLst/>
                        </a:rPr>
                        <a:t>-0.004</a:t>
                      </a:r>
                    </a:p>
                  </a:txBody>
                  <a:tcPr marL="68580" marR="68580" marT="0" marB="0"/>
                </a:tc>
                <a:tc>
                  <a:txBody>
                    <a:bodyPr/>
                    <a:lstStyle/>
                    <a:p>
                      <a:pPr>
                        <a:spcAft>
                          <a:spcPts val="0"/>
                        </a:spcAft>
                      </a:pPr>
                      <a:r>
                        <a:rPr lang="en-US" sz="1400">
                          <a:effectLst/>
                        </a:rPr>
                        <a:t>148</a:t>
                      </a:r>
                    </a:p>
                  </a:txBody>
                  <a:tcPr marL="68580" marR="68580" marT="0" marB="0">
                    <a:solidFill>
                      <a:srgbClr val="FFFF00"/>
                    </a:solidFill>
                  </a:tcPr>
                </a:tc>
                <a:tc>
                  <a:txBody>
                    <a:bodyPr/>
                    <a:lstStyle/>
                    <a:p>
                      <a:pPr>
                        <a:spcAft>
                          <a:spcPts val="0"/>
                        </a:spcAft>
                      </a:pPr>
                      <a:r>
                        <a:rPr lang="en-US" sz="1400">
                          <a:effectLst/>
                        </a:rPr>
                        <a:t>0.002</a:t>
                      </a:r>
                    </a:p>
                  </a:txBody>
                  <a:tcPr marL="68580" marR="68580" marT="0" marB="0"/>
                </a:tc>
                <a:tc>
                  <a:txBody>
                    <a:bodyPr/>
                    <a:lstStyle/>
                    <a:p>
                      <a:pPr>
                        <a:spcAft>
                          <a:spcPts val="0"/>
                        </a:spcAft>
                      </a:pPr>
                      <a:r>
                        <a:rPr lang="en-US" sz="1400">
                          <a:effectLst/>
                        </a:rPr>
                        <a:t>99</a:t>
                      </a:r>
                    </a:p>
                  </a:txBody>
                  <a:tcPr marL="68580" marR="68580" marT="0" marB="0"/>
                </a:tc>
                <a:tc>
                  <a:txBody>
                    <a:bodyPr/>
                    <a:lstStyle/>
                    <a:p>
                      <a:pPr>
                        <a:spcAft>
                          <a:spcPts val="0"/>
                        </a:spcAft>
                      </a:pPr>
                      <a:r>
                        <a:rPr lang="en-US" sz="1400" b="1">
                          <a:solidFill>
                            <a:srgbClr val="FF0000"/>
                          </a:solidFill>
                          <a:effectLst/>
                        </a:rPr>
                        <a:t>6.1</a:t>
                      </a:r>
                    </a:p>
                  </a:txBody>
                  <a:tcPr marL="68580" marR="68580" marT="0" marB="0">
                    <a:solidFill>
                      <a:srgbClr val="FFFF00"/>
                    </a:solidFill>
                  </a:tcPr>
                </a:tc>
                <a:extLst>
                  <a:ext uri="{0D108BD9-81ED-4DB2-BD59-A6C34878D82A}">
                    <a16:rowId xmlns:a16="http://schemas.microsoft.com/office/drawing/2014/main" val="162518039"/>
                  </a:ext>
                </a:extLst>
              </a:tr>
            </a:tbl>
          </a:graphicData>
        </a:graphic>
      </p:graphicFrame>
    </p:spTree>
    <p:extLst>
      <p:ext uri="{BB962C8B-B14F-4D97-AF65-F5344CB8AC3E}">
        <p14:creationId xmlns:p14="http://schemas.microsoft.com/office/powerpoint/2010/main" val="1635740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DDY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56B53D16C7CF47A7666AC5F979507A" ma:contentTypeVersion="12" ma:contentTypeDescription="Create a new document." ma:contentTypeScope="" ma:versionID="a4605d2cacaf1d24de40127d832b0cae">
  <xsd:schema xmlns:xsd="http://www.w3.org/2001/XMLSchema" xmlns:xs="http://www.w3.org/2001/XMLSchema" xmlns:p="http://schemas.microsoft.com/office/2006/metadata/properties" xmlns:ns2="3ef9723b-c220-4244-a7ec-9cb9c35cdb9e" xmlns:ns3="7c0a7a4a-6f3e-4632-baf1-2a9f73b0350d" targetNamespace="http://schemas.microsoft.com/office/2006/metadata/properties" ma:root="true" ma:fieldsID="8ff429bb965400d7d44d484ef3e6d0b8" ns2:_="" ns3:_="">
    <xsd:import namespace="3ef9723b-c220-4244-a7ec-9cb9c35cdb9e"/>
    <xsd:import namespace="7c0a7a4a-6f3e-4632-baf1-2a9f73b0350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f9723b-c220-4244-a7ec-9cb9c35cdb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0a7a4a-6f3e-4632-baf1-2a9f73b0350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9132D-AD8D-4418-AD44-2B83CD2BCEA8}">
  <ds:schemaRefs>
    <ds:schemaRef ds:uri="http://schemas.microsoft.com/sharepoint/v3/contenttype/forms"/>
  </ds:schemaRefs>
</ds:datastoreItem>
</file>

<file path=customXml/itemProps2.xml><?xml version="1.0" encoding="utf-8"?>
<ds:datastoreItem xmlns:ds="http://schemas.openxmlformats.org/officeDocument/2006/customXml" ds:itemID="{C084FFE6-0ED1-4D73-933E-49DA5B310146}">
  <ds:schemaRefs>
    <ds:schemaRef ds:uri="3ef9723b-c220-4244-a7ec-9cb9c35cdb9e"/>
    <ds:schemaRef ds:uri="7c0a7a4a-6f3e-4632-baf1-2a9f73b0350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7E77797-A658-41D5-AF78-F746A4CBAF69}">
  <ds:schemaRefs>
    <ds:schemaRef ds:uri="3ef9723b-c220-4244-a7ec-9cb9c35cdb9e"/>
    <ds:schemaRef ds:uri="7c0a7a4a-6f3e-4632-baf1-2a9f73b035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25</Slides>
  <Notes>25</Notes>
  <HiddenSlides>0</HiddenSlide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Office Theme</vt:lpstr>
      <vt:lpstr>TEDDYtheme</vt:lpstr>
      <vt:lpstr>15_Office Theme</vt:lpstr>
      <vt:lpstr>1_Office Theme</vt:lpstr>
      <vt:lpstr>2_Office Theme</vt:lpstr>
      <vt:lpstr>Experiences for the  DAISY/TEDDY/ASK Cohorts </vt:lpstr>
      <vt:lpstr>Experiences from Follow-Up</vt:lpstr>
      <vt:lpstr>PowerPoint Presentation</vt:lpstr>
      <vt:lpstr>Case Review #1: FDR, MAB+</vt:lpstr>
      <vt:lpstr>PowerPoint Presentation</vt:lpstr>
      <vt:lpstr>OGTT results   CGM results</vt:lpstr>
      <vt:lpstr>  Challenges                     Successes</vt:lpstr>
      <vt:lpstr>Case Review #2: FDR, MAB+</vt:lpstr>
      <vt:lpstr>PowerPoint Presentation</vt:lpstr>
      <vt:lpstr>Challenges                          Successes</vt:lpstr>
      <vt:lpstr>PowerPoint Presentation</vt:lpstr>
      <vt:lpstr>PowerPoint Presentation</vt:lpstr>
      <vt:lpstr>PowerPoint Presentation</vt:lpstr>
      <vt:lpstr>PowerPoint Presentation</vt:lpstr>
      <vt:lpstr>PowerPoint Presentation</vt:lpstr>
      <vt:lpstr>PowerPoint Presentation</vt:lpstr>
      <vt:lpstr>Case Review #2 </vt:lpstr>
      <vt:lpstr>Autoimmunity Screening for Kids  (ASK) Education and Monitoring Denver, Colorado </vt:lpstr>
      <vt:lpstr>Case Review #1  GP, MAB+</vt:lpstr>
      <vt:lpstr>OGTT,  CGM  &amp;  A1c  Results</vt:lpstr>
      <vt:lpstr>PowerPoint Presentation</vt:lpstr>
      <vt:lpstr>Case Review #2  GP, MAB+</vt:lpstr>
      <vt:lpstr>PowerPoint Presentation</vt:lpstr>
      <vt:lpstr>PowerPoint Presentation</vt:lpstr>
      <vt:lpstr>Lessons Learned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DAISY</dc:title>
  <dc:creator>Hoffman, Michelle</dc:creator>
  <cp:revision>389</cp:revision>
  <dcterms:created xsi:type="dcterms:W3CDTF">2022-10-13T20:43:25Z</dcterms:created>
  <dcterms:modified xsi:type="dcterms:W3CDTF">2022-11-11T12:18:04Z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0x0101002A56B53D16C7CF47A7666AC5F979507A</vt:lpwstr>
  </property>
</Properties>
</file>