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9"/>
  </p:notesMasterIdLst>
  <p:handoutMasterIdLst>
    <p:handoutMasterId r:id="rId20"/>
  </p:handoutMasterIdLst>
  <p:sldIdLst>
    <p:sldId id="269" r:id="rId2"/>
    <p:sldId id="575" r:id="rId3"/>
    <p:sldId id="523" r:id="rId4"/>
    <p:sldId id="770" r:id="rId5"/>
    <p:sldId id="872" r:id="rId6"/>
    <p:sldId id="848" r:id="rId7"/>
    <p:sldId id="849" r:id="rId8"/>
    <p:sldId id="866" r:id="rId9"/>
    <p:sldId id="864" r:id="rId10"/>
    <p:sldId id="870" r:id="rId11"/>
    <p:sldId id="628" r:id="rId12"/>
    <p:sldId id="654" r:id="rId13"/>
    <p:sldId id="641" r:id="rId14"/>
    <p:sldId id="704" r:id="rId15"/>
    <p:sldId id="814" r:id="rId16"/>
    <p:sldId id="273" r:id="rId17"/>
    <p:sldId id="865" r:id="rId18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FF4AA"/>
    <a:srgbClr val="FFFFFF"/>
    <a:srgbClr val="FF9900"/>
    <a:srgbClr val="FF0000"/>
    <a:srgbClr val="FFFF99"/>
    <a:srgbClr val="FFFFCC"/>
    <a:srgbClr val="FFCC99"/>
    <a:srgbClr val="FAF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54" autoAdjust="0"/>
    <p:restoredTop sz="94701" autoAdjust="0"/>
  </p:normalViewPr>
  <p:slideViewPr>
    <p:cSldViewPr snapToGrid="0">
      <p:cViewPr varScale="1">
        <p:scale>
          <a:sx n="62" d="100"/>
          <a:sy n="62" d="100"/>
        </p:scale>
        <p:origin x="135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ipasto\ltk-yhteiset$\KLIIN\LAST\DIPP_IT\Toni\DIPP%20TEDDY%20p&#228;iv&#228;t\2022\Tilastot%2020220817%20A%20lasten%20tulokset%20lis&#228;tty%2020220830%20kaaviot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582912914328826E-2"/>
          <c:y val="0.11673083578706994"/>
          <c:w val="0.91845301522938372"/>
          <c:h val="0.68501003237746316"/>
        </c:manualLayout>
      </c:layout>
      <c:lineChart>
        <c:grouping val="standard"/>
        <c:varyColors val="0"/>
        <c:ser>
          <c:idx val="0"/>
          <c:order val="0"/>
          <c:tx>
            <c:v>Uusia pos A-lapsia</c:v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Tulokset!$V$22:$V$49</c:f>
              <c:numCache>
                <c:formatCode>General</c:formatCode>
                <c:ptCount val="28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</c:numCache>
            </c:numRef>
          </c:cat>
          <c:val>
            <c:numRef>
              <c:f>Tulokset!$K$22:$K$48</c:f>
              <c:numCache>
                <c:formatCode>General</c:formatCode>
                <c:ptCount val="27"/>
                <c:pt idx="0">
                  <c:v>4</c:v>
                </c:pt>
                <c:pt idx="1">
                  <c:v>18</c:v>
                </c:pt>
                <c:pt idx="2">
                  <c:v>33</c:v>
                </c:pt>
                <c:pt idx="3">
                  <c:v>47</c:v>
                </c:pt>
                <c:pt idx="4">
                  <c:v>54</c:v>
                </c:pt>
                <c:pt idx="5">
                  <c:v>72</c:v>
                </c:pt>
                <c:pt idx="6">
                  <c:v>73</c:v>
                </c:pt>
                <c:pt idx="7">
                  <c:v>78</c:v>
                </c:pt>
                <c:pt idx="8">
                  <c:v>73</c:v>
                </c:pt>
                <c:pt idx="9">
                  <c:v>74</c:v>
                </c:pt>
                <c:pt idx="10">
                  <c:v>115</c:v>
                </c:pt>
                <c:pt idx="11">
                  <c:v>79</c:v>
                </c:pt>
                <c:pt idx="12">
                  <c:v>94</c:v>
                </c:pt>
                <c:pt idx="13">
                  <c:v>70</c:v>
                </c:pt>
                <c:pt idx="14">
                  <c:v>76</c:v>
                </c:pt>
                <c:pt idx="15">
                  <c:v>79</c:v>
                </c:pt>
                <c:pt idx="16">
                  <c:v>73</c:v>
                </c:pt>
                <c:pt idx="17">
                  <c:v>71</c:v>
                </c:pt>
                <c:pt idx="18">
                  <c:v>82</c:v>
                </c:pt>
                <c:pt idx="19">
                  <c:v>76</c:v>
                </c:pt>
                <c:pt idx="20">
                  <c:v>73</c:v>
                </c:pt>
                <c:pt idx="21">
                  <c:v>92</c:v>
                </c:pt>
                <c:pt idx="22">
                  <c:v>83</c:v>
                </c:pt>
                <c:pt idx="23">
                  <c:v>74</c:v>
                </c:pt>
                <c:pt idx="24">
                  <c:v>101</c:v>
                </c:pt>
                <c:pt idx="25">
                  <c:v>85</c:v>
                </c:pt>
                <c:pt idx="26">
                  <c:v>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66-4D28-AA59-EE5A092B14AB}"/>
            </c:ext>
          </c:extLst>
        </c:ser>
        <c:ser>
          <c:idx val="1"/>
          <c:order val="1"/>
          <c:tx>
            <c:v>Uusia vahvistuneita pos A-lapsia</c:v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Tulokset!$M$22:$M$48</c:f>
              <c:numCache>
                <c:formatCode>General</c:formatCode>
                <c:ptCount val="27"/>
                <c:pt idx="0">
                  <c:v>1</c:v>
                </c:pt>
                <c:pt idx="1">
                  <c:v>10</c:v>
                </c:pt>
                <c:pt idx="2">
                  <c:v>18</c:v>
                </c:pt>
                <c:pt idx="3">
                  <c:v>27</c:v>
                </c:pt>
                <c:pt idx="4">
                  <c:v>35</c:v>
                </c:pt>
                <c:pt idx="5">
                  <c:v>43</c:v>
                </c:pt>
                <c:pt idx="6">
                  <c:v>46</c:v>
                </c:pt>
                <c:pt idx="7">
                  <c:v>66</c:v>
                </c:pt>
                <c:pt idx="8">
                  <c:v>54</c:v>
                </c:pt>
                <c:pt idx="9">
                  <c:v>59</c:v>
                </c:pt>
                <c:pt idx="10">
                  <c:v>83</c:v>
                </c:pt>
                <c:pt idx="11">
                  <c:v>59</c:v>
                </c:pt>
                <c:pt idx="12">
                  <c:v>67</c:v>
                </c:pt>
                <c:pt idx="13">
                  <c:v>43</c:v>
                </c:pt>
                <c:pt idx="14">
                  <c:v>39</c:v>
                </c:pt>
                <c:pt idx="15">
                  <c:v>49</c:v>
                </c:pt>
                <c:pt idx="16">
                  <c:v>44</c:v>
                </c:pt>
                <c:pt idx="17">
                  <c:v>48</c:v>
                </c:pt>
                <c:pt idx="18">
                  <c:v>53</c:v>
                </c:pt>
                <c:pt idx="19">
                  <c:v>53</c:v>
                </c:pt>
                <c:pt idx="20">
                  <c:v>54</c:v>
                </c:pt>
                <c:pt idx="21">
                  <c:v>67</c:v>
                </c:pt>
                <c:pt idx="22">
                  <c:v>72</c:v>
                </c:pt>
                <c:pt idx="23">
                  <c:v>61</c:v>
                </c:pt>
                <c:pt idx="24">
                  <c:v>74</c:v>
                </c:pt>
                <c:pt idx="25">
                  <c:v>70</c:v>
                </c:pt>
                <c:pt idx="26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866-4D28-AA59-EE5A092B14AB}"/>
            </c:ext>
          </c:extLst>
        </c:ser>
        <c:ser>
          <c:idx val="2"/>
          <c:order val="2"/>
          <c:tx>
            <c:v>Uusia T1D seuratuilla A-lapsilla</c:v>
          </c:tx>
          <c:spPr>
            <a:ln w="22225" cap="rnd" cmpd="sng" algn="ctr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val>
            <c:numRef>
              <c:f>Tulokset!$U$22:$U$48</c:f>
              <c:numCache>
                <c:formatCode>General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10</c:v>
                </c:pt>
                <c:pt idx="4">
                  <c:v>14</c:v>
                </c:pt>
                <c:pt idx="5">
                  <c:v>12</c:v>
                </c:pt>
                <c:pt idx="6">
                  <c:v>16</c:v>
                </c:pt>
                <c:pt idx="7">
                  <c:v>10</c:v>
                </c:pt>
                <c:pt idx="8">
                  <c:v>23</c:v>
                </c:pt>
                <c:pt idx="9">
                  <c:v>23</c:v>
                </c:pt>
                <c:pt idx="10">
                  <c:v>27</c:v>
                </c:pt>
                <c:pt idx="11">
                  <c:v>33</c:v>
                </c:pt>
                <c:pt idx="12">
                  <c:v>49</c:v>
                </c:pt>
                <c:pt idx="13">
                  <c:v>47</c:v>
                </c:pt>
                <c:pt idx="14">
                  <c:v>39</c:v>
                </c:pt>
                <c:pt idx="15">
                  <c:v>36</c:v>
                </c:pt>
                <c:pt idx="16">
                  <c:v>30</c:v>
                </c:pt>
                <c:pt idx="17">
                  <c:v>22</c:v>
                </c:pt>
                <c:pt idx="18">
                  <c:v>29</c:v>
                </c:pt>
                <c:pt idx="19">
                  <c:v>41</c:v>
                </c:pt>
                <c:pt idx="20">
                  <c:v>39</c:v>
                </c:pt>
                <c:pt idx="21">
                  <c:v>36</c:v>
                </c:pt>
                <c:pt idx="22">
                  <c:v>29</c:v>
                </c:pt>
                <c:pt idx="23">
                  <c:v>31</c:v>
                </c:pt>
                <c:pt idx="24">
                  <c:v>22</c:v>
                </c:pt>
                <c:pt idx="25">
                  <c:v>38</c:v>
                </c:pt>
                <c:pt idx="26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866-4D28-AA59-EE5A092B1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592057824"/>
        <c:axId val="592058152"/>
      </c:lineChart>
      <c:catAx>
        <c:axId val="59205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92058152"/>
        <c:crosses val="autoZero"/>
        <c:auto val="1"/>
        <c:lblAlgn val="ctr"/>
        <c:lblOffset val="100"/>
        <c:noMultiLvlLbl val="0"/>
      </c:catAx>
      <c:valAx>
        <c:axId val="592058152"/>
        <c:scaling>
          <c:orientation val="minMax"/>
        </c:scaling>
        <c:delete val="0"/>
        <c:axPos val="l"/>
        <c:majorGridlines>
          <c:spPr>
            <a:ln>
              <a:solidFill>
                <a:schemeClr val="dk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9205782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0.35713</cdr:x>
      <cdr:y>0.89235</cdr:y>
    </cdr:from>
    <cdr:to>
      <cdr:x>0.60139</cdr:x>
      <cdr:y>1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993350A0-6C7C-47CA-B57D-B5363A61A7F0}"/>
            </a:ext>
          </a:extLst>
        </cdr:cNvPr>
        <cdr:cNvSpPr txBox="1"/>
      </cdr:nvSpPr>
      <cdr:spPr>
        <a:xfrm xmlns:a="http://schemas.openxmlformats.org/drawingml/2006/main">
          <a:off x="2460171" y="3827064"/>
          <a:ext cx="1682621" cy="46166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fi-FI" sz="1200" dirty="0">
              <a:latin typeface="+mn-lt"/>
            </a:rPr>
            <a:t>New </a:t>
          </a:r>
          <a:r>
            <a:rPr lang="fi-FI" sz="1200" dirty="0" err="1">
              <a:latin typeface="+mn-lt"/>
            </a:rPr>
            <a:t>confirmed</a:t>
          </a:r>
          <a:r>
            <a:rPr lang="fi-FI" sz="1200" dirty="0">
              <a:latin typeface="+mn-lt"/>
            </a:rPr>
            <a:t> </a:t>
          </a:r>
          <a:r>
            <a:rPr lang="fi-FI" sz="1200" dirty="0" err="1">
              <a:latin typeface="+mn-lt"/>
            </a:rPr>
            <a:t>IAb</a:t>
          </a:r>
          <a:r>
            <a:rPr lang="fi-FI" sz="1200" dirty="0">
              <a:latin typeface="+mn-lt"/>
            </a:rPr>
            <a:t>+</a:t>
          </a:r>
          <a:br>
            <a:rPr lang="fi-FI" sz="1200" dirty="0">
              <a:latin typeface="+mn-lt"/>
            </a:rPr>
          </a:br>
          <a:r>
            <a:rPr lang="fi-FI" sz="1200" dirty="0">
              <a:latin typeface="+mn-lt"/>
            </a:rPr>
            <a:t>in </a:t>
          </a:r>
          <a:r>
            <a:rPr lang="fi-FI" sz="1200" dirty="0"/>
            <a:t>A </a:t>
          </a:r>
          <a:r>
            <a:rPr lang="fi-FI" sz="1200" dirty="0" err="1">
              <a:latin typeface="+mn-lt"/>
            </a:rPr>
            <a:t>children</a:t>
          </a:r>
          <a:endParaRPr lang="fi-FI" sz="1200" dirty="0">
            <a:latin typeface="+mn-lt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165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41363" y="4343400"/>
            <a:ext cx="5376862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33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4029199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35013"/>
            <a:ext cx="4897437" cy="3671887"/>
          </a:xfrm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CA" altLang="fi-FI"/>
              <a:t>This slide must be visually presented to the audience AND verbalized by the speaker.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34703" indent="-282578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30313" indent="-226063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582438" indent="-226063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34563" indent="-226063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486688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38813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390938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43063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fld id="{CA4ECEEC-7459-4C6D-B6DC-BCE040A3B13D}" type="slidenum">
              <a:rPr lang="en-CA" altLang="fi-FI" sz="12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</a:t>
            </a:fld>
            <a:endParaRPr lang="en-CA" altLang="fi-FI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45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5988" y="735013"/>
            <a:ext cx="4897437" cy="3671887"/>
          </a:xfrm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CA" altLang="fi-FI"/>
              <a:t>This slide must be visually presented to the audience AND verbalized by the speaker.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34703" indent="-282578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30313" indent="-226063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582438" indent="-226063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34563" indent="-226063" defTabSz="918380"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486688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38813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390938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43063" indent="-226063" defTabSz="9183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fld id="{CA4ECEEC-7459-4C6D-B6DC-BCE040A3B13D}" type="slidenum">
              <a:rPr lang="en-CA" altLang="fi-FI" sz="12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</a:t>
            </a:fld>
            <a:endParaRPr lang="en-CA" altLang="fi-FI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569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14193-E07F-43AB-9FA2-A17C2A46DD8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9361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F4AA4-0B4B-43F1-BC59-98DA43E23AC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666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304800"/>
            <a:ext cx="18669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304800"/>
            <a:ext cx="54483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BEA4F-8390-451E-856C-4C3FEF62EE6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322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fi-FI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Riitta Veijola 27.9.2019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3F674-723E-44EF-A7D9-AE3B5117A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8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0A78E-1A36-4CD2-B7BA-9D48BD79EB4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135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BD0B0-CE29-47C4-AA11-E6F594FD856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415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752600"/>
            <a:ext cx="3657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3657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7C969-4D00-4DB6-9F66-C3577319460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953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51E70-BB25-4C49-864B-64D4E4E4EF15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1940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CE52E-9EEB-48C0-B165-30A2E8ABA2E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3138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6A9F4-4BE0-4422-AE7D-91CB6B1FAA8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383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15E7-3435-44A5-8FB3-5DADB542000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504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71A80-4FFA-4993-ABE8-A01AEB110FA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45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0"/>
            <a:ext cx="7467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otsikon perustyyliä napsauttamalla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752600"/>
            <a:ext cx="7467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217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217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fi-FI"/>
              <a:t>Riitta Veijola 27.9.2019</a:t>
            </a:r>
          </a:p>
        </p:txBody>
      </p:sp>
      <p:sp>
        <p:nvSpPr>
          <p:cNvPr id="217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C95A9D4-D478-4F1C-80D0-DB3BF2D2C9B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6200" y="1484313"/>
            <a:ext cx="823913" cy="52212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3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6" tIns="45719" rIns="91436" bIns="45719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fi-FI" altLang="fi-FI"/>
          </a:p>
        </p:txBody>
      </p:sp>
      <p:pic>
        <p:nvPicPr>
          <p:cNvPr id="1032" name="Picture 97" descr="logo_en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93688"/>
            <a:ext cx="801688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4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0145" y="583777"/>
            <a:ext cx="8763856" cy="1344168"/>
          </a:xfrm>
        </p:spPr>
        <p:txBody>
          <a:bodyPr/>
          <a:lstStyle/>
          <a:p>
            <a:pPr eaLnBrk="1" hangingPunct="1"/>
            <a:r>
              <a:rPr lang="fi-FI" altLang="fi-FI" sz="2900" dirty="0"/>
              <a:t> </a:t>
            </a:r>
            <a:br>
              <a:rPr lang="fi-FI" altLang="fi-FI" sz="2900" dirty="0"/>
            </a:br>
            <a:br>
              <a:rPr lang="fi-FI" altLang="fi-FI" sz="2900" dirty="0"/>
            </a:br>
            <a:r>
              <a:rPr lang="fi-FI" altLang="fi-FI" sz="4000" dirty="0"/>
              <a:t>T1D </a:t>
            </a:r>
            <a:r>
              <a:rPr lang="fi-FI" altLang="fi-FI" sz="4000" dirty="0" err="1"/>
              <a:t>screening</a:t>
            </a:r>
            <a:r>
              <a:rPr lang="fi-FI" altLang="fi-FI" sz="4000" dirty="0"/>
              <a:t> </a:t>
            </a:r>
            <a:r>
              <a:rPr lang="fi-FI" altLang="fi-FI" sz="4000" dirty="0" err="1"/>
              <a:t>studies</a:t>
            </a:r>
            <a:r>
              <a:rPr lang="fi-FI" altLang="fi-FI" sz="4000" dirty="0"/>
              <a:t> in Finland: BABYSCREEN and DIPP</a:t>
            </a:r>
            <a:br>
              <a:rPr lang="fi-FI" altLang="fi-FI" sz="4000" dirty="0"/>
            </a:br>
            <a:endParaRPr lang="fi-FI" altLang="fi-FI" sz="4000" b="0" dirty="0"/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77551" y="2622391"/>
            <a:ext cx="7381875" cy="1752600"/>
          </a:xfrm>
        </p:spPr>
        <p:txBody>
          <a:bodyPr/>
          <a:lstStyle/>
          <a:p>
            <a:pPr algn="l" eaLnBrk="1" hangingPunct="1"/>
            <a:r>
              <a:rPr lang="fi-FI" altLang="fi-FI" sz="2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Riitta Veijola</a:t>
            </a:r>
          </a:p>
          <a:p>
            <a:pPr algn="l" eaLnBrk="1" hangingPunct="1"/>
            <a:r>
              <a:rPr lang="fi-FI" altLang="fi-FI" sz="22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Professor</a:t>
            </a:r>
            <a:r>
              <a:rPr lang="fi-FI" altLang="fi-FI" sz="2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fi-FI" altLang="fi-FI" sz="22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Pediatrics</a:t>
            </a:r>
            <a:endParaRPr lang="fi-FI" altLang="fi-FI" sz="2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l" eaLnBrk="1" hangingPunct="1"/>
            <a:r>
              <a:rPr lang="fi-FI" altLang="fi-FI" sz="22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University</a:t>
            </a:r>
            <a:r>
              <a:rPr lang="fi-FI" altLang="fi-FI" sz="2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of Oulu and Oulu </a:t>
            </a:r>
            <a:r>
              <a:rPr lang="fi-FI" altLang="fi-FI" sz="22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University</a:t>
            </a:r>
            <a:r>
              <a:rPr lang="fi-FI" altLang="fi-FI" sz="2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altLang="fi-FI" sz="22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Hospital</a:t>
            </a:r>
            <a:endParaRPr lang="fi-FI" altLang="fi-FI" sz="2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l" eaLnBrk="1" hangingPunct="1"/>
            <a:r>
              <a:rPr lang="fi-FI" altLang="fi-FI" sz="2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Oulu, FINLAND</a:t>
            </a:r>
          </a:p>
          <a:p>
            <a:pPr algn="l" eaLnBrk="1" hangingPunct="1"/>
            <a:endParaRPr lang="fi-FI" altLang="fi-FI" sz="2000" dirty="0"/>
          </a:p>
          <a:p>
            <a:pPr algn="l" eaLnBrk="1" hangingPunct="1"/>
            <a:endParaRPr lang="fi-FI" altLang="fi-FI" sz="2000" b="1" dirty="0">
              <a:latin typeface="+mj-lt"/>
            </a:endParaRPr>
          </a:p>
          <a:p>
            <a:pPr algn="l" eaLnBrk="1" hangingPunct="1"/>
            <a:r>
              <a:rPr lang="fi-FI" altLang="fi-FI" sz="2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Barbara Davis Center for Diabetes</a:t>
            </a:r>
          </a:p>
          <a:p>
            <a:pPr algn="l" eaLnBrk="1" hangingPunct="1"/>
            <a:r>
              <a:rPr lang="fi-FI" altLang="fi-FI" sz="2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November 11, 2022</a:t>
            </a:r>
          </a:p>
          <a:p>
            <a:pPr algn="l" eaLnBrk="1" hangingPunct="1"/>
            <a:endParaRPr lang="fi-FI" altLang="fi-FI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567210-79E1-4D26-8BCE-0E2024B57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460" y="5638800"/>
            <a:ext cx="2585857" cy="10892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2AB80E-8DE1-4240-A5BC-CF43742D6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48" y="5902748"/>
            <a:ext cx="4048125" cy="742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47363-230A-47F5-A681-5A4A2FD49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New </a:t>
            </a:r>
            <a:r>
              <a:rPr lang="fi-FI" dirty="0" err="1"/>
              <a:t>IAb</a:t>
            </a:r>
            <a:r>
              <a:rPr lang="fi-FI" dirty="0"/>
              <a:t>+ and T1D </a:t>
            </a:r>
            <a:r>
              <a:rPr lang="fi-FI" dirty="0" err="1"/>
              <a:t>cases</a:t>
            </a:r>
            <a:r>
              <a:rPr lang="fi-FI" dirty="0"/>
              <a:t> in DIPP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D4BFBC0-236C-42DA-A31C-2B1810C954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5087041"/>
              </p:ext>
            </p:extLst>
          </p:nvPr>
        </p:nvGraphicFramePr>
        <p:xfrm>
          <a:off x="1045029" y="1785257"/>
          <a:ext cx="6888713" cy="4288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93350A0-6C7C-47CA-B57D-B5363A61A7F0}"/>
              </a:ext>
            </a:extLst>
          </p:cNvPr>
          <p:cNvSpPr txBox="1"/>
          <p:nvPr/>
        </p:nvSpPr>
        <p:spPr>
          <a:xfrm>
            <a:off x="1990531" y="5677057"/>
            <a:ext cx="10512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+mn-lt"/>
              </a:rPr>
              <a:t>New </a:t>
            </a:r>
            <a:r>
              <a:rPr lang="fi-FI" sz="1200" dirty="0" err="1">
                <a:latin typeface="+mn-lt"/>
              </a:rPr>
              <a:t>IAb</a:t>
            </a:r>
            <a:r>
              <a:rPr lang="fi-FI" sz="1200" dirty="0">
                <a:latin typeface="+mn-lt"/>
              </a:rPr>
              <a:t>+</a:t>
            </a:r>
            <a:br>
              <a:rPr lang="fi-FI" sz="1200" dirty="0">
                <a:latin typeface="+mn-lt"/>
              </a:rPr>
            </a:br>
            <a:r>
              <a:rPr lang="fi-FI" sz="1200" dirty="0">
                <a:latin typeface="+mn-lt"/>
              </a:rPr>
              <a:t>in A </a:t>
            </a:r>
            <a:r>
              <a:rPr lang="fi-FI" sz="1200" dirty="0" err="1">
                <a:latin typeface="+mn-lt"/>
              </a:rPr>
              <a:t>children</a:t>
            </a:r>
            <a:endParaRPr lang="fi-FI" sz="1200" dirty="0">
              <a:latin typeface="+mn-lt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2AA8E17F-EE3A-4D43-BB83-766C54D5DD78}"/>
              </a:ext>
            </a:extLst>
          </p:cNvPr>
          <p:cNvSpPr txBox="1"/>
          <p:nvPr/>
        </p:nvSpPr>
        <p:spPr>
          <a:xfrm>
            <a:off x="5708779" y="5677056"/>
            <a:ext cx="1682621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err="1"/>
              <a:t>Newly</a:t>
            </a:r>
            <a:r>
              <a:rPr lang="fi-FI" sz="1200" dirty="0"/>
              <a:t> </a:t>
            </a:r>
            <a:r>
              <a:rPr lang="fi-FI" sz="1200" dirty="0" err="1"/>
              <a:t>diagnosed</a:t>
            </a:r>
            <a:r>
              <a:rPr lang="fi-FI" sz="1200" dirty="0"/>
              <a:t> T1D in A </a:t>
            </a:r>
            <a:r>
              <a:rPr lang="fi-FI" sz="1200" dirty="0" err="1"/>
              <a:t>children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373588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92621" y="914768"/>
            <a:ext cx="8850211" cy="1295400"/>
          </a:xfrm>
        </p:spPr>
        <p:txBody>
          <a:bodyPr/>
          <a:lstStyle/>
          <a:p>
            <a:pPr lvl="1" algn="l" eaLnBrk="1" hangingPunct="1"/>
            <a:r>
              <a:rPr lang="fi-FI" altLang="fi-FI" sz="2300" dirty="0">
                <a:solidFill>
                  <a:srgbClr val="FF0000"/>
                </a:solidFill>
                <a:cs typeface="Arial" charset="0"/>
              </a:rPr>
              <a:t>DIPP </a:t>
            </a:r>
            <a:r>
              <a:rPr lang="fi-FI" altLang="fi-FI" sz="2300" dirty="0" err="1">
                <a:solidFill>
                  <a:srgbClr val="FF0000"/>
                </a:solidFill>
                <a:cs typeface="Arial" charset="0"/>
              </a:rPr>
              <a:t>Study</a:t>
            </a:r>
            <a:r>
              <a:rPr lang="fi-FI" altLang="fi-FI" sz="2300" dirty="0">
                <a:solidFill>
                  <a:srgbClr val="FF0000"/>
                </a:solidFill>
                <a:cs typeface="Arial" charset="0"/>
              </a:rPr>
              <a:t>: </a:t>
            </a:r>
            <a:r>
              <a:rPr lang="fi-FI" altLang="fi-FI" sz="2300" dirty="0" err="1">
                <a:solidFill>
                  <a:srgbClr val="FF0000"/>
                </a:solidFill>
                <a:cs typeface="Arial" charset="0"/>
              </a:rPr>
              <a:t>Islet</a:t>
            </a:r>
            <a:r>
              <a:rPr lang="fi-FI" altLang="fi-FI" sz="23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fi-FI" altLang="fi-FI" sz="2300" dirty="0" err="1">
                <a:solidFill>
                  <a:srgbClr val="FF0000"/>
                </a:solidFill>
                <a:cs typeface="Arial" charset="0"/>
              </a:rPr>
              <a:t>autoimmunity</a:t>
            </a:r>
            <a:r>
              <a:rPr lang="fi-FI" altLang="fi-FI" sz="23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fi-FI" altLang="fi-FI" sz="2300" dirty="0" err="1">
                <a:solidFill>
                  <a:srgbClr val="FF0000"/>
                </a:solidFill>
                <a:cs typeface="Arial" charset="0"/>
              </a:rPr>
              <a:t>starts</a:t>
            </a:r>
            <a:r>
              <a:rPr lang="fi-FI" altLang="fi-FI" sz="23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fi-FI" altLang="fi-FI" sz="2300" dirty="0" err="1">
                <a:solidFill>
                  <a:srgbClr val="FF0000"/>
                </a:solidFill>
                <a:cs typeface="Arial" charset="0"/>
              </a:rPr>
              <a:t>very</a:t>
            </a:r>
            <a:r>
              <a:rPr lang="fi-FI" altLang="fi-FI" sz="23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fi-FI" altLang="fi-FI" sz="2300" dirty="0" err="1">
                <a:solidFill>
                  <a:srgbClr val="FF0000"/>
                </a:solidFill>
                <a:cs typeface="Arial" charset="0"/>
              </a:rPr>
              <a:t>early</a:t>
            </a:r>
            <a:br>
              <a:rPr lang="fi-FI" altLang="fi-FI" sz="2300" dirty="0">
                <a:solidFill>
                  <a:srgbClr val="FF0000"/>
                </a:solidFill>
                <a:cs typeface="Arial" charset="0"/>
              </a:rPr>
            </a:br>
            <a:br>
              <a:rPr lang="fi-FI" altLang="fi-FI" sz="2300" b="1" u="sng" dirty="0">
                <a:solidFill>
                  <a:srgbClr val="0070C0"/>
                </a:solidFill>
                <a:cs typeface="Arial" charset="0"/>
              </a:rPr>
            </a:br>
            <a:r>
              <a:rPr lang="fi-FI" altLang="fi-FI" sz="2000" b="1" dirty="0">
                <a:solidFill>
                  <a:srgbClr val="0070C0"/>
                </a:solidFill>
                <a:cs typeface="Arial" charset="0"/>
              </a:rPr>
              <a:t>7165 </a:t>
            </a:r>
            <a:r>
              <a:rPr lang="fi-FI" altLang="fi-FI" sz="2000" b="1" dirty="0" err="1">
                <a:solidFill>
                  <a:srgbClr val="0070C0"/>
                </a:solidFill>
                <a:cs typeface="Arial" charset="0"/>
              </a:rPr>
              <a:t>children</a:t>
            </a:r>
            <a:r>
              <a:rPr lang="fi-FI" altLang="fi-FI" sz="2000" b="1" dirty="0">
                <a:solidFill>
                  <a:srgbClr val="0070C0"/>
                </a:solidFill>
                <a:cs typeface="Arial" charset="0"/>
              </a:rPr>
              <a:t> with HLA </a:t>
            </a:r>
            <a:r>
              <a:rPr lang="fi-FI" altLang="fi-FI" sz="2000" b="1" dirty="0" err="1">
                <a:solidFill>
                  <a:srgbClr val="0070C0"/>
                </a:solidFill>
                <a:cs typeface="Arial" charset="0"/>
              </a:rPr>
              <a:t>risk</a:t>
            </a:r>
            <a:r>
              <a:rPr lang="fi-FI" altLang="fi-FI" sz="2000" b="1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b="1" dirty="0" err="1">
                <a:solidFill>
                  <a:srgbClr val="0070C0"/>
                </a:solidFill>
                <a:cs typeface="Arial" charset="0"/>
              </a:rPr>
              <a:t>genotype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.</a:t>
            </a:r>
            <a:br>
              <a:rPr lang="fi-FI" altLang="fi-FI" sz="2000" b="1" dirty="0">
                <a:solidFill>
                  <a:srgbClr val="0070C0"/>
                </a:solidFill>
                <a:cs typeface="Arial" charset="0"/>
              </a:rPr>
            </a:b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Median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follow-up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time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was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7.7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years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from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birth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(IQR 7.7-7.9).</a:t>
            </a:r>
            <a:br>
              <a:rPr lang="fi-FI" altLang="fi-FI" sz="2000" dirty="0">
                <a:solidFill>
                  <a:srgbClr val="0070C0"/>
                </a:solidFill>
                <a:cs typeface="Arial" charset="0"/>
              </a:rPr>
            </a:br>
            <a:r>
              <a:rPr lang="fi-FI" altLang="fi-FI" sz="2000" b="1" dirty="0" err="1">
                <a:solidFill>
                  <a:srgbClr val="FF0000"/>
                </a:solidFill>
                <a:cs typeface="Arial" charset="0"/>
              </a:rPr>
              <a:t>Seroconversion</a:t>
            </a:r>
            <a:r>
              <a:rPr lang="fi-FI" altLang="fi-FI" sz="20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fi-FI" altLang="fi-FI" sz="2000" b="1" dirty="0" err="1">
                <a:solidFill>
                  <a:srgbClr val="FF0000"/>
                </a:solidFill>
                <a:cs typeface="Arial" charset="0"/>
              </a:rPr>
              <a:t>peaked</a:t>
            </a:r>
            <a:r>
              <a:rPr lang="fi-FI" altLang="fi-FI" sz="2000" b="1" dirty="0">
                <a:solidFill>
                  <a:srgbClr val="FF0000"/>
                </a:solidFill>
                <a:cs typeface="Arial" charset="0"/>
              </a:rPr>
              <a:t> at the </a:t>
            </a:r>
            <a:r>
              <a:rPr lang="fi-FI" altLang="fi-FI" sz="2000" b="1" dirty="0" err="1">
                <a:solidFill>
                  <a:srgbClr val="FF0000"/>
                </a:solidFill>
                <a:cs typeface="Arial" charset="0"/>
              </a:rPr>
              <a:t>age</a:t>
            </a:r>
            <a:r>
              <a:rPr lang="fi-FI" altLang="fi-FI" sz="2000" b="1" dirty="0">
                <a:solidFill>
                  <a:srgbClr val="FF0000"/>
                </a:solidFill>
                <a:cs typeface="Arial" charset="0"/>
              </a:rPr>
              <a:t> of 1 </a:t>
            </a:r>
            <a:r>
              <a:rPr lang="fi-FI" altLang="fi-FI" sz="2000" b="1" dirty="0" err="1">
                <a:solidFill>
                  <a:srgbClr val="FF0000"/>
                </a:solidFill>
                <a:cs typeface="Arial" charset="0"/>
              </a:rPr>
              <a:t>year</a:t>
            </a:r>
            <a:r>
              <a:rPr lang="fi-FI" altLang="fi-FI" sz="2000" b="1" dirty="0">
                <a:solidFill>
                  <a:srgbClr val="FF0000"/>
                </a:solidFill>
                <a:cs typeface="Arial" charset="0"/>
              </a:rPr>
              <a:t>.</a:t>
            </a:r>
            <a:br>
              <a:rPr lang="fi-FI" altLang="fi-FI" sz="2000" b="1" dirty="0">
                <a:solidFill>
                  <a:srgbClr val="FF0000"/>
                </a:solidFill>
                <a:cs typeface="Arial" charset="0"/>
              </a:rPr>
            </a:b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Young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age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(&lt;2yr) at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seroconversion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was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associated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with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development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of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multiple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autoantibodies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and </a:t>
            </a:r>
            <a:r>
              <a:rPr lang="fi-FI" altLang="fi-FI" sz="2000" dirty="0" err="1">
                <a:solidFill>
                  <a:srgbClr val="0070C0"/>
                </a:solidFill>
                <a:cs typeface="Arial" charset="0"/>
              </a:rPr>
              <a:t>rapid</a:t>
            </a:r>
            <a:r>
              <a:rPr lang="fi-FI" altLang="fi-FI" sz="2000" dirty="0">
                <a:solidFill>
                  <a:srgbClr val="0070C0"/>
                </a:solidFill>
                <a:cs typeface="Arial" charset="0"/>
              </a:rPr>
              <a:t> progression to diabetes.</a:t>
            </a:r>
            <a:br>
              <a:rPr lang="fi-FI" altLang="fi-FI" sz="2000" dirty="0">
                <a:solidFill>
                  <a:srgbClr val="0070C0"/>
                </a:solidFill>
                <a:cs typeface="Arial" charset="0"/>
              </a:rPr>
            </a:br>
            <a:br>
              <a:rPr lang="fi-FI" altLang="fi-FI" sz="2000" u="sng" dirty="0">
                <a:solidFill>
                  <a:srgbClr val="0070C0"/>
                </a:solidFill>
                <a:cs typeface="Arial" charset="0"/>
              </a:rPr>
            </a:br>
            <a:endParaRPr lang="fi-FI" altLang="fi-FI" sz="2000" u="sng" dirty="0">
              <a:solidFill>
                <a:srgbClr val="0070C0"/>
              </a:solidFill>
              <a:cs typeface="Arial" charset="0"/>
            </a:endParaRPr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3916363" cy="289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370138"/>
            <a:ext cx="3889375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3" name="TextBox 2"/>
          <p:cNvSpPr txBox="1">
            <a:spLocks noChangeArrowheads="1"/>
          </p:cNvSpPr>
          <p:nvPr/>
        </p:nvSpPr>
        <p:spPr bwMode="auto">
          <a:xfrm>
            <a:off x="755650" y="5173663"/>
            <a:ext cx="399796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i-FI" altLang="fi-FI" dirty="0"/>
              <a:t>A</a:t>
            </a:r>
          </a:p>
          <a:p>
            <a:pPr eaLnBrk="1" hangingPunct="1"/>
            <a:r>
              <a:rPr lang="fi-FI" altLang="fi-FI" dirty="0"/>
              <a:t>n=1320</a:t>
            </a:r>
          </a:p>
          <a:p>
            <a:pPr eaLnBrk="1" hangingPunct="1"/>
            <a:r>
              <a:rPr lang="fi-FI" altLang="fi-FI" dirty="0" err="1"/>
              <a:t>any</a:t>
            </a:r>
            <a:r>
              <a:rPr lang="fi-FI" altLang="fi-FI" dirty="0"/>
              <a:t> </a:t>
            </a:r>
            <a:r>
              <a:rPr lang="fi-FI" altLang="fi-FI" dirty="0" err="1"/>
              <a:t>islet</a:t>
            </a:r>
            <a:r>
              <a:rPr lang="fi-FI" altLang="fi-FI" dirty="0"/>
              <a:t> </a:t>
            </a:r>
            <a:r>
              <a:rPr lang="fi-FI" altLang="fi-FI" dirty="0" err="1"/>
              <a:t>autoantibody</a:t>
            </a:r>
            <a:r>
              <a:rPr lang="fi-FI" altLang="fi-FI" dirty="0"/>
              <a:t> </a:t>
            </a:r>
            <a:r>
              <a:rPr lang="fi-FI" altLang="fi-FI" dirty="0" err="1"/>
              <a:t>positive</a:t>
            </a:r>
            <a:endParaRPr lang="fi-FI" altLang="fi-FI" dirty="0"/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4875213" y="5115699"/>
            <a:ext cx="419563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i-FI" altLang="fi-FI" dirty="0"/>
              <a:t>B</a:t>
            </a:r>
          </a:p>
          <a:p>
            <a:pPr eaLnBrk="1" hangingPunct="1"/>
            <a:r>
              <a:rPr lang="fi-FI" altLang="fi-FI" dirty="0"/>
              <a:t>n=184</a:t>
            </a:r>
          </a:p>
          <a:p>
            <a:pPr eaLnBrk="1" hangingPunct="1"/>
            <a:r>
              <a:rPr lang="fi-FI" altLang="fi-FI" dirty="0" err="1"/>
              <a:t>all</a:t>
            </a:r>
            <a:r>
              <a:rPr lang="fi-FI" altLang="fi-FI" dirty="0"/>
              <a:t> </a:t>
            </a:r>
            <a:r>
              <a:rPr lang="fi-FI" altLang="fi-FI" dirty="0" err="1"/>
              <a:t>children</a:t>
            </a:r>
            <a:r>
              <a:rPr lang="fi-FI" altLang="fi-FI" dirty="0"/>
              <a:t> </a:t>
            </a:r>
            <a:r>
              <a:rPr lang="fi-FI" altLang="fi-FI" dirty="0" err="1"/>
              <a:t>who</a:t>
            </a:r>
            <a:r>
              <a:rPr lang="fi-FI" altLang="fi-FI" dirty="0"/>
              <a:t> </a:t>
            </a:r>
            <a:r>
              <a:rPr lang="fi-FI" altLang="fi-FI" dirty="0" err="1"/>
              <a:t>developed</a:t>
            </a:r>
            <a:r>
              <a:rPr lang="fi-FI" altLang="fi-FI" dirty="0"/>
              <a:t> T1D</a:t>
            </a:r>
          </a:p>
        </p:txBody>
      </p:sp>
      <p:sp>
        <p:nvSpPr>
          <p:cNvPr id="22535" name="Text Box 5"/>
          <p:cNvSpPr txBox="1">
            <a:spLocks noChangeArrowheads="1"/>
          </p:cNvSpPr>
          <p:nvPr/>
        </p:nvSpPr>
        <p:spPr bwMode="auto">
          <a:xfrm>
            <a:off x="5254761" y="6461171"/>
            <a:ext cx="42687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i-FI" altLang="fi-FI" sz="1800" b="1" dirty="0">
                <a:solidFill>
                  <a:srgbClr val="002060"/>
                </a:solidFill>
                <a:latin typeface="+mn-lt"/>
              </a:rPr>
              <a:t>Parikka et al.  </a:t>
            </a:r>
            <a:r>
              <a:rPr lang="fi-FI" altLang="fi-FI" sz="1800" b="1" dirty="0" err="1">
                <a:solidFill>
                  <a:srgbClr val="002060"/>
                </a:solidFill>
                <a:latin typeface="+mn-lt"/>
              </a:rPr>
              <a:t>Diabetologia</a:t>
            </a:r>
            <a:r>
              <a:rPr lang="fi-FI" altLang="fi-FI" sz="1800" b="1" dirty="0">
                <a:solidFill>
                  <a:srgbClr val="002060"/>
                </a:solidFill>
                <a:latin typeface="+mn-lt"/>
              </a:rPr>
              <a:t> 2012</a:t>
            </a:r>
            <a:endParaRPr lang="en-US" altLang="fi-FI" sz="18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2748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133600" y="5874718"/>
            <a:ext cx="6873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2000" i="0" dirty="0">
                <a:solidFill>
                  <a:srgbClr val="02257A"/>
                </a:solidFill>
                <a:latin typeface="Arial" charset="0"/>
                <a:ea typeface="Times New Roman" pitchFamily="18" charset="0"/>
                <a:cs typeface="ＭＳ Ｐゴシック" charset="0"/>
              </a:rPr>
              <a:t>DIPP Study             </a:t>
            </a:r>
          </a:p>
          <a:p>
            <a:pPr>
              <a:defRPr/>
            </a:pPr>
            <a:r>
              <a:rPr lang="en-US" sz="2000" i="0" dirty="0">
                <a:solidFill>
                  <a:srgbClr val="02257A"/>
                </a:solidFill>
                <a:latin typeface="Arial" charset="0"/>
                <a:ea typeface="Times New Roman" pitchFamily="18" charset="0"/>
                <a:cs typeface="ＭＳ Ｐゴシック" charset="0"/>
              </a:rPr>
              <a:t>Koskinen et al.  European Journal of Endocrinology 2016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6483" y="304800"/>
            <a:ext cx="8261717" cy="1295400"/>
          </a:xfrm>
        </p:spPr>
        <p:txBody>
          <a:bodyPr/>
          <a:lstStyle/>
          <a:p>
            <a:br>
              <a:rPr lang="fi-FI" sz="2800" dirty="0"/>
            </a:br>
            <a:r>
              <a:rPr lang="fi-FI" sz="2800" dirty="0" err="1"/>
              <a:t>Decline</a:t>
            </a:r>
            <a:r>
              <a:rPr lang="fi-FI" sz="2800" dirty="0"/>
              <a:t> in </a:t>
            </a:r>
            <a:r>
              <a:rPr lang="fi-FI" sz="2800" dirty="0" err="1"/>
              <a:t>first</a:t>
            </a:r>
            <a:r>
              <a:rPr lang="fi-FI" sz="2800" dirty="0"/>
              <a:t> </a:t>
            </a:r>
            <a:r>
              <a:rPr lang="fi-FI" sz="2800" dirty="0" err="1"/>
              <a:t>phase</a:t>
            </a:r>
            <a:r>
              <a:rPr lang="fi-FI" sz="2800" dirty="0"/>
              <a:t> </a:t>
            </a:r>
            <a:r>
              <a:rPr lang="fi-FI" sz="2800" dirty="0" err="1"/>
              <a:t>insulin</a:t>
            </a:r>
            <a:r>
              <a:rPr lang="fi-FI" sz="2800" dirty="0"/>
              <a:t> </a:t>
            </a:r>
            <a:r>
              <a:rPr lang="fi-FI" sz="2800" dirty="0" err="1"/>
              <a:t>response</a:t>
            </a:r>
            <a:r>
              <a:rPr lang="fi-FI" sz="2800" dirty="0"/>
              <a:t> </a:t>
            </a:r>
            <a:r>
              <a:rPr lang="fi-FI" sz="2800" dirty="0" err="1"/>
              <a:t>during</a:t>
            </a:r>
            <a:r>
              <a:rPr lang="fi-FI" sz="2800" dirty="0"/>
              <a:t> progression to T1D in DIPP </a:t>
            </a:r>
            <a:r>
              <a:rPr lang="fi-FI" sz="2800" dirty="0" err="1"/>
              <a:t>children</a:t>
            </a:r>
            <a:br>
              <a:rPr lang="fi-FI" sz="2800" dirty="0"/>
            </a:br>
            <a:br>
              <a:rPr lang="fi-FI" sz="2800" dirty="0"/>
            </a:br>
            <a:r>
              <a:rPr lang="fi-FI" sz="2800" dirty="0">
                <a:solidFill>
                  <a:srgbClr val="FF0000"/>
                </a:solidFill>
              </a:rPr>
              <a:t>ICA </a:t>
            </a:r>
            <a:r>
              <a:rPr lang="fi-FI" sz="2800" dirty="0" err="1">
                <a:solidFill>
                  <a:srgbClr val="FF0000"/>
                </a:solidFill>
              </a:rPr>
              <a:t>only</a:t>
            </a:r>
            <a:r>
              <a:rPr lang="fi-FI" sz="2800" dirty="0">
                <a:solidFill>
                  <a:srgbClr val="FF0000"/>
                </a:solidFill>
              </a:rPr>
              <a:t> (</a:t>
            </a:r>
            <a:r>
              <a:rPr lang="fi-FI" sz="2800" dirty="0" err="1">
                <a:solidFill>
                  <a:srgbClr val="FF0000"/>
                </a:solidFill>
              </a:rPr>
              <a:t>dotted</a:t>
            </a:r>
            <a:r>
              <a:rPr lang="fi-FI" sz="2800" dirty="0">
                <a:solidFill>
                  <a:srgbClr val="FF0000"/>
                </a:solidFill>
              </a:rPr>
              <a:t>) vs. </a:t>
            </a:r>
            <a:r>
              <a:rPr lang="fi-FI" sz="2800" dirty="0" err="1">
                <a:solidFill>
                  <a:srgbClr val="FF0000"/>
                </a:solidFill>
              </a:rPr>
              <a:t>multiple</a:t>
            </a:r>
            <a:r>
              <a:rPr lang="fi-FI" sz="2800" dirty="0">
                <a:solidFill>
                  <a:srgbClr val="FF0000"/>
                </a:solidFill>
              </a:rPr>
              <a:t> </a:t>
            </a:r>
            <a:r>
              <a:rPr lang="fi-FI" sz="2800" dirty="0" err="1">
                <a:solidFill>
                  <a:srgbClr val="FF0000"/>
                </a:solidFill>
              </a:rPr>
              <a:t>autoantibodies</a:t>
            </a:r>
            <a:r>
              <a:rPr lang="fi-FI" sz="2800" dirty="0">
                <a:solidFill>
                  <a:srgbClr val="FF0000"/>
                </a:solidFill>
              </a:rPr>
              <a:t> </a:t>
            </a:r>
            <a:br>
              <a:rPr lang="fi-FI" sz="2800" dirty="0">
                <a:solidFill>
                  <a:srgbClr val="FF0000"/>
                </a:solidFill>
              </a:rPr>
            </a:br>
            <a:endParaRPr lang="fi-FI" sz="2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626" y="2000500"/>
            <a:ext cx="61626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34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39" y="636958"/>
            <a:ext cx="7368045" cy="5389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0" y="-235788"/>
            <a:ext cx="904096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6" rIns="91431" bIns="4571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i-FI" sz="2000" kern="0" dirty="0">
                <a:solidFill>
                  <a:srgbClr val="FF0000"/>
                </a:solidFill>
              </a:rPr>
              <a:t>HbA1c </a:t>
            </a:r>
            <a:r>
              <a:rPr lang="fi-FI" sz="2000" kern="0" dirty="0" err="1">
                <a:solidFill>
                  <a:srgbClr val="FF0000"/>
                </a:solidFill>
              </a:rPr>
              <a:t>Predicts</a:t>
            </a:r>
            <a:r>
              <a:rPr lang="fi-FI" sz="2000" kern="0" dirty="0">
                <a:solidFill>
                  <a:srgbClr val="FF0000"/>
                </a:solidFill>
              </a:rPr>
              <a:t> Time to </a:t>
            </a:r>
            <a:r>
              <a:rPr lang="fi-FI" sz="2000" kern="0" dirty="0" err="1">
                <a:solidFill>
                  <a:srgbClr val="FF0000"/>
                </a:solidFill>
              </a:rPr>
              <a:t>Diagnosis</a:t>
            </a:r>
            <a:r>
              <a:rPr lang="fi-FI" sz="2000" kern="0" dirty="0">
                <a:solidFill>
                  <a:srgbClr val="FF0000"/>
                </a:solidFill>
              </a:rPr>
              <a:t> of </a:t>
            </a:r>
            <a:r>
              <a:rPr lang="fi-FI" sz="2000" kern="0" dirty="0" err="1">
                <a:solidFill>
                  <a:srgbClr val="FF0000"/>
                </a:solidFill>
              </a:rPr>
              <a:t>Type</a:t>
            </a:r>
            <a:r>
              <a:rPr lang="fi-FI" sz="2000" kern="0" dirty="0">
                <a:solidFill>
                  <a:srgbClr val="FF0000"/>
                </a:solidFill>
              </a:rPr>
              <a:t> 1 Diabetes in </a:t>
            </a:r>
            <a:r>
              <a:rPr lang="fi-FI" sz="2000" kern="0" dirty="0" err="1">
                <a:solidFill>
                  <a:srgbClr val="FF0000"/>
                </a:solidFill>
              </a:rPr>
              <a:t>Children</a:t>
            </a:r>
            <a:r>
              <a:rPr lang="fi-FI" sz="2000" kern="0" dirty="0">
                <a:solidFill>
                  <a:srgbClr val="FF0000"/>
                </a:solidFill>
              </a:rPr>
              <a:t> at </a:t>
            </a:r>
            <a:r>
              <a:rPr lang="fi-FI" sz="2000" kern="0" dirty="0" err="1">
                <a:solidFill>
                  <a:srgbClr val="FF0000"/>
                </a:solidFill>
              </a:rPr>
              <a:t>Risk</a:t>
            </a:r>
            <a:endParaRPr lang="fi-FI" sz="2000" kern="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93543" y="6422911"/>
            <a:ext cx="34034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800" dirty="0">
                <a:solidFill>
                  <a:schemeClr val="tx2"/>
                </a:solidFill>
                <a:latin typeface="+mn-lt"/>
              </a:rPr>
              <a:t>Helminen et al. Diabetes 2015</a:t>
            </a:r>
            <a:br>
              <a:rPr lang="fi-FI" dirty="0"/>
            </a:br>
            <a:endParaRPr lang="fi-FI" dirty="0"/>
          </a:p>
        </p:txBody>
      </p:sp>
      <p:sp>
        <p:nvSpPr>
          <p:cNvPr id="4" name="TextBox 3"/>
          <p:cNvSpPr txBox="1"/>
          <p:nvPr/>
        </p:nvSpPr>
        <p:spPr>
          <a:xfrm>
            <a:off x="2176529" y="1201542"/>
            <a:ext cx="2015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 err="1">
                <a:latin typeface="+mn-lt"/>
              </a:rPr>
              <a:t>Multiple</a:t>
            </a:r>
            <a:r>
              <a:rPr lang="fi-FI" sz="1400" dirty="0">
                <a:latin typeface="+mn-lt"/>
              </a:rPr>
              <a:t> </a:t>
            </a:r>
            <a:r>
              <a:rPr lang="fi-FI" sz="1400" dirty="0" err="1">
                <a:latin typeface="+mn-lt"/>
              </a:rPr>
              <a:t>autoantibodies</a:t>
            </a:r>
            <a:endParaRPr lang="fi-FI" sz="14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94308" y="1201542"/>
            <a:ext cx="17379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10% </a:t>
            </a:r>
            <a:r>
              <a:rPr lang="fi-FI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rise</a:t>
            </a:r>
            <a:r>
              <a:rPr lang="fi-FI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in HbA1c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9866" y="3537204"/>
            <a:ext cx="3148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10% </a:t>
            </a:r>
            <a:r>
              <a:rPr lang="fi-FI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rise</a:t>
            </a:r>
            <a:r>
              <a:rPr lang="fi-FI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in HbA1c + </a:t>
            </a:r>
            <a:r>
              <a:rPr lang="fi-FI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additional</a:t>
            </a:r>
            <a:r>
              <a:rPr lang="fi-FI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</a:t>
            </a:r>
            <a:r>
              <a:rPr lang="fi-FI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rise</a:t>
            </a:r>
            <a:endParaRPr lang="fi-FI" sz="14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5291" y="3537204"/>
            <a:ext cx="1805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HbA1c ≥5.9% </a:t>
            </a:r>
            <a:r>
              <a:rPr lang="fi-FI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twice</a:t>
            </a:r>
            <a:endParaRPr lang="fi-FI" sz="1400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9886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821" y="733487"/>
            <a:ext cx="7467600" cy="1295400"/>
          </a:xfrm>
        </p:spPr>
        <p:txBody>
          <a:bodyPr/>
          <a:lstStyle/>
          <a:p>
            <a:pPr algn="l"/>
            <a:r>
              <a:rPr lang="fi-FI" sz="2800" dirty="0" err="1"/>
              <a:t>Participation</a:t>
            </a:r>
            <a:r>
              <a:rPr lang="fi-FI" sz="2800" dirty="0"/>
              <a:t> in </a:t>
            </a:r>
            <a:r>
              <a:rPr lang="fi-FI" sz="2800" dirty="0" err="1"/>
              <a:t>the</a:t>
            </a:r>
            <a:r>
              <a:rPr lang="fi-FI" sz="2800" dirty="0"/>
              <a:t> DIPP </a:t>
            </a:r>
            <a:r>
              <a:rPr lang="fi-FI" sz="2800" dirty="0" err="1"/>
              <a:t>Study</a:t>
            </a:r>
            <a:r>
              <a:rPr lang="fi-FI" sz="2800" dirty="0"/>
              <a:t> </a:t>
            </a:r>
            <a:r>
              <a:rPr lang="fi-FI" sz="2800" dirty="0" err="1"/>
              <a:t>decreases</a:t>
            </a:r>
            <a:r>
              <a:rPr lang="fi-FI" sz="2800" dirty="0"/>
              <a:t> </a:t>
            </a:r>
            <a:r>
              <a:rPr lang="fi-FI" sz="2800" dirty="0" err="1"/>
              <a:t>the</a:t>
            </a:r>
            <a:r>
              <a:rPr lang="fi-FI" sz="2800" dirty="0"/>
              <a:t> </a:t>
            </a:r>
            <a:r>
              <a:rPr lang="fi-FI" sz="2800" dirty="0" err="1"/>
              <a:t>frequency</a:t>
            </a:r>
            <a:r>
              <a:rPr lang="fi-FI" sz="2800" dirty="0"/>
              <a:t> of DKA at </a:t>
            </a:r>
            <a:r>
              <a:rPr lang="fi-FI" sz="2800" dirty="0" err="1"/>
              <a:t>diagnosis</a:t>
            </a:r>
            <a:br>
              <a:rPr lang="fi-FI" sz="2800" dirty="0"/>
            </a:br>
            <a:br>
              <a:rPr lang="fi-FI" sz="2800" dirty="0"/>
            </a:br>
            <a:r>
              <a:rPr lang="fi-FI" sz="2400" dirty="0"/>
              <a:t>517 </a:t>
            </a:r>
            <a:r>
              <a:rPr lang="fi-FI" sz="2400" dirty="0" err="1"/>
              <a:t>children</a:t>
            </a:r>
            <a:r>
              <a:rPr lang="fi-FI" sz="2400" dirty="0"/>
              <a:t> </a:t>
            </a:r>
            <a:r>
              <a:rPr lang="fi-FI" sz="2400" dirty="0" err="1"/>
              <a:t>diagnosed</a:t>
            </a:r>
            <a:r>
              <a:rPr lang="fi-FI" sz="2400" dirty="0"/>
              <a:t> </a:t>
            </a:r>
            <a:r>
              <a:rPr lang="fi-FI" sz="2400" dirty="0" err="1"/>
              <a:t>with</a:t>
            </a:r>
            <a:r>
              <a:rPr lang="fi-FI" sz="2400" dirty="0"/>
              <a:t> T1D</a:t>
            </a:r>
            <a:br>
              <a:rPr lang="fi-FI" sz="2400" dirty="0"/>
            </a:br>
            <a:r>
              <a:rPr lang="fi-FI" sz="2400" dirty="0"/>
              <a:t>in Oulu </a:t>
            </a:r>
            <a:r>
              <a:rPr lang="fi-FI" sz="2400" dirty="0" err="1"/>
              <a:t>University</a:t>
            </a:r>
            <a:r>
              <a:rPr lang="fi-FI" sz="2400" dirty="0"/>
              <a:t> </a:t>
            </a:r>
            <a:r>
              <a:rPr lang="fi-FI" sz="2400" dirty="0" err="1"/>
              <a:t>Hospital</a:t>
            </a:r>
            <a:r>
              <a:rPr lang="fi-FI" sz="2400" dirty="0"/>
              <a:t> in 1997-2014: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5447" y="2672291"/>
          <a:ext cx="8988553" cy="3352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71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6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7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95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4776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No HLA </a:t>
                      </a:r>
                      <a:r>
                        <a:rPr lang="fi-FI" dirty="0" err="1"/>
                        <a:t>screening</a:t>
                      </a:r>
                      <a:endParaRPr lang="fi-FI" dirty="0"/>
                    </a:p>
                    <a:p>
                      <a:endParaRPr lang="fi-FI" dirty="0"/>
                    </a:p>
                    <a:p>
                      <a:endParaRPr lang="fi-FI" dirty="0"/>
                    </a:p>
                    <a:p>
                      <a:r>
                        <a:rPr lang="fi-FI" dirty="0"/>
                        <a:t>N=229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increased HLA risk</a:t>
                      </a:r>
                    </a:p>
                    <a:p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N=81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/>
                        <a:t>Increased</a:t>
                      </a:r>
                      <a:r>
                        <a:rPr lang="fi-FI" dirty="0"/>
                        <a:t> HLA </a:t>
                      </a:r>
                      <a:r>
                        <a:rPr lang="fi-FI" dirty="0" err="1"/>
                        <a:t>risk</a:t>
                      </a:r>
                      <a:r>
                        <a:rPr lang="fi-FI" dirty="0"/>
                        <a:t>,</a:t>
                      </a:r>
                    </a:p>
                    <a:p>
                      <a:r>
                        <a:rPr lang="fi-FI" dirty="0"/>
                        <a:t>no </a:t>
                      </a:r>
                      <a:r>
                        <a:rPr lang="fi-FI" dirty="0" err="1"/>
                        <a:t>follow-up</a:t>
                      </a:r>
                      <a:endParaRPr lang="fi-FI" dirty="0"/>
                    </a:p>
                    <a:p>
                      <a:endParaRPr lang="fi-FI" dirty="0"/>
                    </a:p>
                    <a:p>
                      <a:r>
                        <a:rPr lang="fi-FI" dirty="0"/>
                        <a:t>N=48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err="1"/>
                        <a:t>Increased</a:t>
                      </a:r>
                      <a:r>
                        <a:rPr lang="fi-FI" dirty="0"/>
                        <a:t> HLA </a:t>
                      </a:r>
                      <a:r>
                        <a:rPr lang="fi-FI" dirty="0" err="1"/>
                        <a:t>risk</a:t>
                      </a:r>
                      <a:r>
                        <a:rPr lang="fi-FI" baseline="0" dirty="0"/>
                        <a:t>, </a:t>
                      </a:r>
                      <a:r>
                        <a:rPr lang="fi-FI" dirty="0"/>
                        <a:t> </a:t>
                      </a:r>
                      <a:r>
                        <a:rPr lang="fi-FI" dirty="0" err="1"/>
                        <a:t>follow-up</a:t>
                      </a:r>
                      <a:endParaRPr lang="fi-FI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N=159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p</a:t>
                      </a:r>
                      <a:r>
                        <a:rPr lang="fi-FI" baseline="0" dirty="0"/>
                        <a:t> </a:t>
                      </a:r>
                      <a:r>
                        <a:rPr lang="fi-FI" dirty="0" err="1"/>
                        <a:t>value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600" dirty="0"/>
                        <a:t>DKA</a:t>
                      </a:r>
                    </a:p>
                    <a:p>
                      <a:r>
                        <a:rPr lang="fi-FI" sz="1600" dirty="0"/>
                        <a:t>pH&lt;7.30</a:t>
                      </a:r>
                    </a:p>
                    <a:p>
                      <a:r>
                        <a:rPr lang="fi-FI" sz="1600" dirty="0"/>
                        <a:t>% (95% CI)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22.7 (17.2-28.2)</a:t>
                      </a:r>
                      <a:endParaRPr lang="fi-F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26.3 (16.7-35.9)</a:t>
                      </a:r>
                      <a:endParaRPr lang="fi-FI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23.4 (11.3-35.5)</a:t>
                      </a:r>
                      <a:endParaRPr lang="fi-F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5.0 (1.6-8.4)</a:t>
                      </a:r>
                      <a:endParaRPr lang="fi-F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i-FI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&lt;0.001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1600" dirty="0" err="1"/>
                        <a:t>Severe</a:t>
                      </a:r>
                      <a:r>
                        <a:rPr lang="fi-FI" sz="1600" dirty="0"/>
                        <a:t> DKA</a:t>
                      </a:r>
                    </a:p>
                    <a:p>
                      <a:r>
                        <a:rPr lang="fi-FI" sz="1600" dirty="0"/>
                        <a:t>pH&lt;7.10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dirty="0"/>
                        <a:t>% (95% CI)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4.4 (1.7-7.1)</a:t>
                      </a:r>
                      <a:endParaRPr lang="fi-F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 (1.0-11.6)</a:t>
                      </a:r>
                      <a:endParaRPr lang="fi-F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4.3 (0-10.1)</a:t>
                      </a:r>
                      <a:endParaRPr lang="fi-F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 (0-1.8)</a:t>
                      </a:r>
                      <a:endParaRPr lang="fi-FI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i-FI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0.098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22409" y="6206830"/>
            <a:ext cx="4895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Hekkala et al. </a:t>
            </a:r>
            <a:r>
              <a:rPr lang="fi-FI" dirty="0" err="1"/>
              <a:t>Pediatric</a:t>
            </a:r>
            <a:r>
              <a:rPr lang="fi-FI" dirty="0"/>
              <a:t> Diabetes 2018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6479459" y="4155621"/>
            <a:ext cx="1468474" cy="791937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6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2"/>
          <p:cNvSpPr>
            <a:spLocks noGrp="1"/>
          </p:cNvSpPr>
          <p:nvPr>
            <p:ph type="title"/>
          </p:nvPr>
        </p:nvSpPr>
        <p:spPr>
          <a:xfrm>
            <a:off x="990600" y="0"/>
            <a:ext cx="7467600" cy="749808"/>
          </a:xfrm>
        </p:spPr>
        <p:txBody>
          <a:bodyPr/>
          <a:lstStyle/>
          <a:p>
            <a:pPr eaLnBrk="1" hangingPunct="1"/>
            <a:r>
              <a:rPr lang="fi-FI" altLang="fi-FI" sz="2400" dirty="0" err="1"/>
              <a:t>Acknowledgements</a:t>
            </a:r>
            <a:endParaRPr lang="fi-FI" altLang="fi-FI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29208" y="749808"/>
            <a:ext cx="8211871" cy="4343400"/>
          </a:xfrm>
        </p:spPr>
        <p:txBody>
          <a:bodyPr/>
          <a:lstStyle/>
          <a:p>
            <a:pPr marL="0" indent="0">
              <a:buNone/>
            </a:pPr>
            <a:r>
              <a:rPr lang="fi-FI" sz="1800" b="1" dirty="0" err="1">
                <a:solidFill>
                  <a:srgbClr val="FF0000"/>
                </a:solidFill>
              </a:rPr>
              <a:t>Children</a:t>
            </a:r>
            <a:r>
              <a:rPr lang="fi-FI" sz="1800" b="1" dirty="0">
                <a:solidFill>
                  <a:srgbClr val="FF0000"/>
                </a:solidFill>
              </a:rPr>
              <a:t> and </a:t>
            </a:r>
            <a:r>
              <a:rPr lang="fi-FI" sz="1800" b="1" dirty="0" err="1">
                <a:solidFill>
                  <a:srgbClr val="FF0000"/>
                </a:solidFill>
              </a:rPr>
              <a:t>families</a:t>
            </a:r>
            <a:r>
              <a:rPr lang="fi-FI" sz="1800" b="1" dirty="0">
                <a:solidFill>
                  <a:srgbClr val="FF0000"/>
                </a:solidFill>
              </a:rPr>
              <a:t> </a:t>
            </a:r>
            <a:r>
              <a:rPr lang="fi-FI" sz="1800" b="1" dirty="0" err="1">
                <a:solidFill>
                  <a:srgbClr val="FF0000"/>
                </a:solidFill>
              </a:rPr>
              <a:t>participating</a:t>
            </a:r>
            <a:r>
              <a:rPr lang="fi-FI" sz="1800" b="1" dirty="0">
                <a:solidFill>
                  <a:srgbClr val="FF0000"/>
                </a:solidFill>
              </a:rPr>
              <a:t> in </a:t>
            </a:r>
            <a:r>
              <a:rPr lang="fi-FI" sz="1800" b="1" dirty="0" err="1">
                <a:solidFill>
                  <a:srgbClr val="FF0000"/>
                </a:solidFill>
              </a:rPr>
              <a:t>the</a:t>
            </a:r>
            <a:r>
              <a:rPr lang="fi-FI" sz="1800" b="1" dirty="0">
                <a:solidFill>
                  <a:srgbClr val="FF0000"/>
                </a:solidFill>
              </a:rPr>
              <a:t> DIPP </a:t>
            </a:r>
            <a:r>
              <a:rPr lang="fi-FI" sz="1800" b="1" dirty="0" err="1">
                <a:solidFill>
                  <a:srgbClr val="FF0000"/>
                </a:solidFill>
              </a:rPr>
              <a:t>Study</a:t>
            </a:r>
            <a:endParaRPr lang="fi-FI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i-FI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i-FI" sz="1800" b="1" dirty="0">
                <a:solidFill>
                  <a:srgbClr val="FF0000"/>
                </a:solidFill>
              </a:rPr>
              <a:t>DIPP </a:t>
            </a:r>
            <a:r>
              <a:rPr lang="fi-FI" sz="1800" b="1" dirty="0" err="1">
                <a:solidFill>
                  <a:srgbClr val="FF0000"/>
                </a:solidFill>
              </a:rPr>
              <a:t>staff</a:t>
            </a:r>
            <a:r>
              <a:rPr lang="fi-FI" sz="1800" b="1" dirty="0">
                <a:solidFill>
                  <a:srgbClr val="FF0000"/>
                </a:solidFill>
              </a:rPr>
              <a:t> in </a:t>
            </a:r>
            <a:r>
              <a:rPr lang="fi-FI" sz="1800" b="1" dirty="0" err="1">
                <a:solidFill>
                  <a:srgbClr val="FF0000"/>
                </a:solidFill>
              </a:rPr>
              <a:t>the</a:t>
            </a:r>
            <a:r>
              <a:rPr lang="fi-FI" sz="1800" b="1" dirty="0">
                <a:solidFill>
                  <a:srgbClr val="FF0000"/>
                </a:solidFill>
              </a:rPr>
              <a:t> </a:t>
            </a:r>
            <a:r>
              <a:rPr lang="fi-FI" sz="1800" b="1" dirty="0" err="1">
                <a:solidFill>
                  <a:srgbClr val="FF0000"/>
                </a:solidFill>
              </a:rPr>
              <a:t>clinical</a:t>
            </a:r>
            <a:r>
              <a:rPr lang="fi-FI" sz="1800" b="1" dirty="0">
                <a:solidFill>
                  <a:srgbClr val="FF0000"/>
                </a:solidFill>
              </a:rPr>
              <a:t> </a:t>
            </a:r>
            <a:r>
              <a:rPr lang="fi-FI" sz="1800" b="1" dirty="0" err="1">
                <a:solidFill>
                  <a:srgbClr val="FF0000"/>
                </a:solidFill>
              </a:rPr>
              <a:t>study</a:t>
            </a:r>
            <a:r>
              <a:rPr lang="fi-FI" sz="1800" b="1" dirty="0">
                <a:solidFill>
                  <a:srgbClr val="FF0000"/>
                </a:solidFill>
              </a:rPr>
              <a:t> </a:t>
            </a:r>
            <a:r>
              <a:rPr lang="fi-FI" sz="1800" b="1" dirty="0" err="1">
                <a:solidFill>
                  <a:srgbClr val="FF0000"/>
                </a:solidFill>
              </a:rPr>
              <a:t>centers</a:t>
            </a:r>
            <a:r>
              <a:rPr lang="fi-FI" sz="1800" b="1" dirty="0">
                <a:solidFill>
                  <a:srgbClr val="FF0000"/>
                </a:solidFill>
              </a:rPr>
              <a:t> and </a:t>
            </a:r>
            <a:r>
              <a:rPr lang="fi-FI" sz="1800" b="1" dirty="0" err="1">
                <a:solidFill>
                  <a:srgbClr val="FF0000"/>
                </a:solidFill>
              </a:rPr>
              <a:t>laboratories</a:t>
            </a:r>
            <a:endParaRPr lang="fi-FI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i-FI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i-FI" sz="1800" b="1" dirty="0">
                <a:solidFill>
                  <a:srgbClr val="FF0000"/>
                </a:solidFill>
              </a:rPr>
              <a:t>DIPP </a:t>
            </a:r>
            <a:r>
              <a:rPr lang="fi-FI" sz="1800" b="1" dirty="0" err="1">
                <a:solidFill>
                  <a:srgbClr val="FF0000"/>
                </a:solidFill>
              </a:rPr>
              <a:t>Steering</a:t>
            </a:r>
            <a:r>
              <a:rPr lang="fi-FI" sz="1800" b="1" dirty="0">
                <a:solidFill>
                  <a:srgbClr val="FF0000"/>
                </a:solidFill>
              </a:rPr>
              <a:t> </a:t>
            </a:r>
            <a:r>
              <a:rPr lang="fi-FI" sz="1800" b="1" dirty="0" err="1">
                <a:solidFill>
                  <a:srgbClr val="FF0000"/>
                </a:solidFill>
              </a:rPr>
              <a:t>Committee</a:t>
            </a:r>
            <a:r>
              <a:rPr lang="fi-FI" sz="1800" b="1" dirty="0">
                <a:solidFill>
                  <a:srgbClr val="FF0000"/>
                </a:solidFill>
              </a:rPr>
              <a:t> and DIPP </a:t>
            </a:r>
            <a:r>
              <a:rPr lang="fi-FI" sz="1800" b="1" dirty="0" err="1">
                <a:solidFill>
                  <a:srgbClr val="FF0000"/>
                </a:solidFill>
              </a:rPr>
              <a:t>Investigators</a:t>
            </a:r>
            <a:endParaRPr lang="fi-FI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i-FI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i-FI" sz="1800" b="1" dirty="0" err="1">
                <a:solidFill>
                  <a:srgbClr val="FF0000"/>
                </a:solidFill>
              </a:rPr>
              <a:t>Funding</a:t>
            </a:r>
            <a:endParaRPr lang="fi-FI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i-FI" sz="1600" dirty="0"/>
              <a:t>Academy of Finland</a:t>
            </a:r>
          </a:p>
          <a:p>
            <a:pPr marL="0" indent="0">
              <a:buNone/>
            </a:pPr>
            <a:r>
              <a:rPr lang="fi-FI" sz="1600" dirty="0"/>
              <a:t>JDRF, USA</a:t>
            </a:r>
          </a:p>
          <a:p>
            <a:pPr marL="0" indent="0">
              <a:buNone/>
            </a:pPr>
            <a:r>
              <a:rPr lang="fi-FI" sz="1600" dirty="0" err="1"/>
              <a:t>Helmsley</a:t>
            </a:r>
            <a:r>
              <a:rPr lang="fi-FI" sz="1600" dirty="0"/>
              <a:t> </a:t>
            </a:r>
            <a:r>
              <a:rPr lang="fi-FI" sz="1600" dirty="0" err="1"/>
              <a:t>Charitable</a:t>
            </a:r>
            <a:r>
              <a:rPr lang="fi-FI" sz="1600" dirty="0"/>
              <a:t> </a:t>
            </a:r>
            <a:r>
              <a:rPr lang="fi-FI" sz="1600" dirty="0" err="1"/>
              <a:t>Trust</a:t>
            </a:r>
            <a:r>
              <a:rPr lang="fi-FI" sz="1600" dirty="0"/>
              <a:t>, USA</a:t>
            </a:r>
          </a:p>
          <a:p>
            <a:pPr marL="0" indent="0">
              <a:buNone/>
            </a:pPr>
            <a:r>
              <a:rPr lang="fi-FI" sz="1600" dirty="0" err="1"/>
              <a:t>University</a:t>
            </a:r>
            <a:r>
              <a:rPr lang="fi-FI" sz="1600" dirty="0"/>
              <a:t> </a:t>
            </a:r>
            <a:r>
              <a:rPr lang="fi-FI" sz="1600" dirty="0" err="1"/>
              <a:t>Hospital</a:t>
            </a:r>
            <a:r>
              <a:rPr lang="fi-FI" sz="1600" dirty="0"/>
              <a:t> </a:t>
            </a:r>
            <a:r>
              <a:rPr lang="fi-FI" sz="1600" dirty="0" err="1"/>
              <a:t>Funds</a:t>
            </a:r>
            <a:r>
              <a:rPr lang="fi-FI" sz="1600" dirty="0"/>
              <a:t> in Oulu, Turku, and Tampere</a:t>
            </a:r>
          </a:p>
          <a:p>
            <a:pPr marL="0" indent="0">
              <a:buNone/>
            </a:pPr>
            <a:r>
              <a:rPr lang="fi-FI" sz="1600" dirty="0"/>
              <a:t>Foundation for Pediatric Research, Finland</a:t>
            </a:r>
          </a:p>
          <a:p>
            <a:pPr marL="0" indent="0">
              <a:buNone/>
            </a:pPr>
            <a:r>
              <a:rPr lang="fi-FI" sz="1600" dirty="0"/>
              <a:t>Alma </a:t>
            </a:r>
            <a:r>
              <a:rPr lang="fi-FI" sz="1600" dirty="0" err="1"/>
              <a:t>och</a:t>
            </a:r>
            <a:r>
              <a:rPr lang="fi-FI" sz="1600" dirty="0"/>
              <a:t> KA Snellman Foundation, Finland</a:t>
            </a:r>
          </a:p>
          <a:p>
            <a:pPr marL="0" indent="0">
              <a:buNone/>
            </a:pPr>
            <a:r>
              <a:rPr lang="fi-FI" sz="1600" dirty="0" err="1"/>
              <a:t>The</a:t>
            </a:r>
            <a:r>
              <a:rPr lang="fi-FI" sz="1600" dirty="0"/>
              <a:t> Diabetes Research Foundation, Finland</a:t>
            </a:r>
          </a:p>
          <a:p>
            <a:pPr marL="0" indent="0">
              <a:buNone/>
            </a:pPr>
            <a:endParaRPr lang="fi-FI" sz="1600" dirty="0"/>
          </a:p>
          <a:p>
            <a:pPr marL="0" indent="0">
              <a:buNone/>
            </a:pPr>
            <a:endParaRPr lang="fi-FI" sz="1600" dirty="0"/>
          </a:p>
          <a:p>
            <a:pPr marL="0" indent="0">
              <a:buNone/>
            </a:pPr>
            <a:endParaRPr lang="fi-FI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85A58C-40A4-4302-8598-D7BFD421F2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07720" y="5487521"/>
            <a:ext cx="1599578" cy="566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69C7CC-FB9B-4F70-86B2-3284A45392F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85322" y="5334996"/>
            <a:ext cx="1679509" cy="880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EF916-6AA8-4457-9179-27B7283A00E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362187" y="5405685"/>
            <a:ext cx="2724150" cy="809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DE4DC5-B967-4928-A60F-07494A09659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321420" y="510073"/>
            <a:ext cx="1275184" cy="15986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58E12A-EBA1-41AD-B9B2-B45EA2B7186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239069" y="2618791"/>
            <a:ext cx="2475723" cy="7651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5B3C84-4556-4B1C-A633-366A47352FE7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6003762" y="3696379"/>
            <a:ext cx="309562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40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yhmä 3"/>
          <p:cNvGrpSpPr>
            <a:grpSpLocks noGrp="1" noUngrp="1" noChangeAspect="1"/>
          </p:cNvGrpSpPr>
          <p:nvPr/>
        </p:nvGrpSpPr>
        <p:grpSpPr>
          <a:xfrm>
            <a:off x="195791" y="98633"/>
            <a:ext cx="8817733" cy="6294002"/>
            <a:chOff x="1985963" y="685800"/>
            <a:chExt cx="8220075" cy="5867400"/>
          </a:xfrm>
        </p:grpSpPr>
        <p:pic>
          <p:nvPicPr>
            <p:cNvPr id="2" name="Kuva 1" descr="DSC_4762"/>
            <p:cNvPicPr>
              <a:picLocks noRot="1" noChangeAspect="1" noMove="1" noResize="1"/>
            </p:cNvPicPr>
            <p:nvPr isPhoto="1"/>
          </p:nvPicPr>
          <p:blipFill>
            <a:blip r:embed="rId2" cstate="screen">
              <a:lum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85963" y="685800"/>
              <a:ext cx="8220075" cy="5486400"/>
            </a:xfrm>
            <a:prstGeom prst="rect">
              <a:avLst/>
            </a:prstGeom>
          </p:spPr>
        </p:pic>
        <p:sp>
          <p:nvSpPr>
            <p:cNvPr id="3" name="Suorakulmio 2"/>
            <p:cNvSpPr/>
            <p:nvPr/>
          </p:nvSpPr>
          <p:spPr>
            <a:xfrm>
              <a:off x="1985963" y="6210300"/>
              <a:ext cx="82200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endParaRPr lang="en-US" sz="1800" dirty="0"/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8044D43B-3B05-4D15-AD7E-3C9D5CC9C488}"/>
              </a:ext>
            </a:extLst>
          </p:cNvPr>
          <p:cNvSpPr txBox="1">
            <a:spLocks/>
          </p:cNvSpPr>
          <p:nvPr/>
        </p:nvSpPr>
        <p:spPr>
          <a:xfrm>
            <a:off x="73326" y="5613400"/>
            <a:ext cx="8817733" cy="1244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br>
              <a:rPr lang="en-US" kern="0" dirty="0"/>
            </a:br>
            <a:r>
              <a:rPr lang="fi-FI" sz="2400" kern="0" dirty="0">
                <a:solidFill>
                  <a:srgbClr val="00B050"/>
                </a:solidFill>
              </a:rPr>
              <a:t>DIPP </a:t>
            </a:r>
            <a:r>
              <a:rPr lang="fi-FI" sz="2400" kern="0" dirty="0" err="1">
                <a:solidFill>
                  <a:srgbClr val="00B050"/>
                </a:solidFill>
              </a:rPr>
              <a:t>Steering</a:t>
            </a:r>
            <a:r>
              <a:rPr lang="fi-FI" sz="2400" kern="0" dirty="0">
                <a:solidFill>
                  <a:srgbClr val="00B050"/>
                </a:solidFill>
              </a:rPr>
              <a:t> </a:t>
            </a:r>
            <a:r>
              <a:rPr lang="fi-FI" sz="2400" kern="0" dirty="0" err="1">
                <a:solidFill>
                  <a:srgbClr val="00B050"/>
                </a:solidFill>
              </a:rPr>
              <a:t>Committee</a:t>
            </a:r>
            <a:r>
              <a:rPr lang="fi-FI" sz="2400" kern="0" dirty="0">
                <a:solidFill>
                  <a:srgbClr val="00B050"/>
                </a:solidFill>
              </a:rPr>
              <a:t> &amp; </a:t>
            </a:r>
            <a:r>
              <a:rPr lang="fi-FI" sz="2400" kern="0" dirty="0" err="1">
                <a:solidFill>
                  <a:srgbClr val="00B050"/>
                </a:solidFill>
              </a:rPr>
              <a:t>Collaborators</a:t>
            </a:r>
            <a:r>
              <a:rPr lang="fi-FI" sz="2400" kern="0" dirty="0">
                <a:solidFill>
                  <a:srgbClr val="00B050"/>
                </a:solidFill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924728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7015EB1-E940-40F5-BEE6-68DB8D45D2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4562" y="0"/>
          <a:ext cx="8571723" cy="68580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078520">
                  <a:extLst>
                    <a:ext uri="{9D8B030D-6E8A-4147-A177-3AD203B41FA5}">
                      <a16:colId xmlns:a16="http://schemas.microsoft.com/office/drawing/2014/main" val="2728913787"/>
                    </a:ext>
                  </a:extLst>
                </a:gridCol>
                <a:gridCol w="3082018">
                  <a:extLst>
                    <a:ext uri="{9D8B030D-6E8A-4147-A177-3AD203B41FA5}">
                      <a16:colId xmlns:a16="http://schemas.microsoft.com/office/drawing/2014/main" val="961981613"/>
                    </a:ext>
                  </a:extLst>
                </a:gridCol>
                <a:gridCol w="2411185">
                  <a:extLst>
                    <a:ext uri="{9D8B030D-6E8A-4147-A177-3AD203B41FA5}">
                      <a16:colId xmlns:a16="http://schemas.microsoft.com/office/drawing/2014/main" val="2008980184"/>
                    </a:ext>
                  </a:extLst>
                </a:gridCol>
              </a:tblGrid>
              <a:tr h="877039">
                <a:tc>
                  <a:txBody>
                    <a:bodyPr/>
                    <a:lstStyle/>
                    <a:p>
                      <a:r>
                        <a:rPr lang="fi-FI" sz="1000" dirty="0"/>
                        <a:t>Data </a:t>
                      </a:r>
                      <a:r>
                        <a:rPr lang="fi-FI" sz="1000" dirty="0" err="1"/>
                        <a:t>until</a:t>
                      </a:r>
                      <a:r>
                        <a:rPr lang="fi-FI" sz="1000" dirty="0"/>
                        <a:t> 17.8.2022. A+B </a:t>
                      </a:r>
                      <a:r>
                        <a:rPr lang="fi-FI" sz="1000" dirty="0" err="1"/>
                        <a:t>subjects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included</a:t>
                      </a:r>
                      <a:endParaRPr lang="fi-FI" sz="1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000" dirty="0"/>
                    </a:p>
                    <a:p>
                      <a:r>
                        <a:rPr lang="fi-FI" sz="1000" dirty="0" err="1"/>
                        <a:t>Maternally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transferred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autoantibodies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excluded</a:t>
                      </a:r>
                      <a:endParaRPr lang="fi-FI" sz="1000" dirty="0"/>
                    </a:p>
                    <a:p>
                      <a:endParaRPr lang="fi-FI" sz="1000" dirty="0"/>
                    </a:p>
                    <a:p>
                      <a:r>
                        <a:rPr lang="fi-FI" sz="1000" dirty="0" err="1"/>
                        <a:t>Category</a:t>
                      </a:r>
                      <a:r>
                        <a:rPr lang="fi-FI" sz="1000" dirty="0"/>
                        <a:t> by </a:t>
                      </a:r>
                      <a:r>
                        <a:rPr lang="fi-FI" sz="1000" dirty="0" err="1"/>
                        <a:t>confirmed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autoantibody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result</a:t>
                      </a:r>
                      <a:endParaRPr lang="fi-F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Max </a:t>
                      </a:r>
                      <a:r>
                        <a:rPr lang="fi-FI" sz="1000" dirty="0" err="1"/>
                        <a:t>combination</a:t>
                      </a:r>
                      <a:r>
                        <a:rPr lang="fi-FI" sz="1000" dirty="0"/>
                        <a:t> at </a:t>
                      </a:r>
                      <a:r>
                        <a:rPr lang="fi-FI" sz="1000" dirty="0" err="1"/>
                        <a:t>seroconversion</a:t>
                      </a:r>
                      <a:r>
                        <a:rPr lang="fi-FI" sz="1000" dirty="0"/>
                        <a:t>, </a:t>
                      </a:r>
                      <a:r>
                        <a:rPr lang="fi-FI" sz="1000" dirty="0" err="1"/>
                        <a:t>confirmed</a:t>
                      </a:r>
                      <a:endParaRPr lang="fi-FI" sz="1000" dirty="0"/>
                    </a:p>
                    <a:p>
                      <a:endParaRPr lang="fi-FI" sz="1000" dirty="0"/>
                    </a:p>
                    <a:p>
                      <a:r>
                        <a:rPr lang="fi-FI" sz="1000" dirty="0" err="1"/>
                        <a:t>Each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subject</a:t>
                      </a:r>
                      <a:r>
                        <a:rPr lang="fi-FI" sz="1000" dirty="0"/>
                        <a:t> in </a:t>
                      </a:r>
                      <a:r>
                        <a:rPr lang="fi-FI" sz="1000" dirty="0" err="1"/>
                        <a:t>only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one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category</a:t>
                      </a:r>
                      <a:endParaRPr lang="fi-FI" sz="1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 err="1"/>
                        <a:t>Number</a:t>
                      </a:r>
                      <a:r>
                        <a:rPr lang="fi-FI" sz="1000" dirty="0"/>
                        <a:t> of </a:t>
                      </a:r>
                      <a:r>
                        <a:rPr lang="fi-FI" sz="1000" dirty="0" err="1"/>
                        <a:t>subjects</a:t>
                      </a:r>
                      <a:endParaRPr lang="fi-FI" sz="1000" dirty="0"/>
                    </a:p>
                    <a:p>
                      <a:endParaRPr lang="fi-FI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000" dirty="0"/>
                        <a:t>Max </a:t>
                      </a:r>
                      <a:r>
                        <a:rPr lang="fi-FI" sz="1000" dirty="0" err="1"/>
                        <a:t>combination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during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follow-up</a:t>
                      </a:r>
                      <a:r>
                        <a:rPr lang="fi-FI" sz="1000" dirty="0"/>
                        <a:t>, </a:t>
                      </a:r>
                      <a:r>
                        <a:rPr lang="fi-FI" sz="1000" dirty="0" err="1"/>
                        <a:t>not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confirmed</a:t>
                      </a:r>
                      <a:r>
                        <a:rPr lang="fi-FI" sz="1000" dirty="0"/>
                        <a:t>.</a:t>
                      </a:r>
                    </a:p>
                    <a:p>
                      <a:r>
                        <a:rPr lang="fi-FI" sz="1000" dirty="0" err="1"/>
                        <a:t>Positivities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can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be</a:t>
                      </a:r>
                      <a:r>
                        <a:rPr lang="fi-FI" sz="1000" dirty="0"/>
                        <a:t> at </a:t>
                      </a:r>
                      <a:r>
                        <a:rPr lang="fi-FI" sz="1000" dirty="0" err="1"/>
                        <a:t>different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visits</a:t>
                      </a:r>
                      <a:endParaRPr lang="fi-FI" sz="1000" dirty="0"/>
                    </a:p>
                    <a:p>
                      <a:r>
                        <a:rPr lang="fi-FI" sz="1000" dirty="0" err="1"/>
                        <a:t>Each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subject</a:t>
                      </a:r>
                      <a:r>
                        <a:rPr lang="fi-FI" sz="1000" dirty="0"/>
                        <a:t> in </a:t>
                      </a:r>
                      <a:r>
                        <a:rPr lang="fi-FI" sz="1000" dirty="0" err="1"/>
                        <a:t>only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one</a:t>
                      </a:r>
                      <a:r>
                        <a:rPr lang="fi-FI" sz="1000" dirty="0"/>
                        <a:t> </a:t>
                      </a:r>
                      <a:r>
                        <a:rPr lang="fi-FI" sz="1000" dirty="0" err="1"/>
                        <a:t>category</a:t>
                      </a:r>
                      <a:endParaRPr lang="fi-FI" sz="1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000" dirty="0" err="1"/>
                        <a:t>Number</a:t>
                      </a:r>
                      <a:r>
                        <a:rPr lang="fi-FI" sz="1000" dirty="0"/>
                        <a:t> of </a:t>
                      </a:r>
                      <a:r>
                        <a:rPr lang="fi-FI" sz="1000" dirty="0" err="1"/>
                        <a:t>subjects</a:t>
                      </a:r>
                      <a:endParaRPr lang="fi-FI" sz="1000" dirty="0"/>
                    </a:p>
                    <a:p>
                      <a:endParaRPr lang="fi-FI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544281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 </a:t>
                      </a:r>
                      <a:r>
                        <a:rPr lang="fi-FI" dirty="0" err="1"/>
                        <a:t>only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492536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GADA </a:t>
                      </a:r>
                      <a:r>
                        <a:rPr lang="fi-FI" dirty="0" err="1"/>
                        <a:t>only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649775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IA2A </a:t>
                      </a:r>
                      <a:r>
                        <a:rPr lang="fi-FI" dirty="0" err="1"/>
                        <a:t>only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781667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ZnT8A </a:t>
                      </a:r>
                      <a:r>
                        <a:rPr lang="fi-FI" dirty="0" err="1"/>
                        <a:t>only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745270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IAA+GADA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167213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IAA+IA2A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399937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IAA+ZnT8A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393224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GADA+IA2A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404287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GADA+ZnT8A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72019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IA2A+ZnT8A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711993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IAA+GADA+IA2A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054414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IAA+GADA+ZnT8A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45403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IAA+IA2A+ZnT8A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868597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GADA+IA2A+ZnT8A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808647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dirty="0"/>
                        <a:t>IAA+GADA+IA2A+ZnT8A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572572"/>
                  </a:ext>
                </a:extLst>
              </a:tr>
              <a:tr h="364994">
                <a:tc>
                  <a:txBody>
                    <a:bodyPr/>
                    <a:lstStyle/>
                    <a:p>
                      <a:r>
                        <a:rPr lang="fi-FI" b="1" dirty="0" err="1">
                          <a:solidFill>
                            <a:srgbClr val="FF0000"/>
                          </a:solidFill>
                        </a:rPr>
                        <a:t>Altogether</a:t>
                      </a:r>
                      <a:endParaRPr lang="fi-FI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b="1" dirty="0">
                          <a:solidFill>
                            <a:srgbClr val="FF0000"/>
                          </a:solidFill>
                        </a:rPr>
                        <a:t>1473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b="1" dirty="0">
                          <a:solidFill>
                            <a:srgbClr val="FF0000"/>
                          </a:solidFill>
                        </a:rPr>
                        <a:t>2103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384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505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fi-FI" altLang="fi-FI" sz="3000" dirty="0" err="1"/>
              <a:t>Incidence</a:t>
            </a:r>
            <a:r>
              <a:rPr lang="fi-FI" altLang="fi-FI" sz="3000" dirty="0"/>
              <a:t> of </a:t>
            </a:r>
            <a:r>
              <a:rPr lang="fi-FI" altLang="fi-FI" sz="3000" dirty="0" err="1"/>
              <a:t>type</a:t>
            </a:r>
            <a:r>
              <a:rPr lang="fi-FI" altLang="fi-FI" sz="3000" dirty="0"/>
              <a:t> 1 diabetes in Finland 1980-2005</a:t>
            </a:r>
            <a:br>
              <a:rPr lang="fi-FI" altLang="fi-FI" sz="2000" dirty="0"/>
            </a:br>
            <a:br>
              <a:rPr lang="fi-FI" altLang="fi-FI" sz="2000" dirty="0"/>
            </a:br>
            <a:r>
              <a:rPr lang="fi-FI" altLang="fi-FI" sz="2000" b="1" dirty="0">
                <a:solidFill>
                  <a:srgbClr val="002060"/>
                </a:solidFill>
              </a:rPr>
              <a:t>10 737 </a:t>
            </a:r>
            <a:r>
              <a:rPr lang="fi-FI" altLang="fi-FI" sz="2000" b="1" dirty="0" err="1">
                <a:solidFill>
                  <a:srgbClr val="002060"/>
                </a:solidFill>
              </a:rPr>
              <a:t>new</a:t>
            </a:r>
            <a:r>
              <a:rPr lang="fi-FI" altLang="fi-FI" sz="2000" b="1" dirty="0">
                <a:solidFill>
                  <a:srgbClr val="002060"/>
                </a:solidFill>
              </a:rPr>
              <a:t> </a:t>
            </a:r>
            <a:r>
              <a:rPr lang="fi-FI" altLang="fi-FI" sz="2000" b="1" dirty="0" err="1">
                <a:solidFill>
                  <a:srgbClr val="002060"/>
                </a:solidFill>
              </a:rPr>
              <a:t>cases</a:t>
            </a:r>
            <a:r>
              <a:rPr lang="fi-FI" altLang="fi-FI" sz="2000" b="1" dirty="0">
                <a:solidFill>
                  <a:srgbClr val="002060"/>
                </a:solidFill>
              </a:rPr>
              <a:t> (</a:t>
            </a:r>
            <a:r>
              <a:rPr lang="fi-FI" altLang="fi-FI" sz="2000" b="1" dirty="0" err="1">
                <a:solidFill>
                  <a:srgbClr val="002060"/>
                </a:solidFill>
              </a:rPr>
              <a:t>children</a:t>
            </a:r>
            <a:r>
              <a:rPr lang="fi-FI" altLang="fi-FI" sz="2000" b="1" dirty="0">
                <a:solidFill>
                  <a:srgbClr val="002060"/>
                </a:solidFill>
              </a:rPr>
              <a:t> &lt;15 </a:t>
            </a:r>
            <a:r>
              <a:rPr lang="fi-FI" altLang="fi-FI" sz="2000" b="1" dirty="0" err="1">
                <a:solidFill>
                  <a:srgbClr val="002060"/>
                </a:solidFill>
              </a:rPr>
              <a:t>yrs</a:t>
            </a:r>
            <a:r>
              <a:rPr lang="fi-FI" altLang="fi-FI" sz="2000" b="1" dirty="0">
                <a:solidFill>
                  <a:srgbClr val="002060"/>
                </a:solidFill>
              </a:rPr>
              <a:t>) </a:t>
            </a:r>
            <a:r>
              <a:rPr lang="fi-FI" altLang="fi-FI" sz="2000" b="1" dirty="0" err="1">
                <a:solidFill>
                  <a:srgbClr val="002060"/>
                </a:solidFill>
              </a:rPr>
              <a:t>over</a:t>
            </a:r>
            <a:r>
              <a:rPr lang="fi-FI" altLang="fi-FI" sz="2000" b="1" dirty="0">
                <a:solidFill>
                  <a:srgbClr val="002060"/>
                </a:solidFill>
              </a:rPr>
              <a:t> a </a:t>
            </a:r>
            <a:r>
              <a:rPr lang="fi-FI" altLang="fi-FI" sz="2000" b="1" dirty="0" err="1">
                <a:solidFill>
                  <a:srgbClr val="002060"/>
                </a:solidFill>
              </a:rPr>
              <a:t>period</a:t>
            </a:r>
            <a:r>
              <a:rPr lang="fi-FI" altLang="fi-FI" sz="2000" b="1" dirty="0">
                <a:solidFill>
                  <a:srgbClr val="002060"/>
                </a:solidFill>
              </a:rPr>
              <a:t> of 26 </a:t>
            </a:r>
            <a:r>
              <a:rPr lang="fi-FI" altLang="fi-FI" sz="2000" b="1" dirty="0" err="1">
                <a:solidFill>
                  <a:srgbClr val="002060"/>
                </a:solidFill>
              </a:rPr>
              <a:t>years</a:t>
            </a:r>
            <a:endParaRPr lang="en-US" altLang="fi-FI" sz="2000" b="1" dirty="0">
              <a:solidFill>
                <a:srgbClr val="002060"/>
              </a:solidFill>
            </a:endParaRPr>
          </a:p>
        </p:txBody>
      </p:sp>
      <p:pic>
        <p:nvPicPr>
          <p:cNvPr id="8195" name="Picture 3" descr="Incid of T1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1628775"/>
            <a:ext cx="64960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084888" y="6308725"/>
            <a:ext cx="30591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i-FI" altLang="fi-FI" sz="2000" b="1"/>
              <a:t>Harjutsalo et al. 2008</a:t>
            </a:r>
            <a:endParaRPr lang="en-US" altLang="fi-FI" sz="2000" b="1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535238" y="4468813"/>
            <a:ext cx="33443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b="1" dirty="0">
                <a:solidFill>
                  <a:srgbClr val="FF0000"/>
                </a:solidFill>
                <a:latin typeface="Garamond" pitchFamily="18" charset="0"/>
              </a:rPr>
              <a:t>31.4/100 000/</a:t>
            </a:r>
            <a:r>
              <a:rPr lang="fi-FI" altLang="fi-FI" b="1" dirty="0" err="1">
                <a:solidFill>
                  <a:srgbClr val="FF0000"/>
                </a:solidFill>
                <a:latin typeface="Garamond" pitchFamily="18" charset="0"/>
              </a:rPr>
              <a:t>yr</a:t>
            </a:r>
            <a:endParaRPr lang="en-US" altLang="fi-FI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877050" y="2349500"/>
            <a:ext cx="22669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b="1" dirty="0">
                <a:solidFill>
                  <a:srgbClr val="FF0000"/>
                </a:solidFill>
                <a:latin typeface="Garamond" pitchFamily="18" charset="0"/>
              </a:rPr>
              <a:t>64.2/100 000/</a:t>
            </a:r>
            <a:r>
              <a:rPr lang="fi-FI" altLang="fi-FI" b="1" dirty="0" err="1">
                <a:solidFill>
                  <a:srgbClr val="FF0000"/>
                </a:solidFill>
                <a:latin typeface="Garamond" pitchFamily="18" charset="0"/>
              </a:rPr>
              <a:t>yr</a:t>
            </a:r>
            <a:endParaRPr lang="en-US" altLang="fi-FI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flipV="1">
            <a:off x="2771775" y="40052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555875" y="5661025"/>
            <a:ext cx="554038" cy="360363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6732588" y="5661025"/>
            <a:ext cx="554037" cy="360363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715000" y="4668838"/>
            <a:ext cx="33210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Gill Sans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Gill Sans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ill Sans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ill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ill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ill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ill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ill San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0.9% of 15-year-old </a:t>
            </a:r>
            <a:r>
              <a:rPr lang="fi-FI" altLang="fi-FI" sz="20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children</a:t>
            </a:r>
            <a:r>
              <a:rPr lang="fi-FI" altLang="fi-FI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fi-FI" altLang="fi-FI" sz="20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have</a:t>
            </a:r>
            <a:r>
              <a:rPr lang="fi-FI" altLang="fi-FI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 T1D in Finland !</a:t>
            </a:r>
            <a:endParaRPr lang="en-US" altLang="fi-FI" sz="20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16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5890078"/>
            <a:ext cx="9144000" cy="114300"/>
          </a:xfrm>
          <a:prstGeom prst="rect">
            <a:avLst/>
          </a:prstGeom>
          <a:solidFill>
            <a:srgbClr val="000080">
              <a:alpha val="89803"/>
            </a:srgbClr>
          </a:solidFill>
          <a:ln w="12700">
            <a:noFill/>
            <a:miter lim="800000"/>
            <a:headEnd/>
            <a:tailEnd/>
          </a:ln>
        </p:spPr>
        <p:txBody>
          <a:bodyPr wrap="none" lIns="68577" tIns="34289" rIns="68577" bIns="34289" anchor="ctr"/>
          <a:lstStyle/>
          <a:p>
            <a:endParaRPr lang="fi-FI" altLang="en-US" sz="1800"/>
          </a:p>
        </p:txBody>
      </p:sp>
      <p:sp>
        <p:nvSpPr>
          <p:cNvPr id="2" name="Rectangle 1"/>
          <p:cNvSpPr/>
          <p:nvPr/>
        </p:nvSpPr>
        <p:spPr>
          <a:xfrm>
            <a:off x="89502" y="1646802"/>
            <a:ext cx="9019002" cy="4082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450"/>
              </a:lnSpc>
              <a:buClr>
                <a:srgbClr val="000099"/>
              </a:buClr>
              <a:buFont typeface="Wingdings" panose="05000000000000000000" pitchFamily="2" charset="2"/>
              <a:buChar char="v"/>
            </a:pPr>
            <a:r>
              <a:rPr lang="en-US" sz="2100" dirty="0"/>
              <a:t>SCREENING PHASE</a:t>
            </a:r>
          </a:p>
          <a:p>
            <a:pPr>
              <a:lnSpc>
                <a:spcPts val="3450"/>
              </a:lnSpc>
              <a:buClr>
                <a:srgbClr val="000099"/>
              </a:buClr>
            </a:pPr>
            <a:r>
              <a:rPr lang="en-US" sz="2100" b="1" dirty="0"/>
              <a:t>      </a:t>
            </a:r>
            <a:r>
              <a:rPr lang="en-US" sz="2100" dirty="0"/>
              <a:t>- to identify at birth children with genetic susceptibility to type 1   diabetes</a:t>
            </a:r>
          </a:p>
          <a:p>
            <a:pPr>
              <a:lnSpc>
                <a:spcPts val="3450"/>
              </a:lnSpc>
              <a:buClr>
                <a:srgbClr val="000099"/>
              </a:buClr>
            </a:pPr>
            <a:r>
              <a:rPr lang="en-US" sz="2100" dirty="0"/>
              <a:t>        (T1D) and/or celiac disease (CD)</a:t>
            </a:r>
          </a:p>
          <a:p>
            <a:pPr>
              <a:lnSpc>
                <a:spcPts val="3450"/>
              </a:lnSpc>
              <a:buClr>
                <a:srgbClr val="000099"/>
              </a:buClr>
            </a:pPr>
            <a:endParaRPr lang="en-US" sz="2100" b="1" dirty="0"/>
          </a:p>
          <a:p>
            <a:pPr marL="342900" indent="-342900">
              <a:lnSpc>
                <a:spcPts val="3450"/>
              </a:lnSpc>
              <a:buClr>
                <a:srgbClr val="000099"/>
              </a:buClr>
              <a:buFont typeface="Wingdings" panose="05000000000000000000" pitchFamily="2" charset="2"/>
              <a:buChar char="v"/>
            </a:pPr>
            <a:r>
              <a:rPr lang="en-US" sz="2100" dirty="0"/>
              <a:t>FOLLOW-UP PHASE</a:t>
            </a:r>
          </a:p>
          <a:p>
            <a:pPr>
              <a:lnSpc>
                <a:spcPts val="3450"/>
              </a:lnSpc>
              <a:buClr>
                <a:srgbClr val="000099"/>
              </a:buClr>
            </a:pPr>
            <a:r>
              <a:rPr lang="en-US" sz="2100" dirty="0"/>
              <a:t>      - to identify children who develop T1D and/or CD-associated autoantibodies</a:t>
            </a:r>
          </a:p>
          <a:p>
            <a:pPr>
              <a:lnSpc>
                <a:spcPts val="3450"/>
              </a:lnSpc>
              <a:buClr>
                <a:srgbClr val="000099"/>
              </a:buClr>
            </a:pPr>
            <a:r>
              <a:rPr lang="en-US" sz="2100" dirty="0"/>
              <a:t>      - to diagnose T1D and/or CD early</a:t>
            </a:r>
          </a:p>
          <a:p>
            <a:pPr>
              <a:lnSpc>
                <a:spcPts val="3450"/>
              </a:lnSpc>
              <a:buClr>
                <a:srgbClr val="000099"/>
              </a:buClr>
            </a:pPr>
            <a:r>
              <a:rPr lang="en-US" sz="2100" dirty="0"/>
              <a:t>      - to decrease diabetic ketoacidosis in T1D at disease manifestation and other</a:t>
            </a:r>
          </a:p>
          <a:p>
            <a:pPr>
              <a:lnSpc>
                <a:spcPts val="3450"/>
              </a:lnSpc>
              <a:buClr>
                <a:srgbClr val="000099"/>
              </a:buClr>
            </a:pPr>
            <a:r>
              <a:rPr lang="en-US" sz="2100" dirty="0"/>
              <a:t>        health problems associated with these diseases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5826" y="874498"/>
            <a:ext cx="368575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BABYSCREEN - AIMS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C3890-A963-4158-B6FA-C49968A404AF}"/>
              </a:ext>
            </a:extLst>
          </p:cNvPr>
          <p:cNvSpPr txBox="1"/>
          <p:nvPr/>
        </p:nvSpPr>
        <p:spPr>
          <a:xfrm>
            <a:off x="6236414" y="6206446"/>
            <a:ext cx="255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dirty="0" err="1"/>
              <a:t>Courtesy</a:t>
            </a:r>
            <a:r>
              <a:rPr lang="fi-FI" sz="1800" dirty="0"/>
              <a:t> by Mikael Knip</a:t>
            </a:r>
          </a:p>
        </p:txBody>
      </p:sp>
    </p:spTree>
    <p:extLst>
      <p:ext uri="{BB962C8B-B14F-4D97-AF65-F5344CB8AC3E}">
        <p14:creationId xmlns:p14="http://schemas.microsoft.com/office/powerpoint/2010/main" val="345624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3296" y="5886450"/>
            <a:ext cx="9144000" cy="114300"/>
          </a:xfrm>
          <a:prstGeom prst="rect">
            <a:avLst/>
          </a:prstGeom>
          <a:solidFill>
            <a:srgbClr val="000080">
              <a:alpha val="89803"/>
            </a:srgbClr>
          </a:solidFill>
          <a:ln w="12700">
            <a:noFill/>
            <a:miter lim="800000"/>
            <a:headEnd/>
            <a:tailEnd/>
          </a:ln>
        </p:spPr>
        <p:txBody>
          <a:bodyPr wrap="none" lIns="68577" tIns="34289" rIns="68577" bIns="34289" anchor="ctr"/>
          <a:lstStyle/>
          <a:p>
            <a:endParaRPr lang="fi-FI" altLang="en-US" sz="1800"/>
          </a:p>
        </p:txBody>
      </p:sp>
      <p:sp>
        <p:nvSpPr>
          <p:cNvPr id="2" name="Rectangle 1"/>
          <p:cNvSpPr/>
          <p:nvPr/>
        </p:nvSpPr>
        <p:spPr>
          <a:xfrm>
            <a:off x="270030" y="1392422"/>
            <a:ext cx="8892480" cy="4495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475"/>
              </a:lnSpc>
              <a:buClr>
                <a:srgbClr val="000099"/>
              </a:buClr>
              <a:buFont typeface="Wingdings" panose="05000000000000000000" pitchFamily="2" charset="2"/>
              <a:buChar char="v"/>
            </a:pPr>
            <a:r>
              <a:rPr lang="en-US" sz="1950" dirty="0"/>
              <a:t>TARGET POPULATION: children born in Helsinki University Hospital (≈13,000/year)</a:t>
            </a:r>
          </a:p>
          <a:p>
            <a:pPr marL="342900" indent="-342900">
              <a:lnSpc>
                <a:spcPts val="2475"/>
              </a:lnSpc>
              <a:spcAft>
                <a:spcPts val="450"/>
              </a:spcAft>
              <a:buClr>
                <a:srgbClr val="000099"/>
              </a:buClr>
              <a:buFont typeface="Wingdings" panose="05000000000000000000" pitchFamily="2" charset="2"/>
              <a:buChar char="v"/>
            </a:pPr>
            <a:r>
              <a:rPr lang="en-US" sz="1950" dirty="0"/>
              <a:t>SCREENING PERIOD: Dec 2018 – Jun 2021 (31 months)</a:t>
            </a:r>
          </a:p>
          <a:p>
            <a:pPr marL="685800" lvl="1" indent="-342900">
              <a:lnSpc>
                <a:spcPts val="2475"/>
              </a:lnSpc>
              <a:spcAft>
                <a:spcPts val="450"/>
              </a:spcAft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1950" dirty="0"/>
              <a:t>Cord blood HLA class II genotype</a:t>
            </a:r>
          </a:p>
          <a:p>
            <a:pPr marL="685800" lvl="1" indent="-342900">
              <a:lnSpc>
                <a:spcPts val="2475"/>
              </a:lnSpc>
              <a:spcAft>
                <a:spcPts val="450"/>
              </a:spcAft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1950" dirty="0"/>
              <a:t>9,807 newborns screened</a:t>
            </a:r>
          </a:p>
          <a:p>
            <a:pPr marL="342900" indent="-342900">
              <a:lnSpc>
                <a:spcPts val="2475"/>
              </a:lnSpc>
              <a:spcAft>
                <a:spcPts val="450"/>
              </a:spcAft>
              <a:buClr>
                <a:srgbClr val="000099"/>
              </a:buClr>
              <a:buFont typeface="Wingdings" panose="05000000000000000000" pitchFamily="2" charset="2"/>
              <a:buChar char="v"/>
            </a:pPr>
            <a:r>
              <a:rPr lang="en-US" sz="1950" dirty="0"/>
              <a:t>25% eligible for follow-up (susceptibility for T1D, CD or both)</a:t>
            </a:r>
          </a:p>
          <a:p>
            <a:pPr marL="342900" indent="-342900">
              <a:lnSpc>
                <a:spcPts val="2475"/>
              </a:lnSpc>
              <a:buClr>
                <a:srgbClr val="000099"/>
              </a:buClr>
              <a:buFont typeface="Wingdings" panose="05000000000000000000" pitchFamily="2" charset="2"/>
              <a:buChar char="v"/>
            </a:pPr>
            <a:r>
              <a:rPr lang="en-US" sz="1950" dirty="0"/>
              <a:t>DISEASE-ASSOCIATED AUTOIMMUNITY at age 12, 24 and 36 months</a:t>
            </a:r>
          </a:p>
          <a:p>
            <a:pPr marL="685800" lvl="1" indent="-342900">
              <a:lnSpc>
                <a:spcPts val="2475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1950" dirty="0"/>
              <a:t>T1D: IAA, truncated GADA (</a:t>
            </a:r>
            <a:r>
              <a:rPr lang="en-US" sz="1950" dirty="0" err="1"/>
              <a:t>tGADA</a:t>
            </a:r>
            <a:r>
              <a:rPr lang="en-US" sz="1950" dirty="0"/>
              <a:t>), IA-2A, ZnT8A. If positive for multiple (≥2) autoantibodies: OGTT, if a diabetic OGTT is confirmed (=T1D), referral to a pediatric endocrine unit</a:t>
            </a:r>
          </a:p>
          <a:p>
            <a:pPr marL="685800" lvl="1" indent="-342900">
              <a:lnSpc>
                <a:spcPts val="2475"/>
              </a:lnSpc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1950" dirty="0"/>
              <a:t>CD: tissue transglutaminase antibodies (</a:t>
            </a:r>
            <a:r>
              <a:rPr lang="en-US" sz="1950" dirty="0" err="1"/>
              <a:t>tTGA</a:t>
            </a:r>
            <a:r>
              <a:rPr lang="en-US" sz="1950" dirty="0"/>
              <a:t>). If </a:t>
            </a:r>
            <a:r>
              <a:rPr lang="en-US" sz="1950" dirty="0" err="1"/>
              <a:t>tTGA</a:t>
            </a:r>
            <a:r>
              <a:rPr lang="en-US" sz="1950" dirty="0"/>
              <a:t> positive, endomysium antibodies (EMA) also analyzed. If both </a:t>
            </a:r>
            <a:r>
              <a:rPr lang="en-US" sz="1950" dirty="0" err="1"/>
              <a:t>tTGA</a:t>
            </a:r>
            <a:r>
              <a:rPr lang="en-US" sz="1950" dirty="0"/>
              <a:t> and EMA positive, referral to pediatric gastroenterology unit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25166" y="545802"/>
            <a:ext cx="478220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BABYSCREEN - APPROACH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5CEB85-F9BD-43D0-81AC-EB4126BDBF52}"/>
              </a:ext>
            </a:extLst>
          </p:cNvPr>
          <p:cNvSpPr txBox="1"/>
          <p:nvPr/>
        </p:nvSpPr>
        <p:spPr>
          <a:xfrm>
            <a:off x="6236414" y="6206446"/>
            <a:ext cx="255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dirty="0" err="1"/>
              <a:t>Courtesy</a:t>
            </a:r>
            <a:r>
              <a:rPr lang="fi-FI" sz="1800" dirty="0"/>
              <a:t> by Mikael Knip</a:t>
            </a:r>
          </a:p>
        </p:txBody>
      </p:sp>
    </p:spTree>
    <p:extLst>
      <p:ext uri="{BB962C8B-B14F-4D97-AF65-F5344CB8AC3E}">
        <p14:creationId xmlns:p14="http://schemas.microsoft.com/office/powerpoint/2010/main" val="3783218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8B5B26-F00E-4465-B1C5-2E217D48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4371"/>
            <a:ext cx="9144000" cy="4769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AC001F-E418-498F-8949-EB8DD4B0F9A9}"/>
              </a:ext>
            </a:extLst>
          </p:cNvPr>
          <p:cNvSpPr txBox="1"/>
          <p:nvPr/>
        </p:nvSpPr>
        <p:spPr>
          <a:xfrm>
            <a:off x="660753" y="432786"/>
            <a:ext cx="828316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BABYSCREEN – </a:t>
            </a:r>
            <a:r>
              <a:rPr lang="fi-FI" sz="27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IAb</a:t>
            </a:r>
            <a:r>
              <a:rPr lang="fi-FI" sz="2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i-FI" sz="27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tTGA</a:t>
            </a:r>
            <a:r>
              <a:rPr lang="fi-FI" sz="2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12, 24, and 36 </a:t>
            </a:r>
            <a:r>
              <a:rPr lang="fi-FI" sz="27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endParaRPr lang="fi-FI" sz="27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C61F1-BBED-42CE-BC05-93EAF6178008}"/>
              </a:ext>
            </a:extLst>
          </p:cNvPr>
          <p:cNvSpPr txBox="1"/>
          <p:nvPr/>
        </p:nvSpPr>
        <p:spPr>
          <a:xfrm>
            <a:off x="6236414" y="6206446"/>
            <a:ext cx="255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dirty="0" err="1"/>
              <a:t>Courtesy</a:t>
            </a:r>
            <a:r>
              <a:rPr lang="fi-FI" sz="1800" dirty="0"/>
              <a:t> by Mikael Knip</a:t>
            </a:r>
          </a:p>
        </p:txBody>
      </p:sp>
    </p:spTree>
    <p:extLst>
      <p:ext uri="{BB962C8B-B14F-4D97-AF65-F5344CB8AC3E}">
        <p14:creationId xmlns:p14="http://schemas.microsoft.com/office/powerpoint/2010/main" val="385574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9757" y="311648"/>
            <a:ext cx="7742978" cy="857250"/>
          </a:xfrm>
        </p:spPr>
        <p:txBody>
          <a:bodyPr>
            <a:noAutofit/>
          </a:bodyPr>
          <a:lstStyle/>
          <a:p>
            <a:br>
              <a:rPr lang="fi-FI" altLang="fi-FI" sz="1800" dirty="0">
                <a:solidFill>
                  <a:srgbClr val="002060"/>
                </a:solidFill>
              </a:rPr>
            </a:br>
            <a:r>
              <a:rPr lang="fi-FI" altLang="fi-FI" sz="1800" dirty="0">
                <a:solidFill>
                  <a:srgbClr val="002060"/>
                </a:solidFill>
              </a:rPr>
              <a:t>The Finnish </a:t>
            </a:r>
            <a:r>
              <a:rPr lang="fi-FI" altLang="fi-FI" sz="1800" dirty="0" err="1">
                <a:solidFill>
                  <a:srgbClr val="002060"/>
                </a:solidFill>
              </a:rPr>
              <a:t>Type</a:t>
            </a:r>
            <a:r>
              <a:rPr lang="fi-FI" altLang="fi-FI" sz="1800" dirty="0">
                <a:solidFill>
                  <a:srgbClr val="002060"/>
                </a:solidFill>
              </a:rPr>
              <a:t> 1 Diabetes </a:t>
            </a:r>
            <a:r>
              <a:rPr lang="fi-FI" altLang="fi-FI" sz="1800" dirty="0" err="1">
                <a:solidFill>
                  <a:srgbClr val="002060"/>
                </a:solidFill>
              </a:rPr>
              <a:t>Prediction</a:t>
            </a:r>
            <a:r>
              <a:rPr lang="fi-FI" altLang="fi-FI" sz="1800" dirty="0">
                <a:solidFill>
                  <a:srgbClr val="002060"/>
                </a:solidFill>
              </a:rPr>
              <a:t> and Prevention (DIPP) </a:t>
            </a:r>
            <a:r>
              <a:rPr lang="fi-FI" altLang="fi-FI" sz="1800" dirty="0" err="1">
                <a:solidFill>
                  <a:srgbClr val="002060"/>
                </a:solidFill>
              </a:rPr>
              <a:t>Study</a:t>
            </a:r>
            <a:br>
              <a:rPr lang="fi-FI" altLang="fi-FI" sz="1800" dirty="0">
                <a:solidFill>
                  <a:srgbClr val="002060"/>
                </a:solidFill>
              </a:rPr>
            </a:br>
            <a:endParaRPr lang="fi-FI" altLang="fi-FI" sz="1800" dirty="0">
              <a:solidFill>
                <a:srgbClr val="00206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76" y="1551149"/>
            <a:ext cx="4282426" cy="5030954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Clr>
                <a:schemeClr val="tx1"/>
              </a:buClr>
              <a:buNone/>
            </a:pPr>
            <a:r>
              <a:rPr lang="fi-FI" altLang="fi-FI" sz="1800" dirty="0"/>
              <a:t>1994-2022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 err="1"/>
              <a:t>Ongoing</a:t>
            </a:r>
            <a:r>
              <a:rPr lang="fi-FI" altLang="fi-FI" sz="1500" dirty="0"/>
              <a:t> </a:t>
            </a:r>
            <a:r>
              <a:rPr lang="fi-FI" altLang="fi-FI" sz="1500" dirty="0" err="1"/>
              <a:t>newborn</a:t>
            </a:r>
            <a:r>
              <a:rPr lang="fi-FI" altLang="fi-FI" sz="1500" dirty="0"/>
              <a:t> </a:t>
            </a:r>
            <a:r>
              <a:rPr lang="fi-FI" altLang="fi-FI" sz="1500" dirty="0" err="1"/>
              <a:t>recruitment</a:t>
            </a:r>
            <a:endParaRPr lang="fi-FI" altLang="fi-FI" sz="1500" dirty="0"/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 err="1"/>
              <a:t>Ongoing</a:t>
            </a:r>
            <a:r>
              <a:rPr lang="fi-FI" altLang="fi-FI" sz="1500" dirty="0"/>
              <a:t> </a:t>
            </a:r>
            <a:r>
              <a:rPr lang="fi-FI" altLang="fi-FI" sz="1500" dirty="0" err="1"/>
              <a:t>follow-up</a:t>
            </a:r>
            <a:endParaRPr lang="fi-FI" altLang="fi-FI" sz="1500" dirty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endParaRPr lang="fi-FI" altLang="fi-FI" sz="1800" dirty="0"/>
          </a:p>
          <a:p>
            <a:pPr marL="0" indent="0" eaLnBrk="1" hangingPunct="1">
              <a:lnSpc>
                <a:spcPct val="90000"/>
              </a:lnSpc>
              <a:buClr>
                <a:schemeClr val="tx1"/>
              </a:buClr>
              <a:buNone/>
            </a:pPr>
            <a:r>
              <a:rPr lang="fi-FI" altLang="fi-FI" sz="1800" dirty="0"/>
              <a:t>Three Clinical </a:t>
            </a:r>
            <a:r>
              <a:rPr lang="fi-FI" altLang="fi-FI" sz="1800" dirty="0" err="1"/>
              <a:t>Study</a:t>
            </a:r>
            <a:r>
              <a:rPr lang="fi-FI" altLang="fi-FI" sz="1800" dirty="0"/>
              <a:t> </a:t>
            </a:r>
            <a:r>
              <a:rPr lang="fi-FI" altLang="fi-FI" sz="1800" dirty="0" err="1"/>
              <a:t>Centers</a:t>
            </a:r>
            <a:endParaRPr lang="fi-FI" altLang="fi-FI" sz="1800" dirty="0"/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/>
              <a:t>Oulu, Turku and Tampere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/>
              <a:t>Delivery </a:t>
            </a:r>
            <a:r>
              <a:rPr lang="fi-FI" altLang="fi-FI" sz="1500" dirty="0" err="1"/>
              <a:t>hospital</a:t>
            </a:r>
            <a:endParaRPr lang="fi-FI" altLang="fi-FI" sz="1500" dirty="0"/>
          </a:p>
          <a:p>
            <a:pPr lvl="2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 err="1"/>
              <a:t>Cord</a:t>
            </a:r>
            <a:r>
              <a:rPr lang="fi-FI" altLang="fi-FI" sz="1500" dirty="0"/>
              <a:t> </a:t>
            </a:r>
            <a:r>
              <a:rPr lang="fi-FI" altLang="fi-FI" sz="1500" dirty="0" err="1"/>
              <a:t>blood</a:t>
            </a:r>
            <a:r>
              <a:rPr lang="fi-FI" altLang="fi-FI" sz="1500" dirty="0"/>
              <a:t> </a:t>
            </a:r>
            <a:r>
              <a:rPr lang="fi-FI" altLang="fi-FI" sz="1500" dirty="0" err="1"/>
              <a:t>sample</a:t>
            </a:r>
            <a:r>
              <a:rPr lang="fi-FI" altLang="fi-FI" sz="1500" dirty="0"/>
              <a:t> </a:t>
            </a:r>
            <a:r>
              <a:rPr lang="fi-FI" altLang="fi-FI" sz="1500" dirty="0" err="1"/>
              <a:t>collection</a:t>
            </a:r>
            <a:endParaRPr lang="fi-FI" altLang="fi-FI" sz="1500" dirty="0"/>
          </a:p>
          <a:p>
            <a:pPr lvl="2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 err="1"/>
              <a:t>Consent</a:t>
            </a:r>
            <a:r>
              <a:rPr lang="fi-FI" altLang="fi-FI" sz="1500" dirty="0"/>
              <a:t> for </a:t>
            </a:r>
            <a:r>
              <a:rPr lang="fi-FI" altLang="fi-FI" sz="1500" dirty="0" err="1"/>
              <a:t>genetic</a:t>
            </a:r>
            <a:r>
              <a:rPr lang="fi-FI" altLang="fi-FI" sz="1500" dirty="0"/>
              <a:t> </a:t>
            </a:r>
            <a:r>
              <a:rPr lang="fi-FI" altLang="fi-FI" sz="1500" dirty="0" err="1"/>
              <a:t>screening</a:t>
            </a:r>
            <a:endParaRPr lang="fi-FI" altLang="fi-FI" sz="1500" dirty="0"/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/>
              <a:t>DIPP </a:t>
            </a:r>
            <a:r>
              <a:rPr lang="fi-FI" altLang="fi-FI" sz="1500" dirty="0" err="1"/>
              <a:t>study</a:t>
            </a:r>
            <a:r>
              <a:rPr lang="fi-FI" altLang="fi-FI" sz="1500" dirty="0"/>
              <a:t> center</a:t>
            </a:r>
          </a:p>
          <a:p>
            <a:pPr lvl="2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 err="1"/>
              <a:t>Genetic</a:t>
            </a:r>
            <a:r>
              <a:rPr lang="fi-FI" altLang="fi-FI" sz="1500" dirty="0"/>
              <a:t> </a:t>
            </a:r>
            <a:r>
              <a:rPr lang="fi-FI" altLang="fi-FI" sz="1500" dirty="0" err="1"/>
              <a:t>screening</a:t>
            </a:r>
            <a:r>
              <a:rPr lang="fi-FI" altLang="fi-FI" sz="1500" dirty="0"/>
              <a:t> </a:t>
            </a:r>
            <a:r>
              <a:rPr lang="fi-FI" altLang="fi-FI" sz="1500" dirty="0" err="1"/>
              <a:t>result</a:t>
            </a:r>
            <a:r>
              <a:rPr lang="fi-FI" altLang="fi-FI" sz="1500" dirty="0"/>
              <a:t> </a:t>
            </a:r>
            <a:r>
              <a:rPr lang="fi-FI" altLang="fi-FI" sz="1500" dirty="0" err="1"/>
              <a:t>communication</a:t>
            </a:r>
            <a:endParaRPr lang="fi-FI" altLang="fi-FI" sz="1500" dirty="0"/>
          </a:p>
          <a:p>
            <a:pPr lvl="2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 err="1"/>
              <a:t>Consent</a:t>
            </a:r>
            <a:r>
              <a:rPr lang="fi-FI" altLang="fi-FI" sz="1500" dirty="0"/>
              <a:t> for </a:t>
            </a:r>
            <a:r>
              <a:rPr lang="fi-FI" altLang="fi-FI" sz="1500" dirty="0" err="1"/>
              <a:t>regular</a:t>
            </a:r>
            <a:r>
              <a:rPr lang="fi-FI" altLang="fi-FI" sz="1500" dirty="0"/>
              <a:t> </a:t>
            </a:r>
            <a:r>
              <a:rPr lang="fi-FI" altLang="fi-FI" sz="1500" dirty="0" err="1"/>
              <a:t>follow-up</a:t>
            </a:r>
            <a:r>
              <a:rPr lang="fi-FI" altLang="fi-FI" sz="1500" dirty="0"/>
              <a:t> </a:t>
            </a:r>
            <a:r>
              <a:rPr lang="fi-FI" altLang="fi-FI" sz="1500" dirty="0" err="1"/>
              <a:t>up</a:t>
            </a:r>
            <a:r>
              <a:rPr lang="fi-FI" altLang="fi-FI" sz="1500" dirty="0"/>
              <a:t> to </a:t>
            </a:r>
            <a:r>
              <a:rPr lang="fi-FI" altLang="fi-FI" sz="1500" dirty="0" err="1"/>
              <a:t>age</a:t>
            </a:r>
            <a:r>
              <a:rPr lang="fi-FI" altLang="fi-FI" sz="1500" dirty="0"/>
              <a:t> 15</a:t>
            </a:r>
          </a:p>
          <a:p>
            <a:pPr lvl="3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/>
              <a:t>Clinical data </a:t>
            </a:r>
            <a:r>
              <a:rPr lang="fi-FI" altLang="fi-FI" sz="1500" dirty="0" err="1"/>
              <a:t>collection</a:t>
            </a:r>
            <a:endParaRPr lang="fi-FI" altLang="fi-FI" sz="1500" dirty="0"/>
          </a:p>
          <a:p>
            <a:pPr lvl="3">
              <a:lnSpc>
                <a:spcPct val="90000"/>
              </a:lnSpc>
              <a:buClr>
                <a:schemeClr val="tx1"/>
              </a:buClr>
            </a:pPr>
            <a:r>
              <a:rPr lang="fi-FI" altLang="fi-FI" sz="1500" dirty="0" err="1"/>
              <a:t>Islet</a:t>
            </a:r>
            <a:r>
              <a:rPr lang="fi-FI" altLang="fi-FI" sz="1500" dirty="0"/>
              <a:t> </a:t>
            </a:r>
            <a:r>
              <a:rPr lang="fi-FI" altLang="fi-FI" sz="1500" dirty="0" err="1"/>
              <a:t>autoantibody</a:t>
            </a:r>
            <a:r>
              <a:rPr lang="fi-FI" altLang="fi-FI" sz="1500" dirty="0"/>
              <a:t> </a:t>
            </a:r>
            <a:r>
              <a:rPr lang="fi-FI" altLang="fi-FI" sz="1500" dirty="0" err="1"/>
              <a:t>monitoring</a:t>
            </a:r>
            <a:endParaRPr lang="fi-FI" altLang="fi-FI" sz="1500" dirty="0"/>
          </a:p>
          <a:p>
            <a:pPr eaLnBrk="1" hangingPunct="1">
              <a:lnSpc>
                <a:spcPct val="90000"/>
              </a:lnSpc>
              <a:buClr>
                <a:schemeClr val="tx2"/>
              </a:buClr>
            </a:pPr>
            <a:endParaRPr lang="fi-FI" altLang="fi-FI" sz="1800" dirty="0"/>
          </a:p>
          <a:p>
            <a:pPr marL="0" indent="0" eaLnBrk="1" hangingPunct="1">
              <a:lnSpc>
                <a:spcPct val="90000"/>
              </a:lnSpc>
              <a:buClr>
                <a:schemeClr val="tx2"/>
              </a:buClr>
              <a:buNone/>
            </a:pPr>
            <a:r>
              <a:rPr lang="fi-FI" altLang="fi-FI" sz="1800" dirty="0" err="1"/>
              <a:t>Screening</a:t>
            </a:r>
            <a:r>
              <a:rPr lang="fi-FI" altLang="fi-FI" sz="1800" dirty="0"/>
              <a:t> </a:t>
            </a:r>
            <a:r>
              <a:rPr lang="fi-FI" altLang="fi-FI" sz="1800" dirty="0" err="1"/>
              <a:t>from</a:t>
            </a:r>
            <a:r>
              <a:rPr lang="fi-FI" altLang="fi-FI" sz="1800" dirty="0"/>
              <a:t> </a:t>
            </a:r>
            <a:r>
              <a:rPr lang="fi-FI" altLang="fi-FI" sz="1800" dirty="0" err="1"/>
              <a:t>cord</a:t>
            </a:r>
            <a:r>
              <a:rPr lang="fi-FI" altLang="fi-FI" sz="1800" dirty="0"/>
              <a:t> </a:t>
            </a:r>
            <a:r>
              <a:rPr lang="fi-FI" altLang="fi-FI" sz="1800" dirty="0" err="1"/>
              <a:t>blood</a:t>
            </a:r>
            <a:endParaRPr lang="fi-FI" altLang="fi-FI" sz="1800" dirty="0"/>
          </a:p>
          <a:p>
            <a:pPr lvl="1">
              <a:lnSpc>
                <a:spcPct val="90000"/>
              </a:lnSpc>
              <a:buClr>
                <a:schemeClr val="tx2"/>
              </a:buClr>
            </a:pPr>
            <a:r>
              <a:rPr lang="fi-FI" altLang="fi-FI" sz="1600" dirty="0"/>
              <a:t>HLA-DRB1-DQB1 </a:t>
            </a:r>
            <a:r>
              <a:rPr lang="fi-FI" altLang="fi-FI" sz="1600" dirty="0" err="1"/>
              <a:t>genotyping</a:t>
            </a:r>
            <a:endParaRPr lang="fi-FI" altLang="fi-FI" sz="1500" dirty="0"/>
          </a:p>
          <a:p>
            <a:pPr eaLnBrk="1" hangingPunct="1">
              <a:lnSpc>
                <a:spcPct val="90000"/>
              </a:lnSpc>
              <a:buClr>
                <a:schemeClr val="tx2"/>
              </a:buClr>
            </a:pPr>
            <a:endParaRPr lang="fi-FI" altLang="fi-FI" sz="1800" dirty="0"/>
          </a:p>
          <a:p>
            <a:pPr marL="0" indent="0" eaLnBrk="1" hangingPunct="1">
              <a:lnSpc>
                <a:spcPct val="90000"/>
              </a:lnSpc>
              <a:buClr>
                <a:schemeClr val="tx2"/>
              </a:buClr>
              <a:buNone/>
            </a:pPr>
            <a:endParaRPr lang="fi-FI" altLang="fi-FI" sz="1800" dirty="0">
              <a:cs typeface="Arial" charset="0"/>
            </a:endParaRPr>
          </a:p>
        </p:txBody>
      </p:sp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5579453" y="5157788"/>
            <a:ext cx="161925" cy="144066"/>
          </a:xfrm>
          <a:prstGeom prst="ellipse">
            <a:avLst/>
          </a:prstGeom>
          <a:solidFill>
            <a:srgbClr val="FD2121"/>
          </a:solidFill>
          <a:ln w="9525">
            <a:solidFill>
              <a:srgbClr val="FD21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fi-FI" altLang="fi-FI" sz="1800"/>
          </a:p>
        </p:txBody>
      </p:sp>
      <p:sp>
        <p:nvSpPr>
          <p:cNvPr id="18438" name="Oval 6"/>
          <p:cNvSpPr>
            <a:spLocks noChangeArrowheads="1"/>
          </p:cNvSpPr>
          <p:nvPr/>
        </p:nvSpPr>
        <p:spPr bwMode="auto">
          <a:xfrm>
            <a:off x="6192441" y="3739891"/>
            <a:ext cx="161925" cy="144066"/>
          </a:xfrm>
          <a:prstGeom prst="ellipse">
            <a:avLst/>
          </a:prstGeom>
          <a:solidFill>
            <a:srgbClr val="FD2121"/>
          </a:solidFill>
          <a:ln w="9525">
            <a:solidFill>
              <a:srgbClr val="FD21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fi-FI" altLang="fi-FI" sz="1800"/>
          </a:p>
        </p:txBody>
      </p:sp>
      <p:sp>
        <p:nvSpPr>
          <p:cNvPr id="18439" name="Oval 7"/>
          <p:cNvSpPr>
            <a:spLocks noChangeArrowheads="1"/>
          </p:cNvSpPr>
          <p:nvPr/>
        </p:nvSpPr>
        <p:spPr bwMode="auto">
          <a:xfrm>
            <a:off x="5841206" y="4815484"/>
            <a:ext cx="161925" cy="144065"/>
          </a:xfrm>
          <a:prstGeom prst="ellipse">
            <a:avLst/>
          </a:prstGeom>
          <a:solidFill>
            <a:srgbClr val="FD2121"/>
          </a:solidFill>
          <a:ln w="9525">
            <a:solidFill>
              <a:srgbClr val="FD21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fi-FI" altLang="fi-FI" sz="1800"/>
          </a:p>
        </p:txBody>
      </p:sp>
      <p:pic>
        <p:nvPicPr>
          <p:cNvPr id="8" name="Kuv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121" y="1281714"/>
            <a:ext cx="3584639" cy="4346106"/>
          </a:xfrm>
          <a:prstGeom prst="rect">
            <a:avLst/>
          </a:prstGeom>
        </p:spPr>
      </p:pic>
      <p:sp>
        <p:nvSpPr>
          <p:cNvPr id="9" name="Ellipsi 5"/>
          <p:cNvSpPr>
            <a:spLocks noGrp="1"/>
          </p:cNvSpPr>
          <p:nvPr>
            <p:ph type="chart" sz="half" idx="2"/>
          </p:nvPr>
        </p:nvSpPr>
        <p:spPr>
          <a:xfrm>
            <a:off x="6274929" y="3362547"/>
            <a:ext cx="158874" cy="1500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 dirty="0"/>
          </a:p>
        </p:txBody>
      </p:sp>
      <p:sp>
        <p:nvSpPr>
          <p:cNvPr id="10" name="Ellipsi 5"/>
          <p:cNvSpPr/>
          <p:nvPr/>
        </p:nvSpPr>
        <p:spPr>
          <a:xfrm>
            <a:off x="6055695" y="4713725"/>
            <a:ext cx="135000" cy="135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 sz="1350"/>
          </a:p>
        </p:txBody>
      </p:sp>
      <p:sp>
        <p:nvSpPr>
          <p:cNvPr id="11" name="Ellipsi 5"/>
          <p:cNvSpPr/>
          <p:nvPr/>
        </p:nvSpPr>
        <p:spPr>
          <a:xfrm>
            <a:off x="5783090" y="5144796"/>
            <a:ext cx="135000" cy="135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 sz="1350"/>
          </a:p>
        </p:txBody>
      </p:sp>
      <p:sp>
        <p:nvSpPr>
          <p:cNvPr id="2" name="TextBox 1"/>
          <p:cNvSpPr txBox="1"/>
          <p:nvPr/>
        </p:nvSpPr>
        <p:spPr>
          <a:xfrm>
            <a:off x="4624532" y="3811924"/>
            <a:ext cx="802257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i-FI" sz="1000" dirty="0"/>
              <a:t>SWEDEN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32007" y="4022456"/>
            <a:ext cx="802257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i-FI" sz="1000" dirty="0"/>
              <a:t>RUSSIA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21040" y="1670791"/>
            <a:ext cx="802257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i-FI" sz="1000" dirty="0"/>
              <a:t>NORWAY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33803" y="3347045"/>
            <a:ext cx="665235" cy="21544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i-FI" sz="800" dirty="0"/>
              <a:t>OULU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90695" y="4696469"/>
            <a:ext cx="763235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i-FI" sz="900" dirty="0"/>
              <a:t>TAMPERE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13704" y="5122856"/>
            <a:ext cx="640949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i-FI" sz="900" dirty="0"/>
              <a:t>TURKU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E338E2B-3347-48C4-B02F-78ECB93CC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206" y="5708978"/>
            <a:ext cx="2585857" cy="108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5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8DAA-6AA2-4216-802E-13FB6DE8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30" y="-274458"/>
            <a:ext cx="8271398" cy="1295400"/>
          </a:xfrm>
        </p:spPr>
        <p:txBody>
          <a:bodyPr/>
          <a:lstStyle/>
          <a:p>
            <a:r>
              <a:rPr lang="fi-FI" dirty="0" err="1"/>
              <a:t>Postnatal</a:t>
            </a:r>
            <a:r>
              <a:rPr lang="fi-FI" dirty="0"/>
              <a:t> </a:t>
            </a:r>
            <a:r>
              <a:rPr lang="fi-FI" dirty="0" err="1"/>
              <a:t>follow-up</a:t>
            </a:r>
            <a:r>
              <a:rPr lang="fi-FI" dirty="0"/>
              <a:t> – DIPP </a:t>
            </a:r>
            <a:r>
              <a:rPr lang="fi-FI" dirty="0" err="1"/>
              <a:t>Novum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0352D-0F85-4597-8784-198EEF99C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885" y="937055"/>
            <a:ext cx="8636470" cy="4343400"/>
          </a:xfrm>
        </p:spPr>
        <p:txBody>
          <a:bodyPr/>
          <a:lstStyle/>
          <a:p>
            <a:pPr marL="0" indent="0">
              <a:buNone/>
            </a:pPr>
            <a:r>
              <a:rPr lang="fi-FI" sz="2200" dirty="0">
                <a:solidFill>
                  <a:srgbClr val="0070C0"/>
                </a:solidFill>
              </a:rPr>
              <a:t>9.4% of </a:t>
            </a:r>
            <a:r>
              <a:rPr lang="fi-FI" sz="2200" dirty="0" err="1">
                <a:solidFill>
                  <a:srgbClr val="0070C0"/>
                </a:solidFill>
              </a:rPr>
              <a:t>all</a:t>
            </a:r>
            <a:r>
              <a:rPr lang="fi-FI" sz="2200" dirty="0">
                <a:solidFill>
                  <a:srgbClr val="0070C0"/>
                </a:solidFill>
              </a:rPr>
              <a:t> </a:t>
            </a:r>
            <a:r>
              <a:rPr lang="fi-FI" sz="2200" dirty="0" err="1">
                <a:solidFill>
                  <a:srgbClr val="0070C0"/>
                </a:solidFill>
              </a:rPr>
              <a:t>newborns</a:t>
            </a:r>
            <a:r>
              <a:rPr lang="fi-FI" sz="2200" dirty="0">
                <a:solidFill>
                  <a:srgbClr val="0070C0"/>
                </a:solidFill>
              </a:rPr>
              <a:t> </a:t>
            </a:r>
            <a:r>
              <a:rPr lang="fi-FI" sz="2200" dirty="0" err="1">
                <a:solidFill>
                  <a:srgbClr val="0070C0"/>
                </a:solidFill>
              </a:rPr>
              <a:t>eligible</a:t>
            </a:r>
            <a:r>
              <a:rPr lang="fi-FI" sz="2200" dirty="0">
                <a:solidFill>
                  <a:srgbClr val="0070C0"/>
                </a:solidFill>
              </a:rPr>
              <a:t> </a:t>
            </a:r>
            <a:r>
              <a:rPr lang="fi-FI" sz="2200" dirty="0" err="1">
                <a:solidFill>
                  <a:srgbClr val="0070C0"/>
                </a:solidFill>
              </a:rPr>
              <a:t>according</a:t>
            </a:r>
            <a:r>
              <a:rPr lang="fi-FI" sz="2200" dirty="0">
                <a:solidFill>
                  <a:srgbClr val="0070C0"/>
                </a:solidFill>
              </a:rPr>
              <a:t> to </a:t>
            </a:r>
            <a:r>
              <a:rPr lang="fi-FI" sz="2200" dirty="0" err="1">
                <a:solidFill>
                  <a:srgbClr val="0070C0"/>
                </a:solidFill>
              </a:rPr>
              <a:t>the</a:t>
            </a:r>
            <a:r>
              <a:rPr lang="fi-FI" sz="2200" dirty="0">
                <a:solidFill>
                  <a:srgbClr val="0070C0"/>
                </a:solidFill>
              </a:rPr>
              <a:t> </a:t>
            </a:r>
            <a:r>
              <a:rPr lang="fi-FI" sz="2200" dirty="0" err="1">
                <a:solidFill>
                  <a:srgbClr val="0070C0"/>
                </a:solidFill>
              </a:rPr>
              <a:t>current</a:t>
            </a:r>
            <a:r>
              <a:rPr lang="fi-FI" sz="2200" dirty="0">
                <a:solidFill>
                  <a:srgbClr val="0070C0"/>
                </a:solidFill>
              </a:rPr>
              <a:t> HLA </a:t>
            </a:r>
            <a:r>
              <a:rPr lang="fi-FI" sz="2200" dirty="0" err="1">
                <a:solidFill>
                  <a:srgbClr val="0070C0"/>
                </a:solidFill>
              </a:rPr>
              <a:t>criteria</a:t>
            </a:r>
            <a:endParaRPr lang="fi-FI" sz="2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i-FI" sz="2200" dirty="0">
                <a:solidFill>
                  <a:srgbClr val="0070C0"/>
                </a:solidFill>
              </a:rPr>
              <a:t>~70% of </a:t>
            </a:r>
            <a:r>
              <a:rPr lang="fi-FI" sz="2200" dirty="0" err="1">
                <a:solidFill>
                  <a:srgbClr val="0070C0"/>
                </a:solidFill>
              </a:rPr>
              <a:t>eligible</a:t>
            </a:r>
            <a:r>
              <a:rPr lang="fi-FI" sz="2200" dirty="0">
                <a:solidFill>
                  <a:srgbClr val="0070C0"/>
                </a:solidFill>
              </a:rPr>
              <a:t> </a:t>
            </a:r>
            <a:r>
              <a:rPr lang="fi-FI" sz="2200" dirty="0" err="1">
                <a:solidFill>
                  <a:srgbClr val="0070C0"/>
                </a:solidFill>
              </a:rPr>
              <a:t>children</a:t>
            </a:r>
            <a:r>
              <a:rPr lang="fi-FI" sz="2200" dirty="0">
                <a:solidFill>
                  <a:srgbClr val="0070C0"/>
                </a:solidFill>
              </a:rPr>
              <a:t> </a:t>
            </a:r>
            <a:r>
              <a:rPr lang="fi-FI" sz="2200" dirty="0" err="1">
                <a:solidFill>
                  <a:srgbClr val="0070C0"/>
                </a:solidFill>
              </a:rPr>
              <a:t>participate</a:t>
            </a:r>
            <a:r>
              <a:rPr lang="fi-FI" sz="2200" dirty="0">
                <a:solidFill>
                  <a:srgbClr val="0070C0"/>
                </a:solidFill>
              </a:rPr>
              <a:t> in </a:t>
            </a:r>
            <a:r>
              <a:rPr lang="fi-FI" sz="2200" dirty="0" err="1">
                <a:solidFill>
                  <a:srgbClr val="0070C0"/>
                </a:solidFill>
              </a:rPr>
              <a:t>follow-up</a:t>
            </a:r>
            <a:endParaRPr lang="fi-FI" sz="22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i-FI" sz="2200" dirty="0"/>
          </a:p>
          <a:p>
            <a:r>
              <a:rPr lang="fi-FI" sz="2200" dirty="0"/>
              <a:t>16 </a:t>
            </a:r>
            <a:r>
              <a:rPr lang="fi-FI" sz="2200" dirty="0" err="1"/>
              <a:t>postnatal</a:t>
            </a:r>
            <a:r>
              <a:rPr lang="fi-FI" sz="2200" dirty="0"/>
              <a:t> </a:t>
            </a:r>
            <a:r>
              <a:rPr lang="fi-FI" sz="2200" dirty="0" err="1"/>
              <a:t>visits</a:t>
            </a:r>
            <a:r>
              <a:rPr lang="fi-FI" sz="2200" dirty="0"/>
              <a:t> in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basic</a:t>
            </a:r>
            <a:r>
              <a:rPr lang="fi-FI" sz="2200" dirty="0"/>
              <a:t> </a:t>
            </a:r>
            <a:r>
              <a:rPr lang="fi-FI" sz="2200" dirty="0" err="1"/>
              <a:t>protocol</a:t>
            </a:r>
            <a:r>
              <a:rPr lang="fi-FI" sz="2200" dirty="0"/>
              <a:t>  </a:t>
            </a:r>
            <a:r>
              <a:rPr lang="fi-FI" sz="2200" dirty="0" err="1"/>
              <a:t>since</a:t>
            </a:r>
            <a:r>
              <a:rPr lang="fi-FI" sz="2200" dirty="0"/>
              <a:t> 2019</a:t>
            </a:r>
          </a:p>
          <a:p>
            <a:pPr lvl="1"/>
            <a:r>
              <a:rPr lang="fi-FI" sz="2200" dirty="0"/>
              <a:t>3, 6, 9, 12, 15, 18, 21, 24, 30 and 36 </a:t>
            </a:r>
            <a:r>
              <a:rPr lang="fi-FI" sz="2200" dirty="0" err="1"/>
              <a:t>months</a:t>
            </a:r>
            <a:endParaRPr lang="fi-FI" sz="2200" dirty="0"/>
          </a:p>
          <a:p>
            <a:pPr lvl="1"/>
            <a:r>
              <a:rPr lang="fi-FI" sz="2200" dirty="0"/>
              <a:t>4, 5, 6, 9, 12 and 15 </a:t>
            </a:r>
            <a:r>
              <a:rPr lang="fi-FI" sz="2200" dirty="0" err="1"/>
              <a:t>years</a:t>
            </a:r>
            <a:endParaRPr lang="fi-FI" sz="2200" dirty="0"/>
          </a:p>
          <a:p>
            <a:r>
              <a:rPr lang="fi-FI" sz="2200" dirty="0" err="1"/>
              <a:t>islet</a:t>
            </a:r>
            <a:r>
              <a:rPr lang="fi-FI" sz="2200" dirty="0"/>
              <a:t> </a:t>
            </a:r>
            <a:r>
              <a:rPr lang="fi-FI" sz="2200" dirty="0" err="1"/>
              <a:t>autoantibodies</a:t>
            </a:r>
            <a:r>
              <a:rPr lang="fi-FI" sz="2200" dirty="0"/>
              <a:t> </a:t>
            </a:r>
            <a:r>
              <a:rPr lang="fi-FI" sz="2200" dirty="0" err="1"/>
              <a:t>measured</a:t>
            </a:r>
            <a:r>
              <a:rPr lang="fi-FI" sz="2200" dirty="0"/>
              <a:t> at </a:t>
            </a:r>
            <a:r>
              <a:rPr lang="fi-FI" sz="2200" dirty="0" err="1"/>
              <a:t>each</a:t>
            </a:r>
            <a:r>
              <a:rPr lang="fi-FI" sz="2200" dirty="0"/>
              <a:t> </a:t>
            </a:r>
            <a:r>
              <a:rPr lang="fi-FI" sz="2200" dirty="0" err="1"/>
              <a:t>visit</a:t>
            </a:r>
            <a:endParaRPr lang="fi-FI" sz="2200" dirty="0"/>
          </a:p>
          <a:p>
            <a:pPr lvl="1"/>
            <a:r>
              <a:rPr lang="fi-FI" sz="1800" dirty="0"/>
              <a:t>IAA, GADA, IA-2A and ZnT8A</a:t>
            </a:r>
          </a:p>
          <a:p>
            <a:pPr lvl="1"/>
            <a:r>
              <a:rPr lang="fi-FI" sz="2200" dirty="0" err="1"/>
              <a:t>if</a:t>
            </a:r>
            <a:r>
              <a:rPr lang="fi-FI" sz="2200" dirty="0"/>
              <a:t> </a:t>
            </a:r>
            <a:r>
              <a:rPr lang="fi-FI" sz="2200" dirty="0" err="1"/>
              <a:t>positive</a:t>
            </a:r>
            <a:r>
              <a:rPr lang="fi-FI" sz="2200" dirty="0"/>
              <a:t>, </a:t>
            </a:r>
            <a:r>
              <a:rPr lang="fi-FI" sz="2200" dirty="0" err="1"/>
              <a:t>visits</a:t>
            </a:r>
            <a:r>
              <a:rPr lang="fi-FI" sz="2200" dirty="0"/>
              <a:t> </a:t>
            </a:r>
            <a:r>
              <a:rPr lang="fi-FI" sz="2200" dirty="0" err="1"/>
              <a:t>scheduled</a:t>
            </a:r>
            <a:r>
              <a:rPr lang="fi-FI" sz="2200" dirty="0"/>
              <a:t> </a:t>
            </a:r>
            <a:r>
              <a:rPr lang="fi-FI" sz="2200" dirty="0" err="1"/>
              <a:t>every</a:t>
            </a:r>
            <a:r>
              <a:rPr lang="fi-FI" sz="2200" dirty="0"/>
              <a:t> 3 </a:t>
            </a:r>
            <a:r>
              <a:rPr lang="fi-FI" sz="2200" dirty="0" err="1"/>
              <a:t>months</a:t>
            </a:r>
            <a:endParaRPr lang="fi-FI" sz="2200" dirty="0"/>
          </a:p>
          <a:p>
            <a:pPr lvl="1"/>
            <a:r>
              <a:rPr lang="fi-FI" sz="2200" dirty="0" err="1"/>
              <a:t>if</a:t>
            </a:r>
            <a:r>
              <a:rPr lang="fi-FI" sz="2200" dirty="0"/>
              <a:t> </a:t>
            </a:r>
            <a:r>
              <a:rPr lang="fi-FI" sz="2200" dirty="0" err="1"/>
              <a:t>positive</a:t>
            </a:r>
            <a:r>
              <a:rPr lang="fi-FI" sz="2200" dirty="0"/>
              <a:t>, p-</a:t>
            </a:r>
            <a:r>
              <a:rPr lang="fi-FI" sz="2200" dirty="0" err="1"/>
              <a:t>gluc</a:t>
            </a:r>
            <a:r>
              <a:rPr lang="fi-FI" sz="2200" dirty="0"/>
              <a:t>, HbA1c, OGTT, IVGTT </a:t>
            </a:r>
            <a:r>
              <a:rPr lang="fi-FI" sz="2200" dirty="0" err="1"/>
              <a:t>performed</a:t>
            </a:r>
            <a:endParaRPr lang="fi-FI" sz="2200" dirty="0"/>
          </a:p>
          <a:p>
            <a:r>
              <a:rPr lang="fi-FI" sz="2200" dirty="0" err="1"/>
              <a:t>serum</a:t>
            </a:r>
            <a:r>
              <a:rPr lang="fi-FI" sz="2200" dirty="0"/>
              <a:t> </a:t>
            </a:r>
            <a:r>
              <a:rPr lang="fi-FI" sz="2200" dirty="0" err="1"/>
              <a:t>stored</a:t>
            </a:r>
            <a:r>
              <a:rPr lang="fi-FI" sz="2200" dirty="0"/>
              <a:t> at </a:t>
            </a:r>
            <a:r>
              <a:rPr lang="fi-FI" sz="2200" dirty="0" err="1"/>
              <a:t>each</a:t>
            </a:r>
            <a:r>
              <a:rPr lang="fi-FI" sz="2200" dirty="0"/>
              <a:t> </a:t>
            </a:r>
            <a:r>
              <a:rPr lang="fi-FI" sz="2200" dirty="0" err="1"/>
              <a:t>visit</a:t>
            </a:r>
            <a:endParaRPr lang="fi-FI" sz="2200" dirty="0"/>
          </a:p>
          <a:p>
            <a:r>
              <a:rPr lang="fi-FI" sz="2200" dirty="0"/>
              <a:t>PBMC and plasma </a:t>
            </a:r>
            <a:r>
              <a:rPr lang="fi-FI" sz="2200" dirty="0" err="1"/>
              <a:t>collected</a:t>
            </a:r>
            <a:endParaRPr lang="fi-FI" sz="2200" dirty="0"/>
          </a:p>
          <a:p>
            <a:r>
              <a:rPr lang="fi-FI" sz="2200" dirty="0"/>
              <a:t>CGM </a:t>
            </a:r>
            <a:r>
              <a:rPr lang="fi-FI" sz="2200" dirty="0" err="1"/>
              <a:t>from</a:t>
            </a:r>
            <a:r>
              <a:rPr lang="fi-FI" sz="2200" dirty="0"/>
              <a:t>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age</a:t>
            </a:r>
            <a:r>
              <a:rPr lang="fi-FI" sz="2200" dirty="0"/>
              <a:t> of 2 </a:t>
            </a:r>
            <a:r>
              <a:rPr lang="fi-FI" sz="2200" dirty="0" err="1"/>
              <a:t>years</a:t>
            </a:r>
            <a:endParaRPr lang="fi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15658-50BA-4897-A23C-87C78C75C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435" y="5844268"/>
            <a:ext cx="2252331" cy="94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88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3530" y="2062770"/>
            <a:ext cx="4266264" cy="151423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i-FI" sz="2000" b="1" u="sng" dirty="0">
                <a:solidFill>
                  <a:schemeClr val="tx1"/>
                </a:solidFill>
              </a:rPr>
              <a:t>Data and </a:t>
            </a:r>
            <a:r>
              <a:rPr lang="fi-FI" sz="2000" b="1" u="sng" dirty="0" err="1">
                <a:solidFill>
                  <a:schemeClr val="tx1"/>
                </a:solidFill>
              </a:rPr>
              <a:t>samples</a:t>
            </a:r>
            <a:r>
              <a:rPr lang="fi-FI" sz="2000" b="1" u="sng" dirty="0">
                <a:solidFill>
                  <a:schemeClr val="tx1"/>
                </a:solidFill>
              </a:rPr>
              <a:t> 1994-2022:</a:t>
            </a:r>
          </a:p>
          <a:p>
            <a:endParaRPr lang="fi-FI" sz="1400" b="1" dirty="0">
              <a:solidFill>
                <a:schemeClr val="tx1"/>
              </a:solidFill>
            </a:endParaRPr>
          </a:p>
          <a:p>
            <a:r>
              <a:rPr lang="fi-FI" sz="2000" b="1" dirty="0">
                <a:solidFill>
                  <a:schemeClr val="tx1"/>
                </a:solidFill>
              </a:rPr>
              <a:t>24,662 </a:t>
            </a:r>
            <a:r>
              <a:rPr lang="fi-FI" sz="2000" b="1" dirty="0" err="1">
                <a:solidFill>
                  <a:schemeClr val="tx1"/>
                </a:solidFill>
              </a:rPr>
              <a:t>unique</a:t>
            </a:r>
            <a:r>
              <a:rPr lang="fi-FI" sz="2000" b="1" dirty="0">
                <a:solidFill>
                  <a:schemeClr val="tx1"/>
                </a:solidFill>
              </a:rPr>
              <a:t> </a:t>
            </a:r>
            <a:r>
              <a:rPr lang="fi-FI" sz="2000" b="1" dirty="0" err="1">
                <a:solidFill>
                  <a:schemeClr val="tx1"/>
                </a:solidFill>
              </a:rPr>
              <a:t>subjects</a:t>
            </a:r>
            <a:endParaRPr lang="fi-FI" sz="2000" b="1" dirty="0">
              <a:solidFill>
                <a:schemeClr val="tx1"/>
              </a:solidFill>
            </a:endParaRPr>
          </a:p>
          <a:p>
            <a:r>
              <a:rPr lang="fi-FI" sz="1400" b="1" dirty="0">
                <a:solidFill>
                  <a:schemeClr val="tx1"/>
                </a:solidFill>
              </a:rPr>
              <a:t>	20,640 A-</a:t>
            </a:r>
            <a:r>
              <a:rPr lang="fi-FI" sz="1400" b="1" dirty="0" err="1">
                <a:solidFill>
                  <a:schemeClr val="tx1"/>
                </a:solidFill>
              </a:rPr>
              <a:t>children</a:t>
            </a:r>
            <a:r>
              <a:rPr lang="fi-FI" sz="1400" b="1" dirty="0">
                <a:solidFill>
                  <a:schemeClr val="tx1"/>
                </a:solidFill>
              </a:rPr>
              <a:t>, </a:t>
            </a:r>
            <a:r>
              <a:rPr lang="fi-FI" sz="1400" b="1" dirty="0" err="1">
                <a:solidFill>
                  <a:schemeClr val="tx1"/>
                </a:solidFill>
              </a:rPr>
              <a:t>followed</a:t>
            </a:r>
            <a:r>
              <a:rPr lang="fi-FI" sz="1400" b="1" dirty="0">
                <a:solidFill>
                  <a:schemeClr val="tx1"/>
                </a:solidFill>
              </a:rPr>
              <a:t> </a:t>
            </a:r>
            <a:r>
              <a:rPr lang="fi-FI" sz="1400" b="1" dirty="0" err="1">
                <a:solidFill>
                  <a:schemeClr val="tx1"/>
                </a:solidFill>
              </a:rPr>
              <a:t>from</a:t>
            </a:r>
            <a:r>
              <a:rPr lang="fi-FI" sz="1400" b="1" dirty="0">
                <a:solidFill>
                  <a:schemeClr val="tx1"/>
                </a:solidFill>
              </a:rPr>
              <a:t> </a:t>
            </a:r>
            <a:r>
              <a:rPr lang="fi-FI" sz="1400" b="1" dirty="0" err="1">
                <a:solidFill>
                  <a:schemeClr val="tx1"/>
                </a:solidFill>
              </a:rPr>
              <a:t>birth</a:t>
            </a:r>
            <a:r>
              <a:rPr lang="fi-FI" sz="1400" b="1" dirty="0">
                <a:solidFill>
                  <a:schemeClr val="tx1"/>
                </a:solidFill>
              </a:rPr>
              <a:t> </a:t>
            </a:r>
          </a:p>
          <a:p>
            <a:r>
              <a:rPr lang="fi-FI" sz="1400" b="1" dirty="0">
                <a:solidFill>
                  <a:schemeClr val="tx1"/>
                </a:solidFill>
              </a:rPr>
              <a:t>	  4,022 B-</a:t>
            </a:r>
            <a:r>
              <a:rPr lang="fi-FI" sz="1400" b="1" dirty="0" err="1">
                <a:solidFill>
                  <a:schemeClr val="tx1"/>
                </a:solidFill>
              </a:rPr>
              <a:t>children</a:t>
            </a:r>
            <a:r>
              <a:rPr lang="fi-FI" sz="1400" b="1" dirty="0">
                <a:solidFill>
                  <a:schemeClr val="tx1"/>
                </a:solidFill>
              </a:rPr>
              <a:t>, </a:t>
            </a:r>
            <a:r>
              <a:rPr lang="fi-FI" sz="1400" b="1" dirty="0" err="1">
                <a:solidFill>
                  <a:schemeClr val="tx1"/>
                </a:solidFill>
              </a:rPr>
              <a:t>siblings</a:t>
            </a:r>
            <a:endParaRPr lang="fi-FI" sz="1400" b="1" dirty="0">
              <a:solidFill>
                <a:schemeClr val="tx1"/>
              </a:solidFill>
            </a:endParaRPr>
          </a:p>
          <a:p>
            <a:r>
              <a:rPr lang="fi-FI" sz="1400" b="1" dirty="0">
                <a:solidFill>
                  <a:schemeClr val="tx1"/>
                </a:solidFill>
              </a:rPr>
              <a:t>~10 </a:t>
            </a:r>
            <a:r>
              <a:rPr lang="fi-FI" sz="1400" b="1" dirty="0" err="1">
                <a:solidFill>
                  <a:schemeClr val="tx1"/>
                </a:solidFill>
              </a:rPr>
              <a:t>samples</a:t>
            </a:r>
            <a:r>
              <a:rPr lang="fi-FI" sz="1400" b="1" dirty="0">
                <a:solidFill>
                  <a:schemeClr val="tx1"/>
                </a:solidFill>
              </a:rPr>
              <a:t> per </a:t>
            </a:r>
            <a:r>
              <a:rPr lang="fi-FI" sz="1400" b="1" dirty="0" err="1">
                <a:solidFill>
                  <a:schemeClr val="tx1"/>
                </a:solidFill>
              </a:rPr>
              <a:t>child</a:t>
            </a:r>
            <a:endParaRPr lang="fi-FI" sz="1400" b="1" dirty="0">
              <a:solidFill>
                <a:schemeClr val="tx1"/>
              </a:solidFill>
            </a:endParaRPr>
          </a:p>
          <a:p>
            <a:r>
              <a:rPr lang="fi-FI" sz="1400" b="1" dirty="0">
                <a:solidFill>
                  <a:schemeClr val="tx1"/>
                </a:solidFill>
              </a:rPr>
              <a:t> 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62897" y="680379"/>
            <a:ext cx="5609425" cy="1182493"/>
          </a:xfrm>
          <a:prstGeom prst="rect">
            <a:avLst/>
          </a:prstGeom>
          <a:solidFill>
            <a:srgbClr val="BFF4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fi-FI" sz="1400" b="1" dirty="0">
                <a:solidFill>
                  <a:schemeClr val="tx1"/>
                </a:solidFill>
              </a:rPr>
              <a:t>DIPP </a:t>
            </a:r>
            <a:r>
              <a:rPr lang="fi-FI" sz="1400" b="1" dirty="0" err="1">
                <a:solidFill>
                  <a:schemeClr val="tx1"/>
                </a:solidFill>
              </a:rPr>
              <a:t>newborn</a:t>
            </a:r>
            <a:r>
              <a:rPr lang="fi-FI" sz="1400" b="1" dirty="0">
                <a:solidFill>
                  <a:schemeClr val="tx1"/>
                </a:solidFill>
              </a:rPr>
              <a:t> </a:t>
            </a:r>
            <a:r>
              <a:rPr lang="fi-FI" sz="1400" b="1" dirty="0" err="1">
                <a:solidFill>
                  <a:schemeClr val="tx1"/>
                </a:solidFill>
              </a:rPr>
              <a:t>screening</a:t>
            </a:r>
            <a:r>
              <a:rPr lang="fi-FI" sz="1400" b="1" dirty="0">
                <a:solidFill>
                  <a:schemeClr val="tx1"/>
                </a:solidFill>
              </a:rPr>
              <a:t> for </a:t>
            </a:r>
            <a:r>
              <a:rPr lang="fi-FI" sz="1400" b="1" dirty="0" err="1">
                <a:solidFill>
                  <a:schemeClr val="tx1"/>
                </a:solidFill>
              </a:rPr>
              <a:t>class</a:t>
            </a:r>
            <a:r>
              <a:rPr lang="fi-FI" sz="1400" b="1" dirty="0">
                <a:solidFill>
                  <a:schemeClr val="tx1"/>
                </a:solidFill>
              </a:rPr>
              <a:t> II HLA </a:t>
            </a:r>
            <a:r>
              <a:rPr lang="fi-FI" sz="1400" b="1" dirty="0" err="1">
                <a:solidFill>
                  <a:schemeClr val="tx1"/>
                </a:solidFill>
              </a:rPr>
              <a:t>genotype</a:t>
            </a:r>
            <a:r>
              <a:rPr lang="fi-FI" sz="1400" b="1" dirty="0">
                <a:solidFill>
                  <a:schemeClr val="tx1"/>
                </a:solidFill>
              </a:rPr>
              <a:t>  </a:t>
            </a:r>
            <a:r>
              <a:rPr lang="fi-FI" sz="1400" b="1" dirty="0" err="1">
                <a:solidFill>
                  <a:schemeClr val="tx1"/>
                </a:solidFill>
              </a:rPr>
              <a:t>since</a:t>
            </a:r>
            <a:r>
              <a:rPr lang="fi-FI" sz="1400" b="1" dirty="0">
                <a:solidFill>
                  <a:schemeClr val="tx1"/>
                </a:solidFill>
              </a:rPr>
              <a:t> 1994</a:t>
            </a:r>
          </a:p>
          <a:p>
            <a:pPr algn="ctr"/>
            <a:r>
              <a:rPr lang="fi-FI" sz="2000" b="1" dirty="0">
                <a:solidFill>
                  <a:schemeClr val="tx1"/>
                </a:solidFill>
              </a:rPr>
              <a:t>&gt;250,000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3530" y="3754958"/>
            <a:ext cx="8656941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i-FI" sz="1400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612841" y="3770358"/>
            <a:ext cx="4473132" cy="817906"/>
          </a:xfrm>
          <a:prstGeom prst="rect">
            <a:avLst/>
          </a:prstGeom>
          <a:solidFill>
            <a:srgbClr val="EAF1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i-FI" sz="1400" b="1" dirty="0">
              <a:solidFill>
                <a:schemeClr val="tx1"/>
              </a:solidFill>
            </a:endParaRPr>
          </a:p>
          <a:p>
            <a:pPr algn="ctr"/>
            <a:r>
              <a:rPr lang="fi-FI" sz="2000" b="1" dirty="0" err="1">
                <a:solidFill>
                  <a:schemeClr val="tx1"/>
                </a:solidFill>
              </a:rPr>
              <a:t>Current</a:t>
            </a:r>
            <a:r>
              <a:rPr lang="fi-FI" sz="2000" b="1" dirty="0">
                <a:solidFill>
                  <a:schemeClr val="tx1"/>
                </a:solidFill>
              </a:rPr>
              <a:t> DIPP </a:t>
            </a:r>
            <a:r>
              <a:rPr lang="fi-FI" sz="2000" b="1" dirty="0" err="1">
                <a:solidFill>
                  <a:schemeClr val="tx1"/>
                </a:solidFill>
              </a:rPr>
              <a:t>follow-up</a:t>
            </a:r>
            <a:r>
              <a:rPr lang="fi-FI" sz="2000" b="1" dirty="0">
                <a:solidFill>
                  <a:schemeClr val="tx1"/>
                </a:solidFill>
              </a:rPr>
              <a:t> </a:t>
            </a:r>
            <a:r>
              <a:rPr lang="fi-FI" sz="2000" b="1" dirty="0" err="1">
                <a:solidFill>
                  <a:schemeClr val="tx1"/>
                </a:solidFill>
              </a:rPr>
              <a:t>cohort</a:t>
            </a:r>
            <a:endParaRPr lang="fi-FI" sz="2000" b="1" dirty="0">
              <a:solidFill>
                <a:schemeClr val="tx1"/>
              </a:solidFill>
            </a:endParaRPr>
          </a:p>
          <a:p>
            <a:pPr algn="ctr"/>
            <a:r>
              <a:rPr lang="fi-FI" sz="2000" b="1" dirty="0">
                <a:solidFill>
                  <a:schemeClr val="tx1"/>
                </a:solidFill>
              </a:rPr>
              <a:t>n~6000 </a:t>
            </a:r>
            <a:r>
              <a:rPr lang="fi-FI" sz="2000" b="1" dirty="0" err="1">
                <a:solidFill>
                  <a:schemeClr val="tx1"/>
                </a:solidFill>
              </a:rPr>
              <a:t>children</a:t>
            </a:r>
            <a:endParaRPr lang="fi-FI" sz="2000" b="1" dirty="0">
              <a:solidFill>
                <a:schemeClr val="tx1"/>
              </a:solidFill>
            </a:endParaRPr>
          </a:p>
          <a:p>
            <a:pPr algn="ctr"/>
            <a:endParaRPr lang="fi-FI" sz="10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78359" y="5877272"/>
            <a:ext cx="8622105" cy="4320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fi-FI" sz="2000" b="1" dirty="0" err="1">
                <a:solidFill>
                  <a:schemeClr val="tx1"/>
                </a:solidFill>
              </a:rPr>
              <a:t>Progressed</a:t>
            </a:r>
            <a:r>
              <a:rPr lang="fi-FI" sz="2000" b="1" dirty="0">
                <a:solidFill>
                  <a:schemeClr val="tx1"/>
                </a:solidFill>
              </a:rPr>
              <a:t> to T1D n=682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708026" y="1846746"/>
            <a:ext cx="0" cy="1908212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716685" y="5548205"/>
            <a:ext cx="0" cy="324036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98573" y="1430824"/>
            <a:ext cx="1636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b="1" dirty="0" err="1"/>
              <a:t>Screening</a:t>
            </a:r>
            <a:r>
              <a:rPr lang="fi-FI" sz="1400" b="1" dirty="0"/>
              <a:t>  </a:t>
            </a:r>
            <a:r>
              <a:rPr lang="fi-FI" sz="1400" b="1" dirty="0" err="1"/>
              <a:t>ongoing</a:t>
            </a:r>
            <a:endParaRPr lang="fi-FI" sz="1400" b="1" dirty="0"/>
          </a:p>
          <a:p>
            <a:r>
              <a:rPr lang="fi-FI" sz="1400" b="1" dirty="0"/>
              <a:t>~8000/yr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43525" y="4766215"/>
            <a:ext cx="8656940" cy="7739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Confirmed</a:t>
            </a:r>
            <a:r>
              <a:rPr lang="fi-FI" sz="20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positivity</a:t>
            </a:r>
            <a:r>
              <a:rPr lang="fi-FI" sz="2000" b="1" dirty="0">
                <a:solidFill>
                  <a:schemeClr val="tx1"/>
                </a:solidFill>
                <a:latin typeface="Arial"/>
                <a:cs typeface="Arial"/>
              </a:rPr>
              <a:t> for ≥ 1 </a:t>
            </a:r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islet</a:t>
            </a:r>
            <a:r>
              <a:rPr lang="fi-FI" sz="20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autoantibodies</a:t>
            </a:r>
            <a:r>
              <a:rPr lang="fi-FI" sz="2000" b="1" dirty="0">
                <a:solidFill>
                  <a:schemeClr val="tx1"/>
                </a:solidFill>
                <a:latin typeface="Arial"/>
                <a:cs typeface="Arial"/>
              </a:rPr>
              <a:t> n=1473</a:t>
            </a:r>
          </a:p>
          <a:p>
            <a:pPr algn="ctr"/>
            <a:endParaRPr lang="fi-FI" sz="13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Confirmed</a:t>
            </a:r>
            <a:r>
              <a:rPr lang="fi-FI" sz="20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positivity</a:t>
            </a:r>
            <a:r>
              <a:rPr lang="fi-FI" sz="2000" b="1" dirty="0">
                <a:solidFill>
                  <a:schemeClr val="tx1"/>
                </a:solidFill>
                <a:latin typeface="Arial"/>
                <a:cs typeface="Arial"/>
              </a:rPr>
              <a:t> for ≥ 2 </a:t>
            </a:r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islet</a:t>
            </a:r>
            <a:r>
              <a:rPr lang="fi-FI" sz="20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i-FI" sz="2000" b="1" dirty="0" err="1">
                <a:solidFill>
                  <a:schemeClr val="tx1"/>
                </a:solidFill>
                <a:latin typeface="Arial"/>
                <a:cs typeface="Arial"/>
              </a:rPr>
              <a:t>autoantibodies</a:t>
            </a:r>
            <a:r>
              <a:rPr lang="fi-FI" sz="2000" b="1" dirty="0">
                <a:solidFill>
                  <a:schemeClr val="tx1"/>
                </a:solidFill>
              </a:rPr>
              <a:t> n=870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16685" y="2646963"/>
            <a:ext cx="2655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latin typeface="+mn-lt"/>
              </a:rPr>
              <a:t>HLA </a:t>
            </a:r>
            <a:r>
              <a:rPr lang="fi-FI" sz="2000" b="1" dirty="0" err="1">
                <a:latin typeface="+mn-lt"/>
              </a:rPr>
              <a:t>eligible</a:t>
            </a:r>
            <a:r>
              <a:rPr lang="fi-FI" sz="2000" b="1" dirty="0">
                <a:latin typeface="+mn-lt"/>
              </a:rPr>
              <a:t> (9.4%)</a:t>
            </a:r>
          </a:p>
          <a:p>
            <a:r>
              <a:rPr lang="fi-FI" sz="2000" b="1" dirty="0" err="1">
                <a:latin typeface="+mn-lt"/>
              </a:rPr>
              <a:t>Invited</a:t>
            </a:r>
            <a:r>
              <a:rPr lang="fi-FI" sz="2000" b="1" dirty="0">
                <a:latin typeface="+mn-lt"/>
              </a:rPr>
              <a:t> for </a:t>
            </a:r>
            <a:r>
              <a:rPr lang="fi-FI" sz="2000" b="1" dirty="0" err="1">
                <a:latin typeface="+mn-lt"/>
              </a:rPr>
              <a:t>follow-up</a:t>
            </a:r>
            <a:endParaRPr lang="fi-FI" sz="2000" b="1" dirty="0">
              <a:latin typeface="+mn-lt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2809" y="-81028"/>
            <a:ext cx="8229600" cy="794180"/>
          </a:xfrm>
        </p:spPr>
        <p:txBody>
          <a:bodyPr>
            <a:normAutofit/>
          </a:bodyPr>
          <a:lstStyle/>
          <a:p>
            <a:r>
              <a:rPr lang="fi-FI" sz="2600" dirty="0">
                <a:solidFill>
                  <a:srgbClr val="002060"/>
                </a:solidFill>
              </a:rPr>
              <a:t>S</a:t>
            </a:r>
            <a:r>
              <a:rPr lang="fi-FI" sz="2600" b="1" dirty="0">
                <a:solidFill>
                  <a:srgbClr val="002060"/>
                </a:solidFill>
              </a:rPr>
              <a:t>tatus of the DIPP </a:t>
            </a:r>
            <a:r>
              <a:rPr lang="fi-FI" sz="2600" b="1" dirty="0" err="1">
                <a:solidFill>
                  <a:srgbClr val="002060"/>
                </a:solidFill>
              </a:rPr>
              <a:t>Study</a:t>
            </a:r>
            <a:r>
              <a:rPr lang="fi-FI" sz="2600" b="1" dirty="0">
                <a:solidFill>
                  <a:srgbClr val="002060"/>
                </a:solidFill>
              </a:rPr>
              <a:t> </a:t>
            </a:r>
            <a:r>
              <a:rPr lang="fi-FI" sz="2600" b="1" dirty="0" err="1">
                <a:solidFill>
                  <a:srgbClr val="002060"/>
                </a:solidFill>
              </a:rPr>
              <a:t>Aug</a:t>
            </a:r>
            <a:r>
              <a:rPr lang="fi-FI" sz="2600" b="1" dirty="0">
                <a:solidFill>
                  <a:srgbClr val="002060"/>
                </a:solidFill>
              </a:rPr>
              <a:t> 17, 2022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72317" y="2453612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b="1" dirty="0"/>
              <a:t>~ 700 </a:t>
            </a:r>
            <a:r>
              <a:rPr lang="fi-FI" sz="1400" b="1" dirty="0" err="1"/>
              <a:t>eligible</a:t>
            </a:r>
            <a:r>
              <a:rPr lang="fi-FI" sz="1400" b="1" dirty="0"/>
              <a:t>/</a:t>
            </a:r>
            <a:r>
              <a:rPr lang="fi-FI" sz="1400" b="1" dirty="0" err="1"/>
              <a:t>yr</a:t>
            </a:r>
            <a:endParaRPr lang="fi-FI" sz="1400" b="1" dirty="0"/>
          </a:p>
          <a:p>
            <a:endParaRPr lang="fi-FI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372317" y="2810924"/>
            <a:ext cx="17732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b="1" dirty="0"/>
              <a:t>~ 500 </a:t>
            </a:r>
            <a:r>
              <a:rPr lang="fi-FI" sz="1400" b="1" dirty="0" err="1"/>
              <a:t>new</a:t>
            </a:r>
            <a:r>
              <a:rPr lang="fi-FI" sz="1400" b="1" dirty="0"/>
              <a:t> </a:t>
            </a:r>
            <a:r>
              <a:rPr lang="fi-FI" sz="1400" b="1" dirty="0" err="1"/>
              <a:t>children</a:t>
            </a:r>
            <a:endParaRPr lang="fi-FI" sz="1400" b="1" dirty="0"/>
          </a:p>
          <a:p>
            <a:r>
              <a:rPr lang="fi-FI" sz="1400" b="1" dirty="0" err="1"/>
              <a:t>starting</a:t>
            </a:r>
            <a:r>
              <a:rPr lang="fi-FI" sz="1400" b="1" dirty="0"/>
              <a:t> </a:t>
            </a:r>
            <a:r>
              <a:rPr lang="fi-FI" sz="1400" b="1" dirty="0" err="1"/>
              <a:t>follow-up/yr</a:t>
            </a:r>
            <a:endParaRPr lang="fi-FI" sz="1400" b="1" dirty="0"/>
          </a:p>
          <a:p>
            <a:endParaRPr lang="fi-FI" sz="1400" b="1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049D32F-E2CF-446E-9CE8-19565785770F}"/>
              </a:ext>
            </a:extLst>
          </p:cNvPr>
          <p:cNvCxnSpPr>
            <a:cxnSpLocks/>
          </p:cNvCxnSpPr>
          <p:nvPr/>
        </p:nvCxnSpPr>
        <p:spPr>
          <a:xfrm flipH="1">
            <a:off x="4708026" y="4588264"/>
            <a:ext cx="8659" cy="177951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586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EE8CD-5A08-4434-9F6F-25C5D1F1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10" y="304800"/>
            <a:ext cx="8926286" cy="1295400"/>
          </a:xfrm>
        </p:spPr>
        <p:txBody>
          <a:bodyPr/>
          <a:lstStyle/>
          <a:p>
            <a:r>
              <a:rPr lang="fi-FI" sz="3200" dirty="0" err="1"/>
              <a:t>Islet</a:t>
            </a:r>
            <a:r>
              <a:rPr lang="fi-FI" sz="3200" dirty="0"/>
              <a:t> </a:t>
            </a:r>
            <a:r>
              <a:rPr lang="fi-FI" sz="3200" dirty="0" err="1"/>
              <a:t>autoantibodies</a:t>
            </a:r>
            <a:r>
              <a:rPr lang="fi-FI" sz="3200" dirty="0"/>
              <a:t> in </a:t>
            </a:r>
            <a:r>
              <a:rPr lang="fi-FI" sz="3200" dirty="0" err="1"/>
              <a:t>the</a:t>
            </a:r>
            <a:r>
              <a:rPr lang="fi-FI" sz="3200" dirty="0"/>
              <a:t> DIPP </a:t>
            </a:r>
            <a:r>
              <a:rPr lang="fi-FI" sz="3200" dirty="0" err="1"/>
              <a:t>participants</a:t>
            </a:r>
            <a:r>
              <a:rPr lang="fi-FI" sz="3200" dirty="0"/>
              <a:t>: </a:t>
            </a:r>
            <a:r>
              <a:rPr lang="fi-FI" sz="2400" dirty="0"/>
              <a:t>IAA, GADA, IA-2A, ZnT8A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2879A-20A7-41C9-A754-7E56D445C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59" y="1500868"/>
            <a:ext cx="8347787" cy="4343400"/>
          </a:xfrm>
        </p:spPr>
        <p:txBody>
          <a:bodyPr/>
          <a:lstStyle/>
          <a:p>
            <a:r>
              <a:rPr lang="fi-FI" dirty="0" err="1"/>
              <a:t>Positivity</a:t>
            </a:r>
            <a:r>
              <a:rPr lang="fi-FI" dirty="0"/>
              <a:t> for ≥1 </a:t>
            </a:r>
            <a:r>
              <a:rPr lang="fi-FI" dirty="0" err="1"/>
              <a:t>islet</a:t>
            </a:r>
            <a:r>
              <a:rPr lang="fi-FI" dirty="0"/>
              <a:t> </a:t>
            </a:r>
            <a:r>
              <a:rPr lang="fi-FI" dirty="0" err="1"/>
              <a:t>autoantibody</a:t>
            </a:r>
            <a:endParaRPr lang="fi-FI" dirty="0"/>
          </a:p>
          <a:p>
            <a:pPr lvl="1"/>
            <a:r>
              <a:rPr lang="fi-FI" sz="2000" dirty="0"/>
              <a:t>A+B </a:t>
            </a:r>
            <a:r>
              <a:rPr lang="fi-FI" sz="2000" dirty="0" err="1"/>
              <a:t>children</a:t>
            </a:r>
            <a:r>
              <a:rPr lang="fi-FI" sz="2000" dirty="0"/>
              <a:t> </a:t>
            </a:r>
            <a:r>
              <a:rPr lang="fi-FI" sz="2000" dirty="0" err="1"/>
              <a:t>included</a:t>
            </a:r>
            <a:endParaRPr lang="fi-FI" sz="2000" dirty="0"/>
          </a:p>
          <a:p>
            <a:pPr lvl="1"/>
            <a:r>
              <a:rPr lang="fi-FI" sz="2000" dirty="0" err="1"/>
              <a:t>maternally</a:t>
            </a:r>
            <a:r>
              <a:rPr lang="fi-FI" sz="2000" dirty="0"/>
              <a:t> </a:t>
            </a:r>
            <a:r>
              <a:rPr lang="fi-FI" sz="2000" dirty="0" err="1"/>
              <a:t>transferred</a:t>
            </a:r>
            <a:r>
              <a:rPr lang="fi-FI" sz="2000" dirty="0"/>
              <a:t> </a:t>
            </a:r>
            <a:r>
              <a:rPr lang="fi-FI" sz="2000" dirty="0" err="1"/>
              <a:t>antibodies</a:t>
            </a:r>
            <a:r>
              <a:rPr lang="fi-FI" sz="2000" dirty="0"/>
              <a:t> </a:t>
            </a:r>
            <a:r>
              <a:rPr lang="fi-FI" sz="2000" dirty="0" err="1"/>
              <a:t>excluded</a:t>
            </a:r>
            <a:endParaRPr lang="fi-FI" sz="2000" dirty="0"/>
          </a:p>
          <a:p>
            <a:pPr marL="457200" lvl="1" indent="0">
              <a:buNone/>
            </a:pPr>
            <a:r>
              <a:rPr lang="fi-FI" sz="2000" dirty="0"/>
              <a:t>n=2103, </a:t>
            </a:r>
            <a:r>
              <a:rPr lang="fi-FI" sz="2000" dirty="0" err="1"/>
              <a:t>if</a:t>
            </a:r>
            <a:r>
              <a:rPr lang="fi-FI" sz="2000" dirty="0"/>
              <a:t> no </a:t>
            </a:r>
            <a:r>
              <a:rPr lang="fi-FI" sz="2000" dirty="0" err="1"/>
              <a:t>confirmation</a:t>
            </a:r>
            <a:r>
              <a:rPr lang="fi-FI" sz="2000" dirty="0"/>
              <a:t> </a:t>
            </a:r>
            <a:r>
              <a:rPr lang="fi-FI" sz="2000" dirty="0" err="1"/>
              <a:t>required</a:t>
            </a:r>
            <a:endParaRPr lang="fi-FI" sz="2000" dirty="0"/>
          </a:p>
          <a:p>
            <a:pPr marL="457200" lvl="1" indent="0">
              <a:buNone/>
            </a:pPr>
            <a:r>
              <a:rPr lang="fi-FI" sz="2000" dirty="0"/>
              <a:t>n=1473, </a:t>
            </a:r>
            <a:r>
              <a:rPr lang="fi-FI" sz="2000" dirty="0" err="1"/>
              <a:t>if</a:t>
            </a:r>
            <a:r>
              <a:rPr lang="fi-FI" sz="2000" dirty="0"/>
              <a:t> </a:t>
            </a:r>
            <a:r>
              <a:rPr lang="fi-FI" sz="2000" dirty="0" err="1"/>
              <a:t>confirmed</a:t>
            </a:r>
            <a:r>
              <a:rPr lang="fi-FI" sz="2000" dirty="0"/>
              <a:t> in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next</a:t>
            </a:r>
            <a:r>
              <a:rPr lang="fi-FI" sz="2000" dirty="0"/>
              <a:t> </a:t>
            </a:r>
            <a:r>
              <a:rPr lang="fi-FI" sz="2000" dirty="0" err="1"/>
              <a:t>consecutive</a:t>
            </a:r>
            <a:r>
              <a:rPr lang="fi-FI" sz="2000" dirty="0"/>
              <a:t> </a:t>
            </a:r>
            <a:r>
              <a:rPr lang="fi-FI" sz="2000" dirty="0" err="1"/>
              <a:t>visit</a:t>
            </a:r>
            <a:r>
              <a:rPr lang="fi-FI" sz="2000" dirty="0"/>
              <a:t> </a:t>
            </a:r>
            <a:r>
              <a:rPr lang="fi-FI" sz="2000" dirty="0" err="1"/>
              <a:t>within</a:t>
            </a:r>
            <a:r>
              <a:rPr lang="fi-FI" sz="2000" dirty="0"/>
              <a:t> 2-14 </a:t>
            </a:r>
            <a:r>
              <a:rPr lang="fi-FI" sz="2000" dirty="0" err="1"/>
              <a:t>months</a:t>
            </a:r>
            <a:endParaRPr lang="fi-FI" sz="2000" dirty="0"/>
          </a:p>
          <a:p>
            <a:pPr marL="457200" lvl="1" indent="0">
              <a:buNone/>
            </a:pPr>
            <a:endParaRPr lang="fi-FI" dirty="0"/>
          </a:p>
          <a:p>
            <a:r>
              <a:rPr lang="fi-FI" dirty="0" err="1"/>
              <a:t>Confirmed</a:t>
            </a:r>
            <a:r>
              <a:rPr lang="fi-FI" dirty="0"/>
              <a:t> </a:t>
            </a:r>
            <a:r>
              <a:rPr lang="fi-FI" dirty="0" err="1"/>
              <a:t>positivity</a:t>
            </a:r>
            <a:endParaRPr lang="fi-FI" dirty="0"/>
          </a:p>
          <a:p>
            <a:pPr lvl="1"/>
            <a:r>
              <a:rPr lang="fi-FI" dirty="0"/>
              <a:t>by </a:t>
            </a:r>
            <a:r>
              <a:rPr lang="fi-FI" dirty="0" err="1"/>
              <a:t>age</a:t>
            </a:r>
            <a:r>
              <a:rPr lang="fi-FI" dirty="0"/>
              <a:t> 1 </a:t>
            </a:r>
            <a:r>
              <a:rPr lang="fi-FI" dirty="0" err="1"/>
              <a:t>year</a:t>
            </a:r>
            <a:r>
              <a:rPr lang="fi-FI" dirty="0"/>
              <a:t>: n=151</a:t>
            </a:r>
          </a:p>
          <a:p>
            <a:pPr lvl="1"/>
            <a:r>
              <a:rPr lang="fi-FI" dirty="0"/>
              <a:t>by </a:t>
            </a:r>
            <a:r>
              <a:rPr lang="fi-FI" dirty="0" err="1"/>
              <a:t>age</a:t>
            </a:r>
            <a:r>
              <a:rPr lang="fi-FI" dirty="0"/>
              <a:t> 2 </a:t>
            </a:r>
            <a:r>
              <a:rPr lang="fi-FI" dirty="0" err="1"/>
              <a:t>years</a:t>
            </a:r>
            <a:r>
              <a:rPr lang="fi-FI" dirty="0"/>
              <a:t>: n=487</a:t>
            </a:r>
          </a:p>
          <a:p>
            <a:pPr lvl="1"/>
            <a:r>
              <a:rPr lang="fi-FI" dirty="0"/>
              <a:t>by </a:t>
            </a:r>
            <a:r>
              <a:rPr lang="fi-FI" dirty="0" err="1"/>
              <a:t>age</a:t>
            </a:r>
            <a:r>
              <a:rPr lang="fi-FI" dirty="0"/>
              <a:t> 5 </a:t>
            </a:r>
            <a:r>
              <a:rPr lang="fi-FI" dirty="0" err="1"/>
              <a:t>years</a:t>
            </a:r>
            <a:r>
              <a:rPr lang="fi-FI" dirty="0"/>
              <a:t>: n=991</a:t>
            </a:r>
          </a:p>
          <a:p>
            <a:pPr lvl="1"/>
            <a:r>
              <a:rPr lang="fi-FI" dirty="0"/>
              <a:t>by </a:t>
            </a:r>
            <a:r>
              <a:rPr lang="fi-FI" dirty="0" err="1"/>
              <a:t>age</a:t>
            </a:r>
            <a:r>
              <a:rPr lang="fi-FI" dirty="0"/>
              <a:t> 10 </a:t>
            </a:r>
            <a:r>
              <a:rPr lang="fi-FI" dirty="0" err="1"/>
              <a:t>years</a:t>
            </a:r>
            <a:r>
              <a:rPr lang="fi-FI" dirty="0"/>
              <a:t>: n=1340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C1E7CF-F25D-4AAC-B72D-AC2E41B9B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435" y="5844268"/>
            <a:ext cx="2252331" cy="94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81660"/>
      </p:ext>
    </p:extLst>
  </p:cSld>
  <p:clrMapOvr>
    <a:masterClrMapping/>
  </p:clrMapOvr>
</p:sld>
</file>

<file path=ppt/theme/theme1.xml><?xml version="1.0" encoding="utf-8"?>
<a:theme xmlns:a="http://schemas.openxmlformats.org/drawingml/2006/main" name="Oletusrakenne">
  <a:themeElements>
    <a:clrScheme name="Oletusrakenne 8">
      <a:dk1>
        <a:srgbClr val="000000"/>
      </a:dk1>
      <a:lt1>
        <a:srgbClr val="FFFFFF"/>
      </a:lt1>
      <a:dk2>
        <a:srgbClr val="003972"/>
      </a:dk2>
      <a:lt2>
        <a:srgbClr val="808080"/>
      </a:lt2>
      <a:accent1>
        <a:srgbClr val="FFD200"/>
      </a:accent1>
      <a:accent2>
        <a:srgbClr val="C20034"/>
      </a:accent2>
      <a:accent3>
        <a:srgbClr val="FFFFFF"/>
      </a:accent3>
      <a:accent4>
        <a:srgbClr val="000000"/>
      </a:accent4>
      <a:accent5>
        <a:srgbClr val="FFE5AA"/>
      </a:accent5>
      <a:accent6>
        <a:srgbClr val="B0002E"/>
      </a:accent6>
      <a:hlink>
        <a:srgbClr val="00694A"/>
      </a:hlink>
      <a:folHlink>
        <a:srgbClr val="FF68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0000"/>
        </a:dk1>
        <a:lt1>
          <a:srgbClr val="FFFFFF"/>
        </a:lt1>
        <a:dk2>
          <a:srgbClr val="003972"/>
        </a:dk2>
        <a:lt2>
          <a:srgbClr val="808080"/>
        </a:lt2>
        <a:accent1>
          <a:srgbClr val="FFD200"/>
        </a:accent1>
        <a:accent2>
          <a:srgbClr val="C20034"/>
        </a:accent2>
        <a:accent3>
          <a:srgbClr val="FFFFFF"/>
        </a:accent3>
        <a:accent4>
          <a:srgbClr val="000000"/>
        </a:accent4>
        <a:accent5>
          <a:srgbClr val="FFE5AA"/>
        </a:accent5>
        <a:accent6>
          <a:srgbClr val="B0002E"/>
        </a:accent6>
        <a:hlink>
          <a:srgbClr val="00694A"/>
        </a:hlink>
        <a:folHlink>
          <a:srgbClr val="FF6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Oulun_yliopisto_kalvopohja_vaaka</Template>
  <TotalTime>93934822</TotalTime>
  <Pages>26</Pages>
  <Words>1263</Words>
  <Application>Microsoft Office PowerPoint</Application>
  <PresentationFormat>On-screen Show (4:3)</PresentationFormat>
  <Paragraphs>248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Garamond</vt:lpstr>
      <vt:lpstr>Times New Roman</vt:lpstr>
      <vt:lpstr>Wingdings</vt:lpstr>
      <vt:lpstr>Oletusrakenne</vt:lpstr>
      <vt:lpstr>   T1D screening studies in Finland: BABYSCREEN and DIPP </vt:lpstr>
      <vt:lpstr>Incidence of type 1 diabetes in Finland 1980-2005  10 737 new cases (children &lt;15 yrs) over a period of 26 years</vt:lpstr>
      <vt:lpstr>PowerPoint Presentation</vt:lpstr>
      <vt:lpstr>PowerPoint Presentation</vt:lpstr>
      <vt:lpstr>PowerPoint Presentation</vt:lpstr>
      <vt:lpstr> The Finnish Type 1 Diabetes Prediction and Prevention (DIPP) Study </vt:lpstr>
      <vt:lpstr>Postnatal follow-up – DIPP Novum</vt:lpstr>
      <vt:lpstr>Status of the DIPP Study Aug 17, 2022</vt:lpstr>
      <vt:lpstr>Islet autoantibodies in the DIPP participants: IAA, GADA, IA-2A, ZnT8A</vt:lpstr>
      <vt:lpstr>New IAb+ and T1D cases in DIPP </vt:lpstr>
      <vt:lpstr>DIPP Study: Islet autoimmunity starts very early  7165 children with HLA risk genotype. Median follow-up time was 7.7 years from birth (IQR 7.7-7.9). Seroconversion peaked at the age of 1 year. Young age (&lt;2yr) at seroconversion was associated with development of multiple autoantibodies and rapid progression to diabetes.  </vt:lpstr>
      <vt:lpstr> Decline in first phase insulin response during progression to T1D in DIPP children  ICA only (dotted) vs. multiple autoantibodies  </vt:lpstr>
      <vt:lpstr>PowerPoint Presentation</vt:lpstr>
      <vt:lpstr>Participation in the DIPP Study decreases the frequency of DKA at diagnosis  517 children diagnosed with T1D in Oulu University Hospital in 1997-2014:</vt:lpstr>
      <vt:lpstr>Acknowledgements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Laryngiitti</dc:title>
  <dc:creator>PowerPoint 4.0</dc:creator>
  <cp:lastModifiedBy>Riitta Veijola</cp:lastModifiedBy>
  <cp:revision>553</cp:revision>
  <cp:lastPrinted>1999-04-19T09:06:52Z</cp:lastPrinted>
  <dcterms:created xsi:type="dcterms:W3CDTF">1995-06-05T05:20:02Z</dcterms:created>
  <dcterms:modified xsi:type="dcterms:W3CDTF">2022-11-07T20:12:06Z</dcterms:modified>
</cp:coreProperties>
</file>