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7.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8.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8.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21"/>
  </p:notesMasterIdLst>
  <p:sldIdLst>
    <p:sldId id="831" r:id="rId2"/>
    <p:sldId id="267" r:id="rId3"/>
    <p:sldId id="273" r:id="rId4"/>
    <p:sldId id="825" r:id="rId5"/>
    <p:sldId id="746" r:id="rId6"/>
    <p:sldId id="824" r:id="rId7"/>
    <p:sldId id="818" r:id="rId8"/>
    <p:sldId id="784" r:id="rId9"/>
    <p:sldId id="827" r:id="rId10"/>
    <p:sldId id="829" r:id="rId11"/>
    <p:sldId id="835" r:id="rId12"/>
    <p:sldId id="822" r:id="rId13"/>
    <p:sldId id="797" r:id="rId14"/>
    <p:sldId id="815" r:id="rId15"/>
    <p:sldId id="277" r:id="rId16"/>
    <p:sldId id="833" r:id="rId17"/>
    <p:sldId id="749" r:id="rId18"/>
    <p:sldId id="834" r:id="rId19"/>
    <p:sldId id="804" r:id="rId20"/>
  </p:sldIdLst>
  <p:sldSz cx="9144000" cy="5143500" type="screen16x9"/>
  <p:notesSz cx="9926638" cy="6797675"/>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72C4"/>
    <a:srgbClr val="EE1C24"/>
    <a:srgbClr val="8DC63F"/>
    <a:srgbClr val="D0E2F3"/>
    <a:srgbClr val="FF9E9E"/>
    <a:srgbClr val="00AEE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592" autoAdjust="0"/>
    <p:restoredTop sz="78774"/>
  </p:normalViewPr>
  <p:slideViewPr>
    <p:cSldViewPr snapToGrid="0">
      <p:cViewPr varScale="1">
        <p:scale>
          <a:sx n="70" d="100"/>
          <a:sy n="70" d="100"/>
        </p:scale>
        <p:origin x="988" y="48"/>
      </p:cViewPr>
      <p:guideLst/>
    </p:cSldViewPr>
  </p:slideViewPr>
  <p:notesTextViewPr>
    <p:cViewPr>
      <p:scale>
        <a:sx n="1" d="1"/>
        <a:sy n="1" d="1"/>
      </p:scale>
      <p:origin x="0" y="0"/>
    </p:cViewPr>
  </p:notesTextViewPr>
  <p:sorterViewPr>
    <p:cViewPr>
      <p:scale>
        <a:sx n="1" d="1"/>
        <a:sy n="1" d="1"/>
      </p:scale>
      <p:origin x="0" y="-280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_rels/data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diagrams/_rels/data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svg"/><Relationship Id="rId1" Type="http://schemas.openxmlformats.org/officeDocument/2006/relationships/image" Target="../media/image20.png"/><Relationship Id="rId4" Type="http://schemas.openxmlformats.org/officeDocument/2006/relationships/image" Target="../media/image23.svg"/></Relationships>
</file>

<file path=ppt/diagrams/_rels/data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svg"/><Relationship Id="rId1" Type="http://schemas.openxmlformats.org/officeDocument/2006/relationships/image" Target="../media/image29.png"/><Relationship Id="rId4" Type="http://schemas.openxmlformats.org/officeDocument/2006/relationships/image" Target="../media/image32.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diagrams/_rels/drawing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svg"/><Relationship Id="rId1" Type="http://schemas.openxmlformats.org/officeDocument/2006/relationships/image" Target="../media/image20.png"/><Relationship Id="rId4" Type="http://schemas.openxmlformats.org/officeDocument/2006/relationships/image" Target="../media/image23.svg"/></Relationships>
</file>

<file path=ppt/diagrams/_rels/drawing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svg"/><Relationship Id="rId1" Type="http://schemas.openxmlformats.org/officeDocument/2006/relationships/image" Target="../media/image29.png"/><Relationship Id="rId4" Type="http://schemas.openxmlformats.org/officeDocument/2006/relationships/image" Target="../media/image32.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EBFA90A-0A2E-46B6-ABF6-A2AAC6C493E9}"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A1BB803F-FF43-4BF8-9A75-45093078284D}">
      <dgm:prSet custT="1"/>
      <dgm:spPr>
        <a:ln>
          <a:solidFill>
            <a:schemeClr val="accent5">
              <a:lumMod val="60000"/>
              <a:lumOff val="40000"/>
            </a:schemeClr>
          </a:solidFill>
        </a:ln>
      </dgm:spPr>
      <dgm:t>
        <a:bodyPr/>
        <a:lstStyle/>
        <a:p>
          <a:pPr algn="l"/>
          <a:r>
            <a:rPr lang="en-US" sz="1100" b="1" i="0" dirty="0">
              <a:latin typeface="Calibri" panose="020F0502020204030204" pitchFamily="34" charset="0"/>
              <a:cs typeface="Calibri" panose="020F0502020204030204" pitchFamily="34" charset="0"/>
            </a:rPr>
            <a:t>The goal is to establish an early detection program for T1D and other autoimmune diseases in the </a:t>
          </a:r>
          <a:r>
            <a:rPr lang="en-US" sz="1100" b="1" i="0" dirty="0" err="1">
              <a:latin typeface="Calibri" panose="020F0502020204030204" pitchFamily="34" charset="0"/>
              <a:cs typeface="Calibri" panose="020F0502020204030204" pitchFamily="34" charset="0"/>
            </a:rPr>
            <a:t>Öresund</a:t>
          </a:r>
          <a:r>
            <a:rPr lang="en-US" sz="1100" b="1" i="0" dirty="0">
              <a:latin typeface="Calibri" panose="020F0502020204030204" pitchFamily="34" charset="0"/>
              <a:cs typeface="Calibri" panose="020F0502020204030204" pitchFamily="34" charset="0"/>
            </a:rPr>
            <a:t> Area. </a:t>
          </a:r>
        </a:p>
        <a:p>
          <a:pPr algn="l"/>
          <a:r>
            <a:rPr lang="da" sz="1100" b="1" u="sng" dirty="0">
              <a:solidFill>
                <a:schemeClr val="accent5">
                  <a:lumMod val="75000"/>
                </a:schemeClr>
              </a:solidFill>
              <a:latin typeface="Calibri" panose="020F0502020204030204" pitchFamily="34" charset="0"/>
              <a:ea typeface="Calibri"/>
              <a:cs typeface="Calibri" panose="020F0502020204030204" pitchFamily="34" charset="0"/>
              <a:sym typeface="Calibri"/>
            </a:rPr>
            <a:t>DiaUnion’s first focus: </a:t>
          </a:r>
          <a:r>
            <a:rPr lang="da" sz="1100" b="1" i="1" dirty="0">
              <a:solidFill>
                <a:schemeClr val="tx1"/>
              </a:solidFill>
              <a:latin typeface="Calibri" panose="020F0502020204030204" pitchFamily="34" charset="0"/>
              <a:ea typeface="Calibri"/>
              <a:cs typeface="Calibri" panose="020F0502020204030204" pitchFamily="34" charset="0"/>
              <a:sym typeface="Calibri"/>
            </a:rPr>
            <a:t>Building the missing neutral infrastructure for early detection fo T1D, CD and AIT (TRIAD).</a:t>
          </a:r>
          <a:endParaRPr lang="en-US" sz="1100" b="0" i="0" dirty="0">
            <a:latin typeface="Calibri" panose="020F0502020204030204" pitchFamily="34" charset="0"/>
            <a:cs typeface="Calibri" panose="020F0502020204030204" pitchFamily="34" charset="0"/>
          </a:endParaRPr>
        </a:p>
      </dgm:t>
    </dgm:pt>
    <dgm:pt modelId="{A1840BC5-70A9-4528-9440-5C2C2E141979}" type="parTrans" cxnId="{CB563FCF-655B-4807-A2CA-A2BD6EFA4651}">
      <dgm:prSet/>
      <dgm:spPr/>
      <dgm:t>
        <a:bodyPr/>
        <a:lstStyle/>
        <a:p>
          <a:endParaRPr lang="en-US"/>
        </a:p>
      </dgm:t>
    </dgm:pt>
    <dgm:pt modelId="{E44AB9F2-0A1C-47C9-81A1-514B736FE5D4}" type="sibTrans" cxnId="{CB563FCF-655B-4807-A2CA-A2BD6EFA4651}">
      <dgm:prSet/>
      <dgm:spPr/>
      <dgm:t>
        <a:bodyPr/>
        <a:lstStyle/>
        <a:p>
          <a:endParaRPr lang="en-US"/>
        </a:p>
      </dgm:t>
    </dgm:pt>
    <dgm:pt modelId="{4A577375-3BB4-49BD-9743-13C3BAC573B3}">
      <dgm:prSet custT="1"/>
      <dgm:spPr>
        <a:ln>
          <a:solidFill>
            <a:schemeClr val="accent5">
              <a:lumMod val="60000"/>
              <a:lumOff val="40000"/>
            </a:schemeClr>
          </a:solidFill>
        </a:ln>
      </dgm:spPr>
      <dgm:t>
        <a:bodyPr/>
        <a:lstStyle/>
        <a:p>
          <a:pPr algn="l"/>
          <a:r>
            <a:rPr lang="en-US" sz="1100" b="1" i="0" dirty="0">
              <a:latin typeface="Calibri" panose="020F0502020204030204" pitchFamily="34" charset="0"/>
              <a:cs typeface="Calibri" panose="020F0502020204030204" pitchFamily="34" charset="0"/>
            </a:rPr>
            <a:t>The long-term goal is preventing and curing T1D as well as other autoimmune diseases</a:t>
          </a:r>
        </a:p>
        <a:p>
          <a:pPr algn="l"/>
          <a:r>
            <a:rPr lang="da" sz="1100" b="1" u="sng" dirty="0">
              <a:solidFill>
                <a:schemeClr val="accent5">
                  <a:lumMod val="75000"/>
                </a:schemeClr>
              </a:solidFill>
              <a:latin typeface="Calibri" panose="020F0502020204030204" pitchFamily="34" charset="0"/>
              <a:ea typeface="Calibri"/>
              <a:cs typeface="Calibri" panose="020F0502020204030204" pitchFamily="34" charset="0"/>
              <a:sym typeface="Calibri"/>
            </a:rPr>
            <a:t>DiaUnion’s next focus: </a:t>
          </a:r>
          <a:r>
            <a:rPr lang="da" sz="1100" b="1" i="1" u="none" dirty="0">
              <a:solidFill>
                <a:schemeClr val="tx1"/>
              </a:solidFill>
              <a:latin typeface="Calibri" panose="020F0502020204030204" pitchFamily="34" charset="0"/>
              <a:ea typeface="Calibri"/>
              <a:cs typeface="Calibri" panose="020F0502020204030204" pitchFamily="34" charset="0"/>
              <a:sym typeface="Calibri"/>
            </a:rPr>
            <a:t>Cre</a:t>
          </a:r>
          <a:r>
            <a:rPr lang="en-US" sz="1100" b="1" i="1" dirty="0" err="1">
              <a:solidFill>
                <a:schemeClr val="tx1"/>
              </a:solidFill>
              <a:latin typeface="Calibri" panose="020F0502020204030204" pitchFamily="34" charset="0"/>
              <a:cs typeface="Calibri" panose="020F0502020204030204" pitchFamily="34" charset="0"/>
            </a:rPr>
            <a:t>ating</a:t>
          </a:r>
          <a:r>
            <a:rPr lang="en-US" sz="1100" b="1" i="0" dirty="0">
              <a:solidFill>
                <a:schemeClr val="tx1"/>
              </a:solidFill>
              <a:latin typeface="Calibri" panose="020F0502020204030204" pitchFamily="34" charset="0"/>
              <a:cs typeface="Calibri" panose="020F0502020204030204" pitchFamily="34" charset="0"/>
            </a:rPr>
            <a:t> </a:t>
          </a:r>
          <a:r>
            <a:rPr lang="en-US" sz="1100" b="1" i="0" dirty="0">
              <a:latin typeface="Calibri" panose="020F0502020204030204" pitchFamily="34" charset="0"/>
              <a:cs typeface="Calibri" panose="020F0502020204030204" pitchFamily="34" charset="0"/>
            </a:rPr>
            <a:t>an internationally competitive center of excellence for diabetes research, attractive for both academia and industry.</a:t>
          </a:r>
        </a:p>
      </dgm:t>
    </dgm:pt>
    <dgm:pt modelId="{E3EB3669-DEB4-4333-BBBC-D1C101E97FB8}" type="parTrans" cxnId="{BBC99A2D-0DF1-43B8-8A50-8791F50EA096}">
      <dgm:prSet/>
      <dgm:spPr/>
      <dgm:t>
        <a:bodyPr/>
        <a:lstStyle/>
        <a:p>
          <a:endParaRPr lang="en-US"/>
        </a:p>
      </dgm:t>
    </dgm:pt>
    <dgm:pt modelId="{E8602115-2091-4C84-89E0-50189D5FA767}" type="sibTrans" cxnId="{BBC99A2D-0DF1-43B8-8A50-8791F50EA096}">
      <dgm:prSet/>
      <dgm:spPr/>
      <dgm:t>
        <a:bodyPr/>
        <a:lstStyle/>
        <a:p>
          <a:endParaRPr lang="en-US"/>
        </a:p>
      </dgm:t>
    </dgm:pt>
    <dgm:pt modelId="{C6E5A557-972F-489C-A427-4AA8B9171BFD}" type="pres">
      <dgm:prSet presAssocID="{0EBFA90A-0A2E-46B6-ABF6-A2AAC6C493E9}" presName="hierChild1" presStyleCnt="0">
        <dgm:presLayoutVars>
          <dgm:chPref val="1"/>
          <dgm:dir/>
          <dgm:animOne val="branch"/>
          <dgm:animLvl val="lvl"/>
          <dgm:resizeHandles/>
        </dgm:presLayoutVars>
      </dgm:prSet>
      <dgm:spPr/>
    </dgm:pt>
    <dgm:pt modelId="{964EB31A-040E-4AFB-A5E6-D8B7CDE727AB}" type="pres">
      <dgm:prSet presAssocID="{A1BB803F-FF43-4BF8-9A75-45093078284D}" presName="hierRoot1" presStyleCnt="0"/>
      <dgm:spPr/>
    </dgm:pt>
    <dgm:pt modelId="{9BE94050-68BB-49BF-84E6-7F7B47404C1D}" type="pres">
      <dgm:prSet presAssocID="{A1BB803F-FF43-4BF8-9A75-45093078284D}" presName="composite" presStyleCnt="0"/>
      <dgm:spPr/>
    </dgm:pt>
    <dgm:pt modelId="{A7EA6E9D-ADDB-4011-B907-4C93BE6F52CC}" type="pres">
      <dgm:prSet presAssocID="{A1BB803F-FF43-4BF8-9A75-45093078284D}" presName="background" presStyleLbl="node0" presStyleIdx="0" presStyleCnt="2"/>
      <dgm:spPr>
        <a:solidFill>
          <a:schemeClr val="accent5">
            <a:lumMod val="60000"/>
            <a:lumOff val="40000"/>
          </a:schemeClr>
        </a:solidFill>
      </dgm:spPr>
    </dgm:pt>
    <dgm:pt modelId="{EDACB3B8-26AA-488B-9947-F27586D1407C}" type="pres">
      <dgm:prSet presAssocID="{A1BB803F-FF43-4BF8-9A75-45093078284D}" presName="text" presStyleLbl="fgAcc0" presStyleIdx="0" presStyleCnt="2" custLinFactNeighborX="-2821" custLinFactNeighborY="433">
        <dgm:presLayoutVars>
          <dgm:chPref val="3"/>
        </dgm:presLayoutVars>
      </dgm:prSet>
      <dgm:spPr/>
    </dgm:pt>
    <dgm:pt modelId="{0FF05779-A122-4CBA-8BE5-975AFFB673F1}" type="pres">
      <dgm:prSet presAssocID="{A1BB803F-FF43-4BF8-9A75-45093078284D}" presName="hierChild2" presStyleCnt="0"/>
      <dgm:spPr/>
    </dgm:pt>
    <dgm:pt modelId="{956C301B-9035-4567-9A9D-2CCC74219679}" type="pres">
      <dgm:prSet presAssocID="{4A577375-3BB4-49BD-9743-13C3BAC573B3}" presName="hierRoot1" presStyleCnt="0"/>
      <dgm:spPr/>
    </dgm:pt>
    <dgm:pt modelId="{45B7D30B-B601-4343-8068-2F2A82071795}" type="pres">
      <dgm:prSet presAssocID="{4A577375-3BB4-49BD-9743-13C3BAC573B3}" presName="composite" presStyleCnt="0"/>
      <dgm:spPr/>
    </dgm:pt>
    <dgm:pt modelId="{995CAE0B-ED20-4E1E-82B1-801DA0DB3860}" type="pres">
      <dgm:prSet presAssocID="{4A577375-3BB4-49BD-9743-13C3BAC573B3}" presName="background" presStyleLbl="node0" presStyleIdx="1" presStyleCnt="2"/>
      <dgm:spPr>
        <a:solidFill>
          <a:schemeClr val="accent5">
            <a:lumMod val="60000"/>
            <a:lumOff val="40000"/>
          </a:schemeClr>
        </a:solidFill>
      </dgm:spPr>
    </dgm:pt>
    <dgm:pt modelId="{A010CF0C-62C3-47DB-941A-F07344D65B38}" type="pres">
      <dgm:prSet presAssocID="{4A577375-3BB4-49BD-9743-13C3BAC573B3}" presName="text" presStyleLbl="fgAcc0" presStyleIdx="1" presStyleCnt="2" custLinFactNeighborX="1959" custLinFactNeighborY="5646">
        <dgm:presLayoutVars>
          <dgm:chPref val="3"/>
        </dgm:presLayoutVars>
      </dgm:prSet>
      <dgm:spPr/>
    </dgm:pt>
    <dgm:pt modelId="{DD664345-7101-42E1-B40D-241977CA13C4}" type="pres">
      <dgm:prSet presAssocID="{4A577375-3BB4-49BD-9743-13C3BAC573B3}" presName="hierChild2" presStyleCnt="0"/>
      <dgm:spPr/>
    </dgm:pt>
  </dgm:ptLst>
  <dgm:cxnLst>
    <dgm:cxn modelId="{BBC99A2D-0DF1-43B8-8A50-8791F50EA096}" srcId="{0EBFA90A-0A2E-46B6-ABF6-A2AAC6C493E9}" destId="{4A577375-3BB4-49BD-9743-13C3BAC573B3}" srcOrd="1" destOrd="0" parTransId="{E3EB3669-DEB4-4333-BBBC-D1C101E97FB8}" sibTransId="{E8602115-2091-4C84-89E0-50189D5FA767}"/>
    <dgm:cxn modelId="{10961C40-A433-44D7-8F39-EC54F7E6F3DE}" type="presOf" srcId="{0EBFA90A-0A2E-46B6-ABF6-A2AAC6C493E9}" destId="{C6E5A557-972F-489C-A427-4AA8B9171BFD}" srcOrd="0" destOrd="0" presId="urn:microsoft.com/office/officeart/2005/8/layout/hierarchy1"/>
    <dgm:cxn modelId="{CB563FCF-655B-4807-A2CA-A2BD6EFA4651}" srcId="{0EBFA90A-0A2E-46B6-ABF6-A2AAC6C493E9}" destId="{A1BB803F-FF43-4BF8-9A75-45093078284D}" srcOrd="0" destOrd="0" parTransId="{A1840BC5-70A9-4528-9440-5C2C2E141979}" sibTransId="{E44AB9F2-0A1C-47C9-81A1-514B736FE5D4}"/>
    <dgm:cxn modelId="{BE29CADD-FCEC-4ECB-AD39-0EC89E770897}" type="presOf" srcId="{A1BB803F-FF43-4BF8-9A75-45093078284D}" destId="{EDACB3B8-26AA-488B-9947-F27586D1407C}" srcOrd="0" destOrd="0" presId="urn:microsoft.com/office/officeart/2005/8/layout/hierarchy1"/>
    <dgm:cxn modelId="{79615DF8-54CB-4FF9-9F57-D106173C8F4E}" type="presOf" srcId="{4A577375-3BB4-49BD-9743-13C3BAC573B3}" destId="{A010CF0C-62C3-47DB-941A-F07344D65B38}" srcOrd="0" destOrd="0" presId="urn:microsoft.com/office/officeart/2005/8/layout/hierarchy1"/>
    <dgm:cxn modelId="{9D8EF2C5-6C7A-4ECD-B63B-F2DD10BFC4BE}" type="presParOf" srcId="{C6E5A557-972F-489C-A427-4AA8B9171BFD}" destId="{964EB31A-040E-4AFB-A5E6-D8B7CDE727AB}" srcOrd="0" destOrd="0" presId="urn:microsoft.com/office/officeart/2005/8/layout/hierarchy1"/>
    <dgm:cxn modelId="{12BFADC4-C820-4A46-A371-7EA918817FE4}" type="presParOf" srcId="{964EB31A-040E-4AFB-A5E6-D8B7CDE727AB}" destId="{9BE94050-68BB-49BF-84E6-7F7B47404C1D}" srcOrd="0" destOrd="0" presId="urn:microsoft.com/office/officeart/2005/8/layout/hierarchy1"/>
    <dgm:cxn modelId="{A0C5AD2B-09CB-4384-B12E-37ECA7262BC7}" type="presParOf" srcId="{9BE94050-68BB-49BF-84E6-7F7B47404C1D}" destId="{A7EA6E9D-ADDB-4011-B907-4C93BE6F52CC}" srcOrd="0" destOrd="0" presId="urn:microsoft.com/office/officeart/2005/8/layout/hierarchy1"/>
    <dgm:cxn modelId="{2BB91C01-3A14-4BEA-8015-DCE8377CA905}" type="presParOf" srcId="{9BE94050-68BB-49BF-84E6-7F7B47404C1D}" destId="{EDACB3B8-26AA-488B-9947-F27586D1407C}" srcOrd="1" destOrd="0" presId="urn:microsoft.com/office/officeart/2005/8/layout/hierarchy1"/>
    <dgm:cxn modelId="{026CC770-91F6-4A82-8C85-FDDC53151212}" type="presParOf" srcId="{964EB31A-040E-4AFB-A5E6-D8B7CDE727AB}" destId="{0FF05779-A122-4CBA-8BE5-975AFFB673F1}" srcOrd="1" destOrd="0" presId="urn:microsoft.com/office/officeart/2005/8/layout/hierarchy1"/>
    <dgm:cxn modelId="{5F99C076-4356-4E9C-BBE1-C2E5372E9703}" type="presParOf" srcId="{C6E5A557-972F-489C-A427-4AA8B9171BFD}" destId="{956C301B-9035-4567-9A9D-2CCC74219679}" srcOrd="1" destOrd="0" presId="urn:microsoft.com/office/officeart/2005/8/layout/hierarchy1"/>
    <dgm:cxn modelId="{0C4F75A0-BC07-4704-9BC3-2B6125D9A81D}" type="presParOf" srcId="{956C301B-9035-4567-9A9D-2CCC74219679}" destId="{45B7D30B-B601-4343-8068-2F2A82071795}" srcOrd="0" destOrd="0" presId="urn:microsoft.com/office/officeart/2005/8/layout/hierarchy1"/>
    <dgm:cxn modelId="{76A36F33-F06D-4789-9D76-811F32FD64B3}" type="presParOf" srcId="{45B7D30B-B601-4343-8068-2F2A82071795}" destId="{995CAE0B-ED20-4E1E-82B1-801DA0DB3860}" srcOrd="0" destOrd="0" presId="urn:microsoft.com/office/officeart/2005/8/layout/hierarchy1"/>
    <dgm:cxn modelId="{C47B5815-3514-4A81-9A5D-E3DB514BB0C3}" type="presParOf" srcId="{45B7D30B-B601-4343-8068-2F2A82071795}" destId="{A010CF0C-62C3-47DB-941A-F07344D65B38}" srcOrd="1" destOrd="0" presId="urn:microsoft.com/office/officeart/2005/8/layout/hierarchy1"/>
    <dgm:cxn modelId="{DB316ECA-9249-4213-BA58-C9B84CAF871E}" type="presParOf" srcId="{956C301B-9035-4567-9A9D-2CCC74219679}" destId="{DD664345-7101-42E1-B40D-241977CA13C4}" srcOrd="1" destOrd="0" presId="urn:microsoft.com/office/officeart/2005/8/layout/hierarchy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EF979A58-C9E5-154C-A77E-21ED64A9773E}" type="doc">
      <dgm:prSet loTypeId="urn:microsoft.com/office/officeart/2005/8/layout/radial4" loCatId="" qsTypeId="urn:microsoft.com/office/officeart/2005/8/quickstyle/simple1" qsCatId="simple" csTypeId="urn:microsoft.com/office/officeart/2005/8/colors/accent1_2" csCatId="accent1" phldr="1"/>
      <dgm:spPr/>
      <dgm:t>
        <a:bodyPr/>
        <a:lstStyle/>
        <a:p>
          <a:endParaRPr lang="en-GB"/>
        </a:p>
      </dgm:t>
    </dgm:pt>
    <dgm:pt modelId="{EACE1A72-E65E-2842-B6D7-F930D48C17DE}" type="pres">
      <dgm:prSet presAssocID="{EF979A58-C9E5-154C-A77E-21ED64A9773E}" presName="cycle" presStyleCnt="0">
        <dgm:presLayoutVars>
          <dgm:chMax val="1"/>
          <dgm:dir/>
          <dgm:animLvl val="ctr"/>
          <dgm:resizeHandles val="exact"/>
        </dgm:presLayoutVars>
      </dgm:prSet>
      <dgm:spPr/>
    </dgm:pt>
  </dgm:ptLst>
  <dgm:cxnLst>
    <dgm:cxn modelId="{19374DB9-45EB-F240-A890-B3C8D5CBA9E9}" type="presOf" srcId="{EF979A58-C9E5-154C-A77E-21ED64A9773E}" destId="{EACE1A72-E65E-2842-B6D7-F930D48C17DE}" srcOrd="0" destOrd="0" presId="urn:microsoft.com/office/officeart/2005/8/layout/radial4"/>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2B0D628-DB0F-4235-9AC2-9D3B87E90DB9}"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B1235F43-CD36-40B2-970D-7500EB5E021B}">
      <dgm:prSet custT="1"/>
      <dgm:spPr/>
      <dgm:t>
        <a:bodyPr/>
        <a:lstStyle/>
        <a:p>
          <a:pPr>
            <a:lnSpc>
              <a:spcPct val="100000"/>
            </a:lnSpc>
          </a:pPr>
          <a:r>
            <a:rPr lang="en-US" sz="1200" dirty="0"/>
            <a:t>Offer </a:t>
          </a:r>
          <a:r>
            <a:rPr lang="en-US" sz="1200" b="1" dirty="0"/>
            <a:t>individuals at risk </a:t>
          </a:r>
          <a:r>
            <a:rPr lang="en-US" sz="1200" dirty="0"/>
            <a:t>participation in </a:t>
          </a:r>
          <a:r>
            <a:rPr lang="en-US" sz="1200" b="1" dirty="0"/>
            <a:t>clinical trials </a:t>
          </a:r>
          <a:r>
            <a:rPr lang="en-US" sz="1200" dirty="0"/>
            <a:t>of novel therapeutic concepts (in collaboration with the pharmaceutical industry)</a:t>
          </a:r>
        </a:p>
      </dgm:t>
    </dgm:pt>
    <dgm:pt modelId="{B2963AEA-2698-4484-9900-F7439962C2FE}" type="parTrans" cxnId="{8E83AFDE-0452-43E7-8E40-F5B3FF7CCCED}">
      <dgm:prSet/>
      <dgm:spPr/>
      <dgm:t>
        <a:bodyPr/>
        <a:lstStyle/>
        <a:p>
          <a:endParaRPr lang="en-US"/>
        </a:p>
      </dgm:t>
    </dgm:pt>
    <dgm:pt modelId="{686429F3-CAAE-40E6-B9F1-60E94771A7C9}" type="sibTrans" cxnId="{8E83AFDE-0452-43E7-8E40-F5B3FF7CCCED}">
      <dgm:prSet/>
      <dgm:spPr/>
      <dgm:t>
        <a:bodyPr/>
        <a:lstStyle/>
        <a:p>
          <a:endParaRPr lang="en-US"/>
        </a:p>
      </dgm:t>
    </dgm:pt>
    <dgm:pt modelId="{7BBC58E5-3610-4E68-AA44-10413A89AD13}">
      <dgm:prSet custT="1"/>
      <dgm:spPr/>
      <dgm:t>
        <a:bodyPr/>
        <a:lstStyle/>
        <a:p>
          <a:pPr>
            <a:lnSpc>
              <a:spcPct val="100000"/>
            </a:lnSpc>
          </a:pPr>
          <a:r>
            <a:rPr lang="en-US" sz="1200" dirty="0"/>
            <a:t>Extend research in beta cell biology, immunity and biomarkers to </a:t>
          </a:r>
          <a:r>
            <a:rPr lang="en-US" sz="1200" b="1" dirty="0"/>
            <a:t>accelerate the development of novel preventive and interventive therapies</a:t>
          </a:r>
          <a:endParaRPr lang="en-US" sz="1200" dirty="0"/>
        </a:p>
      </dgm:t>
    </dgm:pt>
    <dgm:pt modelId="{F57CA730-5771-44C0-AFA7-5298643F3650}" type="parTrans" cxnId="{17AC08C8-47C4-4020-9B67-311C2563ABD9}">
      <dgm:prSet/>
      <dgm:spPr/>
      <dgm:t>
        <a:bodyPr/>
        <a:lstStyle/>
        <a:p>
          <a:endParaRPr lang="en-US"/>
        </a:p>
      </dgm:t>
    </dgm:pt>
    <dgm:pt modelId="{CD411266-5F4D-4F45-8905-B30BA6BFEC3A}" type="sibTrans" cxnId="{17AC08C8-47C4-4020-9B67-311C2563ABD9}">
      <dgm:prSet/>
      <dgm:spPr/>
      <dgm:t>
        <a:bodyPr/>
        <a:lstStyle/>
        <a:p>
          <a:endParaRPr lang="en-US"/>
        </a:p>
      </dgm:t>
    </dgm:pt>
    <dgm:pt modelId="{F957F142-0D3D-4D94-8AC7-E63AB2F07864}">
      <dgm:prSet custT="1"/>
      <dgm:spPr/>
      <dgm:t>
        <a:bodyPr/>
        <a:lstStyle/>
        <a:p>
          <a:pPr>
            <a:lnSpc>
              <a:spcPct val="100000"/>
            </a:lnSpc>
          </a:pPr>
          <a:r>
            <a:rPr lang="en-US" sz="1200" dirty="0"/>
            <a:t>Document the </a:t>
          </a:r>
          <a:r>
            <a:rPr lang="en-US" sz="1200" b="1" dirty="0"/>
            <a:t>societal benefit of a large-scale detection program</a:t>
          </a:r>
          <a:r>
            <a:rPr lang="en-US" sz="1200" dirty="0"/>
            <a:t> for T1D, CD and AIT with a view of implementing the </a:t>
          </a:r>
          <a:r>
            <a:rPr lang="en-US" sz="1200" dirty="0" err="1"/>
            <a:t>DiaUnion</a:t>
          </a:r>
          <a:r>
            <a:rPr lang="en-US" sz="1200" dirty="0"/>
            <a:t> program as a public health service</a:t>
          </a:r>
        </a:p>
      </dgm:t>
    </dgm:pt>
    <dgm:pt modelId="{863170E3-F0D9-44BD-91B8-B26475C244E6}" type="parTrans" cxnId="{997364C2-2310-4DDE-BC92-3692320DFC5D}">
      <dgm:prSet/>
      <dgm:spPr/>
      <dgm:t>
        <a:bodyPr/>
        <a:lstStyle/>
        <a:p>
          <a:endParaRPr lang="en-US"/>
        </a:p>
      </dgm:t>
    </dgm:pt>
    <dgm:pt modelId="{6416E5FD-AFF1-4D41-971C-EAE3A33FFAD6}" type="sibTrans" cxnId="{997364C2-2310-4DDE-BC92-3692320DFC5D}">
      <dgm:prSet/>
      <dgm:spPr/>
      <dgm:t>
        <a:bodyPr/>
        <a:lstStyle/>
        <a:p>
          <a:endParaRPr lang="en-US"/>
        </a:p>
      </dgm:t>
    </dgm:pt>
    <dgm:pt modelId="{09B17280-A47F-41F5-9B7C-3A24F4A36FA5}" type="pres">
      <dgm:prSet presAssocID="{02B0D628-DB0F-4235-9AC2-9D3B87E90DB9}" presName="root" presStyleCnt="0">
        <dgm:presLayoutVars>
          <dgm:dir/>
          <dgm:resizeHandles val="exact"/>
        </dgm:presLayoutVars>
      </dgm:prSet>
      <dgm:spPr/>
    </dgm:pt>
    <dgm:pt modelId="{1C2058D3-334E-4D57-88DB-93680AEACB18}" type="pres">
      <dgm:prSet presAssocID="{B1235F43-CD36-40B2-970D-7500EB5E021B}" presName="compNode" presStyleCnt="0"/>
      <dgm:spPr/>
    </dgm:pt>
    <dgm:pt modelId="{1B2917AE-EF18-4F84-9692-5CBB96AE5DB4}" type="pres">
      <dgm:prSet presAssocID="{B1235F43-CD36-40B2-970D-7500EB5E021B}" presName="bgRect" presStyleLbl="bgShp" presStyleIdx="0" presStyleCnt="3"/>
      <dgm:spPr>
        <a:solidFill>
          <a:schemeClr val="accent5">
            <a:lumMod val="40000"/>
            <a:lumOff val="60000"/>
          </a:schemeClr>
        </a:solidFill>
      </dgm:spPr>
    </dgm:pt>
    <dgm:pt modelId="{CAAE25DB-1B62-4CFD-8FB1-B021CB15A163}" type="pres">
      <dgm:prSet presAssocID="{B1235F43-CD36-40B2-970D-7500EB5E021B}"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Medicin"/>
        </a:ext>
      </dgm:extLst>
    </dgm:pt>
    <dgm:pt modelId="{46EBDF88-6290-420D-A315-191E7F43FCF0}" type="pres">
      <dgm:prSet presAssocID="{B1235F43-CD36-40B2-970D-7500EB5E021B}" presName="spaceRect" presStyleCnt="0"/>
      <dgm:spPr/>
    </dgm:pt>
    <dgm:pt modelId="{42785BA5-DEEF-4DE6-B1A9-5C6136E1FC15}" type="pres">
      <dgm:prSet presAssocID="{B1235F43-CD36-40B2-970D-7500EB5E021B}" presName="parTx" presStyleLbl="revTx" presStyleIdx="0" presStyleCnt="3" custScaleX="100000">
        <dgm:presLayoutVars>
          <dgm:chMax val="0"/>
          <dgm:chPref val="0"/>
        </dgm:presLayoutVars>
      </dgm:prSet>
      <dgm:spPr/>
    </dgm:pt>
    <dgm:pt modelId="{E49DE5B4-81C0-41B9-9398-C5AF525DCA6B}" type="pres">
      <dgm:prSet presAssocID="{686429F3-CAAE-40E6-B9F1-60E94771A7C9}" presName="sibTrans" presStyleCnt="0"/>
      <dgm:spPr/>
    </dgm:pt>
    <dgm:pt modelId="{6FA3B215-EE03-4CF9-B5EE-E1AC2279C4FD}" type="pres">
      <dgm:prSet presAssocID="{7BBC58E5-3610-4E68-AA44-10413A89AD13}" presName="compNode" presStyleCnt="0"/>
      <dgm:spPr/>
    </dgm:pt>
    <dgm:pt modelId="{75F66253-4C2B-4820-853D-13A068697523}" type="pres">
      <dgm:prSet presAssocID="{7BBC58E5-3610-4E68-AA44-10413A89AD13}" presName="bgRect" presStyleLbl="bgShp" presStyleIdx="1" presStyleCnt="3"/>
      <dgm:spPr>
        <a:solidFill>
          <a:schemeClr val="accent5">
            <a:lumMod val="40000"/>
            <a:lumOff val="60000"/>
          </a:schemeClr>
        </a:solidFill>
      </dgm:spPr>
    </dgm:pt>
    <dgm:pt modelId="{85426277-4EFB-410B-8C1F-457C363D7027}" type="pres">
      <dgm:prSet presAssocID="{7BBC58E5-3610-4E68-AA44-10413A89AD13}"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DNA"/>
        </a:ext>
      </dgm:extLst>
    </dgm:pt>
    <dgm:pt modelId="{6A28B803-E180-4619-98E7-E748EC0678B4}" type="pres">
      <dgm:prSet presAssocID="{7BBC58E5-3610-4E68-AA44-10413A89AD13}" presName="spaceRect" presStyleCnt="0"/>
      <dgm:spPr/>
    </dgm:pt>
    <dgm:pt modelId="{AE9E5DA9-3DF1-4CCA-9AC5-6F212FB8C269}" type="pres">
      <dgm:prSet presAssocID="{7BBC58E5-3610-4E68-AA44-10413A89AD13}" presName="parTx" presStyleLbl="revTx" presStyleIdx="1" presStyleCnt="3">
        <dgm:presLayoutVars>
          <dgm:chMax val="0"/>
          <dgm:chPref val="0"/>
        </dgm:presLayoutVars>
      </dgm:prSet>
      <dgm:spPr/>
    </dgm:pt>
    <dgm:pt modelId="{0C1DB9BD-9AD8-41BF-A2AF-8B28290537EB}" type="pres">
      <dgm:prSet presAssocID="{CD411266-5F4D-4F45-8905-B30BA6BFEC3A}" presName="sibTrans" presStyleCnt="0"/>
      <dgm:spPr/>
    </dgm:pt>
    <dgm:pt modelId="{614277B3-B41C-4507-9BE4-1EF769C5BE0D}" type="pres">
      <dgm:prSet presAssocID="{F957F142-0D3D-4D94-8AC7-E63AB2F07864}" presName="compNode" presStyleCnt="0"/>
      <dgm:spPr/>
    </dgm:pt>
    <dgm:pt modelId="{AD5A4D95-8724-42B4-BAF0-BCB60106A0B7}" type="pres">
      <dgm:prSet presAssocID="{F957F142-0D3D-4D94-8AC7-E63AB2F07864}" presName="bgRect" presStyleLbl="bgShp" presStyleIdx="2" presStyleCnt="3" custLinFactNeighborY="-2664"/>
      <dgm:spPr>
        <a:solidFill>
          <a:schemeClr val="accent5">
            <a:lumMod val="40000"/>
            <a:lumOff val="60000"/>
          </a:schemeClr>
        </a:solidFill>
      </dgm:spPr>
    </dgm:pt>
    <dgm:pt modelId="{A33A3E70-B36B-4D0A-8D13-E9C906D3D315}" type="pres">
      <dgm:prSet presAssocID="{F957F142-0D3D-4D94-8AC7-E63AB2F07864}"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Optical disc"/>
        </a:ext>
      </dgm:extLst>
    </dgm:pt>
    <dgm:pt modelId="{7B606DC1-FBB8-4AC0-A174-FBA98A8AE822}" type="pres">
      <dgm:prSet presAssocID="{F957F142-0D3D-4D94-8AC7-E63AB2F07864}" presName="spaceRect" presStyleCnt="0"/>
      <dgm:spPr/>
    </dgm:pt>
    <dgm:pt modelId="{9EEDC64E-30C4-44D0-8B31-89F7A7C7B0AA}" type="pres">
      <dgm:prSet presAssocID="{F957F142-0D3D-4D94-8AC7-E63AB2F07864}" presName="parTx" presStyleLbl="revTx" presStyleIdx="2" presStyleCnt="3" custLinFactNeighborY="-2660">
        <dgm:presLayoutVars>
          <dgm:chMax val="0"/>
          <dgm:chPref val="0"/>
        </dgm:presLayoutVars>
      </dgm:prSet>
      <dgm:spPr/>
    </dgm:pt>
  </dgm:ptLst>
  <dgm:cxnLst>
    <dgm:cxn modelId="{B9F9CD7C-FF15-4743-B12C-2D52770CF9C6}" type="presOf" srcId="{7BBC58E5-3610-4E68-AA44-10413A89AD13}" destId="{AE9E5DA9-3DF1-4CCA-9AC5-6F212FB8C269}" srcOrd="0" destOrd="0" presId="urn:microsoft.com/office/officeart/2018/2/layout/IconVerticalSolidList"/>
    <dgm:cxn modelId="{259203C0-118B-4441-AA49-1B58B31E8654}" type="presOf" srcId="{B1235F43-CD36-40B2-970D-7500EB5E021B}" destId="{42785BA5-DEEF-4DE6-B1A9-5C6136E1FC15}" srcOrd="0" destOrd="0" presId="urn:microsoft.com/office/officeart/2018/2/layout/IconVerticalSolidList"/>
    <dgm:cxn modelId="{997364C2-2310-4DDE-BC92-3692320DFC5D}" srcId="{02B0D628-DB0F-4235-9AC2-9D3B87E90DB9}" destId="{F957F142-0D3D-4D94-8AC7-E63AB2F07864}" srcOrd="2" destOrd="0" parTransId="{863170E3-F0D9-44BD-91B8-B26475C244E6}" sibTransId="{6416E5FD-AFF1-4D41-971C-EAE3A33FFAD6}"/>
    <dgm:cxn modelId="{17AC08C8-47C4-4020-9B67-311C2563ABD9}" srcId="{02B0D628-DB0F-4235-9AC2-9D3B87E90DB9}" destId="{7BBC58E5-3610-4E68-AA44-10413A89AD13}" srcOrd="1" destOrd="0" parTransId="{F57CA730-5771-44C0-AFA7-5298643F3650}" sibTransId="{CD411266-5F4D-4F45-8905-B30BA6BFEC3A}"/>
    <dgm:cxn modelId="{1EF527D4-7C41-4DFA-8C4A-309785695D66}" type="presOf" srcId="{02B0D628-DB0F-4235-9AC2-9D3B87E90DB9}" destId="{09B17280-A47F-41F5-9B7C-3A24F4A36FA5}" srcOrd="0" destOrd="0" presId="urn:microsoft.com/office/officeart/2018/2/layout/IconVerticalSolidList"/>
    <dgm:cxn modelId="{F77A94DA-4B49-4D44-9524-A36D06017CDF}" type="presOf" srcId="{F957F142-0D3D-4D94-8AC7-E63AB2F07864}" destId="{9EEDC64E-30C4-44D0-8B31-89F7A7C7B0AA}" srcOrd="0" destOrd="0" presId="urn:microsoft.com/office/officeart/2018/2/layout/IconVerticalSolidList"/>
    <dgm:cxn modelId="{8E83AFDE-0452-43E7-8E40-F5B3FF7CCCED}" srcId="{02B0D628-DB0F-4235-9AC2-9D3B87E90DB9}" destId="{B1235F43-CD36-40B2-970D-7500EB5E021B}" srcOrd="0" destOrd="0" parTransId="{B2963AEA-2698-4484-9900-F7439962C2FE}" sibTransId="{686429F3-CAAE-40E6-B9F1-60E94771A7C9}"/>
    <dgm:cxn modelId="{A4704CED-11B1-45A2-946B-3863954A4A00}" type="presParOf" srcId="{09B17280-A47F-41F5-9B7C-3A24F4A36FA5}" destId="{1C2058D3-334E-4D57-88DB-93680AEACB18}" srcOrd="0" destOrd="0" presId="urn:microsoft.com/office/officeart/2018/2/layout/IconVerticalSolidList"/>
    <dgm:cxn modelId="{A63DB10F-0615-4E5A-98C6-96DF6D2A73D5}" type="presParOf" srcId="{1C2058D3-334E-4D57-88DB-93680AEACB18}" destId="{1B2917AE-EF18-4F84-9692-5CBB96AE5DB4}" srcOrd="0" destOrd="0" presId="urn:microsoft.com/office/officeart/2018/2/layout/IconVerticalSolidList"/>
    <dgm:cxn modelId="{CDDBAFB7-2431-4DD7-9C4A-2247997590B2}" type="presParOf" srcId="{1C2058D3-334E-4D57-88DB-93680AEACB18}" destId="{CAAE25DB-1B62-4CFD-8FB1-B021CB15A163}" srcOrd="1" destOrd="0" presId="urn:microsoft.com/office/officeart/2018/2/layout/IconVerticalSolidList"/>
    <dgm:cxn modelId="{7614EF94-28C3-4D6A-9180-EC0BD160E279}" type="presParOf" srcId="{1C2058D3-334E-4D57-88DB-93680AEACB18}" destId="{46EBDF88-6290-420D-A315-191E7F43FCF0}" srcOrd="2" destOrd="0" presId="urn:microsoft.com/office/officeart/2018/2/layout/IconVerticalSolidList"/>
    <dgm:cxn modelId="{385B28F6-EAD4-459C-8A7B-D62AC88B8238}" type="presParOf" srcId="{1C2058D3-334E-4D57-88DB-93680AEACB18}" destId="{42785BA5-DEEF-4DE6-B1A9-5C6136E1FC15}" srcOrd="3" destOrd="0" presId="urn:microsoft.com/office/officeart/2018/2/layout/IconVerticalSolidList"/>
    <dgm:cxn modelId="{B310E2FA-6E44-4C21-83B5-16EF54175791}" type="presParOf" srcId="{09B17280-A47F-41F5-9B7C-3A24F4A36FA5}" destId="{E49DE5B4-81C0-41B9-9398-C5AF525DCA6B}" srcOrd="1" destOrd="0" presId="urn:microsoft.com/office/officeart/2018/2/layout/IconVerticalSolidList"/>
    <dgm:cxn modelId="{183BC430-99FF-4952-8385-AB0A5CC00830}" type="presParOf" srcId="{09B17280-A47F-41F5-9B7C-3A24F4A36FA5}" destId="{6FA3B215-EE03-4CF9-B5EE-E1AC2279C4FD}" srcOrd="2" destOrd="0" presId="urn:microsoft.com/office/officeart/2018/2/layout/IconVerticalSolidList"/>
    <dgm:cxn modelId="{794EC173-0000-4B1D-A9D2-F4C5C62A0618}" type="presParOf" srcId="{6FA3B215-EE03-4CF9-B5EE-E1AC2279C4FD}" destId="{75F66253-4C2B-4820-853D-13A068697523}" srcOrd="0" destOrd="0" presId="urn:microsoft.com/office/officeart/2018/2/layout/IconVerticalSolidList"/>
    <dgm:cxn modelId="{77036763-F78C-43FB-8359-37C5FE803251}" type="presParOf" srcId="{6FA3B215-EE03-4CF9-B5EE-E1AC2279C4FD}" destId="{85426277-4EFB-410B-8C1F-457C363D7027}" srcOrd="1" destOrd="0" presId="urn:microsoft.com/office/officeart/2018/2/layout/IconVerticalSolidList"/>
    <dgm:cxn modelId="{5DDE2309-696D-40CE-9364-834DA3FD3980}" type="presParOf" srcId="{6FA3B215-EE03-4CF9-B5EE-E1AC2279C4FD}" destId="{6A28B803-E180-4619-98E7-E748EC0678B4}" srcOrd="2" destOrd="0" presId="urn:microsoft.com/office/officeart/2018/2/layout/IconVerticalSolidList"/>
    <dgm:cxn modelId="{220AFDF3-F4A4-4897-B669-95C90294B8E1}" type="presParOf" srcId="{6FA3B215-EE03-4CF9-B5EE-E1AC2279C4FD}" destId="{AE9E5DA9-3DF1-4CCA-9AC5-6F212FB8C269}" srcOrd="3" destOrd="0" presId="urn:microsoft.com/office/officeart/2018/2/layout/IconVerticalSolidList"/>
    <dgm:cxn modelId="{F8FEF9D4-9AD4-4EA4-B52D-911E75223584}" type="presParOf" srcId="{09B17280-A47F-41F5-9B7C-3A24F4A36FA5}" destId="{0C1DB9BD-9AD8-41BF-A2AF-8B28290537EB}" srcOrd="3" destOrd="0" presId="urn:microsoft.com/office/officeart/2018/2/layout/IconVerticalSolidList"/>
    <dgm:cxn modelId="{4C062F22-F4C5-417D-816C-C98CABEF28A4}" type="presParOf" srcId="{09B17280-A47F-41F5-9B7C-3A24F4A36FA5}" destId="{614277B3-B41C-4507-9BE4-1EF769C5BE0D}" srcOrd="4" destOrd="0" presId="urn:microsoft.com/office/officeart/2018/2/layout/IconVerticalSolidList"/>
    <dgm:cxn modelId="{9EDD1726-7342-49CF-A4AE-05D00AE5EC17}" type="presParOf" srcId="{614277B3-B41C-4507-9BE4-1EF769C5BE0D}" destId="{AD5A4D95-8724-42B4-BAF0-BCB60106A0B7}" srcOrd="0" destOrd="0" presId="urn:microsoft.com/office/officeart/2018/2/layout/IconVerticalSolidList"/>
    <dgm:cxn modelId="{4DDDEFF4-3474-48D6-88CB-B325C66B90A4}" type="presParOf" srcId="{614277B3-B41C-4507-9BE4-1EF769C5BE0D}" destId="{A33A3E70-B36B-4D0A-8D13-E9C906D3D315}" srcOrd="1" destOrd="0" presId="urn:microsoft.com/office/officeart/2018/2/layout/IconVerticalSolidList"/>
    <dgm:cxn modelId="{F533C562-8561-4E3F-94CC-5D1CEDE5FD6B}" type="presParOf" srcId="{614277B3-B41C-4507-9BE4-1EF769C5BE0D}" destId="{7B606DC1-FBB8-4AC0-A174-FBA98A8AE822}" srcOrd="2" destOrd="0" presId="urn:microsoft.com/office/officeart/2018/2/layout/IconVerticalSolidList"/>
    <dgm:cxn modelId="{E223EFC5-348D-41EF-A3C9-1365645BEC04}" type="presParOf" srcId="{614277B3-B41C-4507-9BE4-1EF769C5BE0D}" destId="{9EEDC64E-30C4-44D0-8B31-89F7A7C7B0AA}" srcOrd="3" destOrd="0" presId="urn:microsoft.com/office/officeart/2018/2/layout/IconVerticalSolidLis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8E083F3-3801-4C11-9F37-6028BED3D432}" type="doc">
      <dgm:prSet loTypeId="urn:microsoft.com/office/officeart/2018/2/layout/IconCircleList" loCatId="icon" qsTypeId="urn:microsoft.com/office/officeart/2005/8/quickstyle/simple1" qsCatId="simple" csTypeId="urn:microsoft.com/office/officeart/2005/8/colors/accent1_2" csCatId="accent1" phldr="1"/>
      <dgm:spPr/>
      <dgm:t>
        <a:bodyPr/>
        <a:lstStyle/>
        <a:p>
          <a:endParaRPr lang="en-US"/>
        </a:p>
      </dgm:t>
    </dgm:pt>
    <dgm:pt modelId="{2ADD6935-E19D-49DB-A438-AC92FD5EFD64}">
      <dgm:prSet custT="1"/>
      <dgm:spPr/>
      <dgm:t>
        <a:bodyPr/>
        <a:lstStyle/>
        <a:p>
          <a:pPr>
            <a:lnSpc>
              <a:spcPct val="100000"/>
            </a:lnSpc>
          </a:pPr>
          <a:r>
            <a:rPr lang="en-GB" sz="1600" dirty="0"/>
            <a:t>Early detection of children with disease to prevent acute and long-term complications</a:t>
          </a:r>
          <a:endParaRPr lang="en-US" sz="1600" dirty="0"/>
        </a:p>
      </dgm:t>
    </dgm:pt>
    <dgm:pt modelId="{D66E3FF8-9E5F-441B-A650-FBDA3F018D48}" type="parTrans" cxnId="{CFB51DFA-D942-4293-BA2F-66B922941DCF}">
      <dgm:prSet/>
      <dgm:spPr/>
      <dgm:t>
        <a:bodyPr/>
        <a:lstStyle/>
        <a:p>
          <a:endParaRPr lang="en-US"/>
        </a:p>
      </dgm:t>
    </dgm:pt>
    <dgm:pt modelId="{102AE5BD-9D75-4464-9E50-1E3965ABE00E}" type="sibTrans" cxnId="{CFB51DFA-D942-4293-BA2F-66B922941DCF}">
      <dgm:prSet/>
      <dgm:spPr/>
      <dgm:t>
        <a:bodyPr/>
        <a:lstStyle/>
        <a:p>
          <a:pPr>
            <a:lnSpc>
              <a:spcPct val="100000"/>
            </a:lnSpc>
          </a:pPr>
          <a:endParaRPr lang="en-US"/>
        </a:p>
      </dgm:t>
    </dgm:pt>
    <dgm:pt modelId="{7565844F-6F0E-4E16-9CBA-6897C5961CD9}">
      <dgm:prSet custT="1"/>
      <dgm:spPr/>
      <dgm:t>
        <a:bodyPr/>
        <a:lstStyle/>
        <a:p>
          <a:pPr>
            <a:lnSpc>
              <a:spcPct val="100000"/>
            </a:lnSpc>
          </a:pPr>
          <a:r>
            <a:rPr lang="en-GB" sz="1600" dirty="0"/>
            <a:t>Identification of healthy individuals at increased risk of disease in the future for inclusion in prevention and intervention studies</a:t>
          </a:r>
          <a:endParaRPr lang="en-US" sz="1600" dirty="0"/>
        </a:p>
      </dgm:t>
    </dgm:pt>
    <dgm:pt modelId="{235B37DF-4BD1-4E5F-ABE8-65BB11CA2CC9}" type="parTrans" cxnId="{68CFF7F2-848E-407D-8609-25DC61372EF3}">
      <dgm:prSet/>
      <dgm:spPr/>
      <dgm:t>
        <a:bodyPr/>
        <a:lstStyle/>
        <a:p>
          <a:endParaRPr lang="en-US"/>
        </a:p>
      </dgm:t>
    </dgm:pt>
    <dgm:pt modelId="{3482599E-AA42-49FB-90B0-C3CC3DDB3EB6}" type="sibTrans" cxnId="{68CFF7F2-848E-407D-8609-25DC61372EF3}">
      <dgm:prSet/>
      <dgm:spPr/>
      <dgm:t>
        <a:bodyPr/>
        <a:lstStyle/>
        <a:p>
          <a:endParaRPr lang="en-US"/>
        </a:p>
      </dgm:t>
    </dgm:pt>
    <dgm:pt modelId="{683D392E-C5C2-4F73-811B-74497CE64D44}" type="pres">
      <dgm:prSet presAssocID="{98E083F3-3801-4C11-9F37-6028BED3D432}" presName="root" presStyleCnt="0">
        <dgm:presLayoutVars>
          <dgm:dir/>
          <dgm:resizeHandles val="exact"/>
        </dgm:presLayoutVars>
      </dgm:prSet>
      <dgm:spPr/>
    </dgm:pt>
    <dgm:pt modelId="{576B72B2-D651-4680-A3B2-CE7930D85FF6}" type="pres">
      <dgm:prSet presAssocID="{98E083F3-3801-4C11-9F37-6028BED3D432}" presName="container" presStyleCnt="0">
        <dgm:presLayoutVars>
          <dgm:dir/>
          <dgm:resizeHandles val="exact"/>
        </dgm:presLayoutVars>
      </dgm:prSet>
      <dgm:spPr/>
    </dgm:pt>
    <dgm:pt modelId="{14AA79DD-C5C4-49E8-B5FC-3BC14BC9F739}" type="pres">
      <dgm:prSet presAssocID="{2ADD6935-E19D-49DB-A438-AC92FD5EFD64}" presName="compNode" presStyleCnt="0"/>
      <dgm:spPr/>
    </dgm:pt>
    <dgm:pt modelId="{C48CF75B-CCA3-4000-8291-A83BCD148EE7}" type="pres">
      <dgm:prSet presAssocID="{2ADD6935-E19D-49DB-A438-AC92FD5EFD64}" presName="iconBgRect" presStyleLbl="bgShp" presStyleIdx="0" presStyleCnt="2"/>
      <dgm:spPr/>
    </dgm:pt>
    <dgm:pt modelId="{1AB8D90E-C92F-488A-BF7C-2942446382C3}" type="pres">
      <dgm:prSet presAssocID="{2ADD6935-E19D-49DB-A438-AC92FD5EFD64}" presName="iconRect" presStyleLbl="node1" presStyleIdx="0" presStyleCnt="2" custLinFactNeighborX="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Läkare"/>
        </a:ext>
      </dgm:extLst>
    </dgm:pt>
    <dgm:pt modelId="{D89A5E73-23FF-42A4-B9FB-B6273D5EFF62}" type="pres">
      <dgm:prSet presAssocID="{2ADD6935-E19D-49DB-A438-AC92FD5EFD64}" presName="spaceRect" presStyleCnt="0"/>
      <dgm:spPr/>
    </dgm:pt>
    <dgm:pt modelId="{1EE7DBDD-A2F6-4593-8464-DA341E549912}" type="pres">
      <dgm:prSet presAssocID="{2ADD6935-E19D-49DB-A438-AC92FD5EFD64}" presName="textRect" presStyleLbl="revTx" presStyleIdx="0" presStyleCnt="2">
        <dgm:presLayoutVars>
          <dgm:chMax val="1"/>
          <dgm:chPref val="1"/>
        </dgm:presLayoutVars>
      </dgm:prSet>
      <dgm:spPr/>
    </dgm:pt>
    <dgm:pt modelId="{4B8EE1DC-A7F0-4641-A9F3-57647C88AF54}" type="pres">
      <dgm:prSet presAssocID="{102AE5BD-9D75-4464-9E50-1E3965ABE00E}" presName="sibTrans" presStyleLbl="sibTrans2D1" presStyleIdx="0" presStyleCnt="0"/>
      <dgm:spPr/>
    </dgm:pt>
    <dgm:pt modelId="{96403EBF-0F92-4467-95FE-520B51EDBC0C}" type="pres">
      <dgm:prSet presAssocID="{7565844F-6F0E-4E16-9CBA-6897C5961CD9}" presName="compNode" presStyleCnt="0"/>
      <dgm:spPr/>
    </dgm:pt>
    <dgm:pt modelId="{9896D3CE-217B-4885-94B5-671715436405}" type="pres">
      <dgm:prSet presAssocID="{7565844F-6F0E-4E16-9CBA-6897C5961CD9}" presName="iconBgRect" presStyleLbl="bgShp" presStyleIdx="1" presStyleCnt="2"/>
      <dgm:spPr/>
    </dgm:pt>
    <dgm:pt modelId="{563DECD1-7070-4B23-B127-F500D46CC987}" type="pres">
      <dgm:prSet presAssocID="{7565844F-6F0E-4E16-9CBA-6897C5961CD9}"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Stetoskop"/>
        </a:ext>
      </dgm:extLst>
    </dgm:pt>
    <dgm:pt modelId="{1869853A-32A6-4D84-9AB0-6DE47E824184}" type="pres">
      <dgm:prSet presAssocID="{7565844F-6F0E-4E16-9CBA-6897C5961CD9}" presName="spaceRect" presStyleCnt="0"/>
      <dgm:spPr/>
    </dgm:pt>
    <dgm:pt modelId="{4CED3CBD-0DAE-457E-87EC-17CBD94F752D}" type="pres">
      <dgm:prSet presAssocID="{7565844F-6F0E-4E16-9CBA-6897C5961CD9}" presName="textRect" presStyleLbl="revTx" presStyleIdx="1" presStyleCnt="2">
        <dgm:presLayoutVars>
          <dgm:chMax val="1"/>
          <dgm:chPref val="1"/>
        </dgm:presLayoutVars>
      </dgm:prSet>
      <dgm:spPr/>
    </dgm:pt>
  </dgm:ptLst>
  <dgm:cxnLst>
    <dgm:cxn modelId="{732D9826-0864-4812-85D5-F4900FD45153}" type="presOf" srcId="{102AE5BD-9D75-4464-9E50-1E3965ABE00E}" destId="{4B8EE1DC-A7F0-4641-A9F3-57647C88AF54}" srcOrd="0" destOrd="0" presId="urn:microsoft.com/office/officeart/2018/2/layout/IconCircleList"/>
    <dgm:cxn modelId="{D3A6663E-375F-4484-B3F2-013B128EACAC}" type="presOf" srcId="{7565844F-6F0E-4E16-9CBA-6897C5961CD9}" destId="{4CED3CBD-0DAE-457E-87EC-17CBD94F752D}" srcOrd="0" destOrd="0" presId="urn:microsoft.com/office/officeart/2018/2/layout/IconCircleList"/>
    <dgm:cxn modelId="{F0992ED6-CF89-4EE5-8C3D-1556C00722CE}" type="presOf" srcId="{98E083F3-3801-4C11-9F37-6028BED3D432}" destId="{683D392E-C5C2-4F73-811B-74497CE64D44}" srcOrd="0" destOrd="0" presId="urn:microsoft.com/office/officeart/2018/2/layout/IconCircleList"/>
    <dgm:cxn modelId="{68CFF7F2-848E-407D-8609-25DC61372EF3}" srcId="{98E083F3-3801-4C11-9F37-6028BED3D432}" destId="{7565844F-6F0E-4E16-9CBA-6897C5961CD9}" srcOrd="1" destOrd="0" parTransId="{235B37DF-4BD1-4E5F-ABE8-65BB11CA2CC9}" sibTransId="{3482599E-AA42-49FB-90B0-C3CC3DDB3EB6}"/>
    <dgm:cxn modelId="{CFB51DFA-D942-4293-BA2F-66B922941DCF}" srcId="{98E083F3-3801-4C11-9F37-6028BED3D432}" destId="{2ADD6935-E19D-49DB-A438-AC92FD5EFD64}" srcOrd="0" destOrd="0" parTransId="{D66E3FF8-9E5F-441B-A650-FBDA3F018D48}" sibTransId="{102AE5BD-9D75-4464-9E50-1E3965ABE00E}"/>
    <dgm:cxn modelId="{B66A02FC-59D6-45CC-9C89-878CD82732FA}" type="presOf" srcId="{2ADD6935-E19D-49DB-A438-AC92FD5EFD64}" destId="{1EE7DBDD-A2F6-4593-8464-DA341E549912}" srcOrd="0" destOrd="0" presId="urn:microsoft.com/office/officeart/2018/2/layout/IconCircleList"/>
    <dgm:cxn modelId="{CDA8C90E-25D7-4E34-B0B0-54004C69FD4F}" type="presParOf" srcId="{683D392E-C5C2-4F73-811B-74497CE64D44}" destId="{576B72B2-D651-4680-A3B2-CE7930D85FF6}" srcOrd="0" destOrd="0" presId="urn:microsoft.com/office/officeart/2018/2/layout/IconCircleList"/>
    <dgm:cxn modelId="{70E1B74B-ADCE-4F31-9C35-2A995346DDA3}" type="presParOf" srcId="{576B72B2-D651-4680-A3B2-CE7930D85FF6}" destId="{14AA79DD-C5C4-49E8-B5FC-3BC14BC9F739}" srcOrd="0" destOrd="0" presId="urn:microsoft.com/office/officeart/2018/2/layout/IconCircleList"/>
    <dgm:cxn modelId="{95BC39C0-4EB6-4942-B2A3-1A1954821055}" type="presParOf" srcId="{14AA79DD-C5C4-49E8-B5FC-3BC14BC9F739}" destId="{C48CF75B-CCA3-4000-8291-A83BCD148EE7}" srcOrd="0" destOrd="0" presId="urn:microsoft.com/office/officeart/2018/2/layout/IconCircleList"/>
    <dgm:cxn modelId="{15DE2040-6788-4859-9F26-E19BCF629411}" type="presParOf" srcId="{14AA79DD-C5C4-49E8-B5FC-3BC14BC9F739}" destId="{1AB8D90E-C92F-488A-BF7C-2942446382C3}" srcOrd="1" destOrd="0" presId="urn:microsoft.com/office/officeart/2018/2/layout/IconCircleList"/>
    <dgm:cxn modelId="{7C266459-624D-4607-B5E8-588580BB6A8A}" type="presParOf" srcId="{14AA79DD-C5C4-49E8-B5FC-3BC14BC9F739}" destId="{D89A5E73-23FF-42A4-B9FB-B6273D5EFF62}" srcOrd="2" destOrd="0" presId="urn:microsoft.com/office/officeart/2018/2/layout/IconCircleList"/>
    <dgm:cxn modelId="{37BF3CE6-5AE6-47C9-90BC-C931FF68A936}" type="presParOf" srcId="{14AA79DD-C5C4-49E8-B5FC-3BC14BC9F739}" destId="{1EE7DBDD-A2F6-4593-8464-DA341E549912}" srcOrd="3" destOrd="0" presId="urn:microsoft.com/office/officeart/2018/2/layout/IconCircleList"/>
    <dgm:cxn modelId="{71FC9797-78FB-433C-88A7-027C07570235}" type="presParOf" srcId="{576B72B2-D651-4680-A3B2-CE7930D85FF6}" destId="{4B8EE1DC-A7F0-4641-A9F3-57647C88AF54}" srcOrd="1" destOrd="0" presId="urn:microsoft.com/office/officeart/2018/2/layout/IconCircleList"/>
    <dgm:cxn modelId="{D7B2BB68-EF19-4F5B-A8A5-AD0443DC991C}" type="presParOf" srcId="{576B72B2-D651-4680-A3B2-CE7930D85FF6}" destId="{96403EBF-0F92-4467-95FE-520B51EDBC0C}" srcOrd="2" destOrd="0" presId="urn:microsoft.com/office/officeart/2018/2/layout/IconCircleList"/>
    <dgm:cxn modelId="{C9F33B7C-EEEA-44C0-BC60-A852E3C44FAE}" type="presParOf" srcId="{96403EBF-0F92-4467-95FE-520B51EDBC0C}" destId="{9896D3CE-217B-4885-94B5-671715436405}" srcOrd="0" destOrd="0" presId="urn:microsoft.com/office/officeart/2018/2/layout/IconCircleList"/>
    <dgm:cxn modelId="{121EDAEE-B50E-4F0C-9BEC-C72849FB4DFD}" type="presParOf" srcId="{96403EBF-0F92-4467-95FE-520B51EDBC0C}" destId="{563DECD1-7070-4B23-B127-F500D46CC987}" srcOrd="1" destOrd="0" presId="urn:microsoft.com/office/officeart/2018/2/layout/IconCircleList"/>
    <dgm:cxn modelId="{030293F7-F83C-4223-8BDE-6F933365C72E}" type="presParOf" srcId="{96403EBF-0F92-4467-95FE-520B51EDBC0C}" destId="{1869853A-32A6-4D84-9AB0-6DE47E824184}" srcOrd="2" destOrd="0" presId="urn:microsoft.com/office/officeart/2018/2/layout/IconCircleList"/>
    <dgm:cxn modelId="{5AFD21C6-4CD9-4AE7-972F-E8E962D82C9D}" type="presParOf" srcId="{96403EBF-0F92-4467-95FE-520B51EDBC0C}" destId="{4CED3CBD-0DAE-457E-87EC-17CBD94F752D}"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A37920D-697B-8046-A123-7E5F41C7DBCB}" type="doc">
      <dgm:prSet loTypeId="urn:microsoft.com/office/officeart/2005/8/layout/radial6" loCatId="" qsTypeId="urn:microsoft.com/office/officeart/2005/8/quickstyle/simple1" qsCatId="simple" csTypeId="urn:microsoft.com/office/officeart/2005/8/colors/accent1_2" csCatId="accent1" phldr="1"/>
      <dgm:spPr/>
      <dgm:t>
        <a:bodyPr/>
        <a:lstStyle/>
        <a:p>
          <a:endParaRPr lang="en-GB"/>
        </a:p>
      </dgm:t>
    </dgm:pt>
    <dgm:pt modelId="{F66D6134-0FF0-3440-B4D7-FE5B1642FF3A}">
      <dgm:prSet phldrT="[Text]" custT="1"/>
      <dgm:spPr>
        <a:solidFill>
          <a:srgbClr val="8DC63F"/>
        </a:solidFill>
        <a:ln>
          <a:noFill/>
        </a:ln>
      </dgm:spPr>
      <dgm:t>
        <a:bodyPr/>
        <a:lstStyle/>
        <a:p>
          <a:endParaRPr lang="en-GB" sz="1200" b="0" dirty="0">
            <a:solidFill>
              <a:schemeClr val="bg1"/>
            </a:solidFill>
            <a:latin typeface="Avenir Book" panose="02000503020000020003" pitchFamily="2" charset="0"/>
            <a:ea typeface="Verdana" panose="020B0604030504040204" pitchFamily="34" charset="0"/>
            <a:cs typeface="Verdana" panose="020B0604030504040204" pitchFamily="34" charset="0"/>
          </a:endParaRPr>
        </a:p>
      </dgm:t>
    </dgm:pt>
    <dgm:pt modelId="{264F30C9-8D59-3441-B65A-CDA975BDD8F4}" type="parTrans" cxnId="{3AC28FF0-7287-B64D-BB21-83B815FFD375}">
      <dgm:prSet/>
      <dgm:spPr/>
      <dgm:t>
        <a:bodyPr/>
        <a:lstStyle/>
        <a:p>
          <a:endParaRPr lang="en-GB"/>
        </a:p>
      </dgm:t>
    </dgm:pt>
    <dgm:pt modelId="{8B6259E2-0C27-324E-B62D-98450E6B9FEC}" type="sibTrans" cxnId="{3AC28FF0-7287-B64D-BB21-83B815FFD375}">
      <dgm:prSet/>
      <dgm:spPr>
        <a:solidFill>
          <a:schemeClr val="accent5">
            <a:lumMod val="40000"/>
            <a:lumOff val="60000"/>
          </a:schemeClr>
        </a:solidFill>
      </dgm:spPr>
      <dgm:t>
        <a:bodyPr/>
        <a:lstStyle/>
        <a:p>
          <a:endParaRPr lang="en-GB"/>
        </a:p>
      </dgm:t>
    </dgm:pt>
    <dgm:pt modelId="{5D3BA91E-8022-314D-ACD5-1D5E917F31BD}">
      <dgm:prSet phldrT="[Text]" custT="1"/>
      <dgm:spPr>
        <a:solidFill>
          <a:srgbClr val="00AEEF"/>
        </a:solidFill>
        <a:ln>
          <a:noFill/>
        </a:ln>
      </dgm:spPr>
      <dgm:t>
        <a:bodyPr/>
        <a:lstStyle/>
        <a:p>
          <a:endParaRPr lang="en-GB" sz="1200" b="0" dirty="0">
            <a:solidFill>
              <a:schemeClr val="bg1"/>
            </a:solidFill>
            <a:latin typeface="Avenir Book" panose="02000503020000020003" pitchFamily="2" charset="0"/>
          </a:endParaRPr>
        </a:p>
      </dgm:t>
    </dgm:pt>
    <dgm:pt modelId="{51B46F3C-06B9-5645-BF28-408F3CC780D5}" type="parTrans" cxnId="{7B447DB8-7D69-CD48-8597-D8F23330AC35}">
      <dgm:prSet/>
      <dgm:spPr/>
      <dgm:t>
        <a:bodyPr/>
        <a:lstStyle/>
        <a:p>
          <a:endParaRPr lang="en-GB"/>
        </a:p>
      </dgm:t>
    </dgm:pt>
    <dgm:pt modelId="{D093912E-9797-F64E-9090-7BCA2F6DBCEA}" type="sibTrans" cxnId="{7B447DB8-7D69-CD48-8597-D8F23330AC35}">
      <dgm:prSet/>
      <dgm:spPr>
        <a:solidFill>
          <a:schemeClr val="accent5">
            <a:lumMod val="40000"/>
            <a:lumOff val="60000"/>
          </a:schemeClr>
        </a:solidFill>
      </dgm:spPr>
      <dgm:t>
        <a:bodyPr/>
        <a:lstStyle/>
        <a:p>
          <a:endParaRPr lang="en-GB"/>
        </a:p>
      </dgm:t>
    </dgm:pt>
    <dgm:pt modelId="{298A222E-48BD-9E45-BAAE-C14AE60CA311}">
      <dgm:prSet phldrT="[Text]" custT="1"/>
      <dgm:spPr>
        <a:solidFill>
          <a:srgbClr val="ED1C24"/>
        </a:solidFill>
        <a:ln>
          <a:noFill/>
        </a:ln>
      </dgm:spPr>
      <dgm:t>
        <a:bodyPr/>
        <a:lstStyle/>
        <a:p>
          <a:endParaRPr lang="en-GB" sz="1200" b="0" dirty="0">
            <a:solidFill>
              <a:schemeClr val="bg1"/>
            </a:solidFill>
            <a:latin typeface="Avenir Book" panose="02000503020000020003" pitchFamily="2" charset="0"/>
            <a:ea typeface="Verdana" panose="020B0604030504040204" pitchFamily="34" charset="0"/>
            <a:cs typeface="Verdana" panose="020B0604030504040204" pitchFamily="34" charset="0"/>
          </a:endParaRPr>
        </a:p>
      </dgm:t>
    </dgm:pt>
    <dgm:pt modelId="{0B3700CC-D36E-6C46-9343-C29E2B1ABAF8}" type="parTrans" cxnId="{5ACB1CB8-69FC-F34A-A4A6-2CA35F390EB8}">
      <dgm:prSet/>
      <dgm:spPr/>
      <dgm:t>
        <a:bodyPr/>
        <a:lstStyle/>
        <a:p>
          <a:endParaRPr lang="en-GB"/>
        </a:p>
      </dgm:t>
    </dgm:pt>
    <dgm:pt modelId="{986F51B8-531F-3547-BF40-26C2E89BA253}" type="sibTrans" cxnId="{5ACB1CB8-69FC-F34A-A4A6-2CA35F390EB8}">
      <dgm:prSet/>
      <dgm:spPr>
        <a:solidFill>
          <a:schemeClr val="accent5">
            <a:lumMod val="40000"/>
            <a:lumOff val="60000"/>
          </a:schemeClr>
        </a:solidFill>
      </dgm:spPr>
      <dgm:t>
        <a:bodyPr/>
        <a:lstStyle/>
        <a:p>
          <a:endParaRPr lang="en-GB"/>
        </a:p>
      </dgm:t>
    </dgm:pt>
    <dgm:pt modelId="{A7B22300-81C3-8E42-9BEA-C587339705F5}">
      <dgm:prSet phldrT="[Text]"/>
      <dgm:spPr>
        <a:solidFill>
          <a:schemeClr val="accent5">
            <a:lumMod val="20000"/>
            <a:lumOff val="80000"/>
          </a:schemeClr>
        </a:solidFill>
        <a:ln>
          <a:noFill/>
        </a:ln>
      </dgm:spPr>
      <dgm:t>
        <a:bodyPr/>
        <a:lstStyle/>
        <a:p>
          <a:endParaRPr lang="en-GB" dirty="0"/>
        </a:p>
      </dgm:t>
    </dgm:pt>
    <dgm:pt modelId="{B8FAC836-3DF2-8D48-B9E0-9E59A8B30FB1}" type="sibTrans" cxnId="{CF418AE7-4317-6B47-989E-E4E71DD68D88}">
      <dgm:prSet/>
      <dgm:spPr/>
      <dgm:t>
        <a:bodyPr/>
        <a:lstStyle/>
        <a:p>
          <a:endParaRPr lang="en-GB"/>
        </a:p>
      </dgm:t>
    </dgm:pt>
    <dgm:pt modelId="{F04E191E-64C5-4E4D-AC81-12101680B5C2}" type="parTrans" cxnId="{CF418AE7-4317-6B47-989E-E4E71DD68D88}">
      <dgm:prSet/>
      <dgm:spPr/>
      <dgm:t>
        <a:bodyPr/>
        <a:lstStyle/>
        <a:p>
          <a:endParaRPr lang="en-GB"/>
        </a:p>
      </dgm:t>
    </dgm:pt>
    <dgm:pt modelId="{12087BFA-B59A-E840-AE70-0BBE05C96008}" type="pres">
      <dgm:prSet presAssocID="{BA37920D-697B-8046-A123-7E5F41C7DBCB}" presName="Name0" presStyleCnt="0">
        <dgm:presLayoutVars>
          <dgm:chMax val="1"/>
          <dgm:dir/>
          <dgm:animLvl val="ctr"/>
          <dgm:resizeHandles val="exact"/>
        </dgm:presLayoutVars>
      </dgm:prSet>
      <dgm:spPr/>
    </dgm:pt>
    <dgm:pt modelId="{363EED0A-2F02-5943-BC43-FE8D05EF0A21}" type="pres">
      <dgm:prSet presAssocID="{A7B22300-81C3-8E42-9BEA-C587339705F5}" presName="centerShape" presStyleLbl="node0" presStyleIdx="0" presStyleCnt="1" custLinFactNeighborX="168" custLinFactNeighborY="-615"/>
      <dgm:spPr/>
    </dgm:pt>
    <dgm:pt modelId="{518FB989-F852-8841-B8A4-1632711983D0}" type="pres">
      <dgm:prSet presAssocID="{F66D6134-0FF0-3440-B4D7-FE5B1642FF3A}" presName="node" presStyleLbl="node1" presStyleIdx="0" presStyleCnt="3" custScaleX="154609" custScaleY="154609" custRadScaleRad="100855">
        <dgm:presLayoutVars>
          <dgm:bulletEnabled val="1"/>
        </dgm:presLayoutVars>
      </dgm:prSet>
      <dgm:spPr/>
    </dgm:pt>
    <dgm:pt modelId="{C9E4781A-ACB4-554F-B63B-20C402C93C2F}" type="pres">
      <dgm:prSet presAssocID="{F66D6134-0FF0-3440-B4D7-FE5B1642FF3A}" presName="dummy" presStyleCnt="0"/>
      <dgm:spPr/>
    </dgm:pt>
    <dgm:pt modelId="{B32A59CF-22A4-3046-BF8C-8555F45514E4}" type="pres">
      <dgm:prSet presAssocID="{8B6259E2-0C27-324E-B62D-98450E6B9FEC}" presName="sibTrans" presStyleLbl="sibTrans2D1" presStyleIdx="0" presStyleCnt="3"/>
      <dgm:spPr/>
    </dgm:pt>
    <dgm:pt modelId="{0D3EFC5C-E055-8546-AFB0-7518F58F6D87}" type="pres">
      <dgm:prSet presAssocID="{5D3BA91E-8022-314D-ACD5-1D5E917F31BD}" presName="node" presStyleLbl="node1" presStyleIdx="1" presStyleCnt="3" custScaleX="154609" custScaleY="154609">
        <dgm:presLayoutVars>
          <dgm:bulletEnabled val="1"/>
        </dgm:presLayoutVars>
      </dgm:prSet>
      <dgm:spPr/>
    </dgm:pt>
    <dgm:pt modelId="{A8EE8BEE-CF07-3243-9CAD-8D81E2F3E7D5}" type="pres">
      <dgm:prSet presAssocID="{5D3BA91E-8022-314D-ACD5-1D5E917F31BD}" presName="dummy" presStyleCnt="0"/>
      <dgm:spPr/>
    </dgm:pt>
    <dgm:pt modelId="{1CE47F30-A2EF-084B-A005-6A28E170CA59}" type="pres">
      <dgm:prSet presAssocID="{D093912E-9797-F64E-9090-7BCA2F6DBCEA}" presName="sibTrans" presStyleLbl="sibTrans2D1" presStyleIdx="1" presStyleCnt="3"/>
      <dgm:spPr/>
    </dgm:pt>
    <dgm:pt modelId="{6B62D8A4-57ED-0949-9640-675EF88908AE}" type="pres">
      <dgm:prSet presAssocID="{298A222E-48BD-9E45-BAAE-C14AE60CA311}" presName="node" presStyleLbl="node1" presStyleIdx="2" presStyleCnt="3" custScaleX="154461" custScaleY="154609">
        <dgm:presLayoutVars>
          <dgm:bulletEnabled val="1"/>
        </dgm:presLayoutVars>
      </dgm:prSet>
      <dgm:spPr/>
    </dgm:pt>
    <dgm:pt modelId="{BEEC71AA-873B-1D42-ADD3-83A6FE07FA28}" type="pres">
      <dgm:prSet presAssocID="{298A222E-48BD-9E45-BAAE-C14AE60CA311}" presName="dummy" presStyleCnt="0"/>
      <dgm:spPr/>
    </dgm:pt>
    <dgm:pt modelId="{DAE2EC14-D7CA-1E4E-B3EB-8528A2269AE7}" type="pres">
      <dgm:prSet presAssocID="{986F51B8-531F-3547-BF40-26C2E89BA253}" presName="sibTrans" presStyleLbl="sibTrans2D1" presStyleIdx="2" presStyleCnt="3"/>
      <dgm:spPr/>
    </dgm:pt>
  </dgm:ptLst>
  <dgm:cxnLst>
    <dgm:cxn modelId="{75730520-6F07-A34E-BE0C-6695AD5743CA}" type="presOf" srcId="{8B6259E2-0C27-324E-B62D-98450E6B9FEC}" destId="{B32A59CF-22A4-3046-BF8C-8555F45514E4}" srcOrd="0" destOrd="0" presId="urn:microsoft.com/office/officeart/2005/8/layout/radial6"/>
    <dgm:cxn modelId="{CADA914E-6ED7-3142-B64B-8491D11B260A}" type="presOf" srcId="{F66D6134-0FF0-3440-B4D7-FE5B1642FF3A}" destId="{518FB989-F852-8841-B8A4-1632711983D0}" srcOrd="0" destOrd="0" presId="urn:microsoft.com/office/officeart/2005/8/layout/radial6"/>
    <dgm:cxn modelId="{5113D57E-08ED-4A44-A34E-918581A6E4EF}" type="presOf" srcId="{BA37920D-697B-8046-A123-7E5F41C7DBCB}" destId="{12087BFA-B59A-E840-AE70-0BBE05C96008}" srcOrd="0" destOrd="0" presId="urn:microsoft.com/office/officeart/2005/8/layout/radial6"/>
    <dgm:cxn modelId="{BEAFB982-AB96-A741-9E96-C321005E6BCB}" type="presOf" srcId="{5D3BA91E-8022-314D-ACD5-1D5E917F31BD}" destId="{0D3EFC5C-E055-8546-AFB0-7518F58F6D87}" srcOrd="0" destOrd="0" presId="urn:microsoft.com/office/officeart/2005/8/layout/radial6"/>
    <dgm:cxn modelId="{5626FD87-F80A-5148-BD07-B88ADAD1F39B}" type="presOf" srcId="{298A222E-48BD-9E45-BAAE-C14AE60CA311}" destId="{6B62D8A4-57ED-0949-9640-675EF88908AE}" srcOrd="0" destOrd="0" presId="urn:microsoft.com/office/officeart/2005/8/layout/radial6"/>
    <dgm:cxn modelId="{3E7589A7-6369-DB4E-BB63-6223401C5FFC}" type="presOf" srcId="{986F51B8-531F-3547-BF40-26C2E89BA253}" destId="{DAE2EC14-D7CA-1E4E-B3EB-8528A2269AE7}" srcOrd="0" destOrd="0" presId="urn:microsoft.com/office/officeart/2005/8/layout/radial6"/>
    <dgm:cxn modelId="{5ACB1CB8-69FC-F34A-A4A6-2CA35F390EB8}" srcId="{A7B22300-81C3-8E42-9BEA-C587339705F5}" destId="{298A222E-48BD-9E45-BAAE-C14AE60CA311}" srcOrd="2" destOrd="0" parTransId="{0B3700CC-D36E-6C46-9343-C29E2B1ABAF8}" sibTransId="{986F51B8-531F-3547-BF40-26C2E89BA253}"/>
    <dgm:cxn modelId="{7B447DB8-7D69-CD48-8597-D8F23330AC35}" srcId="{A7B22300-81C3-8E42-9BEA-C587339705F5}" destId="{5D3BA91E-8022-314D-ACD5-1D5E917F31BD}" srcOrd="1" destOrd="0" parTransId="{51B46F3C-06B9-5645-BF28-408F3CC780D5}" sibTransId="{D093912E-9797-F64E-9090-7BCA2F6DBCEA}"/>
    <dgm:cxn modelId="{9D7112D8-2C09-CE4E-A999-6E3CC509F172}" type="presOf" srcId="{D093912E-9797-F64E-9090-7BCA2F6DBCEA}" destId="{1CE47F30-A2EF-084B-A005-6A28E170CA59}" srcOrd="0" destOrd="0" presId="urn:microsoft.com/office/officeart/2005/8/layout/radial6"/>
    <dgm:cxn modelId="{A15A45DE-5A47-8943-B2B2-768945200196}" type="presOf" srcId="{A7B22300-81C3-8E42-9BEA-C587339705F5}" destId="{363EED0A-2F02-5943-BC43-FE8D05EF0A21}" srcOrd="0" destOrd="0" presId="urn:microsoft.com/office/officeart/2005/8/layout/radial6"/>
    <dgm:cxn modelId="{CF418AE7-4317-6B47-989E-E4E71DD68D88}" srcId="{BA37920D-697B-8046-A123-7E5F41C7DBCB}" destId="{A7B22300-81C3-8E42-9BEA-C587339705F5}" srcOrd="0" destOrd="0" parTransId="{F04E191E-64C5-4E4D-AC81-12101680B5C2}" sibTransId="{B8FAC836-3DF2-8D48-B9E0-9E59A8B30FB1}"/>
    <dgm:cxn modelId="{3AC28FF0-7287-B64D-BB21-83B815FFD375}" srcId="{A7B22300-81C3-8E42-9BEA-C587339705F5}" destId="{F66D6134-0FF0-3440-B4D7-FE5B1642FF3A}" srcOrd="0" destOrd="0" parTransId="{264F30C9-8D59-3441-B65A-CDA975BDD8F4}" sibTransId="{8B6259E2-0C27-324E-B62D-98450E6B9FEC}"/>
    <dgm:cxn modelId="{B03D7B11-2944-2144-8291-A6ADE9A39ACD}" type="presParOf" srcId="{12087BFA-B59A-E840-AE70-0BBE05C96008}" destId="{363EED0A-2F02-5943-BC43-FE8D05EF0A21}" srcOrd="0" destOrd="0" presId="urn:microsoft.com/office/officeart/2005/8/layout/radial6"/>
    <dgm:cxn modelId="{28DE39F3-F353-1341-AAC8-09F2C5105F2C}" type="presParOf" srcId="{12087BFA-B59A-E840-AE70-0BBE05C96008}" destId="{518FB989-F852-8841-B8A4-1632711983D0}" srcOrd="1" destOrd="0" presId="urn:microsoft.com/office/officeart/2005/8/layout/radial6"/>
    <dgm:cxn modelId="{E4544679-CF91-D049-A81C-0C6BAAF184EC}" type="presParOf" srcId="{12087BFA-B59A-E840-AE70-0BBE05C96008}" destId="{C9E4781A-ACB4-554F-B63B-20C402C93C2F}" srcOrd="2" destOrd="0" presId="urn:microsoft.com/office/officeart/2005/8/layout/radial6"/>
    <dgm:cxn modelId="{55BE38C3-248B-F848-A00F-4B3D65A24626}" type="presParOf" srcId="{12087BFA-B59A-E840-AE70-0BBE05C96008}" destId="{B32A59CF-22A4-3046-BF8C-8555F45514E4}" srcOrd="3" destOrd="0" presId="urn:microsoft.com/office/officeart/2005/8/layout/radial6"/>
    <dgm:cxn modelId="{F1BC24D7-5F9A-4849-B2C4-E0CF96949B38}" type="presParOf" srcId="{12087BFA-B59A-E840-AE70-0BBE05C96008}" destId="{0D3EFC5C-E055-8546-AFB0-7518F58F6D87}" srcOrd="4" destOrd="0" presId="urn:microsoft.com/office/officeart/2005/8/layout/radial6"/>
    <dgm:cxn modelId="{98274CD5-2E1E-E448-9856-CE1D1F5E3381}" type="presParOf" srcId="{12087BFA-B59A-E840-AE70-0BBE05C96008}" destId="{A8EE8BEE-CF07-3243-9CAD-8D81E2F3E7D5}" srcOrd="5" destOrd="0" presId="urn:microsoft.com/office/officeart/2005/8/layout/radial6"/>
    <dgm:cxn modelId="{FA14636F-2153-254F-84F7-D30D6834F45D}" type="presParOf" srcId="{12087BFA-B59A-E840-AE70-0BBE05C96008}" destId="{1CE47F30-A2EF-084B-A005-6A28E170CA59}" srcOrd="6" destOrd="0" presId="urn:microsoft.com/office/officeart/2005/8/layout/radial6"/>
    <dgm:cxn modelId="{1256F594-424B-0747-89C7-7F7CCAB9CACE}" type="presParOf" srcId="{12087BFA-B59A-E840-AE70-0BBE05C96008}" destId="{6B62D8A4-57ED-0949-9640-675EF88908AE}" srcOrd="7" destOrd="0" presId="urn:microsoft.com/office/officeart/2005/8/layout/radial6"/>
    <dgm:cxn modelId="{9E49B4A0-7215-3B4E-9AD7-9270CE3E4FDF}" type="presParOf" srcId="{12087BFA-B59A-E840-AE70-0BBE05C96008}" destId="{BEEC71AA-873B-1D42-ADD3-83A6FE07FA28}" srcOrd="8" destOrd="0" presId="urn:microsoft.com/office/officeart/2005/8/layout/radial6"/>
    <dgm:cxn modelId="{4AB76A7B-508C-1E43-887E-BEDE48924A7A}" type="presParOf" srcId="{12087BFA-B59A-E840-AE70-0BBE05C96008}" destId="{DAE2EC14-D7CA-1E4E-B3EB-8528A2269AE7}" srcOrd="9"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5.xml><?xml version="1.0" encoding="utf-8"?>
<dgm:dataModel xmlns:dgm="http://schemas.openxmlformats.org/drawingml/2006/diagram" xmlns:a="http://schemas.openxmlformats.org/drawingml/2006/main">
  <dgm:ptLst>
    <dgm:pt modelId="{EF979A58-C9E5-154C-A77E-21ED64A9773E}" type="doc">
      <dgm:prSet loTypeId="urn:microsoft.com/office/officeart/2005/8/layout/radial4" loCatId="" qsTypeId="urn:microsoft.com/office/officeart/2005/8/quickstyle/simple1" qsCatId="simple" csTypeId="urn:microsoft.com/office/officeart/2005/8/colors/accent1_2" csCatId="accent1" phldr="1"/>
      <dgm:spPr/>
      <dgm:t>
        <a:bodyPr/>
        <a:lstStyle/>
        <a:p>
          <a:endParaRPr lang="en-GB"/>
        </a:p>
      </dgm:t>
    </dgm:pt>
    <dgm:pt modelId="{EACE1A72-E65E-2842-B6D7-F930D48C17DE}" type="pres">
      <dgm:prSet presAssocID="{EF979A58-C9E5-154C-A77E-21ED64A9773E}" presName="cycle" presStyleCnt="0">
        <dgm:presLayoutVars>
          <dgm:chMax val="1"/>
          <dgm:dir/>
          <dgm:animLvl val="ctr"/>
          <dgm:resizeHandles val="exact"/>
        </dgm:presLayoutVars>
      </dgm:prSet>
      <dgm:spPr/>
    </dgm:pt>
  </dgm:ptLst>
  <dgm:cxnLst>
    <dgm:cxn modelId="{19374DB9-45EB-F240-A890-B3C8D5CBA9E9}" type="presOf" srcId="{EF979A58-C9E5-154C-A77E-21ED64A9773E}" destId="{EACE1A72-E65E-2842-B6D7-F930D48C17DE}" srcOrd="0" destOrd="0" presId="urn:microsoft.com/office/officeart/2005/8/layout/radial4"/>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0285EF1-62FA-4442-A2D4-2045E0CC1BE3}" type="doc">
      <dgm:prSet loTypeId="urn:microsoft.com/office/officeart/2018/2/layout/IconCircleList" loCatId="icon" qsTypeId="urn:microsoft.com/office/officeart/2005/8/quickstyle/simple1" qsCatId="simple" csTypeId="urn:microsoft.com/office/officeart/2005/8/colors/accent1_2" csCatId="accent1" phldr="1"/>
      <dgm:spPr/>
      <dgm:t>
        <a:bodyPr/>
        <a:lstStyle/>
        <a:p>
          <a:endParaRPr lang="en-US"/>
        </a:p>
      </dgm:t>
    </dgm:pt>
    <dgm:pt modelId="{D962C774-B9DC-4DB5-B149-55818DB0CFB6}">
      <dgm:prSet/>
      <dgm:spPr/>
      <dgm:t>
        <a:bodyPr/>
        <a:lstStyle/>
        <a:p>
          <a:pPr>
            <a:lnSpc>
              <a:spcPct val="100000"/>
            </a:lnSpc>
          </a:pPr>
          <a:r>
            <a:rPr lang="en-GB" dirty="0"/>
            <a:t>To explore the prevalence of autoantibodies for T1D, CD and AIT in a general </a:t>
          </a:r>
          <a:r>
            <a:rPr lang="en-GB" dirty="0" err="1"/>
            <a:t>pediatric</a:t>
          </a:r>
          <a:r>
            <a:rPr lang="en-GB" dirty="0"/>
            <a:t> population</a:t>
          </a:r>
          <a:endParaRPr lang="en-US" dirty="0"/>
        </a:p>
      </dgm:t>
    </dgm:pt>
    <dgm:pt modelId="{DE78EFB4-DB5E-426A-B60B-10769365ED39}" type="parTrans" cxnId="{7062AEEC-4954-40B7-B861-CE49FA79F330}">
      <dgm:prSet/>
      <dgm:spPr/>
      <dgm:t>
        <a:bodyPr/>
        <a:lstStyle/>
        <a:p>
          <a:endParaRPr lang="en-US"/>
        </a:p>
      </dgm:t>
    </dgm:pt>
    <dgm:pt modelId="{74E1FFF3-A19F-4C38-85AB-D1937679D696}" type="sibTrans" cxnId="{7062AEEC-4954-40B7-B861-CE49FA79F330}">
      <dgm:prSet/>
      <dgm:spPr/>
      <dgm:t>
        <a:bodyPr/>
        <a:lstStyle/>
        <a:p>
          <a:pPr>
            <a:lnSpc>
              <a:spcPct val="100000"/>
            </a:lnSpc>
          </a:pPr>
          <a:endParaRPr lang="en-US"/>
        </a:p>
      </dgm:t>
    </dgm:pt>
    <dgm:pt modelId="{21B93993-65DE-4814-8CD8-EB6BE94FCB8A}">
      <dgm:prSet/>
      <dgm:spPr/>
      <dgm:t>
        <a:bodyPr/>
        <a:lstStyle/>
        <a:p>
          <a:pPr>
            <a:lnSpc>
              <a:spcPct val="100000"/>
            </a:lnSpc>
          </a:pPr>
          <a:r>
            <a:rPr lang="en-GB" dirty="0"/>
            <a:t>To test the feasibility of home capillary blood sampling for future large-scale screening</a:t>
          </a:r>
          <a:endParaRPr lang="en-US" dirty="0"/>
        </a:p>
      </dgm:t>
    </dgm:pt>
    <dgm:pt modelId="{A2FB1ECF-3D90-42E0-80BD-7FF87E82D03C}" type="parTrans" cxnId="{B97F16D8-71EB-43E0-89F4-4B764F5AAC4A}">
      <dgm:prSet/>
      <dgm:spPr/>
      <dgm:t>
        <a:bodyPr/>
        <a:lstStyle/>
        <a:p>
          <a:endParaRPr lang="en-US"/>
        </a:p>
      </dgm:t>
    </dgm:pt>
    <dgm:pt modelId="{04255507-93FF-407D-91AF-1A1A52050406}" type="sibTrans" cxnId="{B97F16D8-71EB-43E0-89F4-4B764F5AAC4A}">
      <dgm:prSet/>
      <dgm:spPr/>
      <dgm:t>
        <a:bodyPr/>
        <a:lstStyle/>
        <a:p>
          <a:endParaRPr lang="en-US"/>
        </a:p>
      </dgm:t>
    </dgm:pt>
    <dgm:pt modelId="{C1B661FA-BDE2-4C93-802E-0DC2115C53C0}" type="pres">
      <dgm:prSet presAssocID="{10285EF1-62FA-4442-A2D4-2045E0CC1BE3}" presName="root" presStyleCnt="0">
        <dgm:presLayoutVars>
          <dgm:dir/>
          <dgm:resizeHandles val="exact"/>
        </dgm:presLayoutVars>
      </dgm:prSet>
      <dgm:spPr/>
    </dgm:pt>
    <dgm:pt modelId="{B6589B91-3F7A-4F1D-9BCE-A8090CDE1BBE}" type="pres">
      <dgm:prSet presAssocID="{10285EF1-62FA-4442-A2D4-2045E0CC1BE3}" presName="container" presStyleCnt="0">
        <dgm:presLayoutVars>
          <dgm:dir/>
          <dgm:resizeHandles val="exact"/>
        </dgm:presLayoutVars>
      </dgm:prSet>
      <dgm:spPr/>
    </dgm:pt>
    <dgm:pt modelId="{5578F594-CED8-4DA9-93DE-C7E04F3FC619}" type="pres">
      <dgm:prSet presAssocID="{D962C774-B9DC-4DB5-B149-55818DB0CFB6}" presName="compNode" presStyleCnt="0"/>
      <dgm:spPr/>
    </dgm:pt>
    <dgm:pt modelId="{2402ADC7-7FAB-414F-B5EF-756F52720B5B}" type="pres">
      <dgm:prSet presAssocID="{D962C774-B9DC-4DB5-B149-55818DB0CFB6}" presName="iconBgRect" presStyleLbl="bgShp" presStyleIdx="0" presStyleCnt="2"/>
      <dgm:spPr/>
    </dgm:pt>
    <dgm:pt modelId="{56174A45-2FA9-4307-847D-10E76D6791B1}" type="pres">
      <dgm:prSet presAssocID="{D962C774-B9DC-4DB5-B149-55818DB0CFB6}"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Target Audience"/>
        </a:ext>
      </dgm:extLst>
    </dgm:pt>
    <dgm:pt modelId="{D8D8A735-0EE4-4106-B289-7873DE7F817A}" type="pres">
      <dgm:prSet presAssocID="{D962C774-B9DC-4DB5-B149-55818DB0CFB6}" presName="spaceRect" presStyleCnt="0"/>
      <dgm:spPr/>
    </dgm:pt>
    <dgm:pt modelId="{ED3B6974-C645-4C38-8C11-A6C130DD673B}" type="pres">
      <dgm:prSet presAssocID="{D962C774-B9DC-4DB5-B149-55818DB0CFB6}" presName="textRect" presStyleLbl="revTx" presStyleIdx="0" presStyleCnt="2">
        <dgm:presLayoutVars>
          <dgm:chMax val="1"/>
          <dgm:chPref val="1"/>
        </dgm:presLayoutVars>
      </dgm:prSet>
      <dgm:spPr/>
    </dgm:pt>
    <dgm:pt modelId="{B083D13A-3685-4BD7-BD83-38C1BE8F1228}" type="pres">
      <dgm:prSet presAssocID="{74E1FFF3-A19F-4C38-85AB-D1937679D696}" presName="sibTrans" presStyleLbl="sibTrans2D1" presStyleIdx="0" presStyleCnt="0"/>
      <dgm:spPr/>
    </dgm:pt>
    <dgm:pt modelId="{982FD28C-07F3-4E2A-B945-C8CF1EDA8540}" type="pres">
      <dgm:prSet presAssocID="{21B93993-65DE-4814-8CD8-EB6BE94FCB8A}" presName="compNode" presStyleCnt="0"/>
      <dgm:spPr/>
    </dgm:pt>
    <dgm:pt modelId="{258DC3E2-6BA9-4EE9-A908-94400F3A6FB3}" type="pres">
      <dgm:prSet presAssocID="{21B93993-65DE-4814-8CD8-EB6BE94FCB8A}" presName="iconBgRect" presStyleLbl="bgShp" presStyleIdx="1" presStyleCnt="2"/>
      <dgm:spPr/>
    </dgm:pt>
    <dgm:pt modelId="{7F029F97-585C-4F7F-A263-8242E2DA1701}" type="pres">
      <dgm:prSet presAssocID="{21B93993-65DE-4814-8CD8-EB6BE94FCB8A}"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Dropp"/>
        </a:ext>
      </dgm:extLst>
    </dgm:pt>
    <dgm:pt modelId="{9238830F-2E3A-4650-928C-000E97622894}" type="pres">
      <dgm:prSet presAssocID="{21B93993-65DE-4814-8CD8-EB6BE94FCB8A}" presName="spaceRect" presStyleCnt="0"/>
      <dgm:spPr/>
    </dgm:pt>
    <dgm:pt modelId="{2F278315-6BC5-4424-888F-B0423E8C7CE1}" type="pres">
      <dgm:prSet presAssocID="{21B93993-65DE-4814-8CD8-EB6BE94FCB8A}" presName="textRect" presStyleLbl="revTx" presStyleIdx="1" presStyleCnt="2">
        <dgm:presLayoutVars>
          <dgm:chMax val="1"/>
          <dgm:chPref val="1"/>
        </dgm:presLayoutVars>
      </dgm:prSet>
      <dgm:spPr/>
    </dgm:pt>
  </dgm:ptLst>
  <dgm:cxnLst>
    <dgm:cxn modelId="{193A8F2D-8A7F-44C9-B89F-3D25590FE381}" type="presOf" srcId="{10285EF1-62FA-4442-A2D4-2045E0CC1BE3}" destId="{C1B661FA-BDE2-4C93-802E-0DC2115C53C0}" srcOrd="0" destOrd="0" presId="urn:microsoft.com/office/officeart/2018/2/layout/IconCircleList"/>
    <dgm:cxn modelId="{A0F10374-4E63-4117-BCF5-FA5E6A2B2FFC}" type="presOf" srcId="{21B93993-65DE-4814-8CD8-EB6BE94FCB8A}" destId="{2F278315-6BC5-4424-888F-B0423E8C7CE1}" srcOrd="0" destOrd="0" presId="urn:microsoft.com/office/officeart/2018/2/layout/IconCircleList"/>
    <dgm:cxn modelId="{3C76589F-90A7-49A7-B538-D010FC818320}" type="presOf" srcId="{74E1FFF3-A19F-4C38-85AB-D1937679D696}" destId="{B083D13A-3685-4BD7-BD83-38C1BE8F1228}" srcOrd="0" destOrd="0" presId="urn:microsoft.com/office/officeart/2018/2/layout/IconCircleList"/>
    <dgm:cxn modelId="{FCCBBBA9-2C93-4EB4-B975-2345AB5ADB37}" type="presOf" srcId="{D962C774-B9DC-4DB5-B149-55818DB0CFB6}" destId="{ED3B6974-C645-4C38-8C11-A6C130DD673B}" srcOrd="0" destOrd="0" presId="urn:microsoft.com/office/officeart/2018/2/layout/IconCircleList"/>
    <dgm:cxn modelId="{B97F16D8-71EB-43E0-89F4-4B764F5AAC4A}" srcId="{10285EF1-62FA-4442-A2D4-2045E0CC1BE3}" destId="{21B93993-65DE-4814-8CD8-EB6BE94FCB8A}" srcOrd="1" destOrd="0" parTransId="{A2FB1ECF-3D90-42E0-80BD-7FF87E82D03C}" sibTransId="{04255507-93FF-407D-91AF-1A1A52050406}"/>
    <dgm:cxn modelId="{7062AEEC-4954-40B7-B861-CE49FA79F330}" srcId="{10285EF1-62FA-4442-A2D4-2045E0CC1BE3}" destId="{D962C774-B9DC-4DB5-B149-55818DB0CFB6}" srcOrd="0" destOrd="0" parTransId="{DE78EFB4-DB5E-426A-B60B-10769365ED39}" sibTransId="{74E1FFF3-A19F-4C38-85AB-D1937679D696}"/>
    <dgm:cxn modelId="{116EF713-26A6-4E91-AABF-E72332CD3CC9}" type="presParOf" srcId="{C1B661FA-BDE2-4C93-802E-0DC2115C53C0}" destId="{B6589B91-3F7A-4F1D-9BCE-A8090CDE1BBE}" srcOrd="0" destOrd="0" presId="urn:microsoft.com/office/officeart/2018/2/layout/IconCircleList"/>
    <dgm:cxn modelId="{CF1B7266-3B42-4BDB-BD2B-67C540D65484}" type="presParOf" srcId="{B6589B91-3F7A-4F1D-9BCE-A8090CDE1BBE}" destId="{5578F594-CED8-4DA9-93DE-C7E04F3FC619}" srcOrd="0" destOrd="0" presId="urn:microsoft.com/office/officeart/2018/2/layout/IconCircleList"/>
    <dgm:cxn modelId="{E1D03D61-1E6A-4FFB-8514-D70C61419803}" type="presParOf" srcId="{5578F594-CED8-4DA9-93DE-C7E04F3FC619}" destId="{2402ADC7-7FAB-414F-B5EF-756F52720B5B}" srcOrd="0" destOrd="0" presId="urn:microsoft.com/office/officeart/2018/2/layout/IconCircleList"/>
    <dgm:cxn modelId="{0EA8580D-6E98-492B-931B-C943FF5179CF}" type="presParOf" srcId="{5578F594-CED8-4DA9-93DE-C7E04F3FC619}" destId="{56174A45-2FA9-4307-847D-10E76D6791B1}" srcOrd="1" destOrd="0" presId="urn:microsoft.com/office/officeart/2018/2/layout/IconCircleList"/>
    <dgm:cxn modelId="{1F747E9A-6FE9-4E57-A827-553EBB5EA45D}" type="presParOf" srcId="{5578F594-CED8-4DA9-93DE-C7E04F3FC619}" destId="{D8D8A735-0EE4-4106-B289-7873DE7F817A}" srcOrd="2" destOrd="0" presId="urn:microsoft.com/office/officeart/2018/2/layout/IconCircleList"/>
    <dgm:cxn modelId="{9A36C451-1187-411F-9404-2B4314C091AE}" type="presParOf" srcId="{5578F594-CED8-4DA9-93DE-C7E04F3FC619}" destId="{ED3B6974-C645-4C38-8C11-A6C130DD673B}" srcOrd="3" destOrd="0" presId="urn:microsoft.com/office/officeart/2018/2/layout/IconCircleList"/>
    <dgm:cxn modelId="{C222C447-8D8A-438D-8CD2-30089DC797E6}" type="presParOf" srcId="{B6589B91-3F7A-4F1D-9BCE-A8090CDE1BBE}" destId="{B083D13A-3685-4BD7-BD83-38C1BE8F1228}" srcOrd="1" destOrd="0" presId="urn:microsoft.com/office/officeart/2018/2/layout/IconCircleList"/>
    <dgm:cxn modelId="{6D34DA19-A51F-41F2-8F36-6539FD5DAB0F}" type="presParOf" srcId="{B6589B91-3F7A-4F1D-9BCE-A8090CDE1BBE}" destId="{982FD28C-07F3-4E2A-B945-C8CF1EDA8540}" srcOrd="2" destOrd="0" presId="urn:microsoft.com/office/officeart/2018/2/layout/IconCircleList"/>
    <dgm:cxn modelId="{13BF15DB-0B04-476A-BC49-289147EF63FF}" type="presParOf" srcId="{982FD28C-07F3-4E2A-B945-C8CF1EDA8540}" destId="{258DC3E2-6BA9-4EE9-A908-94400F3A6FB3}" srcOrd="0" destOrd="0" presId="urn:microsoft.com/office/officeart/2018/2/layout/IconCircleList"/>
    <dgm:cxn modelId="{E9DC7AF4-82C0-48EA-8B9B-59F8AB4B3477}" type="presParOf" srcId="{982FD28C-07F3-4E2A-B945-C8CF1EDA8540}" destId="{7F029F97-585C-4F7F-A263-8242E2DA1701}" srcOrd="1" destOrd="0" presId="urn:microsoft.com/office/officeart/2018/2/layout/IconCircleList"/>
    <dgm:cxn modelId="{7F78C28A-7F17-45F0-9F21-C6BBE6E7EA62}" type="presParOf" srcId="{982FD28C-07F3-4E2A-B945-C8CF1EDA8540}" destId="{9238830F-2E3A-4650-928C-000E97622894}" srcOrd="2" destOrd="0" presId="urn:microsoft.com/office/officeart/2018/2/layout/IconCircleList"/>
    <dgm:cxn modelId="{8BA0D6B5-4A88-49F7-9432-F6CE305D7B02}" type="presParOf" srcId="{982FD28C-07F3-4E2A-B945-C8CF1EDA8540}" destId="{2F278315-6BC5-4424-888F-B0423E8C7CE1}"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D9F9F26-C279-4272-8D51-A659938B4CD3}"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en-US"/>
        </a:p>
      </dgm:t>
    </dgm:pt>
    <dgm:pt modelId="{15E3EDBA-DC7E-4CEE-A93F-0753FFEFABB9}">
      <dgm:prSet custT="1"/>
      <dgm:spPr>
        <a:solidFill>
          <a:schemeClr val="accent5">
            <a:lumMod val="75000"/>
          </a:schemeClr>
        </a:solidFill>
      </dgm:spPr>
      <dgm:t>
        <a:bodyPr/>
        <a:lstStyle/>
        <a:p>
          <a:r>
            <a:rPr lang="en-US" sz="1600" b="1" dirty="0">
              <a:latin typeface="Calibri" panose="020F0502020204030204" pitchFamily="34" charset="0"/>
              <a:cs typeface="Calibri" panose="020F0502020204030204" pitchFamily="34" charset="0"/>
            </a:rPr>
            <a:t>General pediatric population</a:t>
          </a:r>
          <a:endParaRPr lang="en-US" sz="1600" dirty="0">
            <a:latin typeface="Calibri" panose="020F0502020204030204" pitchFamily="34" charset="0"/>
            <a:cs typeface="Calibri" panose="020F0502020204030204" pitchFamily="34" charset="0"/>
          </a:endParaRPr>
        </a:p>
      </dgm:t>
    </dgm:pt>
    <dgm:pt modelId="{AAC968E4-FF3E-4815-B5B8-FB672B345948}" type="parTrans" cxnId="{B91C39AC-A47D-4315-8817-ADDE447F55FB}">
      <dgm:prSet/>
      <dgm:spPr/>
      <dgm:t>
        <a:bodyPr/>
        <a:lstStyle/>
        <a:p>
          <a:endParaRPr lang="en-US"/>
        </a:p>
      </dgm:t>
    </dgm:pt>
    <dgm:pt modelId="{88F6BF4A-6840-4DBC-B58B-F9DFEBFCDEB0}" type="sibTrans" cxnId="{B91C39AC-A47D-4315-8817-ADDE447F55FB}">
      <dgm:prSet/>
      <dgm:spPr/>
      <dgm:t>
        <a:bodyPr/>
        <a:lstStyle/>
        <a:p>
          <a:endParaRPr lang="en-US"/>
        </a:p>
      </dgm:t>
    </dgm:pt>
    <dgm:pt modelId="{7A52CA2A-870A-4A02-A0AC-E7C6739795D0}">
      <dgm:prSet custT="1"/>
      <dgm:spPr/>
      <dgm:t>
        <a:bodyPr/>
        <a:lstStyle/>
        <a:p>
          <a:r>
            <a:rPr lang="en-US" sz="1400" b="1" dirty="0">
              <a:solidFill>
                <a:schemeClr val="accent5">
                  <a:lumMod val="75000"/>
                </a:schemeClr>
              </a:solidFill>
              <a:latin typeface="Calibri" panose="020F0502020204030204" pitchFamily="34" charset="0"/>
              <a:cs typeface="Calibri" panose="020F0502020204030204" pitchFamily="34" charset="0"/>
            </a:rPr>
            <a:t>Ages 6-9 years (born 2013/2014)</a:t>
          </a:r>
        </a:p>
      </dgm:t>
    </dgm:pt>
    <dgm:pt modelId="{0C4825FC-82D8-4324-8E61-31662A8696F3}" type="parTrans" cxnId="{CDD020A2-50FF-4F11-B07A-2F955502C780}">
      <dgm:prSet/>
      <dgm:spPr/>
      <dgm:t>
        <a:bodyPr/>
        <a:lstStyle/>
        <a:p>
          <a:endParaRPr lang="en-US"/>
        </a:p>
      </dgm:t>
    </dgm:pt>
    <dgm:pt modelId="{BC102461-758E-45DA-BC0C-E2D2FF5C9E6B}" type="sibTrans" cxnId="{CDD020A2-50FF-4F11-B07A-2F955502C780}">
      <dgm:prSet/>
      <dgm:spPr/>
      <dgm:t>
        <a:bodyPr/>
        <a:lstStyle/>
        <a:p>
          <a:endParaRPr lang="en-US"/>
        </a:p>
      </dgm:t>
    </dgm:pt>
    <dgm:pt modelId="{76A1378E-47B9-43B1-AD2C-B182CF9214D1}">
      <dgm:prSet custT="1"/>
      <dgm:spPr/>
      <dgm:t>
        <a:bodyPr/>
        <a:lstStyle/>
        <a:p>
          <a:r>
            <a:rPr lang="en-US" sz="1400" b="1" dirty="0">
              <a:solidFill>
                <a:schemeClr val="accent5">
                  <a:lumMod val="75000"/>
                </a:schemeClr>
              </a:solidFill>
              <a:latin typeface="Calibri" panose="020F0502020204030204" pitchFamily="34" charset="0"/>
              <a:cs typeface="Calibri" panose="020F0502020204030204" pitchFamily="34" charset="0"/>
            </a:rPr>
            <a:t>Ages 13-16 years (born 2006/2007)</a:t>
          </a:r>
        </a:p>
      </dgm:t>
    </dgm:pt>
    <dgm:pt modelId="{C9B0ED2C-73A5-4E38-B52F-89CA6C4E7DDA}" type="parTrans" cxnId="{B88BED2B-A775-4034-B8B0-40214C6AB20A}">
      <dgm:prSet/>
      <dgm:spPr/>
      <dgm:t>
        <a:bodyPr/>
        <a:lstStyle/>
        <a:p>
          <a:endParaRPr lang="en-US"/>
        </a:p>
      </dgm:t>
    </dgm:pt>
    <dgm:pt modelId="{B42C0304-D8F4-4A5C-B808-117FEB0D578D}" type="sibTrans" cxnId="{B88BED2B-A775-4034-B8B0-40214C6AB20A}">
      <dgm:prSet/>
      <dgm:spPr/>
      <dgm:t>
        <a:bodyPr/>
        <a:lstStyle/>
        <a:p>
          <a:endParaRPr lang="en-US"/>
        </a:p>
      </dgm:t>
    </dgm:pt>
    <dgm:pt modelId="{6BA3E753-650E-4FF8-9D9A-9557CC4D9254}">
      <dgm:prSet custT="1"/>
      <dgm:spPr>
        <a:solidFill>
          <a:schemeClr val="accent5">
            <a:lumMod val="75000"/>
          </a:schemeClr>
        </a:solidFill>
      </dgm:spPr>
      <dgm:t>
        <a:bodyPr/>
        <a:lstStyle/>
        <a:p>
          <a:r>
            <a:rPr lang="en-US" sz="1600" b="1" dirty="0">
              <a:latin typeface="Calibri" panose="020F0502020204030204" pitchFamily="34" charset="0"/>
              <a:cs typeface="Calibri" panose="020F0502020204030204" pitchFamily="34" charset="0"/>
            </a:rPr>
            <a:t>Capillary blood sampling at home</a:t>
          </a:r>
          <a:endParaRPr lang="en-US" sz="1600" dirty="0">
            <a:latin typeface="Calibri" panose="020F0502020204030204" pitchFamily="34" charset="0"/>
            <a:cs typeface="Calibri" panose="020F0502020204030204" pitchFamily="34" charset="0"/>
          </a:endParaRPr>
        </a:p>
      </dgm:t>
    </dgm:pt>
    <dgm:pt modelId="{7125BCD7-AFEB-4E70-8A7A-8E0F36B1EB8F}" type="parTrans" cxnId="{84F9FA12-4E6B-4391-B728-FA0B010F83B1}">
      <dgm:prSet/>
      <dgm:spPr/>
      <dgm:t>
        <a:bodyPr/>
        <a:lstStyle/>
        <a:p>
          <a:endParaRPr lang="en-US"/>
        </a:p>
      </dgm:t>
    </dgm:pt>
    <dgm:pt modelId="{BD6B4DB0-6FDE-49E3-B725-05DDDF878BD5}" type="sibTrans" cxnId="{84F9FA12-4E6B-4391-B728-FA0B010F83B1}">
      <dgm:prSet/>
      <dgm:spPr/>
      <dgm:t>
        <a:bodyPr/>
        <a:lstStyle/>
        <a:p>
          <a:endParaRPr lang="en-US"/>
        </a:p>
      </dgm:t>
    </dgm:pt>
    <dgm:pt modelId="{162134ED-AFF3-4D9A-B3D3-26695D04161B}">
      <dgm:prSet custT="1"/>
      <dgm:spPr/>
      <dgm:t>
        <a:bodyPr/>
        <a:lstStyle/>
        <a:p>
          <a:r>
            <a:rPr lang="en-US" sz="1400" b="1" dirty="0">
              <a:solidFill>
                <a:schemeClr val="accent5">
                  <a:lumMod val="75000"/>
                </a:schemeClr>
              </a:solidFill>
              <a:latin typeface="Calibri" panose="020F0502020204030204" pitchFamily="34" charset="0"/>
              <a:cs typeface="Calibri" panose="020F0502020204030204" pitchFamily="34" charset="0"/>
            </a:rPr>
            <a:t>Check </a:t>
          </a:r>
          <a:r>
            <a:rPr lang="en-US" sz="1400" b="1" dirty="0" err="1">
              <a:solidFill>
                <a:schemeClr val="accent5">
                  <a:lumMod val="75000"/>
                </a:schemeClr>
              </a:solidFill>
              <a:latin typeface="Calibri" panose="020F0502020204030204" pitchFamily="34" charset="0"/>
              <a:cs typeface="Calibri" panose="020F0502020204030204" pitchFamily="34" charset="0"/>
            </a:rPr>
            <a:t>Aab</a:t>
          </a:r>
          <a:r>
            <a:rPr lang="en-US" sz="1400" b="1" dirty="0">
              <a:solidFill>
                <a:schemeClr val="accent5">
                  <a:lumMod val="75000"/>
                </a:schemeClr>
              </a:solidFill>
              <a:latin typeface="Calibri" panose="020F0502020204030204" pitchFamily="34" charset="0"/>
              <a:cs typeface="Calibri" panose="020F0502020204030204" pitchFamily="34" charset="0"/>
            </a:rPr>
            <a:t>+ children in a confirmatory sample</a:t>
          </a:r>
        </a:p>
      </dgm:t>
    </dgm:pt>
    <dgm:pt modelId="{FF8067B7-3BB6-4B4A-8FA2-A527F8F98D65}" type="parTrans" cxnId="{7561EC6D-2C92-4186-85ED-A61ECDE26E70}">
      <dgm:prSet/>
      <dgm:spPr/>
      <dgm:t>
        <a:bodyPr/>
        <a:lstStyle/>
        <a:p>
          <a:endParaRPr lang="en-US"/>
        </a:p>
      </dgm:t>
    </dgm:pt>
    <dgm:pt modelId="{79BE9526-83FB-452C-AD91-8AE13E1784C3}" type="sibTrans" cxnId="{7561EC6D-2C92-4186-85ED-A61ECDE26E70}">
      <dgm:prSet/>
      <dgm:spPr/>
      <dgm:t>
        <a:bodyPr/>
        <a:lstStyle/>
        <a:p>
          <a:endParaRPr lang="en-US"/>
        </a:p>
      </dgm:t>
    </dgm:pt>
    <dgm:pt modelId="{FE464564-B931-406F-9861-5FFA99DA374E}">
      <dgm:prSet custT="1"/>
      <dgm:spPr/>
      <dgm:t>
        <a:bodyPr/>
        <a:lstStyle/>
        <a:p>
          <a:r>
            <a:rPr lang="en-US" sz="1400" b="1" dirty="0">
              <a:solidFill>
                <a:schemeClr val="accent5">
                  <a:lumMod val="75000"/>
                </a:schemeClr>
              </a:solidFill>
              <a:latin typeface="Calibri" panose="020F0502020204030204" pitchFamily="34" charset="0"/>
              <a:cs typeface="Calibri" panose="020F0502020204030204" pitchFamily="34" charset="0"/>
            </a:rPr>
            <a:t>Persistently </a:t>
          </a:r>
          <a:r>
            <a:rPr lang="en-US" sz="1400" b="1" dirty="0" err="1">
              <a:solidFill>
                <a:schemeClr val="accent5">
                  <a:lumMod val="75000"/>
                </a:schemeClr>
              </a:solidFill>
              <a:latin typeface="Calibri" panose="020F0502020204030204" pitchFamily="34" charset="0"/>
              <a:cs typeface="Calibri" panose="020F0502020204030204" pitchFamily="34" charset="0"/>
            </a:rPr>
            <a:t>Aab</a:t>
          </a:r>
          <a:r>
            <a:rPr lang="en-US" sz="1400" b="1" dirty="0">
              <a:solidFill>
                <a:schemeClr val="accent5">
                  <a:lumMod val="75000"/>
                </a:schemeClr>
              </a:solidFill>
              <a:latin typeface="Calibri" panose="020F0502020204030204" pitchFamily="34" charset="0"/>
              <a:cs typeface="Calibri" panose="020F0502020204030204" pitchFamily="34" charset="0"/>
            </a:rPr>
            <a:t>+ are referred to pediatrician</a:t>
          </a:r>
        </a:p>
      </dgm:t>
    </dgm:pt>
    <dgm:pt modelId="{CEFE686F-B083-40B3-9A14-2AADD7460D25}" type="parTrans" cxnId="{CBD60058-4903-4A67-A56B-0B56555BAC32}">
      <dgm:prSet/>
      <dgm:spPr/>
      <dgm:t>
        <a:bodyPr/>
        <a:lstStyle/>
        <a:p>
          <a:endParaRPr lang="en-US"/>
        </a:p>
      </dgm:t>
    </dgm:pt>
    <dgm:pt modelId="{EF76200D-C969-456B-A868-50EF0C6E0B50}" type="sibTrans" cxnId="{CBD60058-4903-4A67-A56B-0B56555BAC32}">
      <dgm:prSet/>
      <dgm:spPr/>
      <dgm:t>
        <a:bodyPr/>
        <a:lstStyle/>
        <a:p>
          <a:endParaRPr lang="en-US"/>
        </a:p>
      </dgm:t>
    </dgm:pt>
    <dgm:pt modelId="{DCBF4016-3ED2-4FD2-BAEE-A99879E56F78}" type="pres">
      <dgm:prSet presAssocID="{AD9F9F26-C279-4272-8D51-A659938B4CD3}" presName="diagram" presStyleCnt="0">
        <dgm:presLayoutVars>
          <dgm:chPref val="1"/>
          <dgm:dir/>
          <dgm:animOne val="branch"/>
          <dgm:animLvl val="lvl"/>
          <dgm:resizeHandles/>
        </dgm:presLayoutVars>
      </dgm:prSet>
      <dgm:spPr/>
    </dgm:pt>
    <dgm:pt modelId="{704781C2-6254-4D98-88F4-EB09A8DFFEB9}" type="pres">
      <dgm:prSet presAssocID="{15E3EDBA-DC7E-4CEE-A93F-0753FFEFABB9}" presName="root" presStyleCnt="0"/>
      <dgm:spPr/>
    </dgm:pt>
    <dgm:pt modelId="{971E510D-2AD7-4832-A376-AAC5AFDB0BC9}" type="pres">
      <dgm:prSet presAssocID="{15E3EDBA-DC7E-4CEE-A93F-0753FFEFABB9}" presName="rootComposite" presStyleCnt="0"/>
      <dgm:spPr/>
    </dgm:pt>
    <dgm:pt modelId="{CA05A22F-F342-4BF1-8271-1E609816AECB}" type="pres">
      <dgm:prSet presAssocID="{15E3EDBA-DC7E-4CEE-A93F-0753FFEFABB9}" presName="rootText" presStyleLbl="node1" presStyleIdx="0" presStyleCnt="2"/>
      <dgm:spPr/>
    </dgm:pt>
    <dgm:pt modelId="{A5CD031D-D402-48C6-9A10-F10F551EFDC4}" type="pres">
      <dgm:prSet presAssocID="{15E3EDBA-DC7E-4CEE-A93F-0753FFEFABB9}" presName="rootConnector" presStyleLbl="node1" presStyleIdx="0" presStyleCnt="2"/>
      <dgm:spPr/>
    </dgm:pt>
    <dgm:pt modelId="{C38D0B7F-FBF2-4DF7-A0AB-6B938FC5EEA1}" type="pres">
      <dgm:prSet presAssocID="{15E3EDBA-DC7E-4CEE-A93F-0753FFEFABB9}" presName="childShape" presStyleCnt="0"/>
      <dgm:spPr/>
    </dgm:pt>
    <dgm:pt modelId="{B045DBCB-4AE9-4243-AE15-A9331E62CBC7}" type="pres">
      <dgm:prSet presAssocID="{0C4825FC-82D8-4324-8E61-31662A8696F3}" presName="Name13" presStyleLbl="parChTrans1D2" presStyleIdx="0" presStyleCnt="4"/>
      <dgm:spPr/>
    </dgm:pt>
    <dgm:pt modelId="{F32F6086-B090-4CAE-B95B-4331F2AD13BA}" type="pres">
      <dgm:prSet presAssocID="{7A52CA2A-870A-4A02-A0AC-E7C6739795D0}" presName="childText" presStyleLbl="bgAcc1" presStyleIdx="0" presStyleCnt="4">
        <dgm:presLayoutVars>
          <dgm:bulletEnabled val="1"/>
        </dgm:presLayoutVars>
      </dgm:prSet>
      <dgm:spPr/>
    </dgm:pt>
    <dgm:pt modelId="{FDC0209F-188A-4EAD-A7D8-90116F0536CF}" type="pres">
      <dgm:prSet presAssocID="{C9B0ED2C-73A5-4E38-B52F-89CA6C4E7DDA}" presName="Name13" presStyleLbl="parChTrans1D2" presStyleIdx="1" presStyleCnt="4"/>
      <dgm:spPr/>
    </dgm:pt>
    <dgm:pt modelId="{F182343C-3484-4B3B-9623-BC2756F25126}" type="pres">
      <dgm:prSet presAssocID="{76A1378E-47B9-43B1-AD2C-B182CF9214D1}" presName="childText" presStyleLbl="bgAcc1" presStyleIdx="1" presStyleCnt="4">
        <dgm:presLayoutVars>
          <dgm:bulletEnabled val="1"/>
        </dgm:presLayoutVars>
      </dgm:prSet>
      <dgm:spPr/>
    </dgm:pt>
    <dgm:pt modelId="{DB6CBE2A-4A34-40D7-A6AF-110A403204AB}" type="pres">
      <dgm:prSet presAssocID="{6BA3E753-650E-4FF8-9D9A-9557CC4D9254}" presName="root" presStyleCnt="0"/>
      <dgm:spPr/>
    </dgm:pt>
    <dgm:pt modelId="{82C1FEC9-082B-4A44-9309-50ACD8370F50}" type="pres">
      <dgm:prSet presAssocID="{6BA3E753-650E-4FF8-9D9A-9557CC4D9254}" presName="rootComposite" presStyleCnt="0"/>
      <dgm:spPr/>
    </dgm:pt>
    <dgm:pt modelId="{2BB8FFB8-5BE3-48C1-BF5B-C8289E59A45E}" type="pres">
      <dgm:prSet presAssocID="{6BA3E753-650E-4FF8-9D9A-9557CC4D9254}" presName="rootText" presStyleLbl="node1" presStyleIdx="1" presStyleCnt="2"/>
      <dgm:spPr/>
    </dgm:pt>
    <dgm:pt modelId="{6819F73E-DBCB-46C0-A33D-A5BDFB2DA8D2}" type="pres">
      <dgm:prSet presAssocID="{6BA3E753-650E-4FF8-9D9A-9557CC4D9254}" presName="rootConnector" presStyleLbl="node1" presStyleIdx="1" presStyleCnt="2"/>
      <dgm:spPr/>
    </dgm:pt>
    <dgm:pt modelId="{51F8D402-F735-44E0-8C74-04F2EF9842CC}" type="pres">
      <dgm:prSet presAssocID="{6BA3E753-650E-4FF8-9D9A-9557CC4D9254}" presName="childShape" presStyleCnt="0"/>
      <dgm:spPr/>
    </dgm:pt>
    <dgm:pt modelId="{42745040-E3CE-4243-AD1D-D91A8E541FAB}" type="pres">
      <dgm:prSet presAssocID="{FF8067B7-3BB6-4B4A-8FA2-A527F8F98D65}" presName="Name13" presStyleLbl="parChTrans1D2" presStyleIdx="2" presStyleCnt="4"/>
      <dgm:spPr/>
    </dgm:pt>
    <dgm:pt modelId="{CB1BA4ED-26DF-4B20-AB57-3AA0161FDB54}" type="pres">
      <dgm:prSet presAssocID="{162134ED-AFF3-4D9A-B3D3-26695D04161B}" presName="childText" presStyleLbl="bgAcc1" presStyleIdx="2" presStyleCnt="4">
        <dgm:presLayoutVars>
          <dgm:bulletEnabled val="1"/>
        </dgm:presLayoutVars>
      </dgm:prSet>
      <dgm:spPr/>
    </dgm:pt>
    <dgm:pt modelId="{EDC50254-24DD-4009-BFED-6644CD9F311D}" type="pres">
      <dgm:prSet presAssocID="{CEFE686F-B083-40B3-9A14-2AADD7460D25}" presName="Name13" presStyleLbl="parChTrans1D2" presStyleIdx="3" presStyleCnt="4"/>
      <dgm:spPr/>
    </dgm:pt>
    <dgm:pt modelId="{16DE057C-2A52-4B52-9E3C-DBCDDB20A77F}" type="pres">
      <dgm:prSet presAssocID="{FE464564-B931-406F-9861-5FFA99DA374E}" presName="childText" presStyleLbl="bgAcc1" presStyleIdx="3" presStyleCnt="4">
        <dgm:presLayoutVars>
          <dgm:bulletEnabled val="1"/>
        </dgm:presLayoutVars>
      </dgm:prSet>
      <dgm:spPr/>
    </dgm:pt>
  </dgm:ptLst>
  <dgm:cxnLst>
    <dgm:cxn modelId="{A7596304-0085-4EBE-B58D-350AA6F47455}" type="presOf" srcId="{6BA3E753-650E-4FF8-9D9A-9557CC4D9254}" destId="{2BB8FFB8-5BE3-48C1-BF5B-C8289E59A45E}" srcOrd="0" destOrd="0" presId="urn:microsoft.com/office/officeart/2005/8/layout/hierarchy3"/>
    <dgm:cxn modelId="{84F9FA12-4E6B-4391-B728-FA0B010F83B1}" srcId="{AD9F9F26-C279-4272-8D51-A659938B4CD3}" destId="{6BA3E753-650E-4FF8-9D9A-9557CC4D9254}" srcOrd="1" destOrd="0" parTransId="{7125BCD7-AFEB-4E70-8A7A-8E0F36B1EB8F}" sibTransId="{BD6B4DB0-6FDE-49E3-B725-05DDDF878BD5}"/>
    <dgm:cxn modelId="{B88BED2B-A775-4034-B8B0-40214C6AB20A}" srcId="{15E3EDBA-DC7E-4CEE-A93F-0753FFEFABB9}" destId="{76A1378E-47B9-43B1-AD2C-B182CF9214D1}" srcOrd="1" destOrd="0" parTransId="{C9B0ED2C-73A5-4E38-B52F-89CA6C4E7DDA}" sibTransId="{B42C0304-D8F4-4A5C-B808-117FEB0D578D}"/>
    <dgm:cxn modelId="{32399C65-5981-4684-A33B-031003065705}" type="presOf" srcId="{CEFE686F-B083-40B3-9A14-2AADD7460D25}" destId="{EDC50254-24DD-4009-BFED-6644CD9F311D}" srcOrd="0" destOrd="0" presId="urn:microsoft.com/office/officeart/2005/8/layout/hierarchy3"/>
    <dgm:cxn modelId="{7561EC6D-2C92-4186-85ED-A61ECDE26E70}" srcId="{6BA3E753-650E-4FF8-9D9A-9557CC4D9254}" destId="{162134ED-AFF3-4D9A-B3D3-26695D04161B}" srcOrd="0" destOrd="0" parTransId="{FF8067B7-3BB6-4B4A-8FA2-A527F8F98D65}" sibTransId="{79BE9526-83FB-452C-AD91-8AE13E1784C3}"/>
    <dgm:cxn modelId="{CBD60058-4903-4A67-A56B-0B56555BAC32}" srcId="{6BA3E753-650E-4FF8-9D9A-9557CC4D9254}" destId="{FE464564-B931-406F-9861-5FFA99DA374E}" srcOrd="1" destOrd="0" parTransId="{CEFE686F-B083-40B3-9A14-2AADD7460D25}" sibTransId="{EF76200D-C969-456B-A868-50EF0C6E0B50}"/>
    <dgm:cxn modelId="{35AAA678-57DC-49E4-A79E-EB34ADD7D950}" type="presOf" srcId="{162134ED-AFF3-4D9A-B3D3-26695D04161B}" destId="{CB1BA4ED-26DF-4B20-AB57-3AA0161FDB54}" srcOrd="0" destOrd="0" presId="urn:microsoft.com/office/officeart/2005/8/layout/hierarchy3"/>
    <dgm:cxn modelId="{F87E675A-C8C9-4303-9814-346051D72D6F}" type="presOf" srcId="{76A1378E-47B9-43B1-AD2C-B182CF9214D1}" destId="{F182343C-3484-4B3B-9623-BC2756F25126}" srcOrd="0" destOrd="0" presId="urn:microsoft.com/office/officeart/2005/8/layout/hierarchy3"/>
    <dgm:cxn modelId="{45F72783-8972-48D5-A760-4C0E0FD66764}" type="presOf" srcId="{7A52CA2A-870A-4A02-A0AC-E7C6739795D0}" destId="{F32F6086-B090-4CAE-B95B-4331F2AD13BA}" srcOrd="0" destOrd="0" presId="urn:microsoft.com/office/officeart/2005/8/layout/hierarchy3"/>
    <dgm:cxn modelId="{377C5688-3B1E-4298-B716-E3BCD08AFA9F}" type="presOf" srcId="{15E3EDBA-DC7E-4CEE-A93F-0753FFEFABB9}" destId="{CA05A22F-F342-4BF1-8271-1E609816AECB}" srcOrd="0" destOrd="0" presId="urn:microsoft.com/office/officeart/2005/8/layout/hierarchy3"/>
    <dgm:cxn modelId="{C49F3596-8ADA-473F-86EF-F284892B7285}" type="presOf" srcId="{6BA3E753-650E-4FF8-9D9A-9557CC4D9254}" destId="{6819F73E-DBCB-46C0-A33D-A5BDFB2DA8D2}" srcOrd="1" destOrd="0" presId="urn:microsoft.com/office/officeart/2005/8/layout/hierarchy3"/>
    <dgm:cxn modelId="{CDD020A2-50FF-4F11-B07A-2F955502C780}" srcId="{15E3EDBA-DC7E-4CEE-A93F-0753FFEFABB9}" destId="{7A52CA2A-870A-4A02-A0AC-E7C6739795D0}" srcOrd="0" destOrd="0" parTransId="{0C4825FC-82D8-4324-8E61-31662A8696F3}" sibTransId="{BC102461-758E-45DA-BC0C-E2D2FF5C9E6B}"/>
    <dgm:cxn modelId="{B91C39AC-A47D-4315-8817-ADDE447F55FB}" srcId="{AD9F9F26-C279-4272-8D51-A659938B4CD3}" destId="{15E3EDBA-DC7E-4CEE-A93F-0753FFEFABB9}" srcOrd="0" destOrd="0" parTransId="{AAC968E4-FF3E-4815-B5B8-FB672B345948}" sibTransId="{88F6BF4A-6840-4DBC-B58B-F9DFEBFCDEB0}"/>
    <dgm:cxn modelId="{47DF98AE-77AD-4505-969B-AD6F2C4FF47F}" type="presOf" srcId="{C9B0ED2C-73A5-4E38-B52F-89CA6C4E7DDA}" destId="{FDC0209F-188A-4EAD-A7D8-90116F0536CF}" srcOrd="0" destOrd="0" presId="urn:microsoft.com/office/officeart/2005/8/layout/hierarchy3"/>
    <dgm:cxn modelId="{E30366C3-F624-4F0F-8BB7-61FD61056985}" type="presOf" srcId="{FF8067B7-3BB6-4B4A-8FA2-A527F8F98D65}" destId="{42745040-E3CE-4243-AD1D-D91A8E541FAB}" srcOrd="0" destOrd="0" presId="urn:microsoft.com/office/officeart/2005/8/layout/hierarchy3"/>
    <dgm:cxn modelId="{A16402CA-3719-4599-BC33-516019767730}" type="presOf" srcId="{0C4825FC-82D8-4324-8E61-31662A8696F3}" destId="{B045DBCB-4AE9-4243-AE15-A9331E62CBC7}" srcOrd="0" destOrd="0" presId="urn:microsoft.com/office/officeart/2005/8/layout/hierarchy3"/>
    <dgm:cxn modelId="{CBD722DF-AD22-41D6-BAAE-52596F02F310}" type="presOf" srcId="{AD9F9F26-C279-4272-8D51-A659938B4CD3}" destId="{DCBF4016-3ED2-4FD2-BAEE-A99879E56F78}" srcOrd="0" destOrd="0" presId="urn:microsoft.com/office/officeart/2005/8/layout/hierarchy3"/>
    <dgm:cxn modelId="{7C382AEA-33D0-43EE-AE63-FAD33055339E}" type="presOf" srcId="{15E3EDBA-DC7E-4CEE-A93F-0753FFEFABB9}" destId="{A5CD031D-D402-48C6-9A10-F10F551EFDC4}" srcOrd="1" destOrd="0" presId="urn:microsoft.com/office/officeart/2005/8/layout/hierarchy3"/>
    <dgm:cxn modelId="{3E3587F6-58ED-4F75-99C2-91C1F3137187}" type="presOf" srcId="{FE464564-B931-406F-9861-5FFA99DA374E}" destId="{16DE057C-2A52-4B52-9E3C-DBCDDB20A77F}" srcOrd="0" destOrd="0" presId="urn:microsoft.com/office/officeart/2005/8/layout/hierarchy3"/>
    <dgm:cxn modelId="{F6629BD6-D0F2-4506-8043-D29F89EAE913}" type="presParOf" srcId="{DCBF4016-3ED2-4FD2-BAEE-A99879E56F78}" destId="{704781C2-6254-4D98-88F4-EB09A8DFFEB9}" srcOrd="0" destOrd="0" presId="urn:microsoft.com/office/officeart/2005/8/layout/hierarchy3"/>
    <dgm:cxn modelId="{29C090E0-3EA0-4BCD-A418-FC21BBA895B6}" type="presParOf" srcId="{704781C2-6254-4D98-88F4-EB09A8DFFEB9}" destId="{971E510D-2AD7-4832-A376-AAC5AFDB0BC9}" srcOrd="0" destOrd="0" presId="urn:microsoft.com/office/officeart/2005/8/layout/hierarchy3"/>
    <dgm:cxn modelId="{4F2E5150-0E43-41F7-9E83-B3F3CC64CA86}" type="presParOf" srcId="{971E510D-2AD7-4832-A376-AAC5AFDB0BC9}" destId="{CA05A22F-F342-4BF1-8271-1E609816AECB}" srcOrd="0" destOrd="0" presId="urn:microsoft.com/office/officeart/2005/8/layout/hierarchy3"/>
    <dgm:cxn modelId="{295F1835-192E-4E62-B303-C134742DA5A2}" type="presParOf" srcId="{971E510D-2AD7-4832-A376-AAC5AFDB0BC9}" destId="{A5CD031D-D402-48C6-9A10-F10F551EFDC4}" srcOrd="1" destOrd="0" presId="urn:microsoft.com/office/officeart/2005/8/layout/hierarchy3"/>
    <dgm:cxn modelId="{CAA80661-D74E-4F59-926B-D39410FDE148}" type="presParOf" srcId="{704781C2-6254-4D98-88F4-EB09A8DFFEB9}" destId="{C38D0B7F-FBF2-4DF7-A0AB-6B938FC5EEA1}" srcOrd="1" destOrd="0" presId="urn:microsoft.com/office/officeart/2005/8/layout/hierarchy3"/>
    <dgm:cxn modelId="{2C331102-962D-4B66-A2AD-5654992982C4}" type="presParOf" srcId="{C38D0B7F-FBF2-4DF7-A0AB-6B938FC5EEA1}" destId="{B045DBCB-4AE9-4243-AE15-A9331E62CBC7}" srcOrd="0" destOrd="0" presId="urn:microsoft.com/office/officeart/2005/8/layout/hierarchy3"/>
    <dgm:cxn modelId="{ABCE3BA8-A609-4134-9DD0-70AAD6F28FBF}" type="presParOf" srcId="{C38D0B7F-FBF2-4DF7-A0AB-6B938FC5EEA1}" destId="{F32F6086-B090-4CAE-B95B-4331F2AD13BA}" srcOrd="1" destOrd="0" presId="urn:microsoft.com/office/officeart/2005/8/layout/hierarchy3"/>
    <dgm:cxn modelId="{D3A6A7B5-4E1F-49AF-9F69-C7C1D5F40E75}" type="presParOf" srcId="{C38D0B7F-FBF2-4DF7-A0AB-6B938FC5EEA1}" destId="{FDC0209F-188A-4EAD-A7D8-90116F0536CF}" srcOrd="2" destOrd="0" presId="urn:microsoft.com/office/officeart/2005/8/layout/hierarchy3"/>
    <dgm:cxn modelId="{F3D66B73-6371-40C8-BCA8-69A645792899}" type="presParOf" srcId="{C38D0B7F-FBF2-4DF7-A0AB-6B938FC5EEA1}" destId="{F182343C-3484-4B3B-9623-BC2756F25126}" srcOrd="3" destOrd="0" presId="urn:microsoft.com/office/officeart/2005/8/layout/hierarchy3"/>
    <dgm:cxn modelId="{B2EC7108-02CE-4E23-9806-501FEC517F39}" type="presParOf" srcId="{DCBF4016-3ED2-4FD2-BAEE-A99879E56F78}" destId="{DB6CBE2A-4A34-40D7-A6AF-110A403204AB}" srcOrd="1" destOrd="0" presId="urn:microsoft.com/office/officeart/2005/8/layout/hierarchy3"/>
    <dgm:cxn modelId="{E6660151-B97E-4ACB-9DE1-189D9026260E}" type="presParOf" srcId="{DB6CBE2A-4A34-40D7-A6AF-110A403204AB}" destId="{82C1FEC9-082B-4A44-9309-50ACD8370F50}" srcOrd="0" destOrd="0" presId="urn:microsoft.com/office/officeart/2005/8/layout/hierarchy3"/>
    <dgm:cxn modelId="{AD704E37-8FA0-413C-BDD8-920229129DDB}" type="presParOf" srcId="{82C1FEC9-082B-4A44-9309-50ACD8370F50}" destId="{2BB8FFB8-5BE3-48C1-BF5B-C8289E59A45E}" srcOrd="0" destOrd="0" presId="urn:microsoft.com/office/officeart/2005/8/layout/hierarchy3"/>
    <dgm:cxn modelId="{4DB1F89F-1028-4016-AC7D-E4F9630546E6}" type="presParOf" srcId="{82C1FEC9-082B-4A44-9309-50ACD8370F50}" destId="{6819F73E-DBCB-46C0-A33D-A5BDFB2DA8D2}" srcOrd="1" destOrd="0" presId="urn:microsoft.com/office/officeart/2005/8/layout/hierarchy3"/>
    <dgm:cxn modelId="{FA910AE0-E871-4A9E-B61E-1C7C18F2543E}" type="presParOf" srcId="{DB6CBE2A-4A34-40D7-A6AF-110A403204AB}" destId="{51F8D402-F735-44E0-8C74-04F2EF9842CC}" srcOrd="1" destOrd="0" presId="urn:microsoft.com/office/officeart/2005/8/layout/hierarchy3"/>
    <dgm:cxn modelId="{5D1AAE81-4739-4B6C-907B-FAEA2A088F39}" type="presParOf" srcId="{51F8D402-F735-44E0-8C74-04F2EF9842CC}" destId="{42745040-E3CE-4243-AD1D-D91A8E541FAB}" srcOrd="0" destOrd="0" presId="urn:microsoft.com/office/officeart/2005/8/layout/hierarchy3"/>
    <dgm:cxn modelId="{1B9713C9-A7B8-4AE3-8026-82EB24C8C9A9}" type="presParOf" srcId="{51F8D402-F735-44E0-8C74-04F2EF9842CC}" destId="{CB1BA4ED-26DF-4B20-AB57-3AA0161FDB54}" srcOrd="1" destOrd="0" presId="urn:microsoft.com/office/officeart/2005/8/layout/hierarchy3"/>
    <dgm:cxn modelId="{B580E5FE-3647-4857-A95B-E8C161E1296B}" type="presParOf" srcId="{51F8D402-F735-44E0-8C74-04F2EF9842CC}" destId="{EDC50254-24DD-4009-BFED-6644CD9F311D}" srcOrd="2" destOrd="0" presId="urn:microsoft.com/office/officeart/2005/8/layout/hierarchy3"/>
    <dgm:cxn modelId="{0A898073-A3BF-4593-907D-FA39C83E0DD4}" type="presParOf" srcId="{51F8D402-F735-44E0-8C74-04F2EF9842CC}" destId="{16DE057C-2A52-4B52-9E3C-DBCDDB20A77F}" srcOrd="3"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2DFD89A-E7F0-41AC-B4CB-A41C3C33D62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D47FCAC1-786E-404E-8A77-F8B0B8471403}">
      <dgm:prSet/>
      <dgm:spPr>
        <a:solidFill>
          <a:schemeClr val="accent5">
            <a:lumMod val="75000"/>
          </a:schemeClr>
        </a:solidFill>
      </dgm:spPr>
      <dgm:t>
        <a:bodyPr/>
        <a:lstStyle/>
        <a:p>
          <a:r>
            <a:rPr lang="en-SE" dirty="0"/>
            <a:t>Previously unknown autoimmunity for T1D, CD and/or AIT is common in </a:t>
          </a:r>
          <a:r>
            <a:rPr lang="sv-SE" dirty="0"/>
            <a:t>Swedish </a:t>
          </a:r>
          <a:r>
            <a:rPr lang="en-SE" dirty="0"/>
            <a:t>children, particularly among girls and children having a </a:t>
          </a:r>
          <a:r>
            <a:rPr lang="sv-SE" dirty="0"/>
            <a:t>FDR</a:t>
          </a:r>
          <a:r>
            <a:rPr lang="en-SE" dirty="0"/>
            <a:t> with any of the diseases.</a:t>
          </a:r>
          <a:endParaRPr lang="en-US" dirty="0"/>
        </a:p>
      </dgm:t>
    </dgm:pt>
    <dgm:pt modelId="{64D70215-B817-426D-AD3A-D4E9C68CC95F}" type="parTrans" cxnId="{0BA09775-2A2F-45B7-A84D-1FA51FB30227}">
      <dgm:prSet/>
      <dgm:spPr/>
      <dgm:t>
        <a:bodyPr/>
        <a:lstStyle/>
        <a:p>
          <a:endParaRPr lang="en-US"/>
        </a:p>
      </dgm:t>
    </dgm:pt>
    <dgm:pt modelId="{02C7CCBE-ECF0-4703-8266-A7EC2E6E3C17}" type="sibTrans" cxnId="{0BA09775-2A2F-45B7-A84D-1FA51FB30227}">
      <dgm:prSet/>
      <dgm:spPr/>
      <dgm:t>
        <a:bodyPr/>
        <a:lstStyle/>
        <a:p>
          <a:endParaRPr lang="en-US"/>
        </a:p>
      </dgm:t>
    </dgm:pt>
    <dgm:pt modelId="{67325258-0DBE-46F4-B382-768A8E1B8DA0}">
      <dgm:prSet/>
      <dgm:spPr>
        <a:solidFill>
          <a:schemeClr val="accent5">
            <a:lumMod val="75000"/>
          </a:schemeClr>
        </a:solidFill>
      </dgm:spPr>
      <dgm:t>
        <a:bodyPr/>
        <a:lstStyle/>
        <a:p>
          <a:r>
            <a:rPr lang="en-SE" dirty="0"/>
            <a:t>Home capillary blood sampling is a feasible and safe procedure to obtain blood samples in children. </a:t>
          </a:r>
          <a:endParaRPr lang="sv-SE" dirty="0"/>
        </a:p>
      </dgm:t>
    </dgm:pt>
    <dgm:pt modelId="{A88E3B24-176C-47B9-8A13-5097703933DD}" type="parTrans" cxnId="{CB739E0D-B420-4D43-82EE-6C1FFD23CDCB}">
      <dgm:prSet/>
      <dgm:spPr/>
      <dgm:t>
        <a:bodyPr/>
        <a:lstStyle/>
        <a:p>
          <a:endParaRPr lang="en-US"/>
        </a:p>
      </dgm:t>
    </dgm:pt>
    <dgm:pt modelId="{9954ACC1-CC0A-4C9D-89A1-DD8E5299EDB1}" type="sibTrans" cxnId="{CB739E0D-B420-4D43-82EE-6C1FFD23CDCB}">
      <dgm:prSet/>
      <dgm:spPr/>
      <dgm:t>
        <a:bodyPr/>
        <a:lstStyle/>
        <a:p>
          <a:endParaRPr lang="en-US"/>
        </a:p>
      </dgm:t>
    </dgm:pt>
    <dgm:pt modelId="{126C34C2-CE38-4041-A179-8A003BA85816}">
      <dgm:prSet/>
      <dgm:spPr>
        <a:solidFill>
          <a:schemeClr val="accent5">
            <a:lumMod val="75000"/>
          </a:schemeClr>
        </a:solidFill>
      </dgm:spPr>
      <dgm:t>
        <a:bodyPr/>
        <a:lstStyle/>
        <a:p>
          <a:r>
            <a:rPr lang="sv-SE" dirty="0"/>
            <a:t>Overall </a:t>
          </a:r>
          <a:r>
            <a:rPr lang="sv-SE" dirty="0" err="1"/>
            <a:t>high</a:t>
          </a:r>
          <a:r>
            <a:rPr lang="sv-SE" dirty="0"/>
            <a:t> </a:t>
          </a:r>
          <a:r>
            <a:rPr lang="sv-SE" dirty="0" err="1"/>
            <a:t>prevalence</a:t>
          </a:r>
          <a:r>
            <a:rPr lang="sv-SE" dirty="0"/>
            <a:t> of </a:t>
          </a:r>
          <a:r>
            <a:rPr lang="sv-SE" dirty="0" err="1"/>
            <a:t>autoimmunity</a:t>
          </a:r>
          <a:r>
            <a:rPr lang="sv-SE" dirty="0"/>
            <a:t> in </a:t>
          </a:r>
          <a:r>
            <a:rPr lang="sv-SE" dirty="0" err="1"/>
            <a:t>Danish</a:t>
          </a:r>
          <a:r>
            <a:rPr lang="sv-SE" dirty="0"/>
            <a:t> </a:t>
          </a:r>
          <a:r>
            <a:rPr lang="sv-SE" dirty="0" err="1"/>
            <a:t>FDRs</a:t>
          </a:r>
          <a:r>
            <a:rPr lang="sv-SE" dirty="0"/>
            <a:t> of </a:t>
          </a:r>
          <a:r>
            <a:rPr lang="sv-SE" dirty="0" err="1"/>
            <a:t>children</a:t>
          </a:r>
          <a:r>
            <a:rPr lang="sv-SE" dirty="0"/>
            <a:t> </a:t>
          </a:r>
          <a:r>
            <a:rPr lang="sv-SE" dirty="0" err="1"/>
            <a:t>with</a:t>
          </a:r>
          <a:r>
            <a:rPr lang="sv-SE" dirty="0"/>
            <a:t> T1D. </a:t>
          </a:r>
        </a:p>
      </dgm:t>
    </dgm:pt>
    <dgm:pt modelId="{3AB9F958-0F2B-4933-AF50-82DBCF307EAD}" type="parTrans" cxnId="{2A3FBE08-CE9F-4709-9107-B50DDC5CFE9F}">
      <dgm:prSet/>
      <dgm:spPr/>
      <dgm:t>
        <a:bodyPr/>
        <a:lstStyle/>
        <a:p>
          <a:endParaRPr lang="sv-SE"/>
        </a:p>
      </dgm:t>
    </dgm:pt>
    <dgm:pt modelId="{E46B154D-BA1F-479C-9A0E-E31F97421671}" type="sibTrans" cxnId="{2A3FBE08-CE9F-4709-9107-B50DDC5CFE9F}">
      <dgm:prSet/>
      <dgm:spPr/>
      <dgm:t>
        <a:bodyPr/>
        <a:lstStyle/>
        <a:p>
          <a:endParaRPr lang="sv-SE"/>
        </a:p>
      </dgm:t>
    </dgm:pt>
    <dgm:pt modelId="{FE5CAD4F-B9F3-46BA-AC29-9279739BFF6C}" type="pres">
      <dgm:prSet presAssocID="{52DFD89A-E7F0-41AC-B4CB-A41C3C33D620}" presName="linear" presStyleCnt="0">
        <dgm:presLayoutVars>
          <dgm:animLvl val="lvl"/>
          <dgm:resizeHandles val="exact"/>
        </dgm:presLayoutVars>
      </dgm:prSet>
      <dgm:spPr/>
    </dgm:pt>
    <dgm:pt modelId="{028FB189-A7E0-4735-A9CA-BD4E971B549B}" type="pres">
      <dgm:prSet presAssocID="{D47FCAC1-786E-404E-8A77-F8B0B8471403}" presName="parentText" presStyleLbl="node1" presStyleIdx="0" presStyleCnt="3">
        <dgm:presLayoutVars>
          <dgm:chMax val="0"/>
          <dgm:bulletEnabled val="1"/>
        </dgm:presLayoutVars>
      </dgm:prSet>
      <dgm:spPr/>
    </dgm:pt>
    <dgm:pt modelId="{BD49D060-A8AA-4995-9B09-9A51B472DAE5}" type="pres">
      <dgm:prSet presAssocID="{02C7CCBE-ECF0-4703-8266-A7EC2E6E3C17}" presName="spacer" presStyleCnt="0"/>
      <dgm:spPr/>
    </dgm:pt>
    <dgm:pt modelId="{C3B645B1-EAB3-45E2-9744-62B0AC0E3D6E}" type="pres">
      <dgm:prSet presAssocID="{67325258-0DBE-46F4-B382-768A8E1B8DA0}" presName="parentText" presStyleLbl="node1" presStyleIdx="1" presStyleCnt="3">
        <dgm:presLayoutVars>
          <dgm:chMax val="0"/>
          <dgm:bulletEnabled val="1"/>
        </dgm:presLayoutVars>
      </dgm:prSet>
      <dgm:spPr/>
    </dgm:pt>
    <dgm:pt modelId="{165F6763-C857-4777-BD06-97AC2290B6B9}" type="pres">
      <dgm:prSet presAssocID="{9954ACC1-CC0A-4C9D-89A1-DD8E5299EDB1}" presName="spacer" presStyleCnt="0"/>
      <dgm:spPr/>
    </dgm:pt>
    <dgm:pt modelId="{6724F400-9CC3-4403-8EE2-1A725C41BF09}" type="pres">
      <dgm:prSet presAssocID="{126C34C2-CE38-4041-A179-8A003BA85816}" presName="parentText" presStyleLbl="node1" presStyleIdx="2" presStyleCnt="3">
        <dgm:presLayoutVars>
          <dgm:chMax val="0"/>
          <dgm:bulletEnabled val="1"/>
        </dgm:presLayoutVars>
      </dgm:prSet>
      <dgm:spPr/>
    </dgm:pt>
  </dgm:ptLst>
  <dgm:cxnLst>
    <dgm:cxn modelId="{2A3FBE08-CE9F-4709-9107-B50DDC5CFE9F}" srcId="{52DFD89A-E7F0-41AC-B4CB-A41C3C33D620}" destId="{126C34C2-CE38-4041-A179-8A003BA85816}" srcOrd="2" destOrd="0" parTransId="{3AB9F958-0F2B-4933-AF50-82DBCF307EAD}" sibTransId="{E46B154D-BA1F-479C-9A0E-E31F97421671}"/>
    <dgm:cxn modelId="{CB739E0D-B420-4D43-82EE-6C1FFD23CDCB}" srcId="{52DFD89A-E7F0-41AC-B4CB-A41C3C33D620}" destId="{67325258-0DBE-46F4-B382-768A8E1B8DA0}" srcOrd="1" destOrd="0" parTransId="{A88E3B24-176C-47B9-8A13-5097703933DD}" sibTransId="{9954ACC1-CC0A-4C9D-89A1-DD8E5299EDB1}"/>
    <dgm:cxn modelId="{5078CC17-7F12-47F7-8F2D-E31F759269F1}" type="presOf" srcId="{D47FCAC1-786E-404E-8A77-F8B0B8471403}" destId="{028FB189-A7E0-4735-A9CA-BD4E971B549B}" srcOrd="0" destOrd="0" presId="urn:microsoft.com/office/officeart/2005/8/layout/vList2"/>
    <dgm:cxn modelId="{DB99064C-E3DF-4269-828F-115C52052E3D}" type="presOf" srcId="{52DFD89A-E7F0-41AC-B4CB-A41C3C33D620}" destId="{FE5CAD4F-B9F3-46BA-AC29-9279739BFF6C}" srcOrd="0" destOrd="0" presId="urn:microsoft.com/office/officeart/2005/8/layout/vList2"/>
    <dgm:cxn modelId="{0BA09775-2A2F-45B7-A84D-1FA51FB30227}" srcId="{52DFD89A-E7F0-41AC-B4CB-A41C3C33D620}" destId="{D47FCAC1-786E-404E-8A77-F8B0B8471403}" srcOrd="0" destOrd="0" parTransId="{64D70215-B817-426D-AD3A-D4E9C68CC95F}" sibTransId="{02C7CCBE-ECF0-4703-8266-A7EC2E6E3C17}"/>
    <dgm:cxn modelId="{1E71B9F0-B7A4-4A3A-8117-4643B8F8022D}" type="presOf" srcId="{67325258-0DBE-46F4-B382-768A8E1B8DA0}" destId="{C3B645B1-EAB3-45E2-9744-62B0AC0E3D6E}" srcOrd="0" destOrd="0" presId="urn:microsoft.com/office/officeart/2005/8/layout/vList2"/>
    <dgm:cxn modelId="{0EFEC1FD-D266-4F41-89C4-74CE6D9A5515}" type="presOf" srcId="{126C34C2-CE38-4041-A179-8A003BA85816}" destId="{6724F400-9CC3-4403-8EE2-1A725C41BF09}" srcOrd="0" destOrd="0" presId="urn:microsoft.com/office/officeart/2005/8/layout/vList2"/>
    <dgm:cxn modelId="{03924A1E-D8CF-4024-9BE3-D8BC02FB6822}" type="presParOf" srcId="{FE5CAD4F-B9F3-46BA-AC29-9279739BFF6C}" destId="{028FB189-A7E0-4735-A9CA-BD4E971B549B}" srcOrd="0" destOrd="0" presId="urn:microsoft.com/office/officeart/2005/8/layout/vList2"/>
    <dgm:cxn modelId="{E7650C0E-84B5-413A-AFA0-D4971BDF794F}" type="presParOf" srcId="{FE5CAD4F-B9F3-46BA-AC29-9279739BFF6C}" destId="{BD49D060-A8AA-4995-9B09-9A51B472DAE5}" srcOrd="1" destOrd="0" presId="urn:microsoft.com/office/officeart/2005/8/layout/vList2"/>
    <dgm:cxn modelId="{EE35E862-BFD2-4979-9324-8D29E0C3CF70}" type="presParOf" srcId="{FE5CAD4F-B9F3-46BA-AC29-9279739BFF6C}" destId="{C3B645B1-EAB3-45E2-9744-62B0AC0E3D6E}" srcOrd="2" destOrd="0" presId="urn:microsoft.com/office/officeart/2005/8/layout/vList2"/>
    <dgm:cxn modelId="{111AC2B4-ADFF-45B3-B454-1AFCC93151AF}" type="presParOf" srcId="{FE5CAD4F-B9F3-46BA-AC29-9279739BFF6C}" destId="{165F6763-C857-4777-BD06-97AC2290B6B9}" srcOrd="3" destOrd="0" presId="urn:microsoft.com/office/officeart/2005/8/layout/vList2"/>
    <dgm:cxn modelId="{F6D20C4B-CDCD-4574-B715-1B2C6F4A8524}" type="presParOf" srcId="{FE5CAD4F-B9F3-46BA-AC29-9279739BFF6C}" destId="{6724F400-9CC3-4403-8EE2-1A725C41BF09}"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BA37920D-697B-8046-A123-7E5F41C7DBCB}" type="doc">
      <dgm:prSet loTypeId="urn:microsoft.com/office/officeart/2005/8/layout/radial6" loCatId="" qsTypeId="urn:microsoft.com/office/officeart/2005/8/quickstyle/simple1" qsCatId="simple" csTypeId="urn:microsoft.com/office/officeart/2005/8/colors/accent1_2" csCatId="accent1" phldr="1"/>
      <dgm:spPr/>
      <dgm:t>
        <a:bodyPr/>
        <a:lstStyle/>
        <a:p>
          <a:endParaRPr lang="en-GB"/>
        </a:p>
      </dgm:t>
    </dgm:pt>
    <dgm:pt modelId="{F66D6134-0FF0-3440-B4D7-FE5B1642FF3A}">
      <dgm:prSet phldrT="[Text]" custT="1"/>
      <dgm:spPr>
        <a:solidFill>
          <a:srgbClr val="8DC63F"/>
        </a:solidFill>
        <a:ln>
          <a:noFill/>
        </a:ln>
      </dgm:spPr>
      <dgm:t>
        <a:bodyPr/>
        <a:lstStyle/>
        <a:p>
          <a:endParaRPr lang="en-GB" sz="1200" b="0" dirty="0">
            <a:solidFill>
              <a:schemeClr val="bg1"/>
            </a:solidFill>
            <a:latin typeface="Avenir Book" panose="02000503020000020003" pitchFamily="2" charset="0"/>
            <a:ea typeface="Verdana" panose="020B0604030504040204" pitchFamily="34" charset="0"/>
            <a:cs typeface="Verdana" panose="020B0604030504040204" pitchFamily="34" charset="0"/>
          </a:endParaRPr>
        </a:p>
      </dgm:t>
    </dgm:pt>
    <dgm:pt modelId="{264F30C9-8D59-3441-B65A-CDA975BDD8F4}" type="parTrans" cxnId="{3AC28FF0-7287-B64D-BB21-83B815FFD375}">
      <dgm:prSet/>
      <dgm:spPr/>
      <dgm:t>
        <a:bodyPr/>
        <a:lstStyle/>
        <a:p>
          <a:endParaRPr lang="en-GB"/>
        </a:p>
      </dgm:t>
    </dgm:pt>
    <dgm:pt modelId="{8B6259E2-0C27-324E-B62D-98450E6B9FEC}" type="sibTrans" cxnId="{3AC28FF0-7287-B64D-BB21-83B815FFD375}">
      <dgm:prSet/>
      <dgm:spPr>
        <a:solidFill>
          <a:schemeClr val="accent5">
            <a:lumMod val="40000"/>
            <a:lumOff val="60000"/>
          </a:schemeClr>
        </a:solidFill>
      </dgm:spPr>
      <dgm:t>
        <a:bodyPr/>
        <a:lstStyle/>
        <a:p>
          <a:endParaRPr lang="en-GB"/>
        </a:p>
      </dgm:t>
    </dgm:pt>
    <dgm:pt modelId="{5D3BA91E-8022-314D-ACD5-1D5E917F31BD}">
      <dgm:prSet phldrT="[Text]" custT="1"/>
      <dgm:spPr>
        <a:solidFill>
          <a:srgbClr val="00AEEF"/>
        </a:solidFill>
        <a:ln>
          <a:noFill/>
        </a:ln>
      </dgm:spPr>
      <dgm:t>
        <a:bodyPr/>
        <a:lstStyle/>
        <a:p>
          <a:endParaRPr lang="en-GB" sz="1200" b="0" dirty="0">
            <a:solidFill>
              <a:schemeClr val="bg1"/>
            </a:solidFill>
            <a:latin typeface="Avenir Book" panose="02000503020000020003" pitchFamily="2" charset="0"/>
          </a:endParaRPr>
        </a:p>
      </dgm:t>
    </dgm:pt>
    <dgm:pt modelId="{51B46F3C-06B9-5645-BF28-408F3CC780D5}" type="parTrans" cxnId="{7B447DB8-7D69-CD48-8597-D8F23330AC35}">
      <dgm:prSet/>
      <dgm:spPr/>
      <dgm:t>
        <a:bodyPr/>
        <a:lstStyle/>
        <a:p>
          <a:endParaRPr lang="en-GB"/>
        </a:p>
      </dgm:t>
    </dgm:pt>
    <dgm:pt modelId="{D093912E-9797-F64E-9090-7BCA2F6DBCEA}" type="sibTrans" cxnId="{7B447DB8-7D69-CD48-8597-D8F23330AC35}">
      <dgm:prSet/>
      <dgm:spPr>
        <a:solidFill>
          <a:schemeClr val="accent5">
            <a:lumMod val="40000"/>
            <a:lumOff val="60000"/>
          </a:schemeClr>
        </a:solidFill>
      </dgm:spPr>
      <dgm:t>
        <a:bodyPr/>
        <a:lstStyle/>
        <a:p>
          <a:endParaRPr lang="en-GB"/>
        </a:p>
      </dgm:t>
    </dgm:pt>
    <dgm:pt modelId="{298A222E-48BD-9E45-BAAE-C14AE60CA311}">
      <dgm:prSet phldrT="[Text]" custT="1"/>
      <dgm:spPr>
        <a:solidFill>
          <a:srgbClr val="ED1C24"/>
        </a:solidFill>
        <a:ln>
          <a:noFill/>
        </a:ln>
      </dgm:spPr>
      <dgm:t>
        <a:bodyPr/>
        <a:lstStyle/>
        <a:p>
          <a:endParaRPr lang="en-GB" sz="1200" b="0" dirty="0">
            <a:solidFill>
              <a:schemeClr val="bg1"/>
            </a:solidFill>
            <a:latin typeface="Avenir Book" panose="02000503020000020003" pitchFamily="2" charset="0"/>
            <a:ea typeface="Verdana" panose="020B0604030504040204" pitchFamily="34" charset="0"/>
            <a:cs typeface="Verdana" panose="020B0604030504040204" pitchFamily="34" charset="0"/>
          </a:endParaRPr>
        </a:p>
      </dgm:t>
    </dgm:pt>
    <dgm:pt modelId="{0B3700CC-D36E-6C46-9343-C29E2B1ABAF8}" type="parTrans" cxnId="{5ACB1CB8-69FC-F34A-A4A6-2CA35F390EB8}">
      <dgm:prSet/>
      <dgm:spPr/>
      <dgm:t>
        <a:bodyPr/>
        <a:lstStyle/>
        <a:p>
          <a:endParaRPr lang="en-GB"/>
        </a:p>
      </dgm:t>
    </dgm:pt>
    <dgm:pt modelId="{986F51B8-531F-3547-BF40-26C2E89BA253}" type="sibTrans" cxnId="{5ACB1CB8-69FC-F34A-A4A6-2CA35F390EB8}">
      <dgm:prSet/>
      <dgm:spPr>
        <a:solidFill>
          <a:schemeClr val="accent5">
            <a:lumMod val="40000"/>
            <a:lumOff val="60000"/>
          </a:schemeClr>
        </a:solidFill>
      </dgm:spPr>
      <dgm:t>
        <a:bodyPr/>
        <a:lstStyle/>
        <a:p>
          <a:endParaRPr lang="en-GB"/>
        </a:p>
      </dgm:t>
    </dgm:pt>
    <dgm:pt modelId="{A7B22300-81C3-8E42-9BEA-C587339705F5}">
      <dgm:prSet phldrT="[Text]"/>
      <dgm:spPr>
        <a:solidFill>
          <a:schemeClr val="accent5">
            <a:lumMod val="20000"/>
            <a:lumOff val="80000"/>
          </a:schemeClr>
        </a:solidFill>
        <a:ln>
          <a:noFill/>
        </a:ln>
      </dgm:spPr>
      <dgm:t>
        <a:bodyPr/>
        <a:lstStyle/>
        <a:p>
          <a:endParaRPr lang="en-GB" dirty="0"/>
        </a:p>
      </dgm:t>
    </dgm:pt>
    <dgm:pt modelId="{B8FAC836-3DF2-8D48-B9E0-9E59A8B30FB1}" type="sibTrans" cxnId="{CF418AE7-4317-6B47-989E-E4E71DD68D88}">
      <dgm:prSet/>
      <dgm:spPr/>
      <dgm:t>
        <a:bodyPr/>
        <a:lstStyle/>
        <a:p>
          <a:endParaRPr lang="en-GB"/>
        </a:p>
      </dgm:t>
    </dgm:pt>
    <dgm:pt modelId="{F04E191E-64C5-4E4D-AC81-12101680B5C2}" type="parTrans" cxnId="{CF418AE7-4317-6B47-989E-E4E71DD68D88}">
      <dgm:prSet/>
      <dgm:spPr/>
      <dgm:t>
        <a:bodyPr/>
        <a:lstStyle/>
        <a:p>
          <a:endParaRPr lang="en-GB"/>
        </a:p>
      </dgm:t>
    </dgm:pt>
    <dgm:pt modelId="{12087BFA-B59A-E840-AE70-0BBE05C96008}" type="pres">
      <dgm:prSet presAssocID="{BA37920D-697B-8046-A123-7E5F41C7DBCB}" presName="Name0" presStyleCnt="0">
        <dgm:presLayoutVars>
          <dgm:chMax val="1"/>
          <dgm:dir/>
          <dgm:animLvl val="ctr"/>
          <dgm:resizeHandles val="exact"/>
        </dgm:presLayoutVars>
      </dgm:prSet>
      <dgm:spPr/>
    </dgm:pt>
    <dgm:pt modelId="{363EED0A-2F02-5943-BC43-FE8D05EF0A21}" type="pres">
      <dgm:prSet presAssocID="{A7B22300-81C3-8E42-9BEA-C587339705F5}" presName="centerShape" presStyleLbl="node0" presStyleIdx="0" presStyleCnt="1" custLinFactNeighborX="168" custLinFactNeighborY="-615"/>
      <dgm:spPr/>
    </dgm:pt>
    <dgm:pt modelId="{518FB989-F852-8841-B8A4-1632711983D0}" type="pres">
      <dgm:prSet presAssocID="{F66D6134-0FF0-3440-B4D7-FE5B1642FF3A}" presName="node" presStyleLbl="node1" presStyleIdx="0" presStyleCnt="3" custScaleX="154609" custScaleY="154609" custRadScaleRad="100855">
        <dgm:presLayoutVars>
          <dgm:bulletEnabled val="1"/>
        </dgm:presLayoutVars>
      </dgm:prSet>
      <dgm:spPr/>
    </dgm:pt>
    <dgm:pt modelId="{C9E4781A-ACB4-554F-B63B-20C402C93C2F}" type="pres">
      <dgm:prSet presAssocID="{F66D6134-0FF0-3440-B4D7-FE5B1642FF3A}" presName="dummy" presStyleCnt="0"/>
      <dgm:spPr/>
    </dgm:pt>
    <dgm:pt modelId="{B32A59CF-22A4-3046-BF8C-8555F45514E4}" type="pres">
      <dgm:prSet presAssocID="{8B6259E2-0C27-324E-B62D-98450E6B9FEC}" presName="sibTrans" presStyleLbl="sibTrans2D1" presStyleIdx="0" presStyleCnt="3"/>
      <dgm:spPr/>
    </dgm:pt>
    <dgm:pt modelId="{0D3EFC5C-E055-8546-AFB0-7518F58F6D87}" type="pres">
      <dgm:prSet presAssocID="{5D3BA91E-8022-314D-ACD5-1D5E917F31BD}" presName="node" presStyleLbl="node1" presStyleIdx="1" presStyleCnt="3" custScaleX="154609" custScaleY="154609">
        <dgm:presLayoutVars>
          <dgm:bulletEnabled val="1"/>
        </dgm:presLayoutVars>
      </dgm:prSet>
      <dgm:spPr/>
    </dgm:pt>
    <dgm:pt modelId="{A8EE8BEE-CF07-3243-9CAD-8D81E2F3E7D5}" type="pres">
      <dgm:prSet presAssocID="{5D3BA91E-8022-314D-ACD5-1D5E917F31BD}" presName="dummy" presStyleCnt="0"/>
      <dgm:spPr/>
    </dgm:pt>
    <dgm:pt modelId="{1CE47F30-A2EF-084B-A005-6A28E170CA59}" type="pres">
      <dgm:prSet presAssocID="{D093912E-9797-F64E-9090-7BCA2F6DBCEA}" presName="sibTrans" presStyleLbl="sibTrans2D1" presStyleIdx="1" presStyleCnt="3"/>
      <dgm:spPr/>
    </dgm:pt>
    <dgm:pt modelId="{6B62D8A4-57ED-0949-9640-675EF88908AE}" type="pres">
      <dgm:prSet presAssocID="{298A222E-48BD-9E45-BAAE-C14AE60CA311}" presName="node" presStyleLbl="node1" presStyleIdx="2" presStyleCnt="3" custScaleX="154461" custScaleY="154609">
        <dgm:presLayoutVars>
          <dgm:bulletEnabled val="1"/>
        </dgm:presLayoutVars>
      </dgm:prSet>
      <dgm:spPr/>
    </dgm:pt>
    <dgm:pt modelId="{BEEC71AA-873B-1D42-ADD3-83A6FE07FA28}" type="pres">
      <dgm:prSet presAssocID="{298A222E-48BD-9E45-BAAE-C14AE60CA311}" presName="dummy" presStyleCnt="0"/>
      <dgm:spPr/>
    </dgm:pt>
    <dgm:pt modelId="{DAE2EC14-D7CA-1E4E-B3EB-8528A2269AE7}" type="pres">
      <dgm:prSet presAssocID="{986F51B8-531F-3547-BF40-26C2E89BA253}" presName="sibTrans" presStyleLbl="sibTrans2D1" presStyleIdx="2" presStyleCnt="3"/>
      <dgm:spPr/>
    </dgm:pt>
  </dgm:ptLst>
  <dgm:cxnLst>
    <dgm:cxn modelId="{75730520-6F07-A34E-BE0C-6695AD5743CA}" type="presOf" srcId="{8B6259E2-0C27-324E-B62D-98450E6B9FEC}" destId="{B32A59CF-22A4-3046-BF8C-8555F45514E4}" srcOrd="0" destOrd="0" presId="urn:microsoft.com/office/officeart/2005/8/layout/radial6"/>
    <dgm:cxn modelId="{CADA914E-6ED7-3142-B64B-8491D11B260A}" type="presOf" srcId="{F66D6134-0FF0-3440-B4D7-FE5B1642FF3A}" destId="{518FB989-F852-8841-B8A4-1632711983D0}" srcOrd="0" destOrd="0" presId="urn:microsoft.com/office/officeart/2005/8/layout/radial6"/>
    <dgm:cxn modelId="{5113D57E-08ED-4A44-A34E-918581A6E4EF}" type="presOf" srcId="{BA37920D-697B-8046-A123-7E5F41C7DBCB}" destId="{12087BFA-B59A-E840-AE70-0BBE05C96008}" srcOrd="0" destOrd="0" presId="urn:microsoft.com/office/officeart/2005/8/layout/radial6"/>
    <dgm:cxn modelId="{BEAFB982-AB96-A741-9E96-C321005E6BCB}" type="presOf" srcId="{5D3BA91E-8022-314D-ACD5-1D5E917F31BD}" destId="{0D3EFC5C-E055-8546-AFB0-7518F58F6D87}" srcOrd="0" destOrd="0" presId="urn:microsoft.com/office/officeart/2005/8/layout/radial6"/>
    <dgm:cxn modelId="{5626FD87-F80A-5148-BD07-B88ADAD1F39B}" type="presOf" srcId="{298A222E-48BD-9E45-BAAE-C14AE60CA311}" destId="{6B62D8A4-57ED-0949-9640-675EF88908AE}" srcOrd="0" destOrd="0" presId="urn:microsoft.com/office/officeart/2005/8/layout/radial6"/>
    <dgm:cxn modelId="{3E7589A7-6369-DB4E-BB63-6223401C5FFC}" type="presOf" srcId="{986F51B8-531F-3547-BF40-26C2E89BA253}" destId="{DAE2EC14-D7CA-1E4E-B3EB-8528A2269AE7}" srcOrd="0" destOrd="0" presId="urn:microsoft.com/office/officeart/2005/8/layout/radial6"/>
    <dgm:cxn modelId="{5ACB1CB8-69FC-F34A-A4A6-2CA35F390EB8}" srcId="{A7B22300-81C3-8E42-9BEA-C587339705F5}" destId="{298A222E-48BD-9E45-BAAE-C14AE60CA311}" srcOrd="2" destOrd="0" parTransId="{0B3700CC-D36E-6C46-9343-C29E2B1ABAF8}" sibTransId="{986F51B8-531F-3547-BF40-26C2E89BA253}"/>
    <dgm:cxn modelId="{7B447DB8-7D69-CD48-8597-D8F23330AC35}" srcId="{A7B22300-81C3-8E42-9BEA-C587339705F5}" destId="{5D3BA91E-8022-314D-ACD5-1D5E917F31BD}" srcOrd="1" destOrd="0" parTransId="{51B46F3C-06B9-5645-BF28-408F3CC780D5}" sibTransId="{D093912E-9797-F64E-9090-7BCA2F6DBCEA}"/>
    <dgm:cxn modelId="{9D7112D8-2C09-CE4E-A999-6E3CC509F172}" type="presOf" srcId="{D093912E-9797-F64E-9090-7BCA2F6DBCEA}" destId="{1CE47F30-A2EF-084B-A005-6A28E170CA59}" srcOrd="0" destOrd="0" presId="urn:microsoft.com/office/officeart/2005/8/layout/radial6"/>
    <dgm:cxn modelId="{A15A45DE-5A47-8943-B2B2-768945200196}" type="presOf" srcId="{A7B22300-81C3-8E42-9BEA-C587339705F5}" destId="{363EED0A-2F02-5943-BC43-FE8D05EF0A21}" srcOrd="0" destOrd="0" presId="urn:microsoft.com/office/officeart/2005/8/layout/radial6"/>
    <dgm:cxn modelId="{CF418AE7-4317-6B47-989E-E4E71DD68D88}" srcId="{BA37920D-697B-8046-A123-7E5F41C7DBCB}" destId="{A7B22300-81C3-8E42-9BEA-C587339705F5}" srcOrd="0" destOrd="0" parTransId="{F04E191E-64C5-4E4D-AC81-12101680B5C2}" sibTransId="{B8FAC836-3DF2-8D48-B9E0-9E59A8B30FB1}"/>
    <dgm:cxn modelId="{3AC28FF0-7287-B64D-BB21-83B815FFD375}" srcId="{A7B22300-81C3-8E42-9BEA-C587339705F5}" destId="{F66D6134-0FF0-3440-B4D7-FE5B1642FF3A}" srcOrd="0" destOrd="0" parTransId="{264F30C9-8D59-3441-B65A-CDA975BDD8F4}" sibTransId="{8B6259E2-0C27-324E-B62D-98450E6B9FEC}"/>
    <dgm:cxn modelId="{B03D7B11-2944-2144-8291-A6ADE9A39ACD}" type="presParOf" srcId="{12087BFA-B59A-E840-AE70-0BBE05C96008}" destId="{363EED0A-2F02-5943-BC43-FE8D05EF0A21}" srcOrd="0" destOrd="0" presId="urn:microsoft.com/office/officeart/2005/8/layout/radial6"/>
    <dgm:cxn modelId="{28DE39F3-F353-1341-AAC8-09F2C5105F2C}" type="presParOf" srcId="{12087BFA-B59A-E840-AE70-0BBE05C96008}" destId="{518FB989-F852-8841-B8A4-1632711983D0}" srcOrd="1" destOrd="0" presId="urn:microsoft.com/office/officeart/2005/8/layout/radial6"/>
    <dgm:cxn modelId="{E4544679-CF91-D049-A81C-0C6BAAF184EC}" type="presParOf" srcId="{12087BFA-B59A-E840-AE70-0BBE05C96008}" destId="{C9E4781A-ACB4-554F-B63B-20C402C93C2F}" srcOrd="2" destOrd="0" presId="urn:microsoft.com/office/officeart/2005/8/layout/radial6"/>
    <dgm:cxn modelId="{55BE38C3-248B-F848-A00F-4B3D65A24626}" type="presParOf" srcId="{12087BFA-B59A-E840-AE70-0BBE05C96008}" destId="{B32A59CF-22A4-3046-BF8C-8555F45514E4}" srcOrd="3" destOrd="0" presId="urn:microsoft.com/office/officeart/2005/8/layout/radial6"/>
    <dgm:cxn modelId="{F1BC24D7-5F9A-4849-B2C4-E0CF96949B38}" type="presParOf" srcId="{12087BFA-B59A-E840-AE70-0BBE05C96008}" destId="{0D3EFC5C-E055-8546-AFB0-7518F58F6D87}" srcOrd="4" destOrd="0" presId="urn:microsoft.com/office/officeart/2005/8/layout/radial6"/>
    <dgm:cxn modelId="{98274CD5-2E1E-E448-9856-CE1D1F5E3381}" type="presParOf" srcId="{12087BFA-B59A-E840-AE70-0BBE05C96008}" destId="{A8EE8BEE-CF07-3243-9CAD-8D81E2F3E7D5}" srcOrd="5" destOrd="0" presId="urn:microsoft.com/office/officeart/2005/8/layout/radial6"/>
    <dgm:cxn modelId="{FA14636F-2153-254F-84F7-D30D6834F45D}" type="presParOf" srcId="{12087BFA-B59A-E840-AE70-0BBE05C96008}" destId="{1CE47F30-A2EF-084B-A005-6A28E170CA59}" srcOrd="6" destOrd="0" presId="urn:microsoft.com/office/officeart/2005/8/layout/radial6"/>
    <dgm:cxn modelId="{1256F594-424B-0747-89C7-7F7CCAB9CACE}" type="presParOf" srcId="{12087BFA-B59A-E840-AE70-0BBE05C96008}" destId="{6B62D8A4-57ED-0949-9640-675EF88908AE}" srcOrd="7" destOrd="0" presId="urn:microsoft.com/office/officeart/2005/8/layout/radial6"/>
    <dgm:cxn modelId="{9E49B4A0-7215-3B4E-9AD7-9270CE3E4FDF}" type="presParOf" srcId="{12087BFA-B59A-E840-AE70-0BBE05C96008}" destId="{BEEC71AA-873B-1D42-ADD3-83A6FE07FA28}" srcOrd="8" destOrd="0" presId="urn:microsoft.com/office/officeart/2005/8/layout/radial6"/>
    <dgm:cxn modelId="{4AB76A7B-508C-1E43-887E-BEDE48924A7A}" type="presParOf" srcId="{12087BFA-B59A-E840-AE70-0BBE05C96008}" destId="{DAE2EC14-D7CA-1E4E-B3EB-8528A2269AE7}" srcOrd="9"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EA6E9D-ADDB-4011-B907-4C93BE6F52CC}">
      <dsp:nvSpPr>
        <dsp:cNvPr id="0" name=""/>
        <dsp:cNvSpPr/>
      </dsp:nvSpPr>
      <dsp:spPr>
        <a:xfrm>
          <a:off x="-67172" y="35691"/>
          <a:ext cx="2405438" cy="1527453"/>
        </a:xfrm>
        <a:prstGeom prst="roundRect">
          <a:avLst>
            <a:gd name="adj" fmla="val 10000"/>
          </a:avLst>
        </a:prstGeom>
        <a:solidFill>
          <a:schemeClr val="accent5">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DACB3B8-26AA-488B-9947-F27586D1407C}">
      <dsp:nvSpPr>
        <dsp:cNvPr id="0" name=""/>
        <dsp:cNvSpPr/>
      </dsp:nvSpPr>
      <dsp:spPr>
        <a:xfrm>
          <a:off x="200098" y="289598"/>
          <a:ext cx="2405438" cy="1527453"/>
        </a:xfrm>
        <a:prstGeom prst="roundRect">
          <a:avLst>
            <a:gd name="adj" fmla="val 10000"/>
          </a:avLst>
        </a:prstGeom>
        <a:solidFill>
          <a:schemeClr val="lt1">
            <a:alpha val="90000"/>
            <a:hueOff val="0"/>
            <a:satOff val="0"/>
            <a:lumOff val="0"/>
            <a:alphaOff val="0"/>
          </a:schemeClr>
        </a:solidFill>
        <a:ln w="25400" cap="flat" cmpd="sng" algn="ctr">
          <a:solidFill>
            <a:schemeClr val="accent5">
              <a:lumMod val="60000"/>
              <a:lumOff val="4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r>
            <a:rPr lang="en-US" sz="1100" b="1" i="0" kern="1200" dirty="0">
              <a:latin typeface="Calibri" panose="020F0502020204030204" pitchFamily="34" charset="0"/>
              <a:cs typeface="Calibri" panose="020F0502020204030204" pitchFamily="34" charset="0"/>
            </a:rPr>
            <a:t>The goal is to establish an early detection program for T1D and other autoimmune diseases in the </a:t>
          </a:r>
          <a:r>
            <a:rPr lang="en-US" sz="1100" b="1" i="0" kern="1200" dirty="0" err="1">
              <a:latin typeface="Calibri" panose="020F0502020204030204" pitchFamily="34" charset="0"/>
              <a:cs typeface="Calibri" panose="020F0502020204030204" pitchFamily="34" charset="0"/>
            </a:rPr>
            <a:t>Öresund</a:t>
          </a:r>
          <a:r>
            <a:rPr lang="en-US" sz="1100" b="1" i="0" kern="1200" dirty="0">
              <a:latin typeface="Calibri" panose="020F0502020204030204" pitchFamily="34" charset="0"/>
              <a:cs typeface="Calibri" panose="020F0502020204030204" pitchFamily="34" charset="0"/>
            </a:rPr>
            <a:t> Area. </a:t>
          </a:r>
        </a:p>
        <a:p>
          <a:pPr marL="0" lvl="0" indent="0" algn="l" defTabSz="488950">
            <a:lnSpc>
              <a:spcPct val="90000"/>
            </a:lnSpc>
            <a:spcBef>
              <a:spcPct val="0"/>
            </a:spcBef>
            <a:spcAft>
              <a:spcPct val="35000"/>
            </a:spcAft>
            <a:buNone/>
          </a:pPr>
          <a:r>
            <a:rPr lang="da" sz="1100" b="1" u="sng" kern="1200" dirty="0">
              <a:solidFill>
                <a:schemeClr val="accent5">
                  <a:lumMod val="75000"/>
                </a:schemeClr>
              </a:solidFill>
              <a:latin typeface="Calibri" panose="020F0502020204030204" pitchFamily="34" charset="0"/>
              <a:ea typeface="Calibri"/>
              <a:cs typeface="Calibri" panose="020F0502020204030204" pitchFamily="34" charset="0"/>
              <a:sym typeface="Calibri"/>
            </a:rPr>
            <a:t>DiaUnion’s first focus: </a:t>
          </a:r>
          <a:r>
            <a:rPr lang="da" sz="1100" b="1" i="1" kern="1200" dirty="0">
              <a:solidFill>
                <a:schemeClr val="tx1"/>
              </a:solidFill>
              <a:latin typeface="Calibri" panose="020F0502020204030204" pitchFamily="34" charset="0"/>
              <a:ea typeface="Calibri"/>
              <a:cs typeface="Calibri" panose="020F0502020204030204" pitchFamily="34" charset="0"/>
              <a:sym typeface="Calibri"/>
            </a:rPr>
            <a:t>Building the missing neutral infrastructure for early detection fo T1D, CD and AIT (TRIAD).</a:t>
          </a:r>
          <a:endParaRPr lang="en-US" sz="1100" b="0" i="0" kern="1200" dirty="0">
            <a:latin typeface="Calibri" panose="020F0502020204030204" pitchFamily="34" charset="0"/>
            <a:cs typeface="Calibri" panose="020F0502020204030204" pitchFamily="34" charset="0"/>
          </a:endParaRPr>
        </a:p>
      </dsp:txBody>
      <dsp:txXfrm>
        <a:off x="244836" y="334336"/>
        <a:ext cx="2315962" cy="1437977"/>
      </dsp:txXfrm>
    </dsp:sp>
    <dsp:sp modelId="{995CAE0B-ED20-4E1E-82B1-801DA0DB3860}">
      <dsp:nvSpPr>
        <dsp:cNvPr id="0" name=""/>
        <dsp:cNvSpPr/>
      </dsp:nvSpPr>
      <dsp:spPr>
        <a:xfrm>
          <a:off x="2941350" y="58154"/>
          <a:ext cx="2405438" cy="1527453"/>
        </a:xfrm>
        <a:prstGeom prst="roundRect">
          <a:avLst>
            <a:gd name="adj" fmla="val 10000"/>
          </a:avLst>
        </a:prstGeom>
        <a:solidFill>
          <a:schemeClr val="accent5">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010CF0C-62C3-47DB-941A-F07344D65B38}">
      <dsp:nvSpPr>
        <dsp:cNvPr id="0" name=""/>
        <dsp:cNvSpPr/>
      </dsp:nvSpPr>
      <dsp:spPr>
        <a:xfrm>
          <a:off x="3208621" y="312061"/>
          <a:ext cx="2405438" cy="1527453"/>
        </a:xfrm>
        <a:prstGeom prst="roundRect">
          <a:avLst>
            <a:gd name="adj" fmla="val 10000"/>
          </a:avLst>
        </a:prstGeom>
        <a:solidFill>
          <a:schemeClr val="lt1">
            <a:alpha val="90000"/>
            <a:hueOff val="0"/>
            <a:satOff val="0"/>
            <a:lumOff val="0"/>
            <a:alphaOff val="0"/>
          </a:schemeClr>
        </a:solidFill>
        <a:ln w="25400" cap="flat" cmpd="sng" algn="ctr">
          <a:solidFill>
            <a:schemeClr val="accent5">
              <a:lumMod val="60000"/>
              <a:lumOff val="4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r>
            <a:rPr lang="en-US" sz="1100" b="1" i="0" kern="1200" dirty="0">
              <a:latin typeface="Calibri" panose="020F0502020204030204" pitchFamily="34" charset="0"/>
              <a:cs typeface="Calibri" panose="020F0502020204030204" pitchFamily="34" charset="0"/>
            </a:rPr>
            <a:t>The long-term goal is preventing and curing T1D as well as other autoimmune diseases</a:t>
          </a:r>
        </a:p>
        <a:p>
          <a:pPr marL="0" lvl="0" indent="0" algn="l" defTabSz="488950">
            <a:lnSpc>
              <a:spcPct val="90000"/>
            </a:lnSpc>
            <a:spcBef>
              <a:spcPct val="0"/>
            </a:spcBef>
            <a:spcAft>
              <a:spcPct val="35000"/>
            </a:spcAft>
            <a:buNone/>
          </a:pPr>
          <a:r>
            <a:rPr lang="da" sz="1100" b="1" u="sng" kern="1200" dirty="0">
              <a:solidFill>
                <a:schemeClr val="accent5">
                  <a:lumMod val="75000"/>
                </a:schemeClr>
              </a:solidFill>
              <a:latin typeface="Calibri" panose="020F0502020204030204" pitchFamily="34" charset="0"/>
              <a:ea typeface="Calibri"/>
              <a:cs typeface="Calibri" panose="020F0502020204030204" pitchFamily="34" charset="0"/>
              <a:sym typeface="Calibri"/>
            </a:rPr>
            <a:t>DiaUnion’s next focus: </a:t>
          </a:r>
          <a:r>
            <a:rPr lang="da" sz="1100" b="1" i="1" u="none" kern="1200" dirty="0">
              <a:solidFill>
                <a:schemeClr val="tx1"/>
              </a:solidFill>
              <a:latin typeface="Calibri" panose="020F0502020204030204" pitchFamily="34" charset="0"/>
              <a:ea typeface="Calibri"/>
              <a:cs typeface="Calibri" panose="020F0502020204030204" pitchFamily="34" charset="0"/>
              <a:sym typeface="Calibri"/>
            </a:rPr>
            <a:t>Cre</a:t>
          </a:r>
          <a:r>
            <a:rPr lang="en-US" sz="1100" b="1" i="1" kern="1200" dirty="0" err="1">
              <a:solidFill>
                <a:schemeClr val="tx1"/>
              </a:solidFill>
              <a:latin typeface="Calibri" panose="020F0502020204030204" pitchFamily="34" charset="0"/>
              <a:cs typeface="Calibri" panose="020F0502020204030204" pitchFamily="34" charset="0"/>
            </a:rPr>
            <a:t>ating</a:t>
          </a:r>
          <a:r>
            <a:rPr lang="en-US" sz="1100" b="1" i="0" kern="1200" dirty="0">
              <a:solidFill>
                <a:schemeClr val="tx1"/>
              </a:solidFill>
              <a:latin typeface="Calibri" panose="020F0502020204030204" pitchFamily="34" charset="0"/>
              <a:cs typeface="Calibri" panose="020F0502020204030204" pitchFamily="34" charset="0"/>
            </a:rPr>
            <a:t> </a:t>
          </a:r>
          <a:r>
            <a:rPr lang="en-US" sz="1100" b="1" i="0" kern="1200" dirty="0">
              <a:latin typeface="Calibri" panose="020F0502020204030204" pitchFamily="34" charset="0"/>
              <a:cs typeface="Calibri" panose="020F0502020204030204" pitchFamily="34" charset="0"/>
            </a:rPr>
            <a:t>an internationally competitive center of excellence for diabetes research, attractive for both academia and industry.</a:t>
          </a:r>
        </a:p>
      </dsp:txBody>
      <dsp:txXfrm>
        <a:off x="3253359" y="356799"/>
        <a:ext cx="2315962" cy="143797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2917AE-EF18-4F84-9692-5CBB96AE5DB4}">
      <dsp:nvSpPr>
        <dsp:cNvPr id="0" name=""/>
        <dsp:cNvSpPr/>
      </dsp:nvSpPr>
      <dsp:spPr>
        <a:xfrm>
          <a:off x="0" y="2423"/>
          <a:ext cx="4485959" cy="798453"/>
        </a:xfrm>
        <a:prstGeom prst="roundRect">
          <a:avLst>
            <a:gd name="adj" fmla="val 10000"/>
          </a:avLst>
        </a:prstGeom>
        <a:solidFill>
          <a:schemeClr val="accent5">
            <a:lumMod val="40000"/>
            <a:lumOff val="60000"/>
          </a:schemeClr>
        </a:solidFill>
        <a:ln>
          <a:noFill/>
        </a:ln>
        <a:effectLst/>
      </dsp:spPr>
      <dsp:style>
        <a:lnRef idx="0">
          <a:scrgbClr r="0" g="0" b="0"/>
        </a:lnRef>
        <a:fillRef idx="1">
          <a:scrgbClr r="0" g="0" b="0"/>
        </a:fillRef>
        <a:effectRef idx="0">
          <a:scrgbClr r="0" g="0" b="0"/>
        </a:effectRef>
        <a:fontRef idx="minor"/>
      </dsp:style>
    </dsp:sp>
    <dsp:sp modelId="{CAAE25DB-1B62-4CFD-8FB1-B021CB15A163}">
      <dsp:nvSpPr>
        <dsp:cNvPr id="0" name=""/>
        <dsp:cNvSpPr/>
      </dsp:nvSpPr>
      <dsp:spPr>
        <a:xfrm>
          <a:off x="241532" y="182075"/>
          <a:ext cx="439578" cy="43914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2785BA5-DEEF-4DE6-B1A9-5C6136E1FC15}">
      <dsp:nvSpPr>
        <dsp:cNvPr id="0" name=""/>
        <dsp:cNvSpPr/>
      </dsp:nvSpPr>
      <dsp:spPr>
        <a:xfrm>
          <a:off x="922643" y="2423"/>
          <a:ext cx="3502427" cy="7992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4586" tIns="84586" rIns="84586" bIns="84586" numCol="1" spcCol="1270" anchor="ctr" anchorCtr="0">
          <a:noAutofit/>
        </a:bodyPr>
        <a:lstStyle/>
        <a:p>
          <a:pPr marL="0" lvl="0" indent="0" algn="l" defTabSz="533400">
            <a:lnSpc>
              <a:spcPct val="100000"/>
            </a:lnSpc>
            <a:spcBef>
              <a:spcPct val="0"/>
            </a:spcBef>
            <a:spcAft>
              <a:spcPct val="35000"/>
            </a:spcAft>
            <a:buNone/>
          </a:pPr>
          <a:r>
            <a:rPr lang="en-US" sz="1200" kern="1200" dirty="0"/>
            <a:t>Offer </a:t>
          </a:r>
          <a:r>
            <a:rPr lang="en-US" sz="1200" b="1" kern="1200" dirty="0"/>
            <a:t>individuals at risk </a:t>
          </a:r>
          <a:r>
            <a:rPr lang="en-US" sz="1200" kern="1200" dirty="0"/>
            <a:t>participation in </a:t>
          </a:r>
          <a:r>
            <a:rPr lang="en-US" sz="1200" b="1" kern="1200" dirty="0"/>
            <a:t>clinical trials </a:t>
          </a:r>
          <a:r>
            <a:rPr lang="en-US" sz="1200" kern="1200" dirty="0"/>
            <a:t>of novel therapeutic concepts (in collaboration with the pharmaceutical industry)</a:t>
          </a:r>
        </a:p>
      </dsp:txBody>
      <dsp:txXfrm>
        <a:off x="922643" y="2423"/>
        <a:ext cx="3502427" cy="799234"/>
      </dsp:txXfrm>
    </dsp:sp>
    <dsp:sp modelId="{75F66253-4C2B-4820-853D-13A068697523}">
      <dsp:nvSpPr>
        <dsp:cNvPr id="0" name=""/>
        <dsp:cNvSpPr/>
      </dsp:nvSpPr>
      <dsp:spPr>
        <a:xfrm>
          <a:off x="0" y="984339"/>
          <a:ext cx="4485959" cy="798453"/>
        </a:xfrm>
        <a:prstGeom prst="roundRect">
          <a:avLst>
            <a:gd name="adj" fmla="val 10000"/>
          </a:avLst>
        </a:prstGeom>
        <a:solidFill>
          <a:schemeClr val="accent5">
            <a:lumMod val="40000"/>
            <a:lumOff val="60000"/>
          </a:schemeClr>
        </a:solidFill>
        <a:ln>
          <a:noFill/>
        </a:ln>
        <a:effectLst/>
      </dsp:spPr>
      <dsp:style>
        <a:lnRef idx="0">
          <a:scrgbClr r="0" g="0" b="0"/>
        </a:lnRef>
        <a:fillRef idx="1">
          <a:scrgbClr r="0" g="0" b="0"/>
        </a:fillRef>
        <a:effectRef idx="0">
          <a:scrgbClr r="0" g="0" b="0"/>
        </a:effectRef>
        <a:fontRef idx="minor"/>
      </dsp:style>
    </dsp:sp>
    <dsp:sp modelId="{85426277-4EFB-410B-8C1F-457C363D7027}">
      <dsp:nvSpPr>
        <dsp:cNvPr id="0" name=""/>
        <dsp:cNvSpPr/>
      </dsp:nvSpPr>
      <dsp:spPr>
        <a:xfrm>
          <a:off x="241532" y="1163991"/>
          <a:ext cx="439578" cy="43914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E9E5DA9-3DF1-4CCA-9AC5-6F212FB8C269}">
      <dsp:nvSpPr>
        <dsp:cNvPr id="0" name=""/>
        <dsp:cNvSpPr/>
      </dsp:nvSpPr>
      <dsp:spPr>
        <a:xfrm>
          <a:off x="922643" y="984339"/>
          <a:ext cx="3502427" cy="7992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4586" tIns="84586" rIns="84586" bIns="84586" numCol="1" spcCol="1270" anchor="ctr" anchorCtr="0">
          <a:noAutofit/>
        </a:bodyPr>
        <a:lstStyle/>
        <a:p>
          <a:pPr marL="0" lvl="0" indent="0" algn="l" defTabSz="533400">
            <a:lnSpc>
              <a:spcPct val="100000"/>
            </a:lnSpc>
            <a:spcBef>
              <a:spcPct val="0"/>
            </a:spcBef>
            <a:spcAft>
              <a:spcPct val="35000"/>
            </a:spcAft>
            <a:buNone/>
          </a:pPr>
          <a:r>
            <a:rPr lang="en-US" sz="1200" kern="1200" dirty="0"/>
            <a:t>Extend research in beta cell biology, immunity and biomarkers to </a:t>
          </a:r>
          <a:r>
            <a:rPr lang="en-US" sz="1200" b="1" kern="1200" dirty="0"/>
            <a:t>accelerate the development of novel preventive and interventive therapies</a:t>
          </a:r>
          <a:endParaRPr lang="en-US" sz="1200" kern="1200" dirty="0"/>
        </a:p>
      </dsp:txBody>
      <dsp:txXfrm>
        <a:off x="922643" y="984339"/>
        <a:ext cx="3502427" cy="799234"/>
      </dsp:txXfrm>
    </dsp:sp>
    <dsp:sp modelId="{AD5A4D95-8724-42B4-BAF0-BCB60106A0B7}">
      <dsp:nvSpPr>
        <dsp:cNvPr id="0" name=""/>
        <dsp:cNvSpPr/>
      </dsp:nvSpPr>
      <dsp:spPr>
        <a:xfrm>
          <a:off x="0" y="1944984"/>
          <a:ext cx="4485959" cy="798453"/>
        </a:xfrm>
        <a:prstGeom prst="roundRect">
          <a:avLst>
            <a:gd name="adj" fmla="val 10000"/>
          </a:avLst>
        </a:prstGeom>
        <a:solidFill>
          <a:schemeClr val="accent5">
            <a:lumMod val="40000"/>
            <a:lumOff val="60000"/>
          </a:schemeClr>
        </a:solidFill>
        <a:ln>
          <a:noFill/>
        </a:ln>
        <a:effectLst/>
      </dsp:spPr>
      <dsp:style>
        <a:lnRef idx="0">
          <a:scrgbClr r="0" g="0" b="0"/>
        </a:lnRef>
        <a:fillRef idx="1">
          <a:scrgbClr r="0" g="0" b="0"/>
        </a:fillRef>
        <a:effectRef idx="0">
          <a:scrgbClr r="0" g="0" b="0"/>
        </a:effectRef>
        <a:fontRef idx="minor"/>
      </dsp:style>
    </dsp:sp>
    <dsp:sp modelId="{A33A3E70-B36B-4D0A-8D13-E9C906D3D315}">
      <dsp:nvSpPr>
        <dsp:cNvPr id="0" name=""/>
        <dsp:cNvSpPr/>
      </dsp:nvSpPr>
      <dsp:spPr>
        <a:xfrm>
          <a:off x="241768" y="2145907"/>
          <a:ext cx="439578" cy="43914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EEDC64E-30C4-44D0-8B31-89F7A7C7B0AA}">
      <dsp:nvSpPr>
        <dsp:cNvPr id="0" name=""/>
        <dsp:cNvSpPr/>
      </dsp:nvSpPr>
      <dsp:spPr>
        <a:xfrm>
          <a:off x="923115" y="1944996"/>
          <a:ext cx="3502427" cy="7992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4586" tIns="84586" rIns="84586" bIns="84586" numCol="1" spcCol="1270" anchor="ctr" anchorCtr="0">
          <a:noAutofit/>
        </a:bodyPr>
        <a:lstStyle/>
        <a:p>
          <a:pPr marL="0" lvl="0" indent="0" algn="l" defTabSz="533400">
            <a:lnSpc>
              <a:spcPct val="100000"/>
            </a:lnSpc>
            <a:spcBef>
              <a:spcPct val="0"/>
            </a:spcBef>
            <a:spcAft>
              <a:spcPct val="35000"/>
            </a:spcAft>
            <a:buNone/>
          </a:pPr>
          <a:r>
            <a:rPr lang="en-US" sz="1200" kern="1200" dirty="0"/>
            <a:t>Document the </a:t>
          </a:r>
          <a:r>
            <a:rPr lang="en-US" sz="1200" b="1" kern="1200" dirty="0"/>
            <a:t>societal benefit of a large-scale detection program</a:t>
          </a:r>
          <a:r>
            <a:rPr lang="en-US" sz="1200" kern="1200" dirty="0"/>
            <a:t> for T1D, CD and AIT with a view of implementing the </a:t>
          </a:r>
          <a:r>
            <a:rPr lang="en-US" sz="1200" kern="1200" dirty="0" err="1"/>
            <a:t>DiaUnion</a:t>
          </a:r>
          <a:r>
            <a:rPr lang="en-US" sz="1200" kern="1200" dirty="0"/>
            <a:t> program as a public health service</a:t>
          </a:r>
        </a:p>
      </dsp:txBody>
      <dsp:txXfrm>
        <a:off x="923115" y="1944996"/>
        <a:ext cx="3502427" cy="79923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8CF75B-CCA3-4000-8291-A83BCD148EE7}">
      <dsp:nvSpPr>
        <dsp:cNvPr id="0" name=""/>
        <dsp:cNvSpPr/>
      </dsp:nvSpPr>
      <dsp:spPr>
        <a:xfrm>
          <a:off x="105829" y="1225061"/>
          <a:ext cx="993986" cy="993986"/>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AB8D90E-C92F-488A-BF7C-2942446382C3}">
      <dsp:nvSpPr>
        <dsp:cNvPr id="0" name=""/>
        <dsp:cNvSpPr/>
      </dsp:nvSpPr>
      <dsp:spPr>
        <a:xfrm>
          <a:off x="314577" y="1433798"/>
          <a:ext cx="576512" cy="57651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EE7DBDD-A2F6-4593-8464-DA341E549912}">
      <dsp:nvSpPr>
        <dsp:cNvPr id="0" name=""/>
        <dsp:cNvSpPr/>
      </dsp:nvSpPr>
      <dsp:spPr>
        <a:xfrm>
          <a:off x="1312812" y="1225061"/>
          <a:ext cx="2342967" cy="9939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en-GB" sz="1600" kern="1200" dirty="0"/>
            <a:t>Early detection of children with disease to prevent acute and long-term complications</a:t>
          </a:r>
          <a:endParaRPr lang="en-US" sz="1600" kern="1200" dirty="0"/>
        </a:p>
      </dsp:txBody>
      <dsp:txXfrm>
        <a:off x="1312812" y="1225061"/>
        <a:ext cx="2342967" cy="993986"/>
      </dsp:txXfrm>
    </dsp:sp>
    <dsp:sp modelId="{9896D3CE-217B-4885-94B5-671715436405}">
      <dsp:nvSpPr>
        <dsp:cNvPr id="0" name=""/>
        <dsp:cNvSpPr/>
      </dsp:nvSpPr>
      <dsp:spPr>
        <a:xfrm>
          <a:off x="4064024" y="1225061"/>
          <a:ext cx="993986" cy="993986"/>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63DECD1-7070-4B23-B127-F500D46CC987}">
      <dsp:nvSpPr>
        <dsp:cNvPr id="0" name=""/>
        <dsp:cNvSpPr/>
      </dsp:nvSpPr>
      <dsp:spPr>
        <a:xfrm>
          <a:off x="4272761" y="1433798"/>
          <a:ext cx="576512" cy="57651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CED3CBD-0DAE-457E-87EC-17CBD94F752D}">
      <dsp:nvSpPr>
        <dsp:cNvPr id="0" name=""/>
        <dsp:cNvSpPr/>
      </dsp:nvSpPr>
      <dsp:spPr>
        <a:xfrm>
          <a:off x="5271008" y="1225061"/>
          <a:ext cx="2342967" cy="9939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en-GB" sz="1600" kern="1200" dirty="0"/>
            <a:t>Identification of healthy individuals at increased risk of disease in the future for inclusion in prevention and intervention studies</a:t>
          </a:r>
          <a:endParaRPr lang="en-US" sz="1600" kern="1200" dirty="0"/>
        </a:p>
      </dsp:txBody>
      <dsp:txXfrm>
        <a:off x="5271008" y="1225061"/>
        <a:ext cx="2342967" cy="99398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E2EC14-D7CA-1E4E-B3EB-8528A2269AE7}">
      <dsp:nvSpPr>
        <dsp:cNvPr id="0" name=""/>
        <dsp:cNvSpPr/>
      </dsp:nvSpPr>
      <dsp:spPr>
        <a:xfrm>
          <a:off x="1651737" y="623348"/>
          <a:ext cx="3207511" cy="3207511"/>
        </a:xfrm>
        <a:prstGeom prst="blockArc">
          <a:avLst>
            <a:gd name="adj1" fmla="val 9000000"/>
            <a:gd name="adj2" fmla="val 16200000"/>
            <a:gd name="adj3" fmla="val 4641"/>
          </a:avLst>
        </a:prstGeom>
        <a:solidFill>
          <a:schemeClr val="accent5">
            <a:lumMod val="40000"/>
            <a:lumOff val="60000"/>
          </a:schemeClr>
        </a:solidFill>
        <a:ln>
          <a:noFill/>
        </a:ln>
        <a:effectLst/>
      </dsp:spPr>
      <dsp:style>
        <a:lnRef idx="0">
          <a:scrgbClr r="0" g="0" b="0"/>
        </a:lnRef>
        <a:fillRef idx="1">
          <a:scrgbClr r="0" g="0" b="0"/>
        </a:fillRef>
        <a:effectRef idx="0">
          <a:scrgbClr r="0" g="0" b="0"/>
        </a:effectRef>
        <a:fontRef idx="minor">
          <a:schemeClr val="lt1"/>
        </a:fontRef>
      </dsp:style>
    </dsp:sp>
    <dsp:sp modelId="{1CE47F30-A2EF-084B-A005-6A28E170CA59}">
      <dsp:nvSpPr>
        <dsp:cNvPr id="0" name=""/>
        <dsp:cNvSpPr/>
      </dsp:nvSpPr>
      <dsp:spPr>
        <a:xfrm>
          <a:off x="1651737" y="623348"/>
          <a:ext cx="3207511" cy="3207511"/>
        </a:xfrm>
        <a:prstGeom prst="blockArc">
          <a:avLst>
            <a:gd name="adj1" fmla="val 1800000"/>
            <a:gd name="adj2" fmla="val 9000000"/>
            <a:gd name="adj3" fmla="val 4641"/>
          </a:avLst>
        </a:prstGeom>
        <a:solidFill>
          <a:schemeClr val="accent5">
            <a:lumMod val="40000"/>
            <a:lumOff val="60000"/>
          </a:schemeClr>
        </a:solidFill>
        <a:ln>
          <a:noFill/>
        </a:ln>
        <a:effectLst/>
      </dsp:spPr>
      <dsp:style>
        <a:lnRef idx="0">
          <a:scrgbClr r="0" g="0" b="0"/>
        </a:lnRef>
        <a:fillRef idx="1">
          <a:scrgbClr r="0" g="0" b="0"/>
        </a:fillRef>
        <a:effectRef idx="0">
          <a:scrgbClr r="0" g="0" b="0"/>
        </a:effectRef>
        <a:fontRef idx="minor">
          <a:schemeClr val="lt1"/>
        </a:fontRef>
      </dsp:style>
    </dsp:sp>
    <dsp:sp modelId="{B32A59CF-22A4-3046-BF8C-8555F45514E4}">
      <dsp:nvSpPr>
        <dsp:cNvPr id="0" name=""/>
        <dsp:cNvSpPr/>
      </dsp:nvSpPr>
      <dsp:spPr>
        <a:xfrm>
          <a:off x="1651737" y="623348"/>
          <a:ext cx="3207511" cy="3207511"/>
        </a:xfrm>
        <a:prstGeom prst="blockArc">
          <a:avLst>
            <a:gd name="adj1" fmla="val 16200000"/>
            <a:gd name="adj2" fmla="val 1800000"/>
            <a:gd name="adj3" fmla="val 4641"/>
          </a:avLst>
        </a:prstGeom>
        <a:solidFill>
          <a:schemeClr val="accent5">
            <a:lumMod val="40000"/>
            <a:lumOff val="60000"/>
          </a:schemeClr>
        </a:solidFill>
        <a:ln>
          <a:noFill/>
        </a:ln>
        <a:effectLst/>
      </dsp:spPr>
      <dsp:style>
        <a:lnRef idx="0">
          <a:scrgbClr r="0" g="0" b="0"/>
        </a:lnRef>
        <a:fillRef idx="1">
          <a:scrgbClr r="0" g="0" b="0"/>
        </a:fillRef>
        <a:effectRef idx="0">
          <a:scrgbClr r="0" g="0" b="0"/>
        </a:effectRef>
        <a:fontRef idx="minor">
          <a:schemeClr val="lt1"/>
        </a:fontRef>
      </dsp:style>
    </dsp:sp>
    <dsp:sp modelId="{363EED0A-2F02-5943-BC43-FE8D05EF0A21}">
      <dsp:nvSpPr>
        <dsp:cNvPr id="0" name=""/>
        <dsp:cNvSpPr/>
      </dsp:nvSpPr>
      <dsp:spPr>
        <a:xfrm>
          <a:off x="2522302" y="1469381"/>
          <a:ext cx="1476908" cy="1476908"/>
        </a:xfrm>
        <a:prstGeom prst="ellipse">
          <a:avLst/>
        </a:prstGeom>
        <a:solidFill>
          <a:schemeClr val="accent5">
            <a:lumMod val="20000"/>
            <a:lumOff val="80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endParaRPr lang="en-GB" sz="6500" kern="1200" dirty="0"/>
        </a:p>
      </dsp:txBody>
      <dsp:txXfrm>
        <a:off x="2738590" y="1685669"/>
        <a:ext cx="1044332" cy="1044332"/>
      </dsp:txXfrm>
    </dsp:sp>
    <dsp:sp modelId="{518FB989-F852-8841-B8A4-1632711983D0}">
      <dsp:nvSpPr>
        <dsp:cNvPr id="0" name=""/>
        <dsp:cNvSpPr/>
      </dsp:nvSpPr>
      <dsp:spPr>
        <a:xfrm>
          <a:off x="2456291" y="-138635"/>
          <a:ext cx="1598403" cy="1598403"/>
        </a:xfrm>
        <a:prstGeom prst="ellipse">
          <a:avLst/>
        </a:prstGeom>
        <a:solidFill>
          <a:srgbClr val="8DC63F"/>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endParaRPr lang="en-GB" sz="1200" b="0" kern="1200" dirty="0">
            <a:solidFill>
              <a:schemeClr val="bg1"/>
            </a:solidFill>
            <a:latin typeface="Avenir Book" panose="02000503020000020003" pitchFamily="2" charset="0"/>
            <a:ea typeface="Verdana" panose="020B0604030504040204" pitchFamily="34" charset="0"/>
            <a:cs typeface="Verdana" panose="020B0604030504040204" pitchFamily="34" charset="0"/>
          </a:endParaRPr>
        </a:p>
      </dsp:txBody>
      <dsp:txXfrm>
        <a:off x="2690372" y="95446"/>
        <a:ext cx="1130241" cy="1130241"/>
      </dsp:txXfrm>
    </dsp:sp>
    <dsp:sp modelId="{0D3EFC5C-E055-8546-AFB0-7518F58F6D87}">
      <dsp:nvSpPr>
        <dsp:cNvPr id="0" name=""/>
        <dsp:cNvSpPr/>
      </dsp:nvSpPr>
      <dsp:spPr>
        <a:xfrm>
          <a:off x="3812953" y="2211171"/>
          <a:ext cx="1598403" cy="1598403"/>
        </a:xfrm>
        <a:prstGeom prst="ellipse">
          <a:avLst/>
        </a:prstGeom>
        <a:solidFill>
          <a:srgbClr val="00AEEF"/>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endParaRPr lang="en-GB" sz="1200" b="0" kern="1200" dirty="0">
            <a:solidFill>
              <a:schemeClr val="bg1"/>
            </a:solidFill>
            <a:latin typeface="Avenir Book" panose="02000503020000020003" pitchFamily="2" charset="0"/>
          </a:endParaRPr>
        </a:p>
      </dsp:txBody>
      <dsp:txXfrm>
        <a:off x="4047034" y="2445252"/>
        <a:ext cx="1130241" cy="1130241"/>
      </dsp:txXfrm>
    </dsp:sp>
    <dsp:sp modelId="{6B62D8A4-57ED-0949-9640-675EF88908AE}">
      <dsp:nvSpPr>
        <dsp:cNvPr id="0" name=""/>
        <dsp:cNvSpPr/>
      </dsp:nvSpPr>
      <dsp:spPr>
        <a:xfrm>
          <a:off x="1100395" y="2211171"/>
          <a:ext cx="1596873" cy="1598403"/>
        </a:xfrm>
        <a:prstGeom prst="ellipse">
          <a:avLst/>
        </a:prstGeom>
        <a:solidFill>
          <a:srgbClr val="ED1C24"/>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endParaRPr lang="en-GB" sz="1200" b="0" kern="1200" dirty="0">
            <a:solidFill>
              <a:schemeClr val="bg1"/>
            </a:solidFill>
            <a:latin typeface="Avenir Book" panose="02000503020000020003" pitchFamily="2" charset="0"/>
            <a:ea typeface="Verdana" panose="020B0604030504040204" pitchFamily="34" charset="0"/>
            <a:cs typeface="Verdana" panose="020B0604030504040204" pitchFamily="34" charset="0"/>
          </a:endParaRPr>
        </a:p>
      </dsp:txBody>
      <dsp:txXfrm>
        <a:off x="1334252" y="2445252"/>
        <a:ext cx="1129159" cy="113024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02ADC7-7FAB-414F-B5EF-756F52720B5B}">
      <dsp:nvSpPr>
        <dsp:cNvPr id="0" name=""/>
        <dsp:cNvSpPr/>
      </dsp:nvSpPr>
      <dsp:spPr>
        <a:xfrm>
          <a:off x="12418" y="971649"/>
          <a:ext cx="1077746" cy="1077746"/>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6174A45-2FA9-4307-847D-10E76D6791B1}">
      <dsp:nvSpPr>
        <dsp:cNvPr id="0" name=""/>
        <dsp:cNvSpPr/>
      </dsp:nvSpPr>
      <dsp:spPr>
        <a:xfrm>
          <a:off x="238745" y="1197975"/>
          <a:ext cx="625093" cy="62509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D3B6974-C645-4C38-8C11-A6C130DD673B}">
      <dsp:nvSpPr>
        <dsp:cNvPr id="0" name=""/>
        <dsp:cNvSpPr/>
      </dsp:nvSpPr>
      <dsp:spPr>
        <a:xfrm>
          <a:off x="1321110" y="971649"/>
          <a:ext cx="2540403" cy="10777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55650">
            <a:lnSpc>
              <a:spcPct val="100000"/>
            </a:lnSpc>
            <a:spcBef>
              <a:spcPct val="0"/>
            </a:spcBef>
            <a:spcAft>
              <a:spcPct val="35000"/>
            </a:spcAft>
            <a:buNone/>
          </a:pPr>
          <a:r>
            <a:rPr lang="en-GB" sz="1700" kern="1200" dirty="0"/>
            <a:t>To explore the prevalence of autoantibodies for T1D, CD and AIT in a general </a:t>
          </a:r>
          <a:r>
            <a:rPr lang="en-GB" sz="1700" kern="1200" dirty="0" err="1"/>
            <a:t>pediatric</a:t>
          </a:r>
          <a:r>
            <a:rPr lang="en-GB" sz="1700" kern="1200" dirty="0"/>
            <a:t> population</a:t>
          </a:r>
          <a:endParaRPr lang="en-US" sz="1700" kern="1200" dirty="0"/>
        </a:p>
      </dsp:txBody>
      <dsp:txXfrm>
        <a:off x="1321110" y="971649"/>
        <a:ext cx="2540403" cy="1077746"/>
      </dsp:txXfrm>
    </dsp:sp>
    <dsp:sp modelId="{258DC3E2-6BA9-4EE9-A908-94400F3A6FB3}">
      <dsp:nvSpPr>
        <dsp:cNvPr id="0" name=""/>
        <dsp:cNvSpPr/>
      </dsp:nvSpPr>
      <dsp:spPr>
        <a:xfrm>
          <a:off x="4304160" y="971649"/>
          <a:ext cx="1077746" cy="1077746"/>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F029F97-585C-4F7F-A263-8242E2DA1701}">
      <dsp:nvSpPr>
        <dsp:cNvPr id="0" name=""/>
        <dsp:cNvSpPr/>
      </dsp:nvSpPr>
      <dsp:spPr>
        <a:xfrm>
          <a:off x="4530486" y="1197975"/>
          <a:ext cx="625093" cy="62509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F278315-6BC5-4424-888F-B0423E8C7CE1}">
      <dsp:nvSpPr>
        <dsp:cNvPr id="0" name=""/>
        <dsp:cNvSpPr/>
      </dsp:nvSpPr>
      <dsp:spPr>
        <a:xfrm>
          <a:off x="5612852" y="971649"/>
          <a:ext cx="2540403" cy="10777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55650">
            <a:lnSpc>
              <a:spcPct val="100000"/>
            </a:lnSpc>
            <a:spcBef>
              <a:spcPct val="0"/>
            </a:spcBef>
            <a:spcAft>
              <a:spcPct val="35000"/>
            </a:spcAft>
            <a:buNone/>
          </a:pPr>
          <a:r>
            <a:rPr lang="en-GB" sz="1700" kern="1200" dirty="0"/>
            <a:t>To test the feasibility of home capillary blood sampling for future large-scale screening</a:t>
          </a:r>
          <a:endParaRPr lang="en-US" sz="1700" kern="1200" dirty="0"/>
        </a:p>
      </dsp:txBody>
      <dsp:txXfrm>
        <a:off x="5612852" y="971649"/>
        <a:ext cx="2540403" cy="107774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05A22F-F342-4BF1-8271-1E609816AECB}">
      <dsp:nvSpPr>
        <dsp:cNvPr id="0" name=""/>
        <dsp:cNvSpPr/>
      </dsp:nvSpPr>
      <dsp:spPr>
        <a:xfrm>
          <a:off x="930469" y="2322"/>
          <a:ext cx="1757987" cy="878993"/>
        </a:xfrm>
        <a:prstGeom prst="roundRect">
          <a:avLst>
            <a:gd name="adj" fmla="val 10000"/>
          </a:avLst>
        </a:prstGeom>
        <a:solidFill>
          <a:schemeClr val="accent5">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n-US" sz="1600" b="1" kern="1200" dirty="0">
              <a:latin typeface="Calibri" panose="020F0502020204030204" pitchFamily="34" charset="0"/>
              <a:cs typeface="Calibri" panose="020F0502020204030204" pitchFamily="34" charset="0"/>
            </a:rPr>
            <a:t>General pediatric population</a:t>
          </a:r>
          <a:endParaRPr lang="en-US" sz="1600" kern="1200" dirty="0">
            <a:latin typeface="Calibri" panose="020F0502020204030204" pitchFamily="34" charset="0"/>
            <a:cs typeface="Calibri" panose="020F0502020204030204" pitchFamily="34" charset="0"/>
          </a:endParaRPr>
        </a:p>
      </dsp:txBody>
      <dsp:txXfrm>
        <a:off x="956214" y="28067"/>
        <a:ext cx="1706497" cy="827503"/>
      </dsp:txXfrm>
    </dsp:sp>
    <dsp:sp modelId="{B045DBCB-4AE9-4243-AE15-A9331E62CBC7}">
      <dsp:nvSpPr>
        <dsp:cNvPr id="0" name=""/>
        <dsp:cNvSpPr/>
      </dsp:nvSpPr>
      <dsp:spPr>
        <a:xfrm>
          <a:off x="1106268" y="881316"/>
          <a:ext cx="175798" cy="659245"/>
        </a:xfrm>
        <a:custGeom>
          <a:avLst/>
          <a:gdLst/>
          <a:ahLst/>
          <a:cxnLst/>
          <a:rect l="0" t="0" r="0" b="0"/>
          <a:pathLst>
            <a:path>
              <a:moveTo>
                <a:pt x="0" y="0"/>
              </a:moveTo>
              <a:lnTo>
                <a:pt x="0" y="659245"/>
              </a:lnTo>
              <a:lnTo>
                <a:pt x="175798" y="65924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32F6086-B090-4CAE-B95B-4331F2AD13BA}">
      <dsp:nvSpPr>
        <dsp:cNvPr id="0" name=""/>
        <dsp:cNvSpPr/>
      </dsp:nvSpPr>
      <dsp:spPr>
        <a:xfrm>
          <a:off x="1282067" y="1101065"/>
          <a:ext cx="1406390" cy="878993"/>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accent5">
                  <a:lumMod val="75000"/>
                </a:schemeClr>
              </a:solidFill>
              <a:latin typeface="Calibri" panose="020F0502020204030204" pitchFamily="34" charset="0"/>
              <a:cs typeface="Calibri" panose="020F0502020204030204" pitchFamily="34" charset="0"/>
            </a:rPr>
            <a:t>Ages 6-9 years (born 2013/2014)</a:t>
          </a:r>
        </a:p>
      </dsp:txBody>
      <dsp:txXfrm>
        <a:off x="1307812" y="1126810"/>
        <a:ext cx="1354900" cy="827503"/>
      </dsp:txXfrm>
    </dsp:sp>
    <dsp:sp modelId="{FDC0209F-188A-4EAD-A7D8-90116F0536CF}">
      <dsp:nvSpPr>
        <dsp:cNvPr id="0" name=""/>
        <dsp:cNvSpPr/>
      </dsp:nvSpPr>
      <dsp:spPr>
        <a:xfrm>
          <a:off x="1106268" y="881316"/>
          <a:ext cx="175798" cy="1757987"/>
        </a:xfrm>
        <a:custGeom>
          <a:avLst/>
          <a:gdLst/>
          <a:ahLst/>
          <a:cxnLst/>
          <a:rect l="0" t="0" r="0" b="0"/>
          <a:pathLst>
            <a:path>
              <a:moveTo>
                <a:pt x="0" y="0"/>
              </a:moveTo>
              <a:lnTo>
                <a:pt x="0" y="1757987"/>
              </a:lnTo>
              <a:lnTo>
                <a:pt x="175798" y="175798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182343C-3484-4B3B-9623-BC2756F25126}">
      <dsp:nvSpPr>
        <dsp:cNvPr id="0" name=""/>
        <dsp:cNvSpPr/>
      </dsp:nvSpPr>
      <dsp:spPr>
        <a:xfrm>
          <a:off x="1282067" y="2199807"/>
          <a:ext cx="1406390" cy="878993"/>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accent5">
                  <a:lumMod val="75000"/>
                </a:schemeClr>
              </a:solidFill>
              <a:latin typeface="Calibri" panose="020F0502020204030204" pitchFamily="34" charset="0"/>
              <a:cs typeface="Calibri" panose="020F0502020204030204" pitchFamily="34" charset="0"/>
            </a:rPr>
            <a:t>Ages 13-16 years (born 2006/2007)</a:t>
          </a:r>
        </a:p>
      </dsp:txBody>
      <dsp:txXfrm>
        <a:off x="1307812" y="2225552"/>
        <a:ext cx="1354900" cy="827503"/>
      </dsp:txXfrm>
    </dsp:sp>
    <dsp:sp modelId="{2BB8FFB8-5BE3-48C1-BF5B-C8289E59A45E}">
      <dsp:nvSpPr>
        <dsp:cNvPr id="0" name=""/>
        <dsp:cNvSpPr/>
      </dsp:nvSpPr>
      <dsp:spPr>
        <a:xfrm>
          <a:off x="3127954" y="2322"/>
          <a:ext cx="1757987" cy="878993"/>
        </a:xfrm>
        <a:prstGeom prst="roundRect">
          <a:avLst>
            <a:gd name="adj" fmla="val 10000"/>
          </a:avLst>
        </a:prstGeom>
        <a:solidFill>
          <a:schemeClr val="accent5">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n-US" sz="1600" b="1" kern="1200" dirty="0">
              <a:latin typeface="Calibri" panose="020F0502020204030204" pitchFamily="34" charset="0"/>
              <a:cs typeface="Calibri" panose="020F0502020204030204" pitchFamily="34" charset="0"/>
            </a:rPr>
            <a:t>Capillary blood sampling at home</a:t>
          </a:r>
          <a:endParaRPr lang="en-US" sz="1600" kern="1200" dirty="0">
            <a:latin typeface="Calibri" panose="020F0502020204030204" pitchFamily="34" charset="0"/>
            <a:cs typeface="Calibri" panose="020F0502020204030204" pitchFamily="34" charset="0"/>
          </a:endParaRPr>
        </a:p>
      </dsp:txBody>
      <dsp:txXfrm>
        <a:off x="3153699" y="28067"/>
        <a:ext cx="1706497" cy="827503"/>
      </dsp:txXfrm>
    </dsp:sp>
    <dsp:sp modelId="{42745040-E3CE-4243-AD1D-D91A8E541FAB}">
      <dsp:nvSpPr>
        <dsp:cNvPr id="0" name=""/>
        <dsp:cNvSpPr/>
      </dsp:nvSpPr>
      <dsp:spPr>
        <a:xfrm>
          <a:off x="3303753" y="881316"/>
          <a:ext cx="175798" cy="659245"/>
        </a:xfrm>
        <a:custGeom>
          <a:avLst/>
          <a:gdLst/>
          <a:ahLst/>
          <a:cxnLst/>
          <a:rect l="0" t="0" r="0" b="0"/>
          <a:pathLst>
            <a:path>
              <a:moveTo>
                <a:pt x="0" y="0"/>
              </a:moveTo>
              <a:lnTo>
                <a:pt x="0" y="659245"/>
              </a:lnTo>
              <a:lnTo>
                <a:pt x="175798" y="65924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B1BA4ED-26DF-4B20-AB57-3AA0161FDB54}">
      <dsp:nvSpPr>
        <dsp:cNvPr id="0" name=""/>
        <dsp:cNvSpPr/>
      </dsp:nvSpPr>
      <dsp:spPr>
        <a:xfrm>
          <a:off x="3479552" y="1101065"/>
          <a:ext cx="1406390" cy="878993"/>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accent5">
                  <a:lumMod val="75000"/>
                </a:schemeClr>
              </a:solidFill>
              <a:latin typeface="Calibri" panose="020F0502020204030204" pitchFamily="34" charset="0"/>
              <a:cs typeface="Calibri" panose="020F0502020204030204" pitchFamily="34" charset="0"/>
            </a:rPr>
            <a:t>Check </a:t>
          </a:r>
          <a:r>
            <a:rPr lang="en-US" sz="1400" b="1" kern="1200" dirty="0" err="1">
              <a:solidFill>
                <a:schemeClr val="accent5">
                  <a:lumMod val="75000"/>
                </a:schemeClr>
              </a:solidFill>
              <a:latin typeface="Calibri" panose="020F0502020204030204" pitchFamily="34" charset="0"/>
              <a:cs typeface="Calibri" panose="020F0502020204030204" pitchFamily="34" charset="0"/>
            </a:rPr>
            <a:t>Aab</a:t>
          </a:r>
          <a:r>
            <a:rPr lang="en-US" sz="1400" b="1" kern="1200" dirty="0">
              <a:solidFill>
                <a:schemeClr val="accent5">
                  <a:lumMod val="75000"/>
                </a:schemeClr>
              </a:solidFill>
              <a:latin typeface="Calibri" panose="020F0502020204030204" pitchFamily="34" charset="0"/>
              <a:cs typeface="Calibri" panose="020F0502020204030204" pitchFamily="34" charset="0"/>
            </a:rPr>
            <a:t>+ children in a confirmatory sample</a:t>
          </a:r>
        </a:p>
      </dsp:txBody>
      <dsp:txXfrm>
        <a:off x="3505297" y="1126810"/>
        <a:ext cx="1354900" cy="827503"/>
      </dsp:txXfrm>
    </dsp:sp>
    <dsp:sp modelId="{EDC50254-24DD-4009-BFED-6644CD9F311D}">
      <dsp:nvSpPr>
        <dsp:cNvPr id="0" name=""/>
        <dsp:cNvSpPr/>
      </dsp:nvSpPr>
      <dsp:spPr>
        <a:xfrm>
          <a:off x="3303753" y="881316"/>
          <a:ext cx="175798" cy="1757987"/>
        </a:xfrm>
        <a:custGeom>
          <a:avLst/>
          <a:gdLst/>
          <a:ahLst/>
          <a:cxnLst/>
          <a:rect l="0" t="0" r="0" b="0"/>
          <a:pathLst>
            <a:path>
              <a:moveTo>
                <a:pt x="0" y="0"/>
              </a:moveTo>
              <a:lnTo>
                <a:pt x="0" y="1757987"/>
              </a:lnTo>
              <a:lnTo>
                <a:pt x="175798" y="175798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6DE057C-2A52-4B52-9E3C-DBCDDB20A77F}">
      <dsp:nvSpPr>
        <dsp:cNvPr id="0" name=""/>
        <dsp:cNvSpPr/>
      </dsp:nvSpPr>
      <dsp:spPr>
        <a:xfrm>
          <a:off x="3479552" y="2199807"/>
          <a:ext cx="1406390" cy="878993"/>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accent5">
                  <a:lumMod val="75000"/>
                </a:schemeClr>
              </a:solidFill>
              <a:latin typeface="Calibri" panose="020F0502020204030204" pitchFamily="34" charset="0"/>
              <a:cs typeface="Calibri" panose="020F0502020204030204" pitchFamily="34" charset="0"/>
            </a:rPr>
            <a:t>Persistently </a:t>
          </a:r>
          <a:r>
            <a:rPr lang="en-US" sz="1400" b="1" kern="1200" dirty="0" err="1">
              <a:solidFill>
                <a:schemeClr val="accent5">
                  <a:lumMod val="75000"/>
                </a:schemeClr>
              </a:solidFill>
              <a:latin typeface="Calibri" panose="020F0502020204030204" pitchFamily="34" charset="0"/>
              <a:cs typeface="Calibri" panose="020F0502020204030204" pitchFamily="34" charset="0"/>
            </a:rPr>
            <a:t>Aab</a:t>
          </a:r>
          <a:r>
            <a:rPr lang="en-US" sz="1400" b="1" kern="1200" dirty="0">
              <a:solidFill>
                <a:schemeClr val="accent5">
                  <a:lumMod val="75000"/>
                </a:schemeClr>
              </a:solidFill>
              <a:latin typeface="Calibri" panose="020F0502020204030204" pitchFamily="34" charset="0"/>
              <a:cs typeface="Calibri" panose="020F0502020204030204" pitchFamily="34" charset="0"/>
            </a:rPr>
            <a:t>+ are referred to pediatrician</a:t>
          </a:r>
        </a:p>
      </dsp:txBody>
      <dsp:txXfrm>
        <a:off x="3505297" y="2225552"/>
        <a:ext cx="1354900" cy="82750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8FB189-A7E0-4735-A9CA-BD4E971B549B}">
      <dsp:nvSpPr>
        <dsp:cNvPr id="0" name=""/>
        <dsp:cNvSpPr/>
      </dsp:nvSpPr>
      <dsp:spPr>
        <a:xfrm>
          <a:off x="0" y="43965"/>
          <a:ext cx="7939248" cy="1000350"/>
        </a:xfrm>
        <a:prstGeom prst="roundRect">
          <a:avLst/>
        </a:prstGeom>
        <a:solidFill>
          <a:schemeClr val="accent5">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SE" sz="1900" kern="1200" dirty="0"/>
            <a:t>Previously unknown autoimmunity for T1D, CD and/or AIT is common in </a:t>
          </a:r>
          <a:r>
            <a:rPr lang="sv-SE" sz="1900" kern="1200" dirty="0"/>
            <a:t>Swedish </a:t>
          </a:r>
          <a:r>
            <a:rPr lang="en-SE" sz="1900" kern="1200" dirty="0"/>
            <a:t>children, particularly among girls and children having a </a:t>
          </a:r>
          <a:r>
            <a:rPr lang="sv-SE" sz="1900" kern="1200" dirty="0"/>
            <a:t>FDR</a:t>
          </a:r>
          <a:r>
            <a:rPr lang="en-SE" sz="1900" kern="1200" dirty="0"/>
            <a:t> with any of the diseases.</a:t>
          </a:r>
          <a:endParaRPr lang="en-US" sz="1900" kern="1200" dirty="0"/>
        </a:p>
      </dsp:txBody>
      <dsp:txXfrm>
        <a:off x="48833" y="92798"/>
        <a:ext cx="7841582" cy="902684"/>
      </dsp:txXfrm>
    </dsp:sp>
    <dsp:sp modelId="{C3B645B1-EAB3-45E2-9744-62B0AC0E3D6E}">
      <dsp:nvSpPr>
        <dsp:cNvPr id="0" name=""/>
        <dsp:cNvSpPr/>
      </dsp:nvSpPr>
      <dsp:spPr>
        <a:xfrm>
          <a:off x="0" y="1099035"/>
          <a:ext cx="7939248" cy="1000350"/>
        </a:xfrm>
        <a:prstGeom prst="roundRect">
          <a:avLst/>
        </a:prstGeom>
        <a:solidFill>
          <a:schemeClr val="accent5">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SE" sz="1900" kern="1200" dirty="0"/>
            <a:t>Home capillary blood sampling is a feasible and safe procedure to obtain blood samples in children. </a:t>
          </a:r>
          <a:endParaRPr lang="sv-SE" sz="1900" kern="1200" dirty="0"/>
        </a:p>
      </dsp:txBody>
      <dsp:txXfrm>
        <a:off x="48833" y="1147868"/>
        <a:ext cx="7841582" cy="902684"/>
      </dsp:txXfrm>
    </dsp:sp>
    <dsp:sp modelId="{6724F400-9CC3-4403-8EE2-1A725C41BF09}">
      <dsp:nvSpPr>
        <dsp:cNvPr id="0" name=""/>
        <dsp:cNvSpPr/>
      </dsp:nvSpPr>
      <dsp:spPr>
        <a:xfrm>
          <a:off x="0" y="2154105"/>
          <a:ext cx="7939248" cy="1000350"/>
        </a:xfrm>
        <a:prstGeom prst="roundRect">
          <a:avLst/>
        </a:prstGeom>
        <a:solidFill>
          <a:schemeClr val="accent5">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sv-SE" sz="1900" kern="1200" dirty="0"/>
            <a:t>Overall </a:t>
          </a:r>
          <a:r>
            <a:rPr lang="sv-SE" sz="1900" kern="1200" dirty="0" err="1"/>
            <a:t>high</a:t>
          </a:r>
          <a:r>
            <a:rPr lang="sv-SE" sz="1900" kern="1200" dirty="0"/>
            <a:t> </a:t>
          </a:r>
          <a:r>
            <a:rPr lang="sv-SE" sz="1900" kern="1200" dirty="0" err="1"/>
            <a:t>prevalence</a:t>
          </a:r>
          <a:r>
            <a:rPr lang="sv-SE" sz="1900" kern="1200" dirty="0"/>
            <a:t> of </a:t>
          </a:r>
          <a:r>
            <a:rPr lang="sv-SE" sz="1900" kern="1200" dirty="0" err="1"/>
            <a:t>autoimmunity</a:t>
          </a:r>
          <a:r>
            <a:rPr lang="sv-SE" sz="1900" kern="1200" dirty="0"/>
            <a:t> in </a:t>
          </a:r>
          <a:r>
            <a:rPr lang="sv-SE" sz="1900" kern="1200" dirty="0" err="1"/>
            <a:t>Danish</a:t>
          </a:r>
          <a:r>
            <a:rPr lang="sv-SE" sz="1900" kern="1200" dirty="0"/>
            <a:t> </a:t>
          </a:r>
          <a:r>
            <a:rPr lang="sv-SE" sz="1900" kern="1200" dirty="0" err="1"/>
            <a:t>FDRs</a:t>
          </a:r>
          <a:r>
            <a:rPr lang="sv-SE" sz="1900" kern="1200" dirty="0"/>
            <a:t> of </a:t>
          </a:r>
          <a:r>
            <a:rPr lang="sv-SE" sz="1900" kern="1200" dirty="0" err="1"/>
            <a:t>children</a:t>
          </a:r>
          <a:r>
            <a:rPr lang="sv-SE" sz="1900" kern="1200" dirty="0"/>
            <a:t> </a:t>
          </a:r>
          <a:r>
            <a:rPr lang="sv-SE" sz="1900" kern="1200" dirty="0" err="1"/>
            <a:t>with</a:t>
          </a:r>
          <a:r>
            <a:rPr lang="sv-SE" sz="1900" kern="1200" dirty="0"/>
            <a:t> T1D. </a:t>
          </a:r>
        </a:p>
      </dsp:txBody>
      <dsp:txXfrm>
        <a:off x="48833" y="2202938"/>
        <a:ext cx="7841582" cy="90268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E2EC14-D7CA-1E4E-B3EB-8528A2269AE7}">
      <dsp:nvSpPr>
        <dsp:cNvPr id="0" name=""/>
        <dsp:cNvSpPr/>
      </dsp:nvSpPr>
      <dsp:spPr>
        <a:xfrm>
          <a:off x="1651737" y="623348"/>
          <a:ext cx="3207511" cy="3207511"/>
        </a:xfrm>
        <a:prstGeom prst="blockArc">
          <a:avLst>
            <a:gd name="adj1" fmla="val 9000000"/>
            <a:gd name="adj2" fmla="val 16200000"/>
            <a:gd name="adj3" fmla="val 4641"/>
          </a:avLst>
        </a:prstGeom>
        <a:solidFill>
          <a:schemeClr val="accent5">
            <a:lumMod val="40000"/>
            <a:lumOff val="60000"/>
          </a:schemeClr>
        </a:solidFill>
        <a:ln>
          <a:noFill/>
        </a:ln>
        <a:effectLst/>
      </dsp:spPr>
      <dsp:style>
        <a:lnRef idx="0">
          <a:scrgbClr r="0" g="0" b="0"/>
        </a:lnRef>
        <a:fillRef idx="1">
          <a:scrgbClr r="0" g="0" b="0"/>
        </a:fillRef>
        <a:effectRef idx="0">
          <a:scrgbClr r="0" g="0" b="0"/>
        </a:effectRef>
        <a:fontRef idx="minor">
          <a:schemeClr val="lt1"/>
        </a:fontRef>
      </dsp:style>
    </dsp:sp>
    <dsp:sp modelId="{1CE47F30-A2EF-084B-A005-6A28E170CA59}">
      <dsp:nvSpPr>
        <dsp:cNvPr id="0" name=""/>
        <dsp:cNvSpPr/>
      </dsp:nvSpPr>
      <dsp:spPr>
        <a:xfrm>
          <a:off x="1651737" y="623348"/>
          <a:ext cx="3207511" cy="3207511"/>
        </a:xfrm>
        <a:prstGeom prst="blockArc">
          <a:avLst>
            <a:gd name="adj1" fmla="val 1800000"/>
            <a:gd name="adj2" fmla="val 9000000"/>
            <a:gd name="adj3" fmla="val 4641"/>
          </a:avLst>
        </a:prstGeom>
        <a:solidFill>
          <a:schemeClr val="accent5">
            <a:lumMod val="40000"/>
            <a:lumOff val="60000"/>
          </a:schemeClr>
        </a:solidFill>
        <a:ln>
          <a:noFill/>
        </a:ln>
        <a:effectLst/>
      </dsp:spPr>
      <dsp:style>
        <a:lnRef idx="0">
          <a:scrgbClr r="0" g="0" b="0"/>
        </a:lnRef>
        <a:fillRef idx="1">
          <a:scrgbClr r="0" g="0" b="0"/>
        </a:fillRef>
        <a:effectRef idx="0">
          <a:scrgbClr r="0" g="0" b="0"/>
        </a:effectRef>
        <a:fontRef idx="minor">
          <a:schemeClr val="lt1"/>
        </a:fontRef>
      </dsp:style>
    </dsp:sp>
    <dsp:sp modelId="{B32A59CF-22A4-3046-BF8C-8555F45514E4}">
      <dsp:nvSpPr>
        <dsp:cNvPr id="0" name=""/>
        <dsp:cNvSpPr/>
      </dsp:nvSpPr>
      <dsp:spPr>
        <a:xfrm>
          <a:off x="1651737" y="623348"/>
          <a:ext cx="3207511" cy="3207511"/>
        </a:xfrm>
        <a:prstGeom prst="blockArc">
          <a:avLst>
            <a:gd name="adj1" fmla="val 16200000"/>
            <a:gd name="adj2" fmla="val 1800000"/>
            <a:gd name="adj3" fmla="val 4641"/>
          </a:avLst>
        </a:prstGeom>
        <a:solidFill>
          <a:schemeClr val="accent5">
            <a:lumMod val="40000"/>
            <a:lumOff val="60000"/>
          </a:schemeClr>
        </a:solidFill>
        <a:ln>
          <a:noFill/>
        </a:ln>
        <a:effectLst/>
      </dsp:spPr>
      <dsp:style>
        <a:lnRef idx="0">
          <a:scrgbClr r="0" g="0" b="0"/>
        </a:lnRef>
        <a:fillRef idx="1">
          <a:scrgbClr r="0" g="0" b="0"/>
        </a:fillRef>
        <a:effectRef idx="0">
          <a:scrgbClr r="0" g="0" b="0"/>
        </a:effectRef>
        <a:fontRef idx="minor">
          <a:schemeClr val="lt1"/>
        </a:fontRef>
      </dsp:style>
    </dsp:sp>
    <dsp:sp modelId="{363EED0A-2F02-5943-BC43-FE8D05EF0A21}">
      <dsp:nvSpPr>
        <dsp:cNvPr id="0" name=""/>
        <dsp:cNvSpPr/>
      </dsp:nvSpPr>
      <dsp:spPr>
        <a:xfrm>
          <a:off x="2522302" y="1469381"/>
          <a:ext cx="1476908" cy="1476908"/>
        </a:xfrm>
        <a:prstGeom prst="ellipse">
          <a:avLst/>
        </a:prstGeom>
        <a:solidFill>
          <a:schemeClr val="accent5">
            <a:lumMod val="20000"/>
            <a:lumOff val="80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endParaRPr lang="en-GB" sz="6500" kern="1200" dirty="0"/>
        </a:p>
      </dsp:txBody>
      <dsp:txXfrm>
        <a:off x="2738590" y="1685669"/>
        <a:ext cx="1044332" cy="1044332"/>
      </dsp:txXfrm>
    </dsp:sp>
    <dsp:sp modelId="{518FB989-F852-8841-B8A4-1632711983D0}">
      <dsp:nvSpPr>
        <dsp:cNvPr id="0" name=""/>
        <dsp:cNvSpPr/>
      </dsp:nvSpPr>
      <dsp:spPr>
        <a:xfrm>
          <a:off x="2456291" y="-138635"/>
          <a:ext cx="1598403" cy="1598403"/>
        </a:xfrm>
        <a:prstGeom prst="ellipse">
          <a:avLst/>
        </a:prstGeom>
        <a:solidFill>
          <a:srgbClr val="8DC63F"/>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endParaRPr lang="en-GB" sz="1200" b="0" kern="1200" dirty="0">
            <a:solidFill>
              <a:schemeClr val="bg1"/>
            </a:solidFill>
            <a:latin typeface="Avenir Book" panose="02000503020000020003" pitchFamily="2" charset="0"/>
            <a:ea typeface="Verdana" panose="020B0604030504040204" pitchFamily="34" charset="0"/>
            <a:cs typeface="Verdana" panose="020B0604030504040204" pitchFamily="34" charset="0"/>
          </a:endParaRPr>
        </a:p>
      </dsp:txBody>
      <dsp:txXfrm>
        <a:off x="2690372" y="95446"/>
        <a:ext cx="1130241" cy="1130241"/>
      </dsp:txXfrm>
    </dsp:sp>
    <dsp:sp modelId="{0D3EFC5C-E055-8546-AFB0-7518F58F6D87}">
      <dsp:nvSpPr>
        <dsp:cNvPr id="0" name=""/>
        <dsp:cNvSpPr/>
      </dsp:nvSpPr>
      <dsp:spPr>
        <a:xfrm>
          <a:off x="3812953" y="2211171"/>
          <a:ext cx="1598403" cy="1598403"/>
        </a:xfrm>
        <a:prstGeom prst="ellipse">
          <a:avLst/>
        </a:prstGeom>
        <a:solidFill>
          <a:srgbClr val="00AEEF"/>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endParaRPr lang="en-GB" sz="1200" b="0" kern="1200" dirty="0">
            <a:solidFill>
              <a:schemeClr val="bg1"/>
            </a:solidFill>
            <a:latin typeface="Avenir Book" panose="02000503020000020003" pitchFamily="2" charset="0"/>
          </a:endParaRPr>
        </a:p>
      </dsp:txBody>
      <dsp:txXfrm>
        <a:off x="4047034" y="2445252"/>
        <a:ext cx="1130241" cy="1130241"/>
      </dsp:txXfrm>
    </dsp:sp>
    <dsp:sp modelId="{6B62D8A4-57ED-0949-9640-675EF88908AE}">
      <dsp:nvSpPr>
        <dsp:cNvPr id="0" name=""/>
        <dsp:cNvSpPr/>
      </dsp:nvSpPr>
      <dsp:spPr>
        <a:xfrm>
          <a:off x="1100395" y="2211171"/>
          <a:ext cx="1596873" cy="1598403"/>
        </a:xfrm>
        <a:prstGeom prst="ellipse">
          <a:avLst/>
        </a:prstGeom>
        <a:solidFill>
          <a:srgbClr val="ED1C24"/>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endParaRPr lang="en-GB" sz="1200" b="0" kern="1200" dirty="0">
            <a:solidFill>
              <a:schemeClr val="bg1"/>
            </a:solidFill>
            <a:latin typeface="Avenir Book" panose="02000503020000020003" pitchFamily="2" charset="0"/>
            <a:ea typeface="Verdana" panose="020B0604030504040204" pitchFamily="34" charset="0"/>
            <a:cs typeface="Verdana" panose="020B0604030504040204" pitchFamily="34" charset="0"/>
          </a:endParaRPr>
        </a:p>
      </dsp:txBody>
      <dsp:txXfrm>
        <a:off x="1334252" y="2445252"/>
        <a:ext cx="1129159" cy="1130241"/>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6.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7.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1"/>
            <a:ext cx="4301543" cy="34106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5622798" y="1"/>
            <a:ext cx="4301543" cy="341064"/>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2924175" y="849313"/>
            <a:ext cx="4078288" cy="22939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992664" y="3271381"/>
            <a:ext cx="7941310" cy="2676585"/>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9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9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9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9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9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9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9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9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9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456612"/>
            <a:ext cx="4301543" cy="341063"/>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5622798" y="6456612"/>
            <a:ext cx="4301543" cy="341063"/>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da"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da" sz="1200" b="0" i="0" u="none" strike="noStrike" cap="none" smtClean="0">
                <a:solidFill>
                  <a:schemeClr val="dk1"/>
                </a:solidFill>
                <a:latin typeface="Calibri"/>
                <a:ea typeface="Calibri"/>
                <a:cs typeface="Calibri"/>
                <a:sym typeface="Calibri"/>
              </a:rPr>
              <a:t>1</a:t>
            </a:fld>
            <a:endParaRPr lang="d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110279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E" dirty="0"/>
          </a:p>
        </p:txBody>
      </p:sp>
      <p:sp>
        <p:nvSpPr>
          <p:cNvPr id="4" name="Slide Number Placeholder 3"/>
          <p:cNvSpPr>
            <a:spLocks noGrp="1"/>
          </p:cNvSpPr>
          <p:nvPr>
            <p:ph type="sldNum" sz="quarter" idx="5"/>
          </p:nvPr>
        </p:nvSpPr>
        <p:spPr/>
        <p:txBody>
          <a:bodyPr/>
          <a:lstStyle/>
          <a:p>
            <a:fld id="{067365B4-94AD-1A46-88C4-ED362EB7EC14}" type="slidenum">
              <a:rPr lang="en-SE" smtClean="0"/>
              <a:t>10</a:t>
            </a:fld>
            <a:endParaRPr lang="en-SE"/>
          </a:p>
        </p:txBody>
      </p:sp>
    </p:spTree>
    <p:extLst>
      <p:ext uri="{BB962C8B-B14F-4D97-AF65-F5344CB8AC3E}">
        <p14:creationId xmlns:p14="http://schemas.microsoft.com/office/powerpoint/2010/main" val="33973559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E" dirty="0"/>
          </a:p>
        </p:txBody>
      </p:sp>
      <p:sp>
        <p:nvSpPr>
          <p:cNvPr id="4" name="Slide Number Placeholder 3"/>
          <p:cNvSpPr>
            <a:spLocks noGrp="1"/>
          </p:cNvSpPr>
          <p:nvPr>
            <p:ph type="sldNum" sz="quarter" idx="5"/>
          </p:nvPr>
        </p:nvSpPr>
        <p:spPr/>
        <p:txBody>
          <a:bodyPr/>
          <a:lstStyle/>
          <a:p>
            <a:fld id="{067365B4-94AD-1A46-88C4-ED362EB7EC14}" type="slidenum">
              <a:rPr lang="en-SE" smtClean="0"/>
              <a:t>11</a:t>
            </a:fld>
            <a:endParaRPr lang="en-SE"/>
          </a:p>
        </p:txBody>
      </p:sp>
    </p:spTree>
    <p:extLst>
      <p:ext uri="{BB962C8B-B14F-4D97-AF65-F5344CB8AC3E}">
        <p14:creationId xmlns:p14="http://schemas.microsoft.com/office/powerpoint/2010/main" val="40704005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E" dirty="0"/>
          </a:p>
        </p:txBody>
      </p:sp>
      <p:sp>
        <p:nvSpPr>
          <p:cNvPr id="4" name="Slide Number Placeholder 3"/>
          <p:cNvSpPr>
            <a:spLocks noGrp="1"/>
          </p:cNvSpPr>
          <p:nvPr>
            <p:ph type="sldNum" sz="quarter" idx="5"/>
          </p:nvPr>
        </p:nvSpPr>
        <p:spPr/>
        <p:txBody>
          <a:bodyPr/>
          <a:lstStyle/>
          <a:p>
            <a:fld id="{067365B4-94AD-1A46-88C4-ED362EB7EC14}" type="slidenum">
              <a:rPr lang="en-SE" smtClean="0"/>
              <a:t>12</a:t>
            </a:fld>
            <a:endParaRPr lang="en-SE"/>
          </a:p>
        </p:txBody>
      </p:sp>
    </p:spTree>
    <p:extLst>
      <p:ext uri="{BB962C8B-B14F-4D97-AF65-F5344CB8AC3E}">
        <p14:creationId xmlns:p14="http://schemas.microsoft.com/office/powerpoint/2010/main" val="23501002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E" dirty="0"/>
          </a:p>
        </p:txBody>
      </p:sp>
      <p:sp>
        <p:nvSpPr>
          <p:cNvPr id="4" name="Slide Number Placeholder 3"/>
          <p:cNvSpPr>
            <a:spLocks noGrp="1"/>
          </p:cNvSpPr>
          <p:nvPr>
            <p:ph type="sldNum" sz="quarter" idx="5"/>
          </p:nvPr>
        </p:nvSpPr>
        <p:spPr/>
        <p:txBody>
          <a:bodyPr/>
          <a:lstStyle/>
          <a:p>
            <a:fld id="{067365B4-94AD-1A46-88C4-ED362EB7EC14}" type="slidenum">
              <a:rPr lang="en-SE" smtClean="0"/>
              <a:t>13</a:t>
            </a:fld>
            <a:endParaRPr lang="en-SE"/>
          </a:p>
        </p:txBody>
      </p:sp>
    </p:spTree>
    <p:extLst>
      <p:ext uri="{BB962C8B-B14F-4D97-AF65-F5344CB8AC3E}">
        <p14:creationId xmlns:p14="http://schemas.microsoft.com/office/powerpoint/2010/main" val="25442697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E" dirty="0"/>
          </a:p>
        </p:txBody>
      </p:sp>
      <p:sp>
        <p:nvSpPr>
          <p:cNvPr id="4" name="Slide Number Placeholder 3"/>
          <p:cNvSpPr>
            <a:spLocks noGrp="1"/>
          </p:cNvSpPr>
          <p:nvPr>
            <p:ph type="sldNum" sz="quarter" idx="5"/>
          </p:nvPr>
        </p:nvSpPr>
        <p:spPr/>
        <p:txBody>
          <a:bodyPr/>
          <a:lstStyle/>
          <a:p>
            <a:fld id="{067365B4-94AD-1A46-88C4-ED362EB7EC14}" type="slidenum">
              <a:rPr lang="en-SE" smtClean="0"/>
              <a:t>14</a:t>
            </a:fld>
            <a:endParaRPr lang="en-SE"/>
          </a:p>
        </p:txBody>
      </p:sp>
    </p:spTree>
    <p:extLst>
      <p:ext uri="{BB962C8B-B14F-4D97-AF65-F5344CB8AC3E}">
        <p14:creationId xmlns:p14="http://schemas.microsoft.com/office/powerpoint/2010/main" val="7709487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16ce40c6c82_0_432:notes"/>
          <p:cNvSpPr txBox="1">
            <a:spLocks noGrp="1"/>
          </p:cNvSpPr>
          <p:nvPr>
            <p:ph type="body" idx="1"/>
          </p:nvPr>
        </p:nvSpPr>
        <p:spPr>
          <a:xfrm>
            <a:off x="992664" y="3271381"/>
            <a:ext cx="7941300" cy="2676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da" sz="1100" dirty="0"/>
              <a:t>15 under investigation:</a:t>
            </a:r>
          </a:p>
          <a:p>
            <a:pPr marL="0" lvl="0" indent="0" algn="l" rtl="0">
              <a:spcBef>
                <a:spcPts val="0"/>
              </a:spcBef>
              <a:spcAft>
                <a:spcPts val="0"/>
              </a:spcAft>
              <a:buNone/>
            </a:pPr>
            <a:r>
              <a:rPr lang="da" sz="1100" dirty="0"/>
              <a:t>6 waiting endoscopy</a:t>
            </a:r>
          </a:p>
          <a:p>
            <a:pPr marL="0" lvl="0" indent="0" algn="l" rtl="0">
              <a:spcBef>
                <a:spcPts val="0"/>
              </a:spcBef>
              <a:spcAft>
                <a:spcPts val="0"/>
              </a:spcAft>
              <a:buNone/>
            </a:pPr>
            <a:r>
              <a:rPr lang="sv-SE" sz="1100" dirty="0"/>
              <a:t>5 </a:t>
            </a:r>
            <a:r>
              <a:rPr lang="sv-SE" sz="1100" dirty="0" err="1"/>
              <a:t>waiting</a:t>
            </a:r>
            <a:r>
              <a:rPr lang="sv-SE" sz="1100" dirty="0"/>
              <a:t> ultrasound </a:t>
            </a:r>
            <a:r>
              <a:rPr lang="sv-SE" sz="1100" dirty="0" err="1"/>
              <a:t>thyroid</a:t>
            </a:r>
            <a:r>
              <a:rPr lang="sv-SE" sz="1100" dirty="0"/>
              <a:t> </a:t>
            </a:r>
            <a:r>
              <a:rPr lang="sv-SE" sz="1100" dirty="0" err="1"/>
              <a:t>gland</a:t>
            </a:r>
            <a:endParaRPr lang="sv-SE" sz="1100" dirty="0"/>
          </a:p>
          <a:p>
            <a:pPr marL="0" lvl="0" indent="0" algn="l" rtl="0">
              <a:spcBef>
                <a:spcPts val="0"/>
              </a:spcBef>
              <a:spcAft>
                <a:spcPts val="0"/>
              </a:spcAft>
              <a:buNone/>
            </a:pPr>
            <a:r>
              <a:rPr lang="sv-SE" sz="1100" dirty="0"/>
              <a:t>2 </a:t>
            </a:r>
            <a:r>
              <a:rPr lang="sv-SE" sz="1100" dirty="0" err="1"/>
              <a:t>waiting</a:t>
            </a:r>
            <a:r>
              <a:rPr lang="sv-SE" sz="1100" dirty="0"/>
              <a:t> </a:t>
            </a:r>
            <a:r>
              <a:rPr lang="sv-SE" sz="1100" dirty="0" err="1"/>
              <a:t>thyroid</a:t>
            </a:r>
            <a:r>
              <a:rPr lang="sv-SE" sz="1100" dirty="0"/>
              <a:t> tests</a:t>
            </a:r>
          </a:p>
          <a:p>
            <a:pPr marL="0" lvl="0" indent="0" algn="l" rtl="0">
              <a:spcBef>
                <a:spcPts val="0"/>
              </a:spcBef>
              <a:spcAft>
                <a:spcPts val="0"/>
              </a:spcAft>
              <a:buNone/>
            </a:pPr>
            <a:r>
              <a:rPr lang="sv-SE" sz="1100" dirty="0"/>
              <a:t>1 </a:t>
            </a:r>
            <a:r>
              <a:rPr lang="sv-SE" sz="1100" dirty="0" err="1"/>
              <a:t>waiting</a:t>
            </a:r>
            <a:r>
              <a:rPr lang="sv-SE" sz="1100" dirty="0"/>
              <a:t> HbA1c</a:t>
            </a:r>
          </a:p>
          <a:p>
            <a:pPr marL="0" lvl="0" indent="0" algn="l" rtl="0">
              <a:spcBef>
                <a:spcPts val="0"/>
              </a:spcBef>
              <a:spcAft>
                <a:spcPts val="0"/>
              </a:spcAft>
              <a:buNone/>
            </a:pPr>
            <a:r>
              <a:rPr lang="sv-SE" sz="1100" dirty="0"/>
              <a:t>1 </a:t>
            </a:r>
            <a:r>
              <a:rPr lang="sv-SE" sz="1100" dirty="0" err="1"/>
              <a:t>waiting</a:t>
            </a:r>
            <a:r>
              <a:rPr lang="sv-SE" sz="1100" dirty="0"/>
              <a:t> </a:t>
            </a:r>
            <a:r>
              <a:rPr lang="sv-SE" sz="1100" dirty="0" err="1"/>
              <a:t>additional</a:t>
            </a:r>
            <a:r>
              <a:rPr lang="sv-SE" sz="1100" dirty="0"/>
              <a:t> </a:t>
            </a:r>
            <a:r>
              <a:rPr lang="sv-SE" sz="1100" dirty="0" err="1"/>
              <a:t>tTG</a:t>
            </a:r>
            <a:endParaRPr sz="1100" dirty="0"/>
          </a:p>
        </p:txBody>
      </p:sp>
      <p:sp>
        <p:nvSpPr>
          <p:cNvPr id="174" name="Google Shape;174;g16ce40c6c82_0_432:notes"/>
          <p:cNvSpPr>
            <a:spLocks noGrp="1" noRot="1" noChangeAspect="1"/>
          </p:cNvSpPr>
          <p:nvPr>
            <p:ph type="sldImg" idx="2"/>
          </p:nvPr>
        </p:nvSpPr>
        <p:spPr>
          <a:xfrm>
            <a:off x="2924175" y="849313"/>
            <a:ext cx="4078288" cy="229393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224247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g16ce40c6c82_0_438:notes"/>
          <p:cNvSpPr txBox="1">
            <a:spLocks noGrp="1"/>
          </p:cNvSpPr>
          <p:nvPr>
            <p:ph type="body" idx="1"/>
          </p:nvPr>
        </p:nvSpPr>
        <p:spPr>
          <a:xfrm>
            <a:off x="992664" y="3271381"/>
            <a:ext cx="7941300" cy="2676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da" sz="1100"/>
              <a:t>Flemming gives a graphical overview of aab screening results of both S and DK samples</a:t>
            </a:r>
            <a:endParaRPr sz="1100"/>
          </a:p>
          <a:p>
            <a:pPr marL="0" lvl="0" indent="0" algn="l" rtl="0">
              <a:spcBef>
                <a:spcPts val="0"/>
              </a:spcBef>
              <a:spcAft>
                <a:spcPts val="0"/>
              </a:spcAft>
              <a:buNone/>
            </a:pPr>
            <a:endParaRPr/>
          </a:p>
        </p:txBody>
      </p:sp>
      <p:sp>
        <p:nvSpPr>
          <p:cNvPr id="181" name="Google Shape;181;g16ce40c6c82_0_438:notes"/>
          <p:cNvSpPr>
            <a:spLocks noGrp="1" noRot="1" noChangeAspect="1"/>
          </p:cNvSpPr>
          <p:nvPr>
            <p:ph type="sldImg" idx="2"/>
          </p:nvPr>
        </p:nvSpPr>
        <p:spPr>
          <a:xfrm>
            <a:off x="2924175" y="849313"/>
            <a:ext cx="4078288" cy="229393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056362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E" dirty="0"/>
          </a:p>
        </p:txBody>
      </p:sp>
      <p:sp>
        <p:nvSpPr>
          <p:cNvPr id="4" name="Slide Number Placeholder 3"/>
          <p:cNvSpPr>
            <a:spLocks noGrp="1"/>
          </p:cNvSpPr>
          <p:nvPr>
            <p:ph type="sldNum" sz="quarter" idx="5"/>
          </p:nvPr>
        </p:nvSpPr>
        <p:spPr/>
        <p:txBody>
          <a:bodyPr/>
          <a:lstStyle/>
          <a:p>
            <a:fld id="{067365B4-94AD-1A46-88C4-ED362EB7EC14}" type="slidenum">
              <a:rPr lang="en-SE" smtClean="0"/>
              <a:t>17</a:t>
            </a:fld>
            <a:endParaRPr lang="en-SE"/>
          </a:p>
        </p:txBody>
      </p:sp>
    </p:spTree>
    <p:extLst>
      <p:ext uri="{BB962C8B-B14F-4D97-AF65-F5344CB8AC3E}">
        <p14:creationId xmlns:p14="http://schemas.microsoft.com/office/powerpoint/2010/main" val="4505633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067365B4-94AD-1A46-88C4-ED362EB7EC14}" type="slidenum">
              <a:rPr lang="en-SE" smtClean="0"/>
              <a:t>18</a:t>
            </a:fld>
            <a:endParaRPr lang="en-SE"/>
          </a:p>
        </p:txBody>
      </p:sp>
    </p:spTree>
    <p:extLst>
      <p:ext uri="{BB962C8B-B14F-4D97-AF65-F5344CB8AC3E}">
        <p14:creationId xmlns:p14="http://schemas.microsoft.com/office/powerpoint/2010/main" val="12415537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strike="noStrike"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067365B4-94AD-1A46-88C4-ED362EB7EC14}" type="slidenum">
              <a:rPr lang="en-SE" smtClean="0"/>
              <a:t>19</a:t>
            </a:fld>
            <a:endParaRPr lang="en-SE"/>
          </a:p>
        </p:txBody>
      </p:sp>
    </p:spTree>
    <p:extLst>
      <p:ext uri="{BB962C8B-B14F-4D97-AF65-F5344CB8AC3E}">
        <p14:creationId xmlns:p14="http://schemas.microsoft.com/office/powerpoint/2010/main" val="36549084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g16ce40c6c82_0_444:notes"/>
          <p:cNvSpPr txBox="1">
            <a:spLocks noGrp="1"/>
          </p:cNvSpPr>
          <p:nvPr>
            <p:ph type="body" idx="1"/>
          </p:nvPr>
        </p:nvSpPr>
        <p:spPr>
          <a:xfrm>
            <a:off x="992664" y="3271381"/>
            <a:ext cx="7941300" cy="2676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da" sz="1100" dirty="0"/>
              <a:t>Flemming item 1</a:t>
            </a:r>
            <a:endParaRPr sz="1100" dirty="0"/>
          </a:p>
          <a:p>
            <a:pPr marL="0" lvl="0" indent="0" algn="l" rtl="0">
              <a:spcBef>
                <a:spcPts val="0"/>
              </a:spcBef>
              <a:spcAft>
                <a:spcPts val="0"/>
              </a:spcAft>
              <a:buNone/>
            </a:pPr>
            <a:r>
              <a:rPr lang="da" sz="1100" dirty="0"/>
              <a:t>Maria item 2</a:t>
            </a:r>
            <a:endParaRPr sz="1100" dirty="0"/>
          </a:p>
          <a:p>
            <a:pPr marL="0" lvl="0" indent="0" algn="l" rtl="0">
              <a:spcBef>
                <a:spcPts val="0"/>
              </a:spcBef>
              <a:spcAft>
                <a:spcPts val="0"/>
              </a:spcAft>
              <a:buNone/>
            </a:pPr>
            <a:r>
              <a:rPr lang="da" sz="1100" dirty="0"/>
              <a:t>Flemming item 3</a:t>
            </a:r>
            <a:endParaRPr sz="1100" dirty="0"/>
          </a:p>
          <a:p>
            <a:pPr marL="0" lvl="0" indent="0" algn="l" rtl="0">
              <a:spcBef>
                <a:spcPts val="0"/>
              </a:spcBef>
              <a:spcAft>
                <a:spcPts val="0"/>
              </a:spcAft>
              <a:buNone/>
            </a:pPr>
            <a:r>
              <a:rPr lang="da" sz="1100" dirty="0"/>
              <a:t>Maria thanks</a:t>
            </a:r>
          </a:p>
          <a:p>
            <a:pPr marL="0" lvl="0" indent="0" algn="l" rtl="0">
              <a:spcBef>
                <a:spcPts val="0"/>
              </a:spcBef>
              <a:spcAft>
                <a:spcPts val="0"/>
              </a:spcAft>
              <a:buNone/>
            </a:pPr>
            <a:endParaRPr lang="da" sz="1100" dirty="0"/>
          </a:p>
          <a:p>
            <a:pPr marL="285750" marR="0" lvl="0" indent="-279400" algn="l" rtl="0">
              <a:spcBef>
                <a:spcPts val="1000"/>
              </a:spcBef>
              <a:spcAft>
                <a:spcPts val="0"/>
              </a:spcAft>
              <a:buClr>
                <a:schemeClr val="dk1"/>
              </a:buClr>
              <a:buSzPts val="1300"/>
              <a:buFont typeface="Calibri"/>
              <a:buChar char="⮚"/>
            </a:pPr>
            <a:r>
              <a:rPr lang="en-GB" sz="1100" dirty="0">
                <a:solidFill>
                  <a:schemeClr val="dk1"/>
                </a:solidFill>
                <a:latin typeface="Calibri"/>
                <a:ea typeface="Calibri"/>
                <a:cs typeface="Calibri"/>
                <a:sym typeface="Calibri"/>
              </a:rPr>
              <a:t>The </a:t>
            </a:r>
            <a:r>
              <a:rPr lang="en-GB" sz="1100" dirty="0" err="1">
                <a:solidFill>
                  <a:schemeClr val="dk1"/>
                </a:solidFill>
                <a:latin typeface="Calibri"/>
                <a:ea typeface="Calibri"/>
                <a:cs typeface="Calibri"/>
                <a:sym typeface="Calibri"/>
              </a:rPr>
              <a:t>DiaUnion</a:t>
            </a:r>
            <a:r>
              <a:rPr lang="en-GB" sz="1100" dirty="0">
                <a:solidFill>
                  <a:schemeClr val="dk1"/>
                </a:solidFill>
                <a:latin typeface="Calibri"/>
                <a:ea typeface="Calibri"/>
                <a:cs typeface="Calibri"/>
                <a:sym typeface="Calibri"/>
              </a:rPr>
              <a:t> collaboration has made it possible to create an early detection program for T1D and other autoimmune diseases in </a:t>
            </a:r>
            <a:r>
              <a:rPr lang="en-GB" sz="1100" dirty="0" err="1">
                <a:solidFill>
                  <a:schemeClr val="dk1"/>
                </a:solidFill>
                <a:latin typeface="Calibri"/>
                <a:ea typeface="Calibri"/>
                <a:cs typeface="Calibri"/>
                <a:sym typeface="Calibri"/>
              </a:rPr>
              <a:t>Medicon</a:t>
            </a:r>
            <a:r>
              <a:rPr lang="en-GB" sz="1100" dirty="0">
                <a:solidFill>
                  <a:schemeClr val="dk1"/>
                </a:solidFill>
                <a:latin typeface="Calibri"/>
                <a:ea typeface="Calibri"/>
                <a:cs typeface="Calibri"/>
                <a:sym typeface="Calibri"/>
              </a:rPr>
              <a:t> Valley that none of the participating institutions would have been able to create on their own.</a:t>
            </a:r>
          </a:p>
          <a:p>
            <a:pPr marL="285750" marR="0" lvl="0" indent="-279400" algn="l" rtl="0">
              <a:spcBef>
                <a:spcPts val="1000"/>
              </a:spcBef>
              <a:spcAft>
                <a:spcPts val="0"/>
              </a:spcAft>
              <a:buClr>
                <a:schemeClr val="dk1"/>
              </a:buClr>
              <a:buSzPts val="1300"/>
              <a:buFont typeface="Calibri"/>
              <a:buChar char="⮚"/>
            </a:pPr>
            <a:r>
              <a:rPr lang="en-GB" sz="1100" dirty="0">
                <a:solidFill>
                  <a:schemeClr val="dk1"/>
                </a:solidFill>
                <a:latin typeface="Calibri"/>
                <a:ea typeface="Calibri"/>
                <a:cs typeface="Calibri"/>
                <a:sym typeface="Calibri"/>
              </a:rPr>
              <a:t>This brings us closer to the goal of preventing and curing T1D as well as other autoimmune diseases, while at the same time creating a internationally competitive </a:t>
            </a:r>
            <a:r>
              <a:rPr lang="en-GB" sz="1100" dirty="0" err="1">
                <a:solidFill>
                  <a:schemeClr val="dk1"/>
                </a:solidFill>
                <a:latin typeface="Calibri"/>
                <a:ea typeface="Calibri"/>
                <a:cs typeface="Calibri"/>
                <a:sym typeface="Calibri"/>
              </a:rPr>
              <a:t>center</a:t>
            </a:r>
            <a:r>
              <a:rPr lang="en-GB" sz="1100" dirty="0">
                <a:solidFill>
                  <a:schemeClr val="dk1"/>
                </a:solidFill>
                <a:latin typeface="Calibri"/>
                <a:ea typeface="Calibri"/>
                <a:cs typeface="Calibri"/>
                <a:sym typeface="Calibri"/>
              </a:rPr>
              <a:t> of excellence for diabetes research, attractive for both academia and industry.</a:t>
            </a:r>
          </a:p>
          <a:p>
            <a:pPr marL="285750" marR="0" lvl="0" indent="-279400" algn="l" rtl="0">
              <a:spcBef>
                <a:spcPts val="1000"/>
              </a:spcBef>
              <a:spcAft>
                <a:spcPts val="0"/>
              </a:spcAft>
              <a:buClr>
                <a:schemeClr val="dk1"/>
              </a:buClr>
              <a:buSzPts val="1300"/>
              <a:buFont typeface="Calibri"/>
              <a:buChar char="⮚"/>
            </a:pPr>
            <a:r>
              <a:rPr lang="en-GB" sz="1100" dirty="0">
                <a:solidFill>
                  <a:schemeClr val="dk1"/>
                </a:solidFill>
                <a:latin typeface="Calibri"/>
                <a:ea typeface="Calibri"/>
                <a:cs typeface="Calibri"/>
                <a:sym typeface="Calibri"/>
              </a:rPr>
              <a:t>For both Steno Diabetes </a:t>
            </a:r>
            <a:r>
              <a:rPr lang="en-GB" sz="1100" dirty="0" err="1">
                <a:solidFill>
                  <a:schemeClr val="dk1"/>
                </a:solidFill>
                <a:latin typeface="Calibri"/>
                <a:ea typeface="Calibri"/>
                <a:cs typeface="Calibri"/>
                <a:sym typeface="Calibri"/>
              </a:rPr>
              <a:t>Center</a:t>
            </a:r>
            <a:r>
              <a:rPr lang="en-GB" sz="1100" dirty="0">
                <a:solidFill>
                  <a:schemeClr val="dk1"/>
                </a:solidFill>
                <a:latin typeface="Calibri"/>
                <a:ea typeface="Calibri"/>
                <a:cs typeface="Calibri"/>
                <a:sym typeface="Calibri"/>
              </a:rPr>
              <a:t> Copenhagen and Lund University this is a success story that has made us stronger together.</a:t>
            </a:r>
          </a:p>
          <a:p>
            <a:pPr marL="0" lvl="0" indent="0" algn="l" rtl="0">
              <a:spcBef>
                <a:spcPts val="0"/>
              </a:spcBef>
              <a:spcAft>
                <a:spcPts val="0"/>
              </a:spcAft>
              <a:buNone/>
            </a:pPr>
            <a:endParaRPr sz="1100" dirty="0"/>
          </a:p>
        </p:txBody>
      </p:sp>
      <p:sp>
        <p:nvSpPr>
          <p:cNvPr id="188" name="Google Shape;188;g16ce40c6c82_0_444:notes"/>
          <p:cNvSpPr>
            <a:spLocks noGrp="1" noRot="1" noChangeAspect="1"/>
          </p:cNvSpPr>
          <p:nvPr>
            <p:ph type="sldImg" idx="2"/>
          </p:nvPr>
        </p:nvSpPr>
        <p:spPr>
          <a:xfrm>
            <a:off x="2924175" y="849313"/>
            <a:ext cx="4078288" cy="229393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810128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16ce40c6c82_0_397:notes"/>
          <p:cNvSpPr txBox="1">
            <a:spLocks noGrp="1"/>
          </p:cNvSpPr>
          <p:nvPr>
            <p:ph type="body" idx="1"/>
          </p:nvPr>
        </p:nvSpPr>
        <p:spPr>
          <a:xfrm>
            <a:off x="992664" y="3271381"/>
            <a:ext cx="7941300" cy="2676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da" sz="1100" dirty="0"/>
              <a:t>Flemming explains about the next steps of DiaUnion</a:t>
            </a:r>
          </a:p>
          <a:p>
            <a:pPr marL="0" lvl="0" indent="0" algn="l" rtl="0">
              <a:spcBef>
                <a:spcPts val="0"/>
              </a:spcBef>
              <a:spcAft>
                <a:spcPts val="0"/>
              </a:spcAft>
              <a:buNone/>
            </a:pPr>
            <a:endParaRPr lang="da" sz="1100" dirty="0"/>
          </a:p>
          <a:p>
            <a:pPr marL="285750" marR="0" lvl="0" indent="-279400" algn="l" rtl="0">
              <a:spcBef>
                <a:spcPts val="1000"/>
              </a:spcBef>
              <a:spcAft>
                <a:spcPts val="0"/>
              </a:spcAft>
              <a:buClr>
                <a:schemeClr val="dk1"/>
              </a:buClr>
              <a:buSzPts val="1300"/>
              <a:buFont typeface="Calibri"/>
              <a:buChar char="⮚"/>
            </a:pPr>
            <a:r>
              <a:rPr lang="en-GB" sz="1100" dirty="0">
                <a:solidFill>
                  <a:schemeClr val="dk1"/>
                </a:solidFill>
                <a:latin typeface="Calibri"/>
                <a:ea typeface="Calibri"/>
                <a:cs typeface="Calibri"/>
                <a:sym typeface="Calibri"/>
              </a:rPr>
              <a:t>Once the </a:t>
            </a:r>
            <a:r>
              <a:rPr lang="en-GB" sz="1100" dirty="0" err="1">
                <a:solidFill>
                  <a:schemeClr val="dk1"/>
                </a:solidFill>
                <a:latin typeface="Calibri"/>
                <a:ea typeface="Calibri"/>
                <a:cs typeface="Calibri"/>
                <a:sym typeface="Calibri"/>
              </a:rPr>
              <a:t>DiaUnion</a:t>
            </a:r>
            <a:r>
              <a:rPr lang="en-GB" sz="1100" dirty="0">
                <a:solidFill>
                  <a:schemeClr val="dk1"/>
                </a:solidFill>
                <a:latin typeface="Calibri"/>
                <a:ea typeface="Calibri"/>
                <a:cs typeface="Calibri"/>
                <a:sym typeface="Calibri"/>
              </a:rPr>
              <a:t> public screening program has been established, the aim is to offer people identified at risk for any of the three diseases participation in clinical trials of novel therapeutic concepts. This will be done in collaboration with the pharmaceutical industry.</a:t>
            </a:r>
          </a:p>
          <a:p>
            <a:pPr marL="285750" marR="0" lvl="0" indent="-279400" algn="l" rtl="0">
              <a:spcBef>
                <a:spcPts val="1000"/>
              </a:spcBef>
              <a:spcAft>
                <a:spcPts val="0"/>
              </a:spcAft>
              <a:buClr>
                <a:schemeClr val="dk1"/>
              </a:buClr>
              <a:buSzPts val="1300"/>
              <a:buFont typeface="Calibri"/>
              <a:buChar char="⮚"/>
            </a:pPr>
            <a:r>
              <a:rPr lang="en-GB" sz="1100" dirty="0">
                <a:solidFill>
                  <a:schemeClr val="dk1"/>
                </a:solidFill>
                <a:latin typeface="Calibri"/>
                <a:ea typeface="Calibri"/>
                <a:cs typeface="Calibri"/>
                <a:sym typeface="Calibri"/>
              </a:rPr>
              <a:t>In parallel, </a:t>
            </a:r>
            <a:r>
              <a:rPr lang="en-GB" sz="1100" dirty="0" err="1">
                <a:solidFill>
                  <a:schemeClr val="dk1"/>
                </a:solidFill>
                <a:latin typeface="Calibri"/>
                <a:ea typeface="Calibri"/>
                <a:cs typeface="Calibri"/>
                <a:sym typeface="Calibri"/>
              </a:rPr>
              <a:t>DiaUnion</a:t>
            </a:r>
            <a:r>
              <a:rPr lang="en-GB" sz="1100" dirty="0">
                <a:solidFill>
                  <a:schemeClr val="dk1"/>
                </a:solidFill>
                <a:latin typeface="Calibri"/>
                <a:ea typeface="Calibri"/>
                <a:cs typeface="Calibri"/>
                <a:sym typeface="Calibri"/>
              </a:rPr>
              <a:t> will extend research in beta cell biology, immunity and biomarkers to accelerate the development of novel preventive and interventive therapies for the three diseases.</a:t>
            </a:r>
          </a:p>
          <a:p>
            <a:pPr marL="285750" marR="0" lvl="0" indent="-279400" algn="l" rtl="0">
              <a:spcBef>
                <a:spcPts val="1000"/>
              </a:spcBef>
              <a:spcAft>
                <a:spcPts val="0"/>
              </a:spcAft>
              <a:buClr>
                <a:schemeClr val="dk1"/>
              </a:buClr>
              <a:buSzPts val="1300"/>
              <a:buFont typeface="Calibri"/>
              <a:buChar char="⮚"/>
            </a:pPr>
            <a:r>
              <a:rPr lang="en-GB" sz="1100" dirty="0">
                <a:solidFill>
                  <a:schemeClr val="dk1"/>
                </a:solidFill>
                <a:latin typeface="Calibri"/>
                <a:ea typeface="Calibri"/>
                <a:cs typeface="Calibri"/>
                <a:sym typeface="Calibri"/>
              </a:rPr>
              <a:t>The long-term goal is to document the societal benefit of a large-scale detection program for T1D, CD and AIT with a view to implementing the </a:t>
            </a:r>
            <a:r>
              <a:rPr lang="en-GB" sz="1100" dirty="0" err="1">
                <a:solidFill>
                  <a:schemeClr val="dk1"/>
                </a:solidFill>
                <a:latin typeface="Calibri"/>
                <a:ea typeface="Calibri"/>
                <a:cs typeface="Calibri"/>
                <a:sym typeface="Calibri"/>
              </a:rPr>
              <a:t>DiaUnion</a:t>
            </a:r>
            <a:r>
              <a:rPr lang="en-GB" sz="1100" dirty="0">
                <a:solidFill>
                  <a:schemeClr val="dk1"/>
                </a:solidFill>
                <a:latin typeface="Calibri"/>
                <a:ea typeface="Calibri"/>
                <a:cs typeface="Calibri"/>
                <a:sym typeface="Calibri"/>
              </a:rPr>
              <a:t> program as a public health service.</a:t>
            </a:r>
          </a:p>
          <a:p>
            <a:pPr marL="0" lvl="0" indent="0" algn="l" rtl="0">
              <a:spcBef>
                <a:spcPts val="0"/>
              </a:spcBef>
              <a:spcAft>
                <a:spcPts val="0"/>
              </a:spcAft>
              <a:buNone/>
            </a:pPr>
            <a:endParaRPr sz="1100" dirty="0"/>
          </a:p>
        </p:txBody>
      </p:sp>
      <p:sp>
        <p:nvSpPr>
          <p:cNvPr id="156" name="Google Shape;156;g16ce40c6c82_0_397:notes"/>
          <p:cNvSpPr>
            <a:spLocks noGrp="1" noRot="1" noChangeAspect="1"/>
          </p:cNvSpPr>
          <p:nvPr>
            <p:ph type="sldImg" idx="2"/>
          </p:nvPr>
        </p:nvSpPr>
        <p:spPr>
          <a:xfrm>
            <a:off x="2924175" y="849313"/>
            <a:ext cx="4078288" cy="229393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174720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SE" dirty="0"/>
          </a:p>
        </p:txBody>
      </p:sp>
      <p:sp>
        <p:nvSpPr>
          <p:cNvPr id="4" name="Slide Number Placeholder 3"/>
          <p:cNvSpPr>
            <a:spLocks noGrp="1"/>
          </p:cNvSpPr>
          <p:nvPr>
            <p:ph type="sldNum" sz="quarter" idx="5"/>
          </p:nvPr>
        </p:nvSpPr>
        <p:spPr/>
        <p:txBody>
          <a:bodyPr/>
          <a:lstStyle/>
          <a:p>
            <a:fld id="{067365B4-94AD-1A46-88C4-ED362EB7EC14}" type="slidenum">
              <a:rPr lang="en-SE" smtClean="0"/>
              <a:t>4</a:t>
            </a:fld>
            <a:endParaRPr lang="en-SE"/>
          </a:p>
        </p:txBody>
      </p:sp>
    </p:spTree>
    <p:extLst>
      <p:ext uri="{BB962C8B-B14F-4D97-AF65-F5344CB8AC3E}">
        <p14:creationId xmlns:p14="http://schemas.microsoft.com/office/powerpoint/2010/main" val="17849322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E" dirty="0"/>
          </a:p>
        </p:txBody>
      </p:sp>
      <p:sp>
        <p:nvSpPr>
          <p:cNvPr id="4" name="Slide Number Placeholder 3"/>
          <p:cNvSpPr>
            <a:spLocks noGrp="1"/>
          </p:cNvSpPr>
          <p:nvPr>
            <p:ph type="sldNum" sz="quarter" idx="5"/>
          </p:nvPr>
        </p:nvSpPr>
        <p:spPr/>
        <p:txBody>
          <a:bodyPr/>
          <a:lstStyle/>
          <a:p>
            <a:fld id="{067365B4-94AD-1A46-88C4-ED362EB7EC14}" type="slidenum">
              <a:rPr lang="en-SE" smtClean="0"/>
              <a:t>5</a:t>
            </a:fld>
            <a:endParaRPr lang="en-SE"/>
          </a:p>
        </p:txBody>
      </p:sp>
    </p:spTree>
    <p:extLst>
      <p:ext uri="{BB962C8B-B14F-4D97-AF65-F5344CB8AC3E}">
        <p14:creationId xmlns:p14="http://schemas.microsoft.com/office/powerpoint/2010/main" val="21796824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067365B4-94AD-1A46-88C4-ED362EB7EC14}" type="slidenum">
              <a:rPr lang="en-SE" smtClean="0"/>
              <a:t>6</a:t>
            </a:fld>
            <a:endParaRPr lang="en-SE"/>
          </a:p>
        </p:txBody>
      </p:sp>
    </p:spTree>
    <p:extLst>
      <p:ext uri="{BB962C8B-B14F-4D97-AF65-F5344CB8AC3E}">
        <p14:creationId xmlns:p14="http://schemas.microsoft.com/office/powerpoint/2010/main" val="37762907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E" dirty="0"/>
          </a:p>
        </p:txBody>
      </p:sp>
      <p:sp>
        <p:nvSpPr>
          <p:cNvPr id="4" name="Slide Number Placeholder 3"/>
          <p:cNvSpPr>
            <a:spLocks noGrp="1"/>
          </p:cNvSpPr>
          <p:nvPr>
            <p:ph type="sldNum" sz="quarter" idx="5"/>
          </p:nvPr>
        </p:nvSpPr>
        <p:spPr/>
        <p:txBody>
          <a:bodyPr/>
          <a:lstStyle/>
          <a:p>
            <a:fld id="{067365B4-94AD-1A46-88C4-ED362EB7EC14}" type="slidenum">
              <a:rPr lang="en-SE" smtClean="0"/>
              <a:t>7</a:t>
            </a:fld>
            <a:endParaRPr lang="en-SE"/>
          </a:p>
        </p:txBody>
      </p:sp>
    </p:spTree>
    <p:extLst>
      <p:ext uri="{BB962C8B-B14F-4D97-AF65-F5344CB8AC3E}">
        <p14:creationId xmlns:p14="http://schemas.microsoft.com/office/powerpoint/2010/main" val="14372696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67365B4-94AD-1A46-88C4-ED362EB7EC14}" type="slidenum">
              <a:rPr lang="en-SE" smtClean="0"/>
              <a:t>8</a:t>
            </a:fld>
            <a:endParaRPr lang="en-SE"/>
          </a:p>
        </p:txBody>
      </p:sp>
    </p:spTree>
    <p:extLst>
      <p:ext uri="{BB962C8B-B14F-4D97-AF65-F5344CB8AC3E}">
        <p14:creationId xmlns:p14="http://schemas.microsoft.com/office/powerpoint/2010/main" val="583197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E" dirty="0"/>
          </a:p>
        </p:txBody>
      </p:sp>
      <p:sp>
        <p:nvSpPr>
          <p:cNvPr id="4" name="Slide Number Placeholder 3"/>
          <p:cNvSpPr>
            <a:spLocks noGrp="1"/>
          </p:cNvSpPr>
          <p:nvPr>
            <p:ph type="sldNum" sz="quarter" idx="5"/>
          </p:nvPr>
        </p:nvSpPr>
        <p:spPr/>
        <p:txBody>
          <a:bodyPr/>
          <a:lstStyle/>
          <a:p>
            <a:fld id="{067365B4-94AD-1A46-88C4-ED362EB7EC14}" type="slidenum">
              <a:rPr lang="en-SE" smtClean="0"/>
              <a:t>9</a:t>
            </a:fld>
            <a:endParaRPr lang="en-SE"/>
          </a:p>
        </p:txBody>
      </p:sp>
    </p:spTree>
    <p:extLst>
      <p:ext uri="{BB962C8B-B14F-4D97-AF65-F5344CB8AC3E}">
        <p14:creationId xmlns:p14="http://schemas.microsoft.com/office/powerpoint/2010/main" val="8363669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elslide" type="title">
  <p:cSld name="TITLE">
    <p:spTree>
      <p:nvGrpSpPr>
        <p:cNvPr id="1" name="Shape 15"/>
        <p:cNvGrpSpPr/>
        <p:nvPr/>
      </p:nvGrpSpPr>
      <p:grpSpPr>
        <a:xfrm>
          <a:off x="0" y="0"/>
          <a:ext cx="0" cy="0"/>
          <a:chOff x="0" y="0"/>
          <a:chExt cx="0" cy="0"/>
        </a:xfrm>
      </p:grpSpPr>
      <p:sp>
        <p:nvSpPr>
          <p:cNvPr id="16" name="Google Shape;16;p2"/>
          <p:cNvSpPr txBox="1">
            <a:spLocks noGrp="1"/>
          </p:cNvSpPr>
          <p:nvPr>
            <p:ph type="ctrTitle"/>
          </p:nvPr>
        </p:nvSpPr>
        <p:spPr>
          <a:xfrm>
            <a:off x="1143000" y="841772"/>
            <a:ext cx="6858000" cy="1790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1"/>
              </a:buClr>
              <a:buSzPts val="4500"/>
              <a:buFont typeface="Calibri"/>
              <a:buNone/>
              <a:defRPr sz="4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
          <p:cNvSpPr txBox="1">
            <a:spLocks noGrp="1"/>
          </p:cNvSpPr>
          <p:nvPr>
            <p:ph type="subTitle" idx="1"/>
          </p:nvPr>
        </p:nvSpPr>
        <p:spPr>
          <a:xfrm>
            <a:off x="1143000" y="2701528"/>
            <a:ext cx="6858000" cy="1241822"/>
          </a:xfrm>
          <a:prstGeom prst="rect">
            <a:avLst/>
          </a:prstGeom>
          <a:noFill/>
          <a:ln>
            <a:noFill/>
          </a:ln>
        </p:spPr>
        <p:txBody>
          <a:bodyPr spcFirstLastPara="1" wrap="square" lIns="91425" tIns="45700" rIns="91425" bIns="45700" anchor="t" anchorCtr="0">
            <a:noAutofit/>
          </a:bodyPr>
          <a:lstStyle>
            <a:lvl1pPr lvl="0" algn="ctr">
              <a:lnSpc>
                <a:spcPct val="90000"/>
              </a:lnSpc>
              <a:spcBef>
                <a:spcPts val="750"/>
              </a:spcBef>
              <a:spcAft>
                <a:spcPts val="0"/>
              </a:spcAft>
              <a:buClr>
                <a:schemeClr val="dk1"/>
              </a:buClr>
              <a:buSzPts val="1800"/>
              <a:buNone/>
              <a:defRPr sz="1800"/>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sp>
        <p:nvSpPr>
          <p:cNvPr id="18" name="Google Shape;18;p2"/>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Lodret titel og tekst" type="vertTitleAndTx">
  <p:cSld name="VERTICAL_TITLE_AND_VERTICAL_TEXT">
    <p:spTree>
      <p:nvGrpSpPr>
        <p:cNvPr id="1" name="Shape 78"/>
        <p:cNvGrpSpPr/>
        <p:nvPr/>
      </p:nvGrpSpPr>
      <p:grpSpPr>
        <a:xfrm>
          <a:off x="0" y="0"/>
          <a:ext cx="0" cy="0"/>
          <a:chOff x="0" y="0"/>
          <a:chExt cx="0" cy="0"/>
        </a:xfrm>
      </p:grpSpPr>
      <p:sp>
        <p:nvSpPr>
          <p:cNvPr id="79" name="Google Shape;79;p12"/>
          <p:cNvSpPr txBox="1">
            <a:spLocks noGrp="1"/>
          </p:cNvSpPr>
          <p:nvPr>
            <p:ph type="title"/>
          </p:nvPr>
        </p:nvSpPr>
        <p:spPr>
          <a:xfrm rot="5400000">
            <a:off x="5350073" y="1467446"/>
            <a:ext cx="4358879" cy="1971675"/>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2"/>
          <p:cNvSpPr txBox="1">
            <a:spLocks noGrp="1"/>
          </p:cNvSpPr>
          <p:nvPr>
            <p:ph type="body" idx="1"/>
          </p:nvPr>
        </p:nvSpPr>
        <p:spPr>
          <a:xfrm rot="5400000">
            <a:off x="1349573" y="-447079"/>
            <a:ext cx="4358879" cy="5800725"/>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81" name="Google Shape;81;p12"/>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2"/>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2"/>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el og indholdsobjekt" type="obj">
  <p:cSld name="OBJECT">
    <p:spTree>
      <p:nvGrpSpPr>
        <p:cNvPr id="1" name="Shape 21"/>
        <p:cNvGrpSpPr/>
        <p:nvPr/>
      </p:nvGrpSpPr>
      <p:grpSpPr>
        <a:xfrm>
          <a:off x="0" y="0"/>
          <a:ext cx="0" cy="0"/>
          <a:chOff x="0" y="0"/>
          <a:chExt cx="0" cy="0"/>
        </a:xfrm>
      </p:grpSpPr>
      <p:sp>
        <p:nvSpPr>
          <p:cNvPr id="22" name="Google Shape;22;p3"/>
          <p:cNvSpPr txBox="1">
            <a:spLocks noGrp="1"/>
          </p:cNvSpPr>
          <p:nvPr>
            <p:ph type="title"/>
          </p:nvPr>
        </p:nvSpPr>
        <p:spPr>
          <a:xfrm>
            <a:off x="628650" y="273844"/>
            <a:ext cx="7886700" cy="99417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3"/>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4" name="Google Shape;24;p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Afsnitsoverskrift" type="secHead">
  <p:cSld name="SECTION_HEADER">
    <p:spTree>
      <p:nvGrpSpPr>
        <p:cNvPr id="1" name="Shape 27"/>
        <p:cNvGrpSpPr/>
        <p:nvPr/>
      </p:nvGrpSpPr>
      <p:grpSpPr>
        <a:xfrm>
          <a:off x="0" y="0"/>
          <a:ext cx="0" cy="0"/>
          <a:chOff x="0" y="0"/>
          <a:chExt cx="0" cy="0"/>
        </a:xfrm>
      </p:grpSpPr>
      <p:sp>
        <p:nvSpPr>
          <p:cNvPr id="28" name="Google Shape;28;p4"/>
          <p:cNvSpPr txBox="1">
            <a:spLocks noGrp="1"/>
          </p:cNvSpPr>
          <p:nvPr>
            <p:ph type="title"/>
          </p:nvPr>
        </p:nvSpPr>
        <p:spPr>
          <a:xfrm>
            <a:off x="623888" y="1282304"/>
            <a:ext cx="7886700" cy="2139553"/>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4500"/>
              <a:buFont typeface="Calibri"/>
              <a:buNone/>
              <a:defRPr sz="4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4"/>
          <p:cNvSpPr txBox="1">
            <a:spLocks noGrp="1"/>
          </p:cNvSpPr>
          <p:nvPr>
            <p:ph type="body" idx="1"/>
          </p:nvPr>
        </p:nvSpPr>
        <p:spPr>
          <a:xfrm>
            <a:off x="623888" y="3442098"/>
            <a:ext cx="7886700" cy="1125140"/>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750"/>
              </a:spcBef>
              <a:spcAft>
                <a:spcPts val="0"/>
              </a:spcAft>
              <a:buClr>
                <a:srgbClr val="888888"/>
              </a:buClr>
              <a:buSzPts val="1800"/>
              <a:buNone/>
              <a:defRPr sz="1800">
                <a:solidFill>
                  <a:srgbClr val="888888"/>
                </a:solidFill>
              </a:defRPr>
            </a:lvl1pPr>
            <a:lvl2pPr marL="914400" lvl="1" indent="-228600" algn="l">
              <a:lnSpc>
                <a:spcPct val="90000"/>
              </a:lnSpc>
              <a:spcBef>
                <a:spcPts val="375"/>
              </a:spcBef>
              <a:spcAft>
                <a:spcPts val="0"/>
              </a:spcAft>
              <a:buClr>
                <a:srgbClr val="888888"/>
              </a:buClr>
              <a:buSzPts val="1500"/>
              <a:buNone/>
              <a:defRPr sz="1500">
                <a:solidFill>
                  <a:srgbClr val="888888"/>
                </a:solidFill>
              </a:defRPr>
            </a:lvl2pPr>
            <a:lvl3pPr marL="1371600" lvl="2" indent="-228600" algn="l">
              <a:lnSpc>
                <a:spcPct val="90000"/>
              </a:lnSpc>
              <a:spcBef>
                <a:spcPts val="375"/>
              </a:spcBef>
              <a:spcAft>
                <a:spcPts val="0"/>
              </a:spcAft>
              <a:buClr>
                <a:srgbClr val="888888"/>
              </a:buClr>
              <a:buSzPts val="1350"/>
              <a:buNone/>
              <a:defRPr sz="1350">
                <a:solidFill>
                  <a:srgbClr val="888888"/>
                </a:solidFill>
              </a:defRPr>
            </a:lvl3pPr>
            <a:lvl4pPr marL="1828800" lvl="3" indent="-228600" algn="l">
              <a:lnSpc>
                <a:spcPct val="90000"/>
              </a:lnSpc>
              <a:spcBef>
                <a:spcPts val="375"/>
              </a:spcBef>
              <a:spcAft>
                <a:spcPts val="0"/>
              </a:spcAft>
              <a:buClr>
                <a:srgbClr val="888888"/>
              </a:buClr>
              <a:buSzPts val="1200"/>
              <a:buNone/>
              <a:defRPr sz="1200">
                <a:solidFill>
                  <a:srgbClr val="888888"/>
                </a:solidFill>
              </a:defRPr>
            </a:lvl4pPr>
            <a:lvl5pPr marL="2286000" lvl="4" indent="-228600" algn="l">
              <a:lnSpc>
                <a:spcPct val="90000"/>
              </a:lnSpc>
              <a:spcBef>
                <a:spcPts val="375"/>
              </a:spcBef>
              <a:spcAft>
                <a:spcPts val="0"/>
              </a:spcAft>
              <a:buClr>
                <a:srgbClr val="888888"/>
              </a:buClr>
              <a:buSzPts val="1200"/>
              <a:buNone/>
              <a:defRPr sz="1200">
                <a:solidFill>
                  <a:srgbClr val="888888"/>
                </a:solidFill>
              </a:defRPr>
            </a:lvl5pPr>
            <a:lvl6pPr marL="2743200" lvl="5" indent="-228600" algn="l">
              <a:lnSpc>
                <a:spcPct val="90000"/>
              </a:lnSpc>
              <a:spcBef>
                <a:spcPts val="375"/>
              </a:spcBef>
              <a:spcAft>
                <a:spcPts val="0"/>
              </a:spcAft>
              <a:buClr>
                <a:srgbClr val="888888"/>
              </a:buClr>
              <a:buSzPts val="1200"/>
              <a:buNone/>
              <a:defRPr sz="1200">
                <a:solidFill>
                  <a:srgbClr val="888888"/>
                </a:solidFill>
              </a:defRPr>
            </a:lvl6pPr>
            <a:lvl7pPr marL="3200400" lvl="6" indent="-228600" algn="l">
              <a:lnSpc>
                <a:spcPct val="90000"/>
              </a:lnSpc>
              <a:spcBef>
                <a:spcPts val="375"/>
              </a:spcBef>
              <a:spcAft>
                <a:spcPts val="0"/>
              </a:spcAft>
              <a:buClr>
                <a:srgbClr val="888888"/>
              </a:buClr>
              <a:buSzPts val="1200"/>
              <a:buNone/>
              <a:defRPr sz="1200">
                <a:solidFill>
                  <a:srgbClr val="888888"/>
                </a:solidFill>
              </a:defRPr>
            </a:lvl7pPr>
            <a:lvl8pPr marL="3657600" lvl="7" indent="-228600" algn="l">
              <a:lnSpc>
                <a:spcPct val="90000"/>
              </a:lnSpc>
              <a:spcBef>
                <a:spcPts val="375"/>
              </a:spcBef>
              <a:spcAft>
                <a:spcPts val="0"/>
              </a:spcAft>
              <a:buClr>
                <a:srgbClr val="888888"/>
              </a:buClr>
              <a:buSzPts val="1200"/>
              <a:buNone/>
              <a:defRPr sz="1200">
                <a:solidFill>
                  <a:srgbClr val="888888"/>
                </a:solidFill>
              </a:defRPr>
            </a:lvl8pPr>
            <a:lvl9pPr marL="4114800" lvl="8" indent="-228600" algn="l">
              <a:lnSpc>
                <a:spcPct val="90000"/>
              </a:lnSpc>
              <a:spcBef>
                <a:spcPts val="375"/>
              </a:spcBef>
              <a:spcAft>
                <a:spcPts val="0"/>
              </a:spcAft>
              <a:buClr>
                <a:srgbClr val="888888"/>
              </a:buClr>
              <a:buSzPts val="1200"/>
              <a:buNone/>
              <a:defRPr sz="1200">
                <a:solidFill>
                  <a:srgbClr val="888888"/>
                </a:solidFill>
              </a:defRPr>
            </a:lvl9pPr>
          </a:lstStyle>
          <a:p>
            <a:endParaRPr/>
          </a:p>
        </p:txBody>
      </p:sp>
      <p:sp>
        <p:nvSpPr>
          <p:cNvPr id="30" name="Google Shape;30;p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o indholdsobjekter" type="twoObj">
  <p:cSld name="TWO_OBJECTS">
    <p:spTree>
      <p:nvGrpSpPr>
        <p:cNvPr id="1" name="Shape 33"/>
        <p:cNvGrpSpPr/>
        <p:nvPr/>
      </p:nvGrpSpPr>
      <p:grpSpPr>
        <a:xfrm>
          <a:off x="0" y="0"/>
          <a:ext cx="0" cy="0"/>
          <a:chOff x="0" y="0"/>
          <a:chExt cx="0" cy="0"/>
        </a:xfrm>
      </p:grpSpPr>
      <p:sp>
        <p:nvSpPr>
          <p:cNvPr id="34" name="Google Shape;34;p5"/>
          <p:cNvSpPr txBox="1">
            <a:spLocks noGrp="1"/>
          </p:cNvSpPr>
          <p:nvPr>
            <p:ph type="title"/>
          </p:nvPr>
        </p:nvSpPr>
        <p:spPr>
          <a:xfrm>
            <a:off x="628650" y="273844"/>
            <a:ext cx="7886700" cy="99417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5"/>
          <p:cNvSpPr txBox="1">
            <a:spLocks noGrp="1"/>
          </p:cNvSpPr>
          <p:nvPr>
            <p:ph type="body" idx="1"/>
          </p:nvPr>
        </p:nvSpPr>
        <p:spPr>
          <a:xfrm>
            <a:off x="628650" y="1369219"/>
            <a:ext cx="3886200" cy="3263504"/>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6" name="Google Shape;36;p5"/>
          <p:cNvSpPr txBox="1">
            <a:spLocks noGrp="1"/>
          </p:cNvSpPr>
          <p:nvPr>
            <p:ph type="body" idx="2"/>
          </p:nvPr>
        </p:nvSpPr>
        <p:spPr>
          <a:xfrm>
            <a:off x="4629150" y="1369219"/>
            <a:ext cx="3886200" cy="3263504"/>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7" name="Google Shape;37;p5"/>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5"/>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5"/>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ammenligning" type="twoTxTwoObj">
  <p:cSld name="TWO_OBJECTS_WITH_TEXT">
    <p:spTree>
      <p:nvGrpSpPr>
        <p:cNvPr id="1" name="Shape 40"/>
        <p:cNvGrpSpPr/>
        <p:nvPr/>
      </p:nvGrpSpPr>
      <p:grpSpPr>
        <a:xfrm>
          <a:off x="0" y="0"/>
          <a:ext cx="0" cy="0"/>
          <a:chOff x="0" y="0"/>
          <a:chExt cx="0" cy="0"/>
        </a:xfrm>
      </p:grpSpPr>
      <p:sp>
        <p:nvSpPr>
          <p:cNvPr id="41" name="Google Shape;41;p6"/>
          <p:cNvSpPr txBox="1">
            <a:spLocks noGrp="1"/>
          </p:cNvSpPr>
          <p:nvPr>
            <p:ph type="title"/>
          </p:nvPr>
        </p:nvSpPr>
        <p:spPr>
          <a:xfrm>
            <a:off x="629841" y="273844"/>
            <a:ext cx="7886700" cy="99417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6"/>
          <p:cNvSpPr txBox="1">
            <a:spLocks noGrp="1"/>
          </p:cNvSpPr>
          <p:nvPr>
            <p:ph type="body" idx="1"/>
          </p:nvPr>
        </p:nvSpPr>
        <p:spPr>
          <a:xfrm>
            <a:off x="629842" y="1260872"/>
            <a:ext cx="3868340" cy="617934"/>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43" name="Google Shape;43;p6"/>
          <p:cNvSpPr txBox="1">
            <a:spLocks noGrp="1"/>
          </p:cNvSpPr>
          <p:nvPr>
            <p:ph type="body" idx="2"/>
          </p:nvPr>
        </p:nvSpPr>
        <p:spPr>
          <a:xfrm>
            <a:off x="629842" y="1878806"/>
            <a:ext cx="3868340" cy="2763441"/>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4" name="Google Shape;44;p6"/>
          <p:cNvSpPr txBox="1">
            <a:spLocks noGrp="1"/>
          </p:cNvSpPr>
          <p:nvPr>
            <p:ph type="body" idx="3"/>
          </p:nvPr>
        </p:nvSpPr>
        <p:spPr>
          <a:xfrm>
            <a:off x="4629150" y="1260872"/>
            <a:ext cx="3887391" cy="617934"/>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45" name="Google Shape;45;p6"/>
          <p:cNvSpPr txBox="1">
            <a:spLocks noGrp="1"/>
          </p:cNvSpPr>
          <p:nvPr>
            <p:ph type="body" idx="4"/>
          </p:nvPr>
        </p:nvSpPr>
        <p:spPr>
          <a:xfrm>
            <a:off x="4629150" y="1878806"/>
            <a:ext cx="3887391" cy="2763441"/>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6" name="Google Shape;46;p6"/>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6"/>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6"/>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Kun titel" type="titleOnly">
  <p:cSld name="TITLE_ONLY">
    <p:spTree>
      <p:nvGrpSpPr>
        <p:cNvPr id="1" name="Shape 49"/>
        <p:cNvGrpSpPr/>
        <p:nvPr/>
      </p:nvGrpSpPr>
      <p:grpSpPr>
        <a:xfrm>
          <a:off x="0" y="0"/>
          <a:ext cx="0" cy="0"/>
          <a:chOff x="0" y="0"/>
          <a:chExt cx="0" cy="0"/>
        </a:xfrm>
      </p:grpSpPr>
      <p:sp>
        <p:nvSpPr>
          <p:cNvPr id="50" name="Google Shape;50;p7"/>
          <p:cNvSpPr txBox="1">
            <a:spLocks noGrp="1"/>
          </p:cNvSpPr>
          <p:nvPr>
            <p:ph type="title"/>
          </p:nvPr>
        </p:nvSpPr>
        <p:spPr>
          <a:xfrm>
            <a:off x="628650" y="273844"/>
            <a:ext cx="7886700" cy="99417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7"/>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7"/>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7"/>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Indhold med billedtekst" type="objTx">
  <p:cSld name="OBJECT_WITH_CAPTION_TEXT">
    <p:spTree>
      <p:nvGrpSpPr>
        <p:cNvPr id="1" name="Shape 58"/>
        <p:cNvGrpSpPr/>
        <p:nvPr/>
      </p:nvGrpSpPr>
      <p:grpSpPr>
        <a:xfrm>
          <a:off x="0" y="0"/>
          <a:ext cx="0" cy="0"/>
          <a:chOff x="0" y="0"/>
          <a:chExt cx="0" cy="0"/>
        </a:xfrm>
      </p:grpSpPr>
      <p:sp>
        <p:nvSpPr>
          <p:cNvPr id="59" name="Google Shape;59;p9"/>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2400"/>
              <a:buFont typeface="Calibri"/>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9"/>
          <p:cNvSpPr txBox="1">
            <a:spLocks noGrp="1"/>
          </p:cNvSpPr>
          <p:nvPr>
            <p:ph type="body" idx="1"/>
          </p:nvPr>
        </p:nvSpPr>
        <p:spPr>
          <a:xfrm>
            <a:off x="3887391" y="740569"/>
            <a:ext cx="4629150" cy="3655219"/>
          </a:xfrm>
          <a:prstGeom prst="rect">
            <a:avLst/>
          </a:prstGeom>
          <a:noFill/>
          <a:ln>
            <a:noFill/>
          </a:ln>
        </p:spPr>
        <p:txBody>
          <a:bodyPr spcFirstLastPara="1" wrap="square" lIns="91425" tIns="45700" rIns="91425" bIns="45700" anchor="t" anchorCtr="0">
            <a:noAutofit/>
          </a:bodyPr>
          <a:lstStyle>
            <a:lvl1pPr marL="457200" lvl="0" indent="-381000" algn="l">
              <a:lnSpc>
                <a:spcPct val="90000"/>
              </a:lnSpc>
              <a:spcBef>
                <a:spcPts val="750"/>
              </a:spcBef>
              <a:spcAft>
                <a:spcPts val="0"/>
              </a:spcAft>
              <a:buClr>
                <a:schemeClr val="dk1"/>
              </a:buClr>
              <a:buSzPts val="2400"/>
              <a:buChar char="•"/>
              <a:defRPr sz="2400"/>
            </a:lvl1pPr>
            <a:lvl2pPr marL="914400" lvl="1" indent="-361950" algn="l">
              <a:lnSpc>
                <a:spcPct val="90000"/>
              </a:lnSpc>
              <a:spcBef>
                <a:spcPts val="375"/>
              </a:spcBef>
              <a:spcAft>
                <a:spcPts val="0"/>
              </a:spcAft>
              <a:buClr>
                <a:schemeClr val="dk1"/>
              </a:buClr>
              <a:buSzPts val="2100"/>
              <a:buChar char="•"/>
              <a:defRPr sz="2100"/>
            </a:lvl2pPr>
            <a:lvl3pPr marL="1371600" lvl="2" indent="-342900" algn="l">
              <a:lnSpc>
                <a:spcPct val="90000"/>
              </a:lnSpc>
              <a:spcBef>
                <a:spcPts val="375"/>
              </a:spcBef>
              <a:spcAft>
                <a:spcPts val="0"/>
              </a:spcAft>
              <a:buClr>
                <a:schemeClr val="dk1"/>
              </a:buClr>
              <a:buSzPts val="1800"/>
              <a:buChar char="•"/>
              <a:defRPr sz="1800"/>
            </a:lvl3pPr>
            <a:lvl4pPr marL="1828800" lvl="3" indent="-323850" algn="l">
              <a:lnSpc>
                <a:spcPct val="90000"/>
              </a:lnSpc>
              <a:spcBef>
                <a:spcPts val="375"/>
              </a:spcBef>
              <a:spcAft>
                <a:spcPts val="0"/>
              </a:spcAft>
              <a:buClr>
                <a:schemeClr val="dk1"/>
              </a:buClr>
              <a:buSzPts val="1500"/>
              <a:buChar char="•"/>
              <a:defRPr sz="1500"/>
            </a:lvl4pPr>
            <a:lvl5pPr marL="2286000" lvl="4" indent="-323850" algn="l">
              <a:lnSpc>
                <a:spcPct val="90000"/>
              </a:lnSpc>
              <a:spcBef>
                <a:spcPts val="375"/>
              </a:spcBef>
              <a:spcAft>
                <a:spcPts val="0"/>
              </a:spcAft>
              <a:buClr>
                <a:schemeClr val="dk1"/>
              </a:buClr>
              <a:buSzPts val="1500"/>
              <a:buChar char="•"/>
              <a:defRPr sz="1500"/>
            </a:lvl5pPr>
            <a:lvl6pPr marL="2743200" lvl="5" indent="-323850" algn="l">
              <a:lnSpc>
                <a:spcPct val="90000"/>
              </a:lnSpc>
              <a:spcBef>
                <a:spcPts val="375"/>
              </a:spcBef>
              <a:spcAft>
                <a:spcPts val="0"/>
              </a:spcAft>
              <a:buClr>
                <a:schemeClr val="dk1"/>
              </a:buClr>
              <a:buSzPts val="1500"/>
              <a:buChar char="•"/>
              <a:defRPr sz="1500"/>
            </a:lvl6pPr>
            <a:lvl7pPr marL="3200400" lvl="6" indent="-323850" algn="l">
              <a:lnSpc>
                <a:spcPct val="90000"/>
              </a:lnSpc>
              <a:spcBef>
                <a:spcPts val="375"/>
              </a:spcBef>
              <a:spcAft>
                <a:spcPts val="0"/>
              </a:spcAft>
              <a:buClr>
                <a:schemeClr val="dk1"/>
              </a:buClr>
              <a:buSzPts val="1500"/>
              <a:buChar char="•"/>
              <a:defRPr sz="1500"/>
            </a:lvl7pPr>
            <a:lvl8pPr marL="3657600" lvl="7" indent="-323850" algn="l">
              <a:lnSpc>
                <a:spcPct val="90000"/>
              </a:lnSpc>
              <a:spcBef>
                <a:spcPts val="375"/>
              </a:spcBef>
              <a:spcAft>
                <a:spcPts val="0"/>
              </a:spcAft>
              <a:buClr>
                <a:schemeClr val="dk1"/>
              </a:buClr>
              <a:buSzPts val="1500"/>
              <a:buChar char="•"/>
              <a:defRPr sz="1500"/>
            </a:lvl8pPr>
            <a:lvl9pPr marL="4114800" lvl="8" indent="-323850" algn="l">
              <a:lnSpc>
                <a:spcPct val="90000"/>
              </a:lnSpc>
              <a:spcBef>
                <a:spcPts val="375"/>
              </a:spcBef>
              <a:spcAft>
                <a:spcPts val="0"/>
              </a:spcAft>
              <a:buClr>
                <a:schemeClr val="dk1"/>
              </a:buClr>
              <a:buSzPts val="1500"/>
              <a:buChar char="•"/>
              <a:defRPr sz="1500"/>
            </a:lvl9pPr>
          </a:lstStyle>
          <a:p>
            <a:endParaRPr/>
          </a:p>
        </p:txBody>
      </p:sp>
      <p:sp>
        <p:nvSpPr>
          <p:cNvPr id="61" name="Google Shape;61;p9"/>
          <p:cNvSpPr txBox="1">
            <a:spLocks noGrp="1"/>
          </p:cNvSpPr>
          <p:nvPr>
            <p:ph type="body" idx="2"/>
          </p:nvPr>
        </p:nvSpPr>
        <p:spPr>
          <a:xfrm>
            <a:off x="629841" y="1543050"/>
            <a:ext cx="2949178" cy="2858691"/>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750"/>
              </a:spcBef>
              <a:spcAft>
                <a:spcPts val="0"/>
              </a:spcAft>
              <a:buClr>
                <a:schemeClr val="dk1"/>
              </a:buClr>
              <a:buSzPts val="1200"/>
              <a:buNone/>
              <a:defRPr sz="1200"/>
            </a:lvl1pPr>
            <a:lvl2pPr marL="914400" lvl="1" indent="-228600" algn="l">
              <a:lnSpc>
                <a:spcPct val="90000"/>
              </a:lnSpc>
              <a:spcBef>
                <a:spcPts val="375"/>
              </a:spcBef>
              <a:spcAft>
                <a:spcPts val="0"/>
              </a:spcAft>
              <a:buClr>
                <a:schemeClr val="dk1"/>
              </a:buClr>
              <a:buSzPts val="1050"/>
              <a:buNone/>
              <a:defRPr sz="1050"/>
            </a:lvl2pPr>
            <a:lvl3pPr marL="1371600" lvl="2" indent="-228600" algn="l">
              <a:lnSpc>
                <a:spcPct val="90000"/>
              </a:lnSpc>
              <a:spcBef>
                <a:spcPts val="375"/>
              </a:spcBef>
              <a:spcAft>
                <a:spcPts val="0"/>
              </a:spcAft>
              <a:buClr>
                <a:schemeClr val="dk1"/>
              </a:buClr>
              <a:buSzPts val="900"/>
              <a:buNone/>
              <a:defRPr sz="900"/>
            </a:lvl3pPr>
            <a:lvl4pPr marL="1828800" lvl="3" indent="-228600" algn="l">
              <a:lnSpc>
                <a:spcPct val="90000"/>
              </a:lnSpc>
              <a:spcBef>
                <a:spcPts val="375"/>
              </a:spcBef>
              <a:spcAft>
                <a:spcPts val="0"/>
              </a:spcAft>
              <a:buClr>
                <a:schemeClr val="dk1"/>
              </a:buClr>
              <a:buSzPts val="750"/>
              <a:buNone/>
              <a:defRPr sz="750"/>
            </a:lvl4pPr>
            <a:lvl5pPr marL="2286000" lvl="4" indent="-228600" algn="l">
              <a:lnSpc>
                <a:spcPct val="90000"/>
              </a:lnSpc>
              <a:spcBef>
                <a:spcPts val="375"/>
              </a:spcBef>
              <a:spcAft>
                <a:spcPts val="0"/>
              </a:spcAft>
              <a:buClr>
                <a:schemeClr val="dk1"/>
              </a:buClr>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
        <p:nvSpPr>
          <p:cNvPr id="62" name="Google Shape;62;p9"/>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9"/>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9"/>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illede med billedtekst" type="picTx">
  <p:cSld name="PICTURE_WITH_CAPTION_TEXT">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2400"/>
              <a:buFont typeface="Calibri"/>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0"/>
          <p:cNvSpPr>
            <a:spLocks noGrp="1"/>
          </p:cNvSpPr>
          <p:nvPr>
            <p:ph type="pic" idx="2"/>
          </p:nvPr>
        </p:nvSpPr>
        <p:spPr>
          <a:xfrm>
            <a:off x="3887391" y="740569"/>
            <a:ext cx="4629150" cy="3655219"/>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75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1pPr>
            <a:lvl2pPr marR="0" lvl="1" algn="l" rtl="0">
              <a:lnSpc>
                <a:spcPct val="90000"/>
              </a:lnSpc>
              <a:spcBef>
                <a:spcPts val="375"/>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2pPr>
            <a:lvl3pPr marR="0" lvl="2" algn="l" rtl="0">
              <a:lnSpc>
                <a:spcPct val="90000"/>
              </a:lnSpc>
              <a:spcBef>
                <a:spcPts val="375"/>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R="0" lvl="3"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4pPr>
            <a:lvl5pPr marR="0" lvl="4"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5pPr>
            <a:lvl6pPr marR="0" lvl="5"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9pPr>
          </a:lstStyle>
          <a:p>
            <a:endParaRPr/>
          </a:p>
        </p:txBody>
      </p:sp>
      <p:sp>
        <p:nvSpPr>
          <p:cNvPr id="68" name="Google Shape;68;p10"/>
          <p:cNvSpPr txBox="1">
            <a:spLocks noGrp="1"/>
          </p:cNvSpPr>
          <p:nvPr>
            <p:ph type="body" idx="1"/>
          </p:nvPr>
        </p:nvSpPr>
        <p:spPr>
          <a:xfrm>
            <a:off x="629841" y="1543050"/>
            <a:ext cx="2949178" cy="2858691"/>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750"/>
              </a:spcBef>
              <a:spcAft>
                <a:spcPts val="0"/>
              </a:spcAft>
              <a:buClr>
                <a:schemeClr val="dk1"/>
              </a:buClr>
              <a:buSzPts val="1200"/>
              <a:buNone/>
              <a:defRPr sz="1200"/>
            </a:lvl1pPr>
            <a:lvl2pPr marL="914400" lvl="1" indent="-228600" algn="l">
              <a:lnSpc>
                <a:spcPct val="90000"/>
              </a:lnSpc>
              <a:spcBef>
                <a:spcPts val="375"/>
              </a:spcBef>
              <a:spcAft>
                <a:spcPts val="0"/>
              </a:spcAft>
              <a:buClr>
                <a:schemeClr val="dk1"/>
              </a:buClr>
              <a:buSzPts val="1050"/>
              <a:buNone/>
              <a:defRPr sz="1050"/>
            </a:lvl2pPr>
            <a:lvl3pPr marL="1371600" lvl="2" indent="-228600" algn="l">
              <a:lnSpc>
                <a:spcPct val="90000"/>
              </a:lnSpc>
              <a:spcBef>
                <a:spcPts val="375"/>
              </a:spcBef>
              <a:spcAft>
                <a:spcPts val="0"/>
              </a:spcAft>
              <a:buClr>
                <a:schemeClr val="dk1"/>
              </a:buClr>
              <a:buSzPts val="900"/>
              <a:buNone/>
              <a:defRPr sz="900"/>
            </a:lvl3pPr>
            <a:lvl4pPr marL="1828800" lvl="3" indent="-228600" algn="l">
              <a:lnSpc>
                <a:spcPct val="90000"/>
              </a:lnSpc>
              <a:spcBef>
                <a:spcPts val="375"/>
              </a:spcBef>
              <a:spcAft>
                <a:spcPts val="0"/>
              </a:spcAft>
              <a:buClr>
                <a:schemeClr val="dk1"/>
              </a:buClr>
              <a:buSzPts val="750"/>
              <a:buNone/>
              <a:defRPr sz="750"/>
            </a:lvl4pPr>
            <a:lvl5pPr marL="2286000" lvl="4" indent="-228600" algn="l">
              <a:lnSpc>
                <a:spcPct val="90000"/>
              </a:lnSpc>
              <a:spcBef>
                <a:spcPts val="375"/>
              </a:spcBef>
              <a:spcAft>
                <a:spcPts val="0"/>
              </a:spcAft>
              <a:buClr>
                <a:schemeClr val="dk1"/>
              </a:buClr>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
        <p:nvSpPr>
          <p:cNvPr id="69" name="Google Shape;69;p10"/>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0"/>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0"/>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el og lodret tekst" type="vertTx">
  <p:cSld name="VERTICAL_TEXT">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628650" y="273844"/>
            <a:ext cx="7886700" cy="99417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1"/>
          <p:cNvSpPr txBox="1">
            <a:spLocks noGrp="1"/>
          </p:cNvSpPr>
          <p:nvPr>
            <p:ph type="body" idx="1"/>
          </p:nvPr>
        </p:nvSpPr>
        <p:spPr>
          <a:xfrm rot="5400000">
            <a:off x="2940248" y="-942379"/>
            <a:ext cx="3263504" cy="78867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75" name="Google Shape;75;p11"/>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1"/>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1"/>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628650" y="273844"/>
            <a:ext cx="7886700" cy="994172"/>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Autofit/>
          </a:bodyPr>
          <a:lstStyle>
            <a:lvl1pPr marL="457200" marR="0" lvl="0" indent="-361950" algn="l" rtl="0">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9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9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b="0" i="0" u="none" strike="noStrike" cap="none">
                <a:solidFill>
                  <a:srgbClr val="888888"/>
                </a:solidFill>
                <a:latin typeface="Calibri"/>
                <a:ea typeface="Calibri"/>
                <a:cs typeface="Calibri"/>
                <a:sym typeface="Calibri"/>
              </a:defRPr>
            </a:lvl1pPr>
            <a:lvl2pPr marL="0" marR="0" lvl="1" indent="0" algn="r" rtl="0">
              <a:spcBef>
                <a:spcPts val="0"/>
              </a:spcBef>
              <a:buNone/>
              <a:defRPr sz="900" b="0" i="0" u="none" strike="noStrike" cap="none">
                <a:solidFill>
                  <a:srgbClr val="888888"/>
                </a:solidFill>
                <a:latin typeface="Calibri"/>
                <a:ea typeface="Calibri"/>
                <a:cs typeface="Calibri"/>
                <a:sym typeface="Calibri"/>
              </a:defRPr>
            </a:lvl2pPr>
            <a:lvl3pPr marL="0" marR="0" lvl="2" indent="0" algn="r" rtl="0">
              <a:spcBef>
                <a:spcPts val="0"/>
              </a:spcBef>
              <a:buNone/>
              <a:defRPr sz="900" b="0" i="0" u="none" strike="noStrike" cap="none">
                <a:solidFill>
                  <a:srgbClr val="888888"/>
                </a:solidFill>
                <a:latin typeface="Calibri"/>
                <a:ea typeface="Calibri"/>
                <a:cs typeface="Calibri"/>
                <a:sym typeface="Calibri"/>
              </a:defRPr>
            </a:lvl3pPr>
            <a:lvl4pPr marL="0" marR="0" lvl="3" indent="0" algn="r" rtl="0">
              <a:spcBef>
                <a:spcPts val="0"/>
              </a:spcBef>
              <a:buNone/>
              <a:defRPr sz="900" b="0" i="0" u="none" strike="noStrike" cap="none">
                <a:solidFill>
                  <a:srgbClr val="888888"/>
                </a:solidFill>
                <a:latin typeface="Calibri"/>
                <a:ea typeface="Calibri"/>
                <a:cs typeface="Calibri"/>
                <a:sym typeface="Calibri"/>
              </a:defRPr>
            </a:lvl4pPr>
            <a:lvl5pPr marL="0" marR="0" lvl="4" indent="0" algn="r" rtl="0">
              <a:spcBef>
                <a:spcPts val="0"/>
              </a:spcBef>
              <a:buNone/>
              <a:defRPr sz="900" b="0" i="0" u="none" strike="noStrike" cap="none">
                <a:solidFill>
                  <a:srgbClr val="888888"/>
                </a:solidFill>
                <a:latin typeface="Calibri"/>
                <a:ea typeface="Calibri"/>
                <a:cs typeface="Calibri"/>
                <a:sym typeface="Calibri"/>
              </a:defRPr>
            </a:lvl5pPr>
            <a:lvl6pPr marL="0" marR="0" lvl="5" indent="0" algn="r" rtl="0">
              <a:spcBef>
                <a:spcPts val="0"/>
              </a:spcBef>
              <a:buNone/>
              <a:defRPr sz="900" b="0" i="0" u="none" strike="noStrike" cap="none">
                <a:solidFill>
                  <a:srgbClr val="888888"/>
                </a:solidFill>
                <a:latin typeface="Calibri"/>
                <a:ea typeface="Calibri"/>
                <a:cs typeface="Calibri"/>
                <a:sym typeface="Calibri"/>
              </a:defRPr>
            </a:lvl6pPr>
            <a:lvl7pPr marL="0" marR="0" lvl="6" indent="0" algn="r" rtl="0">
              <a:spcBef>
                <a:spcPts val="0"/>
              </a:spcBef>
              <a:buNone/>
              <a:defRPr sz="900" b="0" i="0" u="none" strike="noStrike" cap="none">
                <a:solidFill>
                  <a:srgbClr val="888888"/>
                </a:solidFill>
                <a:latin typeface="Calibri"/>
                <a:ea typeface="Calibri"/>
                <a:cs typeface="Calibri"/>
                <a:sym typeface="Calibri"/>
              </a:defRPr>
            </a:lvl7pPr>
            <a:lvl8pPr marL="0" marR="0" lvl="7" indent="0" algn="r" rtl="0">
              <a:spcBef>
                <a:spcPts val="0"/>
              </a:spcBef>
              <a:buNone/>
              <a:defRPr sz="900" b="0" i="0" u="none" strike="noStrike" cap="none">
                <a:solidFill>
                  <a:srgbClr val="888888"/>
                </a:solidFill>
                <a:latin typeface="Calibri"/>
                <a:ea typeface="Calibri"/>
                <a:cs typeface="Calibri"/>
                <a:sym typeface="Calibri"/>
              </a:defRPr>
            </a:lvl8pPr>
            <a:lvl9pPr marL="0" marR="0" lvl="8" indent="0" algn="r" rtl="0">
              <a:spcBef>
                <a:spcPts val="0"/>
              </a:spcBef>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da"/>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36.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8" Type="http://schemas.openxmlformats.org/officeDocument/2006/relationships/image" Target="../media/image38.emf"/><Relationship Id="rId3" Type="http://schemas.openxmlformats.org/officeDocument/2006/relationships/image" Target="../media/image9.png"/><Relationship Id="rId7" Type="http://schemas.openxmlformats.org/officeDocument/2006/relationships/image" Target="../media/image37.emf"/><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8.svg"/><Relationship Id="rId5" Type="http://schemas.openxmlformats.org/officeDocument/2006/relationships/image" Target="../media/image27.png"/><Relationship Id="rId4" Type="http://schemas.openxmlformats.org/officeDocument/2006/relationships/image" Target="../media/image1.png"/><Relationship Id="rId9" Type="http://schemas.openxmlformats.org/officeDocument/2006/relationships/image" Target="../media/image39.emf"/></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8.sv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png"/><Relationship Id="rId4" Type="http://schemas.openxmlformats.org/officeDocument/2006/relationships/image" Target="../media/image40.png"/></Relationships>
</file>

<file path=ppt/slides/_rels/slide13.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9.png"/><Relationship Id="rId7" Type="http://schemas.openxmlformats.org/officeDocument/2006/relationships/image" Target="../media/image18.sv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png"/><Relationship Id="rId4" Type="http://schemas.openxmlformats.org/officeDocument/2006/relationships/image" Target="../media/image41.png"/></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43.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44.emf"/><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18.svg"/><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45.png"/><Relationship Id="rId7"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png"/><Relationship Id="rId9" Type="http://schemas.openxmlformats.org/officeDocument/2006/relationships/image" Target="../media/image47.png"/></Relationships>
</file>

<file path=ppt/slides/_rels/slide1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8.xml"/><Relationship Id="rId11" Type="http://schemas.openxmlformats.org/officeDocument/2006/relationships/image" Target="../media/image18.svg"/><Relationship Id="rId5" Type="http://schemas.openxmlformats.org/officeDocument/2006/relationships/diagramQuickStyle" Target="../diagrams/quickStyle8.xml"/><Relationship Id="rId10" Type="http://schemas.openxmlformats.org/officeDocument/2006/relationships/image" Target="../media/image17.png"/><Relationship Id="rId4" Type="http://schemas.openxmlformats.org/officeDocument/2006/relationships/diagramLayout" Target="../diagrams/layout8.xml"/><Relationship Id="rId9" Type="http://schemas.openxmlformats.org/officeDocument/2006/relationships/image" Target="../media/image1.png"/></Relationships>
</file>

<file path=ppt/slides/_rels/slide18.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diagramQuickStyle" Target="../diagrams/quickStyle10.xml"/><Relationship Id="rId18" Type="http://schemas.openxmlformats.org/officeDocument/2006/relationships/image" Target="../media/image27.png"/><Relationship Id="rId3" Type="http://schemas.openxmlformats.org/officeDocument/2006/relationships/diagramData" Target="../diagrams/data9.xml"/><Relationship Id="rId7" Type="http://schemas.microsoft.com/office/2007/relationships/diagramDrawing" Target="../diagrams/drawing9.xml"/><Relationship Id="rId12" Type="http://schemas.openxmlformats.org/officeDocument/2006/relationships/diagramLayout" Target="../diagrams/layout10.xml"/><Relationship Id="rId17" Type="http://schemas.openxmlformats.org/officeDocument/2006/relationships/image" Target="../media/image1.png"/><Relationship Id="rId2" Type="http://schemas.openxmlformats.org/officeDocument/2006/relationships/notesSlide" Target="../notesSlides/notesSlide18.xml"/><Relationship Id="rId16" Type="http://schemas.openxmlformats.org/officeDocument/2006/relationships/image" Target="../media/image9.png"/><Relationship Id="rId20"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diagramColors" Target="../diagrams/colors9.xml"/><Relationship Id="rId11" Type="http://schemas.openxmlformats.org/officeDocument/2006/relationships/diagramData" Target="../diagrams/data10.xml"/><Relationship Id="rId5" Type="http://schemas.openxmlformats.org/officeDocument/2006/relationships/diagramQuickStyle" Target="../diagrams/quickStyle9.xml"/><Relationship Id="rId15" Type="http://schemas.microsoft.com/office/2007/relationships/diagramDrawing" Target="../diagrams/drawing10.xml"/><Relationship Id="rId10" Type="http://schemas.openxmlformats.org/officeDocument/2006/relationships/image" Target="../media/image26.png"/><Relationship Id="rId19" Type="http://schemas.openxmlformats.org/officeDocument/2006/relationships/image" Target="../media/image18.svg"/><Relationship Id="rId4" Type="http://schemas.openxmlformats.org/officeDocument/2006/relationships/diagramLayout" Target="../diagrams/layout9.xml"/><Relationship Id="rId9" Type="http://schemas.openxmlformats.org/officeDocument/2006/relationships/image" Target="../media/image25.png"/><Relationship Id="rId14" Type="http://schemas.openxmlformats.org/officeDocument/2006/relationships/diagramColors" Target="../diagrams/colors10.xml"/></Relationships>
</file>

<file path=ppt/slides/_rels/slide19.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16.png"/><Relationship Id="rId7" Type="http://schemas.openxmlformats.org/officeDocument/2006/relationships/image" Target="../media/image19.jpeg"/><Relationship Id="rId2" Type="http://schemas.openxmlformats.org/officeDocument/2006/relationships/notesSlide" Target="../notesSlides/notesSlide19.xml"/><Relationship Id="rId1" Type="http://schemas.openxmlformats.org/officeDocument/2006/relationships/slideLayout" Target="../slideLayouts/slideLayout6.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8" Type="http://schemas.openxmlformats.org/officeDocument/2006/relationships/diagramLayout" Target="../diagrams/layout1.xml"/><Relationship Id="rId13" Type="http://schemas.openxmlformats.org/officeDocument/2006/relationships/image" Target="../media/image3.png"/><Relationship Id="rId3" Type="http://schemas.openxmlformats.org/officeDocument/2006/relationships/image" Target="../media/image1.png"/><Relationship Id="rId7" Type="http://schemas.openxmlformats.org/officeDocument/2006/relationships/diagramData" Target="../diagrams/data1.xml"/><Relationship Id="rId12"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png"/><Relationship Id="rId11" Type="http://schemas.microsoft.com/office/2007/relationships/diagramDrawing" Target="../diagrams/drawing1.xml"/><Relationship Id="rId5" Type="http://schemas.openxmlformats.org/officeDocument/2006/relationships/image" Target="../media/image5.png"/><Relationship Id="rId10" Type="http://schemas.openxmlformats.org/officeDocument/2006/relationships/diagramColors" Target="../diagrams/colors1.xml"/><Relationship Id="rId4" Type="http://schemas.openxmlformats.org/officeDocument/2006/relationships/image" Target="../media/image4.jpeg"/><Relationship Id="rId9"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image" Target="../media/image1.png"/><Relationship Id="rId7" Type="http://schemas.openxmlformats.org/officeDocument/2006/relationships/diagramLayout" Target="../diagrams/layout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Data" Target="../diagrams/data2.xml"/><Relationship Id="rId11" Type="http://schemas.openxmlformats.org/officeDocument/2006/relationships/image" Target="../media/image3.png"/><Relationship Id="rId5" Type="http://schemas.openxmlformats.org/officeDocument/2006/relationships/image" Target="../media/image9.png"/><Relationship Id="rId10" Type="http://schemas.microsoft.com/office/2007/relationships/diagramDrawing" Target="../diagrams/drawing2.xml"/><Relationship Id="rId4" Type="http://schemas.openxmlformats.org/officeDocument/2006/relationships/image" Target="../media/image8.jpeg"/><Relationship Id="rId9" Type="http://schemas.openxmlformats.org/officeDocument/2006/relationships/diagramColors" Target="../diagrams/colors2.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9.jpe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9.png"/><Relationship Id="rId5" Type="http://schemas.openxmlformats.org/officeDocument/2006/relationships/image" Target="../media/image18.svg"/><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3.xml"/><Relationship Id="rId11" Type="http://schemas.openxmlformats.org/officeDocument/2006/relationships/image" Target="../media/image18.svg"/><Relationship Id="rId5" Type="http://schemas.openxmlformats.org/officeDocument/2006/relationships/diagramQuickStyle" Target="../diagrams/quickStyle3.xml"/><Relationship Id="rId10" Type="http://schemas.openxmlformats.org/officeDocument/2006/relationships/image" Target="../media/image17.png"/><Relationship Id="rId4" Type="http://schemas.openxmlformats.org/officeDocument/2006/relationships/diagramLayout" Target="../diagrams/layout3.xml"/><Relationship Id="rId9" Type="http://schemas.openxmlformats.org/officeDocument/2006/relationships/image" Target="../media/image1.png"/></Relationships>
</file>

<file path=ppt/slides/_rels/slide6.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diagramQuickStyle" Target="../diagrams/quickStyle5.xml"/><Relationship Id="rId18" Type="http://schemas.openxmlformats.org/officeDocument/2006/relationships/image" Target="../media/image27.png"/><Relationship Id="rId3" Type="http://schemas.openxmlformats.org/officeDocument/2006/relationships/diagramData" Target="../diagrams/data4.xml"/><Relationship Id="rId7" Type="http://schemas.microsoft.com/office/2007/relationships/diagramDrawing" Target="../diagrams/drawing4.xml"/><Relationship Id="rId12" Type="http://schemas.openxmlformats.org/officeDocument/2006/relationships/diagramLayout" Target="../diagrams/layout5.xml"/><Relationship Id="rId17" Type="http://schemas.openxmlformats.org/officeDocument/2006/relationships/image" Target="../media/image1.png"/><Relationship Id="rId2" Type="http://schemas.openxmlformats.org/officeDocument/2006/relationships/notesSlide" Target="../notesSlides/notesSlide6.xml"/><Relationship Id="rId16" Type="http://schemas.openxmlformats.org/officeDocument/2006/relationships/image" Target="../media/image9.png"/><Relationship Id="rId20"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diagramColors" Target="../diagrams/colors4.xml"/><Relationship Id="rId11" Type="http://schemas.openxmlformats.org/officeDocument/2006/relationships/diagramData" Target="../diagrams/data5.xml"/><Relationship Id="rId5" Type="http://schemas.openxmlformats.org/officeDocument/2006/relationships/diagramQuickStyle" Target="../diagrams/quickStyle4.xml"/><Relationship Id="rId15" Type="http://schemas.microsoft.com/office/2007/relationships/diagramDrawing" Target="../diagrams/drawing5.xml"/><Relationship Id="rId10" Type="http://schemas.openxmlformats.org/officeDocument/2006/relationships/image" Target="../media/image26.png"/><Relationship Id="rId19" Type="http://schemas.openxmlformats.org/officeDocument/2006/relationships/image" Target="../media/image18.svg"/><Relationship Id="rId4" Type="http://schemas.openxmlformats.org/officeDocument/2006/relationships/diagramLayout" Target="../diagrams/layout4.xml"/><Relationship Id="rId9" Type="http://schemas.openxmlformats.org/officeDocument/2006/relationships/image" Target="../media/image25.png"/><Relationship Id="rId14" Type="http://schemas.openxmlformats.org/officeDocument/2006/relationships/diagramColors" Target="../diagrams/colors5.xml"/></Relationships>
</file>

<file path=ppt/slides/_rels/slide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6.xml"/><Relationship Id="rId11" Type="http://schemas.openxmlformats.org/officeDocument/2006/relationships/image" Target="../media/image18.svg"/><Relationship Id="rId5" Type="http://schemas.openxmlformats.org/officeDocument/2006/relationships/diagramQuickStyle" Target="../diagrams/quickStyle6.xml"/><Relationship Id="rId10" Type="http://schemas.openxmlformats.org/officeDocument/2006/relationships/image" Target="../media/image17.png"/><Relationship Id="rId4" Type="http://schemas.openxmlformats.org/officeDocument/2006/relationships/diagramLayout" Target="../diagrams/layout6.xml"/><Relationship Id="rId9" Type="http://schemas.openxmlformats.org/officeDocument/2006/relationships/image" Target="../media/image1.png"/></Relationships>
</file>

<file path=ppt/slides/_rels/slide8.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34.png"/><Relationship Id="rId3" Type="http://schemas.openxmlformats.org/officeDocument/2006/relationships/diagramData" Target="../diagrams/data7.xml"/><Relationship Id="rId7" Type="http://schemas.microsoft.com/office/2007/relationships/diagramDrawing" Target="../diagrams/drawing7.xml"/><Relationship Id="rId12" Type="http://schemas.openxmlformats.org/officeDocument/2006/relationships/image" Target="../media/image18.sv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7.xml"/><Relationship Id="rId11" Type="http://schemas.openxmlformats.org/officeDocument/2006/relationships/image" Target="../media/image17.png"/><Relationship Id="rId5" Type="http://schemas.openxmlformats.org/officeDocument/2006/relationships/diagramQuickStyle" Target="../diagrams/quickStyle7.xml"/><Relationship Id="rId10" Type="http://schemas.openxmlformats.org/officeDocument/2006/relationships/image" Target="../media/image1.png"/><Relationship Id="rId4" Type="http://schemas.openxmlformats.org/officeDocument/2006/relationships/diagramLayout" Target="../diagrams/layout7.xml"/><Relationship Id="rId9" Type="http://schemas.openxmlformats.org/officeDocument/2006/relationships/image" Target="../media/image33.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35.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0" name="Rectangle 69">
            <a:extLst>
              <a:ext uri="{FF2B5EF4-FFF2-40B4-BE49-F238E27FC236}">
                <a16:creationId xmlns:a16="http://schemas.microsoft.com/office/drawing/2014/main" id="{42AC59C3-83C3-4034-BB94-10236DACC0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6615" y="357582"/>
            <a:ext cx="2898287" cy="2610193"/>
          </a:xfrm>
          <a:prstGeom prst="rect">
            <a:avLst/>
          </a:prstGeom>
          <a:solidFill>
            <a:srgbClr val="7F7F7F">
              <a:alpha val="24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72" name="Rectangle 71">
            <a:extLst>
              <a:ext uri="{FF2B5EF4-FFF2-40B4-BE49-F238E27FC236}">
                <a16:creationId xmlns:a16="http://schemas.microsoft.com/office/drawing/2014/main" id="{CBD3CA6B-6DC5-4402-A8F7-AC4EC7F441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6615" y="3088993"/>
            <a:ext cx="2898287" cy="1709078"/>
          </a:xfrm>
          <a:prstGeom prst="rect">
            <a:avLst/>
          </a:prstGeom>
          <a:solidFill>
            <a:srgbClr val="7F7F7F">
              <a:alpha val="24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7" name="Bildobjekt 6">
            <a:extLst>
              <a:ext uri="{FF2B5EF4-FFF2-40B4-BE49-F238E27FC236}">
                <a16:creationId xmlns:a16="http://schemas.microsoft.com/office/drawing/2014/main" id="{DD7ADAA4-7ECF-487B-AD96-921A854B48F5}"/>
              </a:ext>
            </a:extLst>
          </p:cNvPr>
          <p:cNvPicPr>
            <a:picLocks noChangeAspect="1"/>
          </p:cNvPicPr>
          <p:nvPr/>
        </p:nvPicPr>
        <p:blipFill rotWithShape="1">
          <a:blip r:embed="rId3"/>
          <a:srcRect r="93662" b="-48078"/>
          <a:stretch/>
        </p:blipFill>
        <p:spPr>
          <a:xfrm>
            <a:off x="356615" y="357582"/>
            <a:ext cx="2898287" cy="6210165"/>
          </a:xfrm>
          <a:prstGeom prst="rect">
            <a:avLst/>
          </a:prstGeom>
        </p:spPr>
      </p:pic>
      <p:sp>
        <p:nvSpPr>
          <p:cNvPr id="74" name="Rectangle 73">
            <a:extLst>
              <a:ext uri="{FF2B5EF4-FFF2-40B4-BE49-F238E27FC236}">
                <a16:creationId xmlns:a16="http://schemas.microsoft.com/office/drawing/2014/main" id="{5A92BC41-5AE1-432E-87C7-12BF9E03D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76061" y="357583"/>
            <a:ext cx="5409337" cy="4440490"/>
          </a:xfrm>
          <a:prstGeom prst="rect">
            <a:avLst/>
          </a:prstGeom>
          <a:solidFill>
            <a:schemeClr val="accent5">
              <a:alpha val="9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ubrik 1">
            <a:extLst>
              <a:ext uri="{FF2B5EF4-FFF2-40B4-BE49-F238E27FC236}">
                <a16:creationId xmlns:a16="http://schemas.microsoft.com/office/drawing/2014/main" id="{B69BDE77-BCEA-4A0E-946D-CDD4E07B280E}"/>
              </a:ext>
            </a:extLst>
          </p:cNvPr>
          <p:cNvSpPr>
            <a:spLocks noGrp="1"/>
          </p:cNvSpPr>
          <p:nvPr>
            <p:ph type="ctrTitle"/>
          </p:nvPr>
        </p:nvSpPr>
        <p:spPr>
          <a:xfrm>
            <a:off x="3679286" y="578290"/>
            <a:ext cx="4802885" cy="2037361"/>
          </a:xfrm>
        </p:spPr>
        <p:txBody>
          <a:bodyPr>
            <a:normAutofit/>
          </a:bodyPr>
          <a:lstStyle/>
          <a:p>
            <a:pPr algn="l"/>
            <a:r>
              <a:rPr lang="en-US" sz="1800" b="1" i="0" u="none" strike="noStrike" baseline="0" dirty="0">
                <a:solidFill>
                  <a:srgbClr val="FFFFFF"/>
                </a:solidFill>
                <a:latin typeface="Arial" panose="020B0604020202020204" pitchFamily="34" charset="0"/>
              </a:rPr>
              <a:t>5th Childhood Diabetes Prevention Symposium</a:t>
            </a:r>
            <a:br>
              <a:rPr lang="en-US" sz="2000" b="1" i="0" u="none" strike="noStrike" baseline="0" dirty="0">
                <a:solidFill>
                  <a:srgbClr val="FFFFFF"/>
                </a:solidFill>
                <a:latin typeface="Arial" panose="020B0604020202020204" pitchFamily="34" charset="0"/>
              </a:rPr>
            </a:br>
            <a:r>
              <a:rPr lang="en-US" sz="1800" b="1" i="0" u="none" strike="noStrike" baseline="0" dirty="0">
                <a:solidFill>
                  <a:srgbClr val="FFFFFF"/>
                </a:solidFill>
                <a:latin typeface="Arial Black" panose="020B0A04020102020204" pitchFamily="34" charset="0"/>
              </a:rPr>
              <a:t>General Population Screening for T1D</a:t>
            </a:r>
            <a:br>
              <a:rPr lang="en-US" sz="1800" b="1" i="0" u="none" strike="noStrike" baseline="0" dirty="0">
                <a:solidFill>
                  <a:srgbClr val="FFFFFF"/>
                </a:solidFill>
                <a:latin typeface="Arial Black" panose="020B0A04020102020204" pitchFamily="34" charset="0"/>
              </a:rPr>
            </a:br>
            <a:br>
              <a:rPr lang="en-US" sz="2000" b="1" i="0" u="none" strike="noStrike" baseline="0" dirty="0">
                <a:solidFill>
                  <a:srgbClr val="FFFFFF"/>
                </a:solidFill>
                <a:latin typeface="Arial Black" panose="020B0A04020102020204" pitchFamily="34" charset="0"/>
              </a:rPr>
            </a:br>
            <a:r>
              <a:rPr lang="en-US" sz="2000" b="1" i="0" u="none" strike="noStrike" baseline="0" dirty="0">
                <a:solidFill>
                  <a:srgbClr val="FFFFFF"/>
                </a:solidFill>
                <a:latin typeface="Arial" panose="020B0604020202020204" pitchFamily="34" charset="0"/>
              </a:rPr>
              <a:t>REPORT FROM </a:t>
            </a:r>
            <a:r>
              <a:rPr lang="sv-SE" sz="2000" b="1" i="0" u="none" strike="noStrike" baseline="0" dirty="0">
                <a:solidFill>
                  <a:srgbClr val="FFFFFF"/>
                </a:solidFill>
                <a:latin typeface="Arial" panose="020B0604020202020204" pitchFamily="34" charset="0"/>
              </a:rPr>
              <a:t>SWEDEN:</a:t>
            </a:r>
            <a:br>
              <a:rPr lang="sv-SE" sz="2000" b="1" i="0" u="none" strike="noStrike" baseline="0" dirty="0">
                <a:solidFill>
                  <a:srgbClr val="FFFFFF"/>
                </a:solidFill>
                <a:latin typeface="Arial" panose="020B0604020202020204" pitchFamily="34" charset="0"/>
              </a:rPr>
            </a:br>
            <a:r>
              <a:rPr lang="sv-SE" sz="2000" b="1" i="0" u="none" strike="noStrike" baseline="0" dirty="0">
                <a:solidFill>
                  <a:srgbClr val="FFFFFF"/>
                </a:solidFill>
                <a:latin typeface="Arial" panose="020B0604020202020204" pitchFamily="34" charset="0"/>
              </a:rPr>
              <a:t>The TRIAD </a:t>
            </a:r>
            <a:r>
              <a:rPr lang="sv-SE" sz="2000" b="1" i="0" u="none" strike="noStrike" baseline="0" dirty="0" err="1">
                <a:solidFill>
                  <a:srgbClr val="FFFFFF"/>
                </a:solidFill>
                <a:latin typeface="Arial" panose="020B0604020202020204" pitchFamily="34" charset="0"/>
              </a:rPr>
              <a:t>Study</a:t>
            </a:r>
            <a:endParaRPr lang="sv-SE" sz="2000" dirty="0">
              <a:solidFill>
                <a:srgbClr val="FFFFFF"/>
              </a:solidFill>
            </a:endParaRPr>
          </a:p>
        </p:txBody>
      </p:sp>
      <p:sp>
        <p:nvSpPr>
          <p:cNvPr id="3" name="Underrubrik 2">
            <a:extLst>
              <a:ext uri="{FF2B5EF4-FFF2-40B4-BE49-F238E27FC236}">
                <a16:creationId xmlns:a16="http://schemas.microsoft.com/office/drawing/2014/main" id="{C62D6C5A-F444-4970-93A9-449D69159260}"/>
              </a:ext>
            </a:extLst>
          </p:cNvPr>
          <p:cNvSpPr>
            <a:spLocks noGrp="1"/>
          </p:cNvSpPr>
          <p:nvPr>
            <p:ph type="subTitle" idx="1"/>
          </p:nvPr>
        </p:nvSpPr>
        <p:spPr>
          <a:xfrm>
            <a:off x="3856121" y="3130203"/>
            <a:ext cx="4467265" cy="1442918"/>
          </a:xfrm>
        </p:spPr>
        <p:txBody>
          <a:bodyPr>
            <a:normAutofit/>
          </a:bodyPr>
          <a:lstStyle/>
          <a:p>
            <a:pPr algn="l"/>
            <a:r>
              <a:rPr lang="sv-SE" b="1" i="0" u="none" strike="noStrike" baseline="0" dirty="0">
                <a:solidFill>
                  <a:srgbClr val="FFFFFF"/>
                </a:solidFill>
                <a:latin typeface="Arial" panose="020B0604020202020204" pitchFamily="34" charset="0"/>
              </a:rPr>
              <a:t>Daniel Agardh, MD, PhD</a:t>
            </a:r>
            <a:br>
              <a:rPr lang="sv-SE" sz="1300" b="1" i="0" u="none" strike="noStrike" baseline="0" dirty="0">
                <a:solidFill>
                  <a:srgbClr val="FFFFFF"/>
                </a:solidFill>
                <a:latin typeface="Arial" panose="020B0604020202020204" pitchFamily="34" charset="0"/>
              </a:rPr>
            </a:br>
            <a:br>
              <a:rPr lang="sv-SE" sz="1300" b="1" i="0" u="none" strike="noStrike" baseline="0" dirty="0">
                <a:solidFill>
                  <a:srgbClr val="FFFFFF"/>
                </a:solidFill>
                <a:latin typeface="Arial" panose="020B0604020202020204" pitchFamily="34" charset="0"/>
              </a:rPr>
            </a:br>
            <a:r>
              <a:rPr lang="sv-SE" sz="1500" b="1" i="0" u="none" strike="noStrike" baseline="0" dirty="0">
                <a:solidFill>
                  <a:srgbClr val="FFFFFF"/>
                </a:solidFill>
                <a:latin typeface="Arial" panose="020B0604020202020204" pitchFamily="34" charset="0"/>
              </a:rPr>
              <a:t>On </a:t>
            </a:r>
            <a:r>
              <a:rPr lang="sv-SE" sz="1500" b="1" i="0" u="none" strike="noStrike" baseline="0" dirty="0" err="1">
                <a:solidFill>
                  <a:srgbClr val="FFFFFF"/>
                </a:solidFill>
                <a:latin typeface="Arial" panose="020B0604020202020204" pitchFamily="34" charset="0"/>
              </a:rPr>
              <a:t>behalf</a:t>
            </a:r>
            <a:r>
              <a:rPr lang="sv-SE" sz="1500" b="1" dirty="0">
                <a:solidFill>
                  <a:srgbClr val="FFFFFF"/>
                </a:solidFill>
                <a:latin typeface="Arial" panose="020B0604020202020204" pitchFamily="34" charset="0"/>
              </a:rPr>
              <a:t> of the </a:t>
            </a:r>
            <a:r>
              <a:rPr lang="sv-SE" sz="1500" b="1" dirty="0" err="1">
                <a:solidFill>
                  <a:srgbClr val="FFFFFF"/>
                </a:solidFill>
                <a:latin typeface="Arial" panose="020B0604020202020204" pitchFamily="34" charset="0"/>
              </a:rPr>
              <a:t>DiaUnion</a:t>
            </a:r>
            <a:r>
              <a:rPr lang="sv-SE" sz="1500" b="1" dirty="0">
                <a:solidFill>
                  <a:srgbClr val="FFFFFF"/>
                </a:solidFill>
                <a:latin typeface="Arial" panose="020B0604020202020204" pitchFamily="34" charset="0"/>
              </a:rPr>
              <a:t> </a:t>
            </a:r>
            <a:r>
              <a:rPr lang="sv-SE" sz="1500" b="1" dirty="0" err="1">
                <a:solidFill>
                  <a:srgbClr val="FFFFFF"/>
                </a:solidFill>
                <a:latin typeface="Arial" panose="020B0604020202020204" pitchFamily="34" charset="0"/>
              </a:rPr>
              <a:t>Study</a:t>
            </a:r>
            <a:r>
              <a:rPr lang="sv-SE" sz="1500" b="1" dirty="0">
                <a:solidFill>
                  <a:srgbClr val="FFFFFF"/>
                </a:solidFill>
                <a:latin typeface="Arial" panose="020B0604020202020204" pitchFamily="34" charset="0"/>
              </a:rPr>
              <a:t> Group</a:t>
            </a:r>
            <a:br>
              <a:rPr lang="sv-SE" sz="1500" b="1" dirty="0">
                <a:solidFill>
                  <a:srgbClr val="FFFFFF"/>
                </a:solidFill>
                <a:latin typeface="Arial" panose="020B0604020202020204" pitchFamily="34" charset="0"/>
              </a:rPr>
            </a:br>
            <a:endParaRPr lang="sv-SE" sz="1300" dirty="0">
              <a:solidFill>
                <a:srgbClr val="FFFFFF"/>
              </a:solidFill>
            </a:endParaRPr>
          </a:p>
        </p:txBody>
      </p:sp>
      <p:cxnSp>
        <p:nvCxnSpPr>
          <p:cNvPr id="76" name="Straight Connector 75">
            <a:extLst>
              <a:ext uri="{FF2B5EF4-FFF2-40B4-BE49-F238E27FC236}">
                <a16:creationId xmlns:a16="http://schemas.microsoft.com/office/drawing/2014/main" id="{DC0E1208-0B30-4396-AE7C-AEBFFAEE66D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965608" y="3015297"/>
            <a:ext cx="2743200" cy="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pic>
        <p:nvPicPr>
          <p:cNvPr id="5" name="Bildobjekt 4">
            <a:extLst>
              <a:ext uri="{FF2B5EF4-FFF2-40B4-BE49-F238E27FC236}">
                <a16:creationId xmlns:a16="http://schemas.microsoft.com/office/drawing/2014/main" id="{8E33B294-B7FA-47EF-B6ED-E7822AB0F9EF}"/>
              </a:ext>
            </a:extLst>
          </p:cNvPr>
          <p:cNvPicPr>
            <a:picLocks noChangeAspect="1"/>
          </p:cNvPicPr>
          <p:nvPr/>
        </p:nvPicPr>
        <p:blipFill>
          <a:blip r:embed="rId4"/>
          <a:stretch>
            <a:fillRect/>
          </a:stretch>
        </p:blipFill>
        <p:spPr>
          <a:xfrm>
            <a:off x="512582" y="862934"/>
            <a:ext cx="2594728" cy="1599488"/>
          </a:xfrm>
          <a:prstGeom prst="rect">
            <a:avLst/>
          </a:prstGeom>
        </p:spPr>
      </p:pic>
      <p:pic>
        <p:nvPicPr>
          <p:cNvPr id="52" name="Bildobjekt 51">
            <a:extLst>
              <a:ext uri="{FF2B5EF4-FFF2-40B4-BE49-F238E27FC236}">
                <a16:creationId xmlns:a16="http://schemas.microsoft.com/office/drawing/2014/main" id="{3C143524-A8A8-4418-9ABC-A00535539316}"/>
              </a:ext>
            </a:extLst>
          </p:cNvPr>
          <p:cNvPicPr>
            <a:picLocks noChangeAspect="1"/>
          </p:cNvPicPr>
          <p:nvPr/>
        </p:nvPicPr>
        <p:blipFill>
          <a:blip r:embed="rId5"/>
          <a:stretch>
            <a:fillRect/>
          </a:stretch>
        </p:blipFill>
        <p:spPr>
          <a:xfrm>
            <a:off x="20" y="4454214"/>
            <a:ext cx="9143980" cy="686624"/>
          </a:xfrm>
          <a:prstGeom prst="rect">
            <a:avLst/>
          </a:prstGeom>
        </p:spPr>
      </p:pic>
    </p:spTree>
    <p:extLst>
      <p:ext uri="{BB962C8B-B14F-4D97-AF65-F5344CB8AC3E}">
        <p14:creationId xmlns:p14="http://schemas.microsoft.com/office/powerpoint/2010/main" val="41882935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2FA4911-0C2C-D21C-99CC-AC11E3D62C16}"/>
              </a:ext>
            </a:extLst>
          </p:cNvPr>
          <p:cNvPicPr>
            <a:picLocks noChangeAspect="1"/>
          </p:cNvPicPr>
          <p:nvPr/>
        </p:nvPicPr>
        <p:blipFill>
          <a:blip r:embed="rId3"/>
          <a:stretch>
            <a:fillRect/>
          </a:stretch>
        </p:blipFill>
        <p:spPr>
          <a:xfrm>
            <a:off x="171196" y="4442885"/>
            <a:ext cx="914908" cy="565413"/>
          </a:xfrm>
          <a:prstGeom prst="rect">
            <a:avLst/>
          </a:prstGeom>
        </p:spPr>
      </p:pic>
      <p:pic>
        <p:nvPicPr>
          <p:cNvPr id="8" name="Bildobjekt 7">
            <a:extLst>
              <a:ext uri="{FF2B5EF4-FFF2-40B4-BE49-F238E27FC236}">
                <a16:creationId xmlns:a16="http://schemas.microsoft.com/office/drawing/2014/main" id="{5FF25D48-7B02-48F3-84A2-EFFFBE20F7A1}"/>
              </a:ext>
            </a:extLst>
          </p:cNvPr>
          <p:cNvPicPr>
            <a:picLocks noChangeAspect="1"/>
          </p:cNvPicPr>
          <p:nvPr/>
        </p:nvPicPr>
        <p:blipFill>
          <a:blip r:embed="rId4"/>
          <a:stretch>
            <a:fillRect/>
          </a:stretch>
        </p:blipFill>
        <p:spPr>
          <a:xfrm>
            <a:off x="0" y="-39797"/>
            <a:ext cx="9144000" cy="835152"/>
          </a:xfrm>
          <a:prstGeom prst="rect">
            <a:avLst/>
          </a:prstGeom>
        </p:spPr>
      </p:pic>
      <p:pic>
        <p:nvPicPr>
          <p:cNvPr id="10" name="Graphic 6">
            <a:extLst>
              <a:ext uri="{FF2B5EF4-FFF2-40B4-BE49-F238E27FC236}">
                <a16:creationId xmlns:a16="http://schemas.microsoft.com/office/drawing/2014/main" id="{D3C89AE9-9841-443B-AD29-A07B63E909BB}"/>
              </a:ext>
            </a:extLst>
          </p:cNvPr>
          <p:cNvPicPr>
            <a:picLocks noChangeAspect="1"/>
          </p:cNvPicPr>
          <p:nvPr/>
        </p:nvPicPr>
        <p:blipFill rotWithShape="1">
          <a:blip r:embed="rId5">
            <a:extLst>
              <a:ext uri="{96DAC541-7B7A-43D3-8B79-37D633B846F1}">
                <asvg:svgBlip xmlns:asvg="http://schemas.microsoft.com/office/drawing/2016/SVG/main" r:embed="rId6"/>
              </a:ext>
            </a:extLst>
          </a:blip>
          <a:srcRect l="6721" t="7238" r="6340" b="11408"/>
          <a:stretch/>
        </p:blipFill>
        <p:spPr>
          <a:xfrm>
            <a:off x="8200352" y="89994"/>
            <a:ext cx="780870" cy="712671"/>
          </a:xfrm>
          <a:prstGeom prst="rect">
            <a:avLst/>
          </a:prstGeom>
        </p:spPr>
      </p:pic>
      <p:pic>
        <p:nvPicPr>
          <p:cNvPr id="11" name="Picture 2">
            <a:extLst>
              <a:ext uri="{FF2B5EF4-FFF2-40B4-BE49-F238E27FC236}">
                <a16:creationId xmlns:a16="http://schemas.microsoft.com/office/drawing/2014/main" id="{5238A40D-F045-4CF7-9316-A0BF9E1E84E5}"/>
              </a:ext>
            </a:extLst>
          </p:cNvPr>
          <p:cNvPicPr>
            <a:picLocks noChangeAspect="1"/>
          </p:cNvPicPr>
          <p:nvPr/>
        </p:nvPicPr>
        <p:blipFill>
          <a:blip r:embed="rId3"/>
          <a:stretch>
            <a:fillRect/>
          </a:stretch>
        </p:blipFill>
        <p:spPr>
          <a:xfrm>
            <a:off x="162778" y="163624"/>
            <a:ext cx="914908" cy="565413"/>
          </a:xfrm>
          <a:prstGeom prst="rect">
            <a:avLst/>
          </a:prstGeom>
        </p:spPr>
      </p:pic>
      <p:sp>
        <p:nvSpPr>
          <p:cNvPr id="13" name="textruta 12">
            <a:extLst>
              <a:ext uri="{FF2B5EF4-FFF2-40B4-BE49-F238E27FC236}">
                <a16:creationId xmlns:a16="http://schemas.microsoft.com/office/drawing/2014/main" id="{1202238F-8238-417C-B5DB-C84BD2A16BBA}"/>
              </a:ext>
            </a:extLst>
          </p:cNvPr>
          <p:cNvSpPr txBox="1"/>
          <p:nvPr/>
        </p:nvSpPr>
        <p:spPr>
          <a:xfrm>
            <a:off x="3769536" y="146946"/>
            <a:ext cx="1604927" cy="461665"/>
          </a:xfrm>
          <a:prstGeom prst="rect">
            <a:avLst/>
          </a:prstGeom>
          <a:noFill/>
        </p:spPr>
        <p:txBody>
          <a:bodyPr wrap="none" rtlCol="0">
            <a:spAutoFit/>
          </a:bodyPr>
          <a:lstStyle/>
          <a:p>
            <a:pPr algn="ctr"/>
            <a:r>
              <a:rPr lang="sv-SE" sz="2400" dirty="0">
                <a:solidFill>
                  <a:schemeClr val="bg1"/>
                </a:solidFill>
              </a:rPr>
              <a:t>RESULTS</a:t>
            </a:r>
          </a:p>
        </p:txBody>
      </p:sp>
      <p:pic>
        <p:nvPicPr>
          <p:cNvPr id="7" name="Picture 6">
            <a:extLst>
              <a:ext uri="{FF2B5EF4-FFF2-40B4-BE49-F238E27FC236}">
                <a16:creationId xmlns:a16="http://schemas.microsoft.com/office/drawing/2014/main" id="{52615BE5-AF84-F7F3-BD61-553C699ACDD2}"/>
              </a:ext>
            </a:extLst>
          </p:cNvPr>
          <p:cNvPicPr>
            <a:picLocks noChangeAspect="1"/>
          </p:cNvPicPr>
          <p:nvPr/>
        </p:nvPicPr>
        <p:blipFill rotWithShape="1">
          <a:blip r:embed="rId7"/>
          <a:srcRect t="65530"/>
          <a:stretch/>
        </p:blipFill>
        <p:spPr>
          <a:xfrm>
            <a:off x="761964" y="1119824"/>
            <a:ext cx="7850407" cy="3865797"/>
          </a:xfrm>
          <a:prstGeom prst="rect">
            <a:avLst/>
          </a:prstGeom>
        </p:spPr>
      </p:pic>
    </p:spTree>
    <p:extLst>
      <p:ext uri="{BB962C8B-B14F-4D97-AF65-F5344CB8AC3E}">
        <p14:creationId xmlns:p14="http://schemas.microsoft.com/office/powerpoint/2010/main" val="40175046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CF7BEC2-4597-C857-8ACE-B251D52A7A8A}"/>
              </a:ext>
            </a:extLst>
          </p:cNvPr>
          <p:cNvPicPr>
            <a:picLocks noChangeAspect="1"/>
          </p:cNvPicPr>
          <p:nvPr/>
        </p:nvPicPr>
        <p:blipFill>
          <a:blip r:embed="rId3"/>
          <a:stretch>
            <a:fillRect/>
          </a:stretch>
        </p:blipFill>
        <p:spPr>
          <a:xfrm>
            <a:off x="171197" y="4442885"/>
            <a:ext cx="914908" cy="565413"/>
          </a:xfrm>
          <a:prstGeom prst="rect">
            <a:avLst/>
          </a:prstGeom>
        </p:spPr>
      </p:pic>
      <p:pic>
        <p:nvPicPr>
          <p:cNvPr id="16" name="Bildobjekt 15">
            <a:extLst>
              <a:ext uri="{FF2B5EF4-FFF2-40B4-BE49-F238E27FC236}">
                <a16:creationId xmlns:a16="http://schemas.microsoft.com/office/drawing/2014/main" id="{8656306B-D16F-418C-9834-C46FF14E78E6}"/>
              </a:ext>
            </a:extLst>
          </p:cNvPr>
          <p:cNvPicPr>
            <a:picLocks noChangeAspect="1"/>
          </p:cNvPicPr>
          <p:nvPr/>
        </p:nvPicPr>
        <p:blipFill>
          <a:blip r:embed="rId4"/>
          <a:stretch>
            <a:fillRect/>
          </a:stretch>
        </p:blipFill>
        <p:spPr>
          <a:xfrm>
            <a:off x="0" y="-39797"/>
            <a:ext cx="9144000" cy="835152"/>
          </a:xfrm>
          <a:prstGeom prst="rect">
            <a:avLst/>
          </a:prstGeom>
        </p:spPr>
      </p:pic>
      <p:pic>
        <p:nvPicPr>
          <p:cNvPr id="17" name="Graphic 6">
            <a:extLst>
              <a:ext uri="{FF2B5EF4-FFF2-40B4-BE49-F238E27FC236}">
                <a16:creationId xmlns:a16="http://schemas.microsoft.com/office/drawing/2014/main" id="{79893E51-69FF-4B61-95B4-34A95146D65E}"/>
              </a:ext>
            </a:extLst>
          </p:cNvPr>
          <p:cNvPicPr>
            <a:picLocks noChangeAspect="1"/>
          </p:cNvPicPr>
          <p:nvPr/>
        </p:nvPicPr>
        <p:blipFill rotWithShape="1">
          <a:blip r:embed="rId5">
            <a:extLst>
              <a:ext uri="{96DAC541-7B7A-43D3-8B79-37D633B846F1}">
                <asvg:svgBlip xmlns:asvg="http://schemas.microsoft.com/office/drawing/2016/SVG/main" r:embed="rId6"/>
              </a:ext>
            </a:extLst>
          </a:blip>
          <a:srcRect l="6721" t="7238" r="6340" b="11408"/>
          <a:stretch/>
        </p:blipFill>
        <p:spPr>
          <a:xfrm>
            <a:off x="8200352" y="89995"/>
            <a:ext cx="780870" cy="712671"/>
          </a:xfrm>
          <a:prstGeom prst="rect">
            <a:avLst/>
          </a:prstGeom>
        </p:spPr>
      </p:pic>
      <p:pic>
        <p:nvPicPr>
          <p:cNvPr id="18" name="Picture 2">
            <a:extLst>
              <a:ext uri="{FF2B5EF4-FFF2-40B4-BE49-F238E27FC236}">
                <a16:creationId xmlns:a16="http://schemas.microsoft.com/office/drawing/2014/main" id="{5C467FB3-D991-4B7B-A855-03B1328A16C9}"/>
              </a:ext>
            </a:extLst>
          </p:cNvPr>
          <p:cNvPicPr>
            <a:picLocks noChangeAspect="1"/>
          </p:cNvPicPr>
          <p:nvPr/>
        </p:nvPicPr>
        <p:blipFill>
          <a:blip r:embed="rId3"/>
          <a:stretch>
            <a:fillRect/>
          </a:stretch>
        </p:blipFill>
        <p:spPr>
          <a:xfrm>
            <a:off x="162779" y="163625"/>
            <a:ext cx="914908" cy="565413"/>
          </a:xfrm>
          <a:prstGeom prst="rect">
            <a:avLst/>
          </a:prstGeom>
        </p:spPr>
      </p:pic>
      <p:sp>
        <p:nvSpPr>
          <p:cNvPr id="19" name="textruta 18">
            <a:extLst>
              <a:ext uri="{FF2B5EF4-FFF2-40B4-BE49-F238E27FC236}">
                <a16:creationId xmlns:a16="http://schemas.microsoft.com/office/drawing/2014/main" id="{2378FA31-29EF-4CC6-8721-F9748406BF2E}"/>
              </a:ext>
            </a:extLst>
          </p:cNvPr>
          <p:cNvSpPr txBox="1"/>
          <p:nvPr/>
        </p:nvSpPr>
        <p:spPr>
          <a:xfrm>
            <a:off x="3336401" y="215497"/>
            <a:ext cx="2255747" cy="461665"/>
          </a:xfrm>
          <a:prstGeom prst="rect">
            <a:avLst/>
          </a:prstGeom>
          <a:noFill/>
        </p:spPr>
        <p:txBody>
          <a:bodyPr wrap="none" rtlCol="0">
            <a:spAutoFit/>
          </a:bodyPr>
          <a:lstStyle/>
          <a:p>
            <a:pPr algn="ctr"/>
            <a:r>
              <a:rPr lang="sv-SE" sz="2400" dirty="0">
                <a:solidFill>
                  <a:schemeClr val="bg1"/>
                </a:solidFill>
              </a:rPr>
              <a:t>PREVALENCE</a:t>
            </a:r>
          </a:p>
        </p:txBody>
      </p:sp>
      <p:pic>
        <p:nvPicPr>
          <p:cNvPr id="7" name="Picture 6">
            <a:extLst>
              <a:ext uri="{FF2B5EF4-FFF2-40B4-BE49-F238E27FC236}">
                <a16:creationId xmlns:a16="http://schemas.microsoft.com/office/drawing/2014/main" id="{5033074B-8296-CBD5-796C-8FD66DC0C81B}"/>
              </a:ext>
            </a:extLst>
          </p:cNvPr>
          <p:cNvPicPr>
            <a:picLocks noChangeAspect="1"/>
          </p:cNvPicPr>
          <p:nvPr/>
        </p:nvPicPr>
        <p:blipFill>
          <a:blip r:embed="rId7"/>
          <a:stretch>
            <a:fillRect/>
          </a:stretch>
        </p:blipFill>
        <p:spPr>
          <a:xfrm>
            <a:off x="264405" y="1650181"/>
            <a:ext cx="2875477" cy="3197359"/>
          </a:xfrm>
          <a:prstGeom prst="rect">
            <a:avLst/>
          </a:prstGeom>
        </p:spPr>
      </p:pic>
      <p:pic>
        <p:nvPicPr>
          <p:cNvPr id="10" name="Picture 9">
            <a:extLst>
              <a:ext uri="{FF2B5EF4-FFF2-40B4-BE49-F238E27FC236}">
                <a16:creationId xmlns:a16="http://schemas.microsoft.com/office/drawing/2014/main" id="{31C72846-C4D4-1DE7-1311-B3D03DBE5DE5}"/>
              </a:ext>
            </a:extLst>
          </p:cNvPr>
          <p:cNvPicPr>
            <a:picLocks noChangeAspect="1"/>
          </p:cNvPicPr>
          <p:nvPr/>
        </p:nvPicPr>
        <p:blipFill>
          <a:blip r:embed="rId8"/>
          <a:stretch>
            <a:fillRect/>
          </a:stretch>
        </p:blipFill>
        <p:spPr>
          <a:xfrm>
            <a:off x="3649157" y="1650181"/>
            <a:ext cx="2459639" cy="2985937"/>
          </a:xfrm>
          <a:prstGeom prst="rect">
            <a:avLst/>
          </a:prstGeom>
        </p:spPr>
      </p:pic>
      <p:pic>
        <p:nvPicPr>
          <p:cNvPr id="12" name="Picture 11">
            <a:extLst>
              <a:ext uri="{FF2B5EF4-FFF2-40B4-BE49-F238E27FC236}">
                <a16:creationId xmlns:a16="http://schemas.microsoft.com/office/drawing/2014/main" id="{2A68651A-93FA-E96F-B372-01BDEE78B904}"/>
              </a:ext>
            </a:extLst>
          </p:cNvPr>
          <p:cNvPicPr>
            <a:picLocks noChangeAspect="1"/>
          </p:cNvPicPr>
          <p:nvPr/>
        </p:nvPicPr>
        <p:blipFill>
          <a:blip r:embed="rId9"/>
          <a:stretch>
            <a:fillRect/>
          </a:stretch>
        </p:blipFill>
        <p:spPr>
          <a:xfrm>
            <a:off x="6482623" y="1650181"/>
            <a:ext cx="2206931" cy="3080963"/>
          </a:xfrm>
          <a:prstGeom prst="rect">
            <a:avLst/>
          </a:prstGeom>
        </p:spPr>
      </p:pic>
      <p:sp>
        <p:nvSpPr>
          <p:cNvPr id="14" name="TextBox 13">
            <a:extLst>
              <a:ext uri="{FF2B5EF4-FFF2-40B4-BE49-F238E27FC236}">
                <a16:creationId xmlns:a16="http://schemas.microsoft.com/office/drawing/2014/main" id="{D1D4C075-1347-E3EE-D04F-0E1EDE4550DA}"/>
              </a:ext>
            </a:extLst>
          </p:cNvPr>
          <p:cNvSpPr txBox="1"/>
          <p:nvPr/>
        </p:nvSpPr>
        <p:spPr>
          <a:xfrm>
            <a:off x="651373" y="950060"/>
            <a:ext cx="7841255" cy="369332"/>
          </a:xfrm>
          <a:prstGeom prst="rect">
            <a:avLst/>
          </a:prstGeom>
          <a:noFill/>
        </p:spPr>
        <p:txBody>
          <a:bodyPr wrap="square" rtlCol="0">
            <a:spAutoFit/>
          </a:bodyPr>
          <a:lstStyle/>
          <a:p>
            <a:pPr algn="ctr"/>
            <a:r>
              <a:rPr lang="en-SE" sz="1800" b="1" dirty="0"/>
              <a:t>Aab+ individuals in 2,273 screening samples, n=240 (10.6%)</a:t>
            </a:r>
          </a:p>
        </p:txBody>
      </p:sp>
    </p:spTree>
    <p:extLst>
      <p:ext uri="{BB962C8B-B14F-4D97-AF65-F5344CB8AC3E}">
        <p14:creationId xmlns:p14="http://schemas.microsoft.com/office/powerpoint/2010/main" val="11799264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C986F51-CB2A-E2D2-E1CD-3E50C512AA4B}"/>
              </a:ext>
            </a:extLst>
          </p:cNvPr>
          <p:cNvPicPr>
            <a:picLocks noChangeAspect="1"/>
          </p:cNvPicPr>
          <p:nvPr/>
        </p:nvPicPr>
        <p:blipFill>
          <a:blip r:embed="rId3"/>
          <a:stretch>
            <a:fillRect/>
          </a:stretch>
        </p:blipFill>
        <p:spPr>
          <a:xfrm>
            <a:off x="171196" y="4442885"/>
            <a:ext cx="914908" cy="565413"/>
          </a:xfrm>
          <a:prstGeom prst="rect">
            <a:avLst/>
          </a:prstGeom>
        </p:spPr>
      </p:pic>
      <p:pic>
        <p:nvPicPr>
          <p:cNvPr id="8" name="Picture 7">
            <a:extLst>
              <a:ext uri="{FF2B5EF4-FFF2-40B4-BE49-F238E27FC236}">
                <a16:creationId xmlns:a16="http://schemas.microsoft.com/office/drawing/2014/main" id="{728EC786-F5C6-0A10-713D-52C1FC3ACC2E}"/>
              </a:ext>
            </a:extLst>
          </p:cNvPr>
          <p:cNvPicPr>
            <a:picLocks noChangeAspect="1"/>
          </p:cNvPicPr>
          <p:nvPr/>
        </p:nvPicPr>
        <p:blipFill>
          <a:blip r:embed="rId4"/>
          <a:stretch>
            <a:fillRect/>
          </a:stretch>
        </p:blipFill>
        <p:spPr>
          <a:xfrm>
            <a:off x="1240745" y="1089019"/>
            <a:ext cx="7107908" cy="3353866"/>
          </a:xfrm>
          <a:prstGeom prst="rect">
            <a:avLst/>
          </a:prstGeom>
        </p:spPr>
      </p:pic>
      <p:pic>
        <p:nvPicPr>
          <p:cNvPr id="10" name="Bildobjekt 9">
            <a:extLst>
              <a:ext uri="{FF2B5EF4-FFF2-40B4-BE49-F238E27FC236}">
                <a16:creationId xmlns:a16="http://schemas.microsoft.com/office/drawing/2014/main" id="{3403C10C-DA8A-444C-B314-C454FF8EABCC}"/>
              </a:ext>
            </a:extLst>
          </p:cNvPr>
          <p:cNvPicPr>
            <a:picLocks noChangeAspect="1"/>
          </p:cNvPicPr>
          <p:nvPr/>
        </p:nvPicPr>
        <p:blipFill>
          <a:blip r:embed="rId5"/>
          <a:stretch>
            <a:fillRect/>
          </a:stretch>
        </p:blipFill>
        <p:spPr>
          <a:xfrm>
            <a:off x="0" y="-39797"/>
            <a:ext cx="9144000" cy="835152"/>
          </a:xfrm>
          <a:prstGeom prst="rect">
            <a:avLst/>
          </a:prstGeom>
        </p:spPr>
      </p:pic>
      <p:pic>
        <p:nvPicPr>
          <p:cNvPr id="12" name="Graphic 6">
            <a:extLst>
              <a:ext uri="{FF2B5EF4-FFF2-40B4-BE49-F238E27FC236}">
                <a16:creationId xmlns:a16="http://schemas.microsoft.com/office/drawing/2014/main" id="{730FB2AD-8376-4473-9CB9-A5C00B2804E7}"/>
              </a:ext>
            </a:extLst>
          </p:cNvPr>
          <p:cNvPicPr>
            <a:picLocks noChangeAspect="1"/>
          </p:cNvPicPr>
          <p:nvPr/>
        </p:nvPicPr>
        <p:blipFill rotWithShape="1">
          <a:blip r:embed="rId6">
            <a:extLst>
              <a:ext uri="{96DAC541-7B7A-43D3-8B79-37D633B846F1}">
                <asvg:svgBlip xmlns:asvg="http://schemas.microsoft.com/office/drawing/2016/SVG/main" r:embed="rId7"/>
              </a:ext>
            </a:extLst>
          </a:blip>
          <a:srcRect l="6721" t="7238" r="6340" b="11408"/>
          <a:stretch/>
        </p:blipFill>
        <p:spPr>
          <a:xfrm>
            <a:off x="8200352" y="89994"/>
            <a:ext cx="780870" cy="712671"/>
          </a:xfrm>
          <a:prstGeom prst="rect">
            <a:avLst/>
          </a:prstGeom>
        </p:spPr>
      </p:pic>
      <p:pic>
        <p:nvPicPr>
          <p:cNvPr id="13" name="Picture 2">
            <a:extLst>
              <a:ext uri="{FF2B5EF4-FFF2-40B4-BE49-F238E27FC236}">
                <a16:creationId xmlns:a16="http://schemas.microsoft.com/office/drawing/2014/main" id="{71FC0530-EB1E-4DEF-A960-2150139CC105}"/>
              </a:ext>
            </a:extLst>
          </p:cNvPr>
          <p:cNvPicPr>
            <a:picLocks noChangeAspect="1"/>
          </p:cNvPicPr>
          <p:nvPr/>
        </p:nvPicPr>
        <p:blipFill>
          <a:blip r:embed="rId3"/>
          <a:stretch>
            <a:fillRect/>
          </a:stretch>
        </p:blipFill>
        <p:spPr>
          <a:xfrm>
            <a:off x="162778" y="163624"/>
            <a:ext cx="914908" cy="565413"/>
          </a:xfrm>
          <a:prstGeom prst="rect">
            <a:avLst/>
          </a:prstGeom>
        </p:spPr>
      </p:pic>
      <p:sp>
        <p:nvSpPr>
          <p:cNvPr id="15" name="textruta 14">
            <a:extLst>
              <a:ext uri="{FF2B5EF4-FFF2-40B4-BE49-F238E27FC236}">
                <a16:creationId xmlns:a16="http://schemas.microsoft.com/office/drawing/2014/main" id="{05A84963-FC81-43FE-8F1C-A6BA6ECFC9A5}"/>
              </a:ext>
            </a:extLst>
          </p:cNvPr>
          <p:cNvSpPr txBox="1"/>
          <p:nvPr/>
        </p:nvSpPr>
        <p:spPr>
          <a:xfrm>
            <a:off x="1970641" y="215496"/>
            <a:ext cx="4987264" cy="461665"/>
          </a:xfrm>
          <a:prstGeom prst="rect">
            <a:avLst/>
          </a:prstGeom>
          <a:noFill/>
        </p:spPr>
        <p:txBody>
          <a:bodyPr wrap="none" rtlCol="0">
            <a:spAutoFit/>
          </a:bodyPr>
          <a:lstStyle/>
          <a:p>
            <a:pPr algn="ctr"/>
            <a:r>
              <a:rPr lang="sv-SE" sz="2400" dirty="0">
                <a:solidFill>
                  <a:schemeClr val="bg1"/>
                </a:solidFill>
              </a:rPr>
              <a:t>AGE &amp; GENDER DISTRIBUTIONS</a:t>
            </a:r>
          </a:p>
        </p:txBody>
      </p:sp>
    </p:spTree>
    <p:extLst>
      <p:ext uri="{BB962C8B-B14F-4D97-AF65-F5344CB8AC3E}">
        <p14:creationId xmlns:p14="http://schemas.microsoft.com/office/powerpoint/2010/main" val="6818679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DBC3848-566D-5D38-1656-6323D1D9C06B}"/>
              </a:ext>
            </a:extLst>
          </p:cNvPr>
          <p:cNvPicPr>
            <a:picLocks noChangeAspect="1"/>
          </p:cNvPicPr>
          <p:nvPr/>
        </p:nvPicPr>
        <p:blipFill>
          <a:blip r:embed="rId3"/>
          <a:stretch>
            <a:fillRect/>
          </a:stretch>
        </p:blipFill>
        <p:spPr>
          <a:xfrm>
            <a:off x="171196" y="4442885"/>
            <a:ext cx="914908" cy="565413"/>
          </a:xfrm>
          <a:prstGeom prst="rect">
            <a:avLst/>
          </a:prstGeom>
        </p:spPr>
      </p:pic>
      <p:pic>
        <p:nvPicPr>
          <p:cNvPr id="11" name="Picture 10">
            <a:extLst>
              <a:ext uri="{FF2B5EF4-FFF2-40B4-BE49-F238E27FC236}">
                <a16:creationId xmlns:a16="http://schemas.microsoft.com/office/drawing/2014/main" id="{BAEB6163-30BE-002D-7F99-6FB262287FDC}"/>
              </a:ext>
            </a:extLst>
          </p:cNvPr>
          <p:cNvPicPr>
            <a:picLocks noChangeAspect="1"/>
          </p:cNvPicPr>
          <p:nvPr/>
        </p:nvPicPr>
        <p:blipFill>
          <a:blip r:embed="rId4"/>
          <a:stretch>
            <a:fillRect/>
          </a:stretch>
        </p:blipFill>
        <p:spPr>
          <a:xfrm>
            <a:off x="4803949" y="1371769"/>
            <a:ext cx="3967303" cy="2711381"/>
          </a:xfrm>
          <a:prstGeom prst="rect">
            <a:avLst/>
          </a:prstGeom>
        </p:spPr>
      </p:pic>
      <p:pic>
        <p:nvPicPr>
          <p:cNvPr id="10" name="Bildobjekt 9">
            <a:extLst>
              <a:ext uri="{FF2B5EF4-FFF2-40B4-BE49-F238E27FC236}">
                <a16:creationId xmlns:a16="http://schemas.microsoft.com/office/drawing/2014/main" id="{E9427FA1-FA38-471A-B79F-D81C485989AA}"/>
              </a:ext>
            </a:extLst>
          </p:cNvPr>
          <p:cNvPicPr>
            <a:picLocks noChangeAspect="1"/>
          </p:cNvPicPr>
          <p:nvPr/>
        </p:nvPicPr>
        <p:blipFill>
          <a:blip r:embed="rId5"/>
          <a:stretch>
            <a:fillRect/>
          </a:stretch>
        </p:blipFill>
        <p:spPr>
          <a:xfrm>
            <a:off x="0" y="-39797"/>
            <a:ext cx="9144000" cy="835152"/>
          </a:xfrm>
          <a:prstGeom prst="rect">
            <a:avLst/>
          </a:prstGeom>
        </p:spPr>
      </p:pic>
      <p:pic>
        <p:nvPicPr>
          <p:cNvPr id="15" name="Graphic 6">
            <a:extLst>
              <a:ext uri="{FF2B5EF4-FFF2-40B4-BE49-F238E27FC236}">
                <a16:creationId xmlns:a16="http://schemas.microsoft.com/office/drawing/2014/main" id="{641D9ACB-918F-43E3-BE00-F97E4A45A519}"/>
              </a:ext>
            </a:extLst>
          </p:cNvPr>
          <p:cNvPicPr>
            <a:picLocks noChangeAspect="1"/>
          </p:cNvPicPr>
          <p:nvPr/>
        </p:nvPicPr>
        <p:blipFill rotWithShape="1">
          <a:blip r:embed="rId6">
            <a:extLst>
              <a:ext uri="{96DAC541-7B7A-43D3-8B79-37D633B846F1}">
                <asvg:svgBlip xmlns:asvg="http://schemas.microsoft.com/office/drawing/2016/SVG/main" r:embed="rId7"/>
              </a:ext>
            </a:extLst>
          </a:blip>
          <a:srcRect l="6721" t="7238" r="6340" b="11408"/>
          <a:stretch/>
        </p:blipFill>
        <p:spPr>
          <a:xfrm>
            <a:off x="8200352" y="89994"/>
            <a:ext cx="780870" cy="712671"/>
          </a:xfrm>
          <a:prstGeom prst="rect">
            <a:avLst/>
          </a:prstGeom>
        </p:spPr>
      </p:pic>
      <p:pic>
        <p:nvPicPr>
          <p:cNvPr id="16" name="Picture 2">
            <a:extLst>
              <a:ext uri="{FF2B5EF4-FFF2-40B4-BE49-F238E27FC236}">
                <a16:creationId xmlns:a16="http://schemas.microsoft.com/office/drawing/2014/main" id="{DDF3903D-5DE3-49B5-ADC4-A637F2708E2C}"/>
              </a:ext>
            </a:extLst>
          </p:cNvPr>
          <p:cNvPicPr>
            <a:picLocks noChangeAspect="1"/>
          </p:cNvPicPr>
          <p:nvPr/>
        </p:nvPicPr>
        <p:blipFill>
          <a:blip r:embed="rId3"/>
          <a:stretch>
            <a:fillRect/>
          </a:stretch>
        </p:blipFill>
        <p:spPr>
          <a:xfrm>
            <a:off x="162778" y="163624"/>
            <a:ext cx="914908" cy="565413"/>
          </a:xfrm>
          <a:prstGeom prst="rect">
            <a:avLst/>
          </a:prstGeom>
        </p:spPr>
      </p:pic>
      <p:sp>
        <p:nvSpPr>
          <p:cNvPr id="17" name="textruta 16">
            <a:extLst>
              <a:ext uri="{FF2B5EF4-FFF2-40B4-BE49-F238E27FC236}">
                <a16:creationId xmlns:a16="http://schemas.microsoft.com/office/drawing/2014/main" id="{BFD48E54-296D-4689-AB38-291AFA4F5723}"/>
              </a:ext>
            </a:extLst>
          </p:cNvPr>
          <p:cNvSpPr txBox="1"/>
          <p:nvPr/>
        </p:nvSpPr>
        <p:spPr>
          <a:xfrm>
            <a:off x="1791108" y="215496"/>
            <a:ext cx="5346335" cy="461665"/>
          </a:xfrm>
          <a:prstGeom prst="rect">
            <a:avLst/>
          </a:prstGeom>
          <a:noFill/>
        </p:spPr>
        <p:txBody>
          <a:bodyPr wrap="none" rtlCol="0">
            <a:spAutoFit/>
          </a:bodyPr>
          <a:lstStyle/>
          <a:p>
            <a:pPr algn="ctr"/>
            <a:r>
              <a:rPr lang="sv-SE" sz="2400" dirty="0">
                <a:solidFill>
                  <a:schemeClr val="bg1"/>
                </a:solidFill>
              </a:rPr>
              <a:t>FIRST-DEGREE RELATIVE STATUS</a:t>
            </a:r>
          </a:p>
        </p:txBody>
      </p:sp>
      <p:pic>
        <p:nvPicPr>
          <p:cNvPr id="7" name="Picture 6">
            <a:extLst>
              <a:ext uri="{FF2B5EF4-FFF2-40B4-BE49-F238E27FC236}">
                <a16:creationId xmlns:a16="http://schemas.microsoft.com/office/drawing/2014/main" id="{C46180C1-455D-BE0B-4AEA-DAF7C53AC60E}"/>
              </a:ext>
            </a:extLst>
          </p:cNvPr>
          <p:cNvPicPr>
            <a:picLocks noChangeAspect="1"/>
          </p:cNvPicPr>
          <p:nvPr/>
        </p:nvPicPr>
        <p:blipFill>
          <a:blip r:embed="rId8"/>
          <a:stretch>
            <a:fillRect/>
          </a:stretch>
        </p:blipFill>
        <p:spPr>
          <a:xfrm>
            <a:off x="444500" y="1371769"/>
            <a:ext cx="4127500" cy="2857500"/>
          </a:xfrm>
          <a:prstGeom prst="rect">
            <a:avLst/>
          </a:prstGeom>
        </p:spPr>
      </p:pic>
    </p:spTree>
    <p:extLst>
      <p:ext uri="{BB962C8B-B14F-4D97-AF65-F5344CB8AC3E}">
        <p14:creationId xmlns:p14="http://schemas.microsoft.com/office/powerpoint/2010/main" val="25088018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CF7BEC2-4597-C857-8ACE-B251D52A7A8A}"/>
              </a:ext>
            </a:extLst>
          </p:cNvPr>
          <p:cNvPicPr>
            <a:picLocks noChangeAspect="1"/>
          </p:cNvPicPr>
          <p:nvPr/>
        </p:nvPicPr>
        <p:blipFill>
          <a:blip r:embed="rId3"/>
          <a:stretch>
            <a:fillRect/>
          </a:stretch>
        </p:blipFill>
        <p:spPr>
          <a:xfrm>
            <a:off x="171196" y="4442885"/>
            <a:ext cx="914908" cy="565413"/>
          </a:xfrm>
          <a:prstGeom prst="rect">
            <a:avLst/>
          </a:prstGeom>
        </p:spPr>
      </p:pic>
      <p:pic>
        <p:nvPicPr>
          <p:cNvPr id="9" name="Bildobjekt 8">
            <a:extLst>
              <a:ext uri="{FF2B5EF4-FFF2-40B4-BE49-F238E27FC236}">
                <a16:creationId xmlns:a16="http://schemas.microsoft.com/office/drawing/2014/main" id="{9053D5A6-1F0E-465E-BB6D-A2C0EF96D9C7}"/>
              </a:ext>
            </a:extLst>
          </p:cNvPr>
          <p:cNvPicPr>
            <a:picLocks noChangeAspect="1"/>
          </p:cNvPicPr>
          <p:nvPr/>
        </p:nvPicPr>
        <p:blipFill>
          <a:blip r:embed="rId4"/>
          <a:stretch>
            <a:fillRect/>
          </a:stretch>
        </p:blipFill>
        <p:spPr>
          <a:xfrm>
            <a:off x="0" y="-32487"/>
            <a:ext cx="9144000" cy="835152"/>
          </a:xfrm>
          <a:prstGeom prst="rect">
            <a:avLst/>
          </a:prstGeom>
        </p:spPr>
      </p:pic>
      <p:pic>
        <p:nvPicPr>
          <p:cNvPr id="10" name="Graphic 6">
            <a:extLst>
              <a:ext uri="{FF2B5EF4-FFF2-40B4-BE49-F238E27FC236}">
                <a16:creationId xmlns:a16="http://schemas.microsoft.com/office/drawing/2014/main" id="{3F88EB9F-F508-452A-B9D0-CB9A4F165409}"/>
              </a:ext>
            </a:extLst>
          </p:cNvPr>
          <p:cNvPicPr>
            <a:picLocks noChangeAspect="1"/>
          </p:cNvPicPr>
          <p:nvPr/>
        </p:nvPicPr>
        <p:blipFill rotWithShape="1">
          <a:blip r:embed="rId5">
            <a:extLst>
              <a:ext uri="{96DAC541-7B7A-43D3-8B79-37D633B846F1}">
                <asvg:svgBlip xmlns:asvg="http://schemas.microsoft.com/office/drawing/2016/SVG/main" r:embed="rId6"/>
              </a:ext>
            </a:extLst>
          </a:blip>
          <a:srcRect l="6721" t="7238" r="6340" b="11408"/>
          <a:stretch/>
        </p:blipFill>
        <p:spPr>
          <a:xfrm>
            <a:off x="8200352" y="89994"/>
            <a:ext cx="780870" cy="712671"/>
          </a:xfrm>
          <a:prstGeom prst="rect">
            <a:avLst/>
          </a:prstGeom>
        </p:spPr>
      </p:pic>
      <p:pic>
        <p:nvPicPr>
          <p:cNvPr id="13" name="Picture 2">
            <a:extLst>
              <a:ext uri="{FF2B5EF4-FFF2-40B4-BE49-F238E27FC236}">
                <a16:creationId xmlns:a16="http://schemas.microsoft.com/office/drawing/2014/main" id="{EEC8E60F-2FD2-4B5E-99E6-658EF2BE83A5}"/>
              </a:ext>
            </a:extLst>
          </p:cNvPr>
          <p:cNvPicPr>
            <a:picLocks noChangeAspect="1"/>
          </p:cNvPicPr>
          <p:nvPr/>
        </p:nvPicPr>
        <p:blipFill>
          <a:blip r:embed="rId3"/>
          <a:stretch>
            <a:fillRect/>
          </a:stretch>
        </p:blipFill>
        <p:spPr>
          <a:xfrm>
            <a:off x="162778" y="163624"/>
            <a:ext cx="914908" cy="565413"/>
          </a:xfrm>
          <a:prstGeom prst="rect">
            <a:avLst/>
          </a:prstGeom>
        </p:spPr>
      </p:pic>
      <p:sp>
        <p:nvSpPr>
          <p:cNvPr id="15" name="textruta 14">
            <a:extLst>
              <a:ext uri="{FF2B5EF4-FFF2-40B4-BE49-F238E27FC236}">
                <a16:creationId xmlns:a16="http://schemas.microsoft.com/office/drawing/2014/main" id="{41C9496E-83F7-4B58-B14D-3A4852A73DFC}"/>
              </a:ext>
            </a:extLst>
          </p:cNvPr>
          <p:cNvSpPr txBox="1"/>
          <p:nvPr/>
        </p:nvSpPr>
        <p:spPr>
          <a:xfrm>
            <a:off x="3644977" y="215496"/>
            <a:ext cx="1638589" cy="461665"/>
          </a:xfrm>
          <a:prstGeom prst="rect">
            <a:avLst/>
          </a:prstGeom>
          <a:noFill/>
        </p:spPr>
        <p:txBody>
          <a:bodyPr wrap="none" rtlCol="0">
            <a:spAutoFit/>
          </a:bodyPr>
          <a:lstStyle/>
          <a:p>
            <a:pPr algn="ctr"/>
            <a:r>
              <a:rPr lang="sv-SE" sz="2400" dirty="0">
                <a:solidFill>
                  <a:schemeClr val="bg1"/>
                </a:solidFill>
              </a:rPr>
              <a:t>OVERLAP</a:t>
            </a:r>
          </a:p>
        </p:txBody>
      </p:sp>
      <p:pic>
        <p:nvPicPr>
          <p:cNvPr id="5" name="Picture 4">
            <a:extLst>
              <a:ext uri="{FF2B5EF4-FFF2-40B4-BE49-F238E27FC236}">
                <a16:creationId xmlns:a16="http://schemas.microsoft.com/office/drawing/2014/main" id="{E07D8926-0FC6-40C0-4699-18818B5B8F5A}"/>
              </a:ext>
            </a:extLst>
          </p:cNvPr>
          <p:cNvPicPr>
            <a:picLocks noChangeAspect="1"/>
          </p:cNvPicPr>
          <p:nvPr/>
        </p:nvPicPr>
        <p:blipFill rotWithShape="1">
          <a:blip r:embed="rId7"/>
          <a:srcRect l="11942" t="11576" r="9919" b="23927"/>
          <a:stretch/>
        </p:blipFill>
        <p:spPr>
          <a:xfrm>
            <a:off x="1051219" y="977020"/>
            <a:ext cx="6826103" cy="3943971"/>
          </a:xfrm>
          <a:prstGeom prst="rect">
            <a:avLst/>
          </a:prstGeom>
        </p:spPr>
      </p:pic>
    </p:spTree>
    <p:extLst>
      <p:ext uri="{BB962C8B-B14F-4D97-AF65-F5344CB8AC3E}">
        <p14:creationId xmlns:p14="http://schemas.microsoft.com/office/powerpoint/2010/main" val="3771704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34" name="TextBox 33">
            <a:extLst>
              <a:ext uri="{FF2B5EF4-FFF2-40B4-BE49-F238E27FC236}">
                <a16:creationId xmlns:a16="http://schemas.microsoft.com/office/drawing/2014/main" id="{B796DBC6-C6AD-BEF3-30A9-954AF168F531}"/>
              </a:ext>
            </a:extLst>
          </p:cNvPr>
          <p:cNvSpPr txBox="1"/>
          <p:nvPr/>
        </p:nvSpPr>
        <p:spPr>
          <a:xfrm>
            <a:off x="620232" y="1138394"/>
            <a:ext cx="7771816" cy="338554"/>
          </a:xfrm>
          <a:prstGeom prst="rect">
            <a:avLst/>
          </a:prstGeom>
          <a:noFill/>
        </p:spPr>
        <p:txBody>
          <a:bodyPr wrap="square" rtlCol="0">
            <a:spAutoFit/>
          </a:bodyPr>
          <a:lstStyle/>
          <a:p>
            <a:pPr algn="ctr"/>
            <a:r>
              <a:rPr lang="sv-SE" sz="1600" b="1" dirty="0"/>
              <a:t>Distribution (%) of screening </a:t>
            </a:r>
            <a:r>
              <a:rPr lang="sv-SE" sz="1600" b="1" dirty="0" err="1"/>
              <a:t>detected</a:t>
            </a:r>
            <a:r>
              <a:rPr lang="sv-SE" sz="1600" b="1" dirty="0"/>
              <a:t> </a:t>
            </a:r>
            <a:r>
              <a:rPr lang="sv-SE" sz="1600" b="1" dirty="0" err="1"/>
              <a:t>Aab</a:t>
            </a:r>
            <a:r>
              <a:rPr lang="sv-SE" sz="1600" b="1" dirty="0"/>
              <a:t>+ </a:t>
            </a:r>
            <a:r>
              <a:rPr lang="sv-SE" sz="1600" b="1" dirty="0" err="1"/>
              <a:t>children</a:t>
            </a:r>
            <a:r>
              <a:rPr lang="sv-SE" sz="1600" b="1" dirty="0"/>
              <a:t> (</a:t>
            </a:r>
            <a:r>
              <a:rPr lang="en-SE" sz="1600" b="1" dirty="0"/>
              <a:t>n=207</a:t>
            </a:r>
            <a:r>
              <a:rPr lang="sv-SE" sz="1600" b="1" dirty="0"/>
              <a:t>) by </a:t>
            </a:r>
            <a:r>
              <a:rPr lang="sv-SE" sz="1600" b="1" dirty="0" err="1"/>
              <a:t>diagnosis</a:t>
            </a:r>
            <a:endParaRPr lang="en-SE" sz="1600" b="1" dirty="0"/>
          </a:p>
        </p:txBody>
      </p:sp>
      <p:pic>
        <p:nvPicPr>
          <p:cNvPr id="14" name="Bildobjekt 13">
            <a:extLst>
              <a:ext uri="{FF2B5EF4-FFF2-40B4-BE49-F238E27FC236}">
                <a16:creationId xmlns:a16="http://schemas.microsoft.com/office/drawing/2014/main" id="{5C9BBA47-F89C-44BE-8D51-532980E9D325}"/>
              </a:ext>
            </a:extLst>
          </p:cNvPr>
          <p:cNvPicPr>
            <a:picLocks noChangeAspect="1"/>
          </p:cNvPicPr>
          <p:nvPr/>
        </p:nvPicPr>
        <p:blipFill>
          <a:blip r:embed="rId3"/>
          <a:stretch>
            <a:fillRect/>
          </a:stretch>
        </p:blipFill>
        <p:spPr>
          <a:xfrm>
            <a:off x="0" y="-32487"/>
            <a:ext cx="9144000" cy="835152"/>
          </a:xfrm>
          <a:prstGeom prst="rect">
            <a:avLst/>
          </a:prstGeom>
        </p:spPr>
      </p:pic>
      <p:pic>
        <p:nvPicPr>
          <p:cNvPr id="15" name="Graphic 6">
            <a:extLst>
              <a:ext uri="{FF2B5EF4-FFF2-40B4-BE49-F238E27FC236}">
                <a16:creationId xmlns:a16="http://schemas.microsoft.com/office/drawing/2014/main" id="{B8D53CEC-FE0D-440E-AD98-7FE995E8C76E}"/>
              </a:ext>
            </a:extLst>
          </p:cNvPr>
          <p:cNvPicPr>
            <a:picLocks noChangeAspect="1"/>
          </p:cNvPicPr>
          <p:nvPr/>
        </p:nvPicPr>
        <p:blipFill rotWithShape="1">
          <a:blip r:embed="rId4">
            <a:extLst>
              <a:ext uri="{96DAC541-7B7A-43D3-8B79-37D633B846F1}">
                <asvg:svgBlip xmlns:asvg="http://schemas.microsoft.com/office/drawing/2016/SVG/main" r:embed="rId5"/>
              </a:ext>
            </a:extLst>
          </a:blip>
          <a:srcRect l="6721" t="7238" r="6340" b="11408"/>
          <a:stretch/>
        </p:blipFill>
        <p:spPr>
          <a:xfrm>
            <a:off x="8200352" y="89994"/>
            <a:ext cx="780870" cy="712671"/>
          </a:xfrm>
          <a:prstGeom prst="rect">
            <a:avLst/>
          </a:prstGeom>
        </p:spPr>
      </p:pic>
      <p:pic>
        <p:nvPicPr>
          <p:cNvPr id="16" name="Picture 2">
            <a:extLst>
              <a:ext uri="{FF2B5EF4-FFF2-40B4-BE49-F238E27FC236}">
                <a16:creationId xmlns:a16="http://schemas.microsoft.com/office/drawing/2014/main" id="{60D10948-F9BA-48B3-86E0-22C94DD51625}"/>
              </a:ext>
            </a:extLst>
          </p:cNvPr>
          <p:cNvPicPr>
            <a:picLocks noChangeAspect="1"/>
          </p:cNvPicPr>
          <p:nvPr/>
        </p:nvPicPr>
        <p:blipFill>
          <a:blip r:embed="rId6"/>
          <a:stretch>
            <a:fillRect/>
          </a:stretch>
        </p:blipFill>
        <p:spPr>
          <a:xfrm>
            <a:off x="162778" y="163624"/>
            <a:ext cx="914908" cy="565413"/>
          </a:xfrm>
          <a:prstGeom prst="rect">
            <a:avLst/>
          </a:prstGeom>
        </p:spPr>
      </p:pic>
      <p:sp>
        <p:nvSpPr>
          <p:cNvPr id="17" name="textruta 16">
            <a:extLst>
              <a:ext uri="{FF2B5EF4-FFF2-40B4-BE49-F238E27FC236}">
                <a16:creationId xmlns:a16="http://schemas.microsoft.com/office/drawing/2014/main" id="{21C3C60A-95BD-4203-94DD-F6FDB3C89F77}"/>
              </a:ext>
            </a:extLst>
          </p:cNvPr>
          <p:cNvSpPr txBox="1"/>
          <p:nvPr/>
        </p:nvSpPr>
        <p:spPr>
          <a:xfrm>
            <a:off x="1277357" y="215496"/>
            <a:ext cx="6373861" cy="461665"/>
          </a:xfrm>
          <a:prstGeom prst="rect">
            <a:avLst/>
          </a:prstGeom>
          <a:noFill/>
        </p:spPr>
        <p:txBody>
          <a:bodyPr wrap="none" rtlCol="0">
            <a:spAutoFit/>
          </a:bodyPr>
          <a:lstStyle/>
          <a:p>
            <a:pPr algn="ctr"/>
            <a:r>
              <a:rPr lang="sv-SE" sz="2400" dirty="0">
                <a:solidFill>
                  <a:schemeClr val="bg1"/>
                </a:solidFill>
              </a:rPr>
              <a:t>CLINICAL DIAGNOSIS AFTER SCREENING</a:t>
            </a:r>
          </a:p>
        </p:txBody>
      </p:sp>
      <p:pic>
        <p:nvPicPr>
          <p:cNvPr id="5" name="Picture 4">
            <a:extLst>
              <a:ext uri="{FF2B5EF4-FFF2-40B4-BE49-F238E27FC236}">
                <a16:creationId xmlns:a16="http://schemas.microsoft.com/office/drawing/2014/main" id="{019BC891-86DB-8BAD-8FED-99F3295683BA}"/>
              </a:ext>
            </a:extLst>
          </p:cNvPr>
          <p:cNvPicPr>
            <a:picLocks noChangeAspect="1"/>
          </p:cNvPicPr>
          <p:nvPr/>
        </p:nvPicPr>
        <p:blipFill rotWithShape="1">
          <a:blip r:embed="rId7"/>
          <a:srcRect b="14958"/>
          <a:stretch/>
        </p:blipFill>
        <p:spPr>
          <a:xfrm>
            <a:off x="1550117" y="1659230"/>
            <a:ext cx="6650235" cy="3136054"/>
          </a:xfrm>
          <a:prstGeom prst="rect">
            <a:avLst/>
          </a:prstGeom>
        </p:spPr>
      </p:pic>
    </p:spTree>
    <p:extLst>
      <p:ext uri="{BB962C8B-B14F-4D97-AF65-F5344CB8AC3E}">
        <p14:creationId xmlns:p14="http://schemas.microsoft.com/office/powerpoint/2010/main" val="23694618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2" name="TextBox 1">
            <a:extLst>
              <a:ext uri="{FF2B5EF4-FFF2-40B4-BE49-F238E27FC236}">
                <a16:creationId xmlns:a16="http://schemas.microsoft.com/office/drawing/2014/main" id="{86CA8C91-C517-99A8-2A29-4EB4838B763E}"/>
              </a:ext>
            </a:extLst>
          </p:cNvPr>
          <p:cNvSpPr txBox="1"/>
          <p:nvPr/>
        </p:nvSpPr>
        <p:spPr>
          <a:xfrm>
            <a:off x="371892" y="1109767"/>
            <a:ext cx="8090158" cy="369332"/>
          </a:xfrm>
          <a:prstGeom prst="rect">
            <a:avLst/>
          </a:prstGeom>
          <a:noFill/>
        </p:spPr>
        <p:txBody>
          <a:bodyPr wrap="square" rtlCol="0">
            <a:spAutoFit/>
          </a:bodyPr>
          <a:lstStyle/>
          <a:p>
            <a:pPr algn="ctr"/>
            <a:r>
              <a:rPr lang="en-SE" sz="1800" b="1" dirty="0"/>
              <a:t>Aab+ individuals in 1349 FDRs to children with T1D, n=259</a:t>
            </a:r>
          </a:p>
        </p:txBody>
      </p:sp>
      <p:pic>
        <p:nvPicPr>
          <p:cNvPr id="4" name="Picture 3">
            <a:extLst>
              <a:ext uri="{FF2B5EF4-FFF2-40B4-BE49-F238E27FC236}">
                <a16:creationId xmlns:a16="http://schemas.microsoft.com/office/drawing/2014/main" id="{BFDE26DD-B6CD-9AFE-D0D0-ED6C5CBF07A7}"/>
              </a:ext>
            </a:extLst>
          </p:cNvPr>
          <p:cNvPicPr>
            <a:picLocks noChangeAspect="1"/>
          </p:cNvPicPr>
          <p:nvPr/>
        </p:nvPicPr>
        <p:blipFill>
          <a:blip r:embed="rId3"/>
          <a:stretch>
            <a:fillRect/>
          </a:stretch>
        </p:blipFill>
        <p:spPr>
          <a:xfrm>
            <a:off x="691575" y="1871265"/>
            <a:ext cx="2807082" cy="2766060"/>
          </a:xfrm>
          <a:prstGeom prst="rect">
            <a:avLst/>
          </a:prstGeom>
        </p:spPr>
      </p:pic>
      <p:graphicFrame>
        <p:nvGraphicFramePr>
          <p:cNvPr id="5" name="Table 4">
            <a:extLst>
              <a:ext uri="{FF2B5EF4-FFF2-40B4-BE49-F238E27FC236}">
                <a16:creationId xmlns:a16="http://schemas.microsoft.com/office/drawing/2014/main" id="{7927FB2A-CCEF-0CEA-D817-A731DF7262D5}"/>
              </a:ext>
            </a:extLst>
          </p:cNvPr>
          <p:cNvGraphicFramePr>
            <a:graphicFrameLocks noGrp="1"/>
          </p:cNvGraphicFramePr>
          <p:nvPr>
            <p:extLst>
              <p:ext uri="{D42A27DB-BD31-4B8C-83A1-F6EECF244321}">
                <p14:modId xmlns:p14="http://schemas.microsoft.com/office/powerpoint/2010/main" val="1163021656"/>
              </p:ext>
            </p:extLst>
          </p:nvPr>
        </p:nvGraphicFramePr>
        <p:xfrm>
          <a:off x="3583016" y="2285152"/>
          <a:ext cx="5044042" cy="2162464"/>
        </p:xfrm>
        <a:graphic>
          <a:graphicData uri="http://schemas.openxmlformats.org/drawingml/2006/table">
            <a:tbl>
              <a:tblPr/>
              <a:tblGrid>
                <a:gridCol w="2029302">
                  <a:extLst>
                    <a:ext uri="{9D8B030D-6E8A-4147-A177-3AD203B41FA5}">
                      <a16:colId xmlns:a16="http://schemas.microsoft.com/office/drawing/2014/main" val="3289741341"/>
                    </a:ext>
                  </a:extLst>
                </a:gridCol>
                <a:gridCol w="1482442">
                  <a:extLst>
                    <a:ext uri="{9D8B030D-6E8A-4147-A177-3AD203B41FA5}">
                      <a16:colId xmlns:a16="http://schemas.microsoft.com/office/drawing/2014/main" val="1447971319"/>
                    </a:ext>
                  </a:extLst>
                </a:gridCol>
                <a:gridCol w="1532298">
                  <a:extLst>
                    <a:ext uri="{9D8B030D-6E8A-4147-A177-3AD203B41FA5}">
                      <a16:colId xmlns:a16="http://schemas.microsoft.com/office/drawing/2014/main" val="1848144080"/>
                    </a:ext>
                  </a:extLst>
                </a:gridCol>
              </a:tblGrid>
              <a:tr h="540616">
                <a:tc>
                  <a:txBody>
                    <a:bodyPr/>
                    <a:lstStyle/>
                    <a:p>
                      <a:r>
                        <a:rPr lang="en-GB" sz="1200" b="1" dirty="0">
                          <a:effectLst/>
                          <a:latin typeface="Calibri" panose="020F0502020204030204" pitchFamily="34" charset="0"/>
                          <a:cs typeface="Calibri" panose="020F0502020204030204" pitchFamily="34" charset="0"/>
                        </a:rPr>
                        <a:t>AAB</a:t>
                      </a:r>
                      <a:endParaRPr lang="en-GB" sz="2400" b="1" dirty="0">
                        <a:effectLst/>
                        <a:latin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GB" sz="1200" b="1" dirty="0">
                          <a:effectLst/>
                          <a:latin typeface="Calibri" panose="020F0502020204030204" pitchFamily="34" charset="0"/>
                          <a:cs typeface="Calibri" panose="020F0502020204030204" pitchFamily="34" charset="0"/>
                        </a:rPr>
                        <a:t>Number of positive DK</a:t>
                      </a:r>
                      <a:endParaRPr lang="en-GB" sz="2400" b="1" dirty="0">
                        <a:effectLst/>
                        <a:latin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GB" sz="1200" b="1">
                          <a:effectLst/>
                          <a:latin typeface="Calibri" panose="020F0502020204030204" pitchFamily="34" charset="0"/>
                          <a:cs typeface="Calibri" panose="020F0502020204030204" pitchFamily="34" charset="0"/>
                        </a:rPr>
                        <a:t>Number of positive SWE</a:t>
                      </a:r>
                      <a:endParaRPr lang="en-GB" sz="2400" b="1">
                        <a:effectLst/>
                        <a:latin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03318752"/>
                  </a:ext>
                </a:extLst>
              </a:tr>
              <a:tr h="270308">
                <a:tc>
                  <a:txBody>
                    <a:bodyPr/>
                    <a:lstStyle/>
                    <a:p>
                      <a:r>
                        <a:rPr lang="en-GB" sz="1200" b="1" dirty="0">
                          <a:effectLst/>
                          <a:latin typeface="Calibri" panose="020F0502020204030204" pitchFamily="34" charset="0"/>
                          <a:cs typeface="Calibri" panose="020F0502020204030204" pitchFamily="34" charset="0"/>
                        </a:rPr>
                        <a:t>GADA</a:t>
                      </a:r>
                      <a:endParaRPr lang="en-GB" sz="2400" b="1" dirty="0">
                        <a:effectLst/>
                        <a:latin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SE" sz="1200" b="1">
                          <a:effectLst/>
                          <a:latin typeface="Calibri" panose="020F0502020204030204" pitchFamily="34" charset="0"/>
                          <a:cs typeface="Calibri" panose="020F0502020204030204" pitchFamily="34" charset="0"/>
                        </a:rPr>
                        <a:t>110/1349 (8.2%)</a:t>
                      </a:r>
                      <a:endParaRPr lang="en-SE" sz="2400" b="1">
                        <a:effectLst/>
                        <a:latin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SE" sz="1200" b="1" dirty="0">
                          <a:effectLst/>
                          <a:latin typeface="Calibri" panose="020F0502020204030204" pitchFamily="34" charset="0"/>
                          <a:cs typeface="Calibri" panose="020F0502020204030204" pitchFamily="34" charset="0"/>
                        </a:rPr>
                        <a:t>37/227</a:t>
                      </a:r>
                      <a:r>
                        <a:rPr lang="sv-SE" sz="1200" b="1" dirty="0">
                          <a:effectLst/>
                          <a:latin typeface="Calibri" panose="020F0502020204030204" pitchFamily="34" charset="0"/>
                          <a:cs typeface="Calibri" panose="020F0502020204030204" pitchFamily="34" charset="0"/>
                        </a:rPr>
                        <a:t>3</a:t>
                      </a:r>
                      <a:r>
                        <a:rPr lang="en-SE" sz="1200" b="1" dirty="0">
                          <a:effectLst/>
                          <a:latin typeface="Calibri" panose="020F0502020204030204" pitchFamily="34" charset="0"/>
                          <a:cs typeface="Calibri" panose="020F0502020204030204" pitchFamily="34" charset="0"/>
                        </a:rPr>
                        <a:t> (1.6%)</a:t>
                      </a:r>
                      <a:endParaRPr lang="en-SE" sz="2400" b="1" dirty="0">
                        <a:effectLst/>
                        <a:latin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79343312"/>
                  </a:ext>
                </a:extLst>
              </a:tr>
              <a:tr h="270308">
                <a:tc>
                  <a:txBody>
                    <a:bodyPr/>
                    <a:lstStyle/>
                    <a:p>
                      <a:r>
                        <a:rPr lang="en-GB" sz="1200" b="1">
                          <a:effectLst/>
                          <a:latin typeface="Calibri" panose="020F0502020204030204" pitchFamily="34" charset="0"/>
                          <a:cs typeface="Calibri" panose="020F0502020204030204" pitchFamily="34" charset="0"/>
                        </a:rPr>
                        <a:t>IA-2A</a:t>
                      </a:r>
                      <a:endParaRPr lang="en-GB" sz="2400" b="1">
                        <a:effectLst/>
                        <a:latin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SE" sz="1200" b="1" dirty="0">
                          <a:effectLst/>
                          <a:latin typeface="Calibri" panose="020F0502020204030204" pitchFamily="34" charset="0"/>
                          <a:cs typeface="Calibri" panose="020F0502020204030204" pitchFamily="34" charset="0"/>
                        </a:rPr>
                        <a:t>49/1349 (3.6%)</a:t>
                      </a:r>
                      <a:endParaRPr lang="en-SE" sz="2400" b="1" dirty="0">
                        <a:effectLst/>
                        <a:latin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SE" sz="1200" b="1" dirty="0">
                          <a:effectLst/>
                          <a:latin typeface="Calibri" panose="020F0502020204030204" pitchFamily="34" charset="0"/>
                          <a:cs typeface="Calibri" panose="020F0502020204030204" pitchFamily="34" charset="0"/>
                        </a:rPr>
                        <a:t>17/227</a:t>
                      </a:r>
                      <a:r>
                        <a:rPr lang="sv-SE" sz="1200" b="1" dirty="0">
                          <a:effectLst/>
                          <a:latin typeface="Calibri" panose="020F0502020204030204" pitchFamily="34" charset="0"/>
                          <a:cs typeface="Calibri" panose="020F0502020204030204" pitchFamily="34" charset="0"/>
                        </a:rPr>
                        <a:t>3</a:t>
                      </a:r>
                      <a:r>
                        <a:rPr lang="en-SE" sz="1200" b="1" dirty="0">
                          <a:effectLst/>
                          <a:latin typeface="Calibri" panose="020F0502020204030204" pitchFamily="34" charset="0"/>
                          <a:cs typeface="Calibri" panose="020F0502020204030204" pitchFamily="34" charset="0"/>
                        </a:rPr>
                        <a:t> (0.75%)</a:t>
                      </a:r>
                      <a:endParaRPr lang="en-SE" sz="2400" b="1" dirty="0">
                        <a:effectLst/>
                        <a:latin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91352494"/>
                  </a:ext>
                </a:extLst>
              </a:tr>
              <a:tr h="270308">
                <a:tc>
                  <a:txBody>
                    <a:bodyPr/>
                    <a:lstStyle/>
                    <a:p>
                      <a:r>
                        <a:rPr lang="en-GB" sz="1200" b="1" dirty="0">
                          <a:effectLst/>
                          <a:latin typeface="Calibri" panose="020F0502020204030204" pitchFamily="34" charset="0"/>
                          <a:cs typeface="Calibri" panose="020F0502020204030204" pitchFamily="34" charset="0"/>
                        </a:rPr>
                        <a:t>IAA</a:t>
                      </a:r>
                      <a:endParaRPr lang="en-GB" sz="2400" b="1" dirty="0">
                        <a:effectLst/>
                        <a:latin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SE" sz="1200" b="1">
                          <a:effectLst/>
                          <a:latin typeface="Calibri" panose="020F0502020204030204" pitchFamily="34" charset="0"/>
                          <a:cs typeface="Calibri" panose="020F0502020204030204" pitchFamily="34" charset="0"/>
                        </a:rPr>
                        <a:t>55/1349 (4.1%)</a:t>
                      </a:r>
                      <a:endParaRPr lang="en-SE" sz="2400" b="1">
                        <a:effectLst/>
                        <a:latin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SE" sz="1200" b="1" dirty="0">
                          <a:effectLst/>
                          <a:latin typeface="Calibri" panose="020F0502020204030204" pitchFamily="34" charset="0"/>
                          <a:cs typeface="Calibri" panose="020F0502020204030204" pitchFamily="34" charset="0"/>
                        </a:rPr>
                        <a:t>45/227</a:t>
                      </a:r>
                      <a:r>
                        <a:rPr lang="sv-SE" sz="1200" b="1" dirty="0">
                          <a:effectLst/>
                          <a:latin typeface="Calibri" panose="020F0502020204030204" pitchFamily="34" charset="0"/>
                          <a:cs typeface="Calibri" panose="020F0502020204030204" pitchFamily="34" charset="0"/>
                        </a:rPr>
                        <a:t>3</a:t>
                      </a:r>
                      <a:r>
                        <a:rPr lang="en-SE" sz="1200" b="1" dirty="0">
                          <a:effectLst/>
                          <a:latin typeface="Calibri" panose="020F0502020204030204" pitchFamily="34" charset="0"/>
                          <a:cs typeface="Calibri" panose="020F0502020204030204" pitchFamily="34" charset="0"/>
                        </a:rPr>
                        <a:t> (2.0%)</a:t>
                      </a:r>
                      <a:endParaRPr lang="en-SE" sz="2400" b="1" dirty="0">
                        <a:effectLst/>
                        <a:latin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14658513"/>
                  </a:ext>
                </a:extLst>
              </a:tr>
              <a:tr h="270308">
                <a:tc>
                  <a:txBody>
                    <a:bodyPr/>
                    <a:lstStyle/>
                    <a:p>
                      <a:r>
                        <a:rPr lang="en-GB" sz="1200" b="1">
                          <a:effectLst/>
                          <a:latin typeface="Calibri" panose="020F0502020204030204" pitchFamily="34" charset="0"/>
                          <a:cs typeface="Calibri" panose="020F0502020204030204" pitchFamily="34" charset="0"/>
                        </a:rPr>
                        <a:t>TPOA</a:t>
                      </a:r>
                      <a:endParaRPr lang="en-GB" sz="2400" b="1">
                        <a:effectLst/>
                        <a:latin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SE" sz="1200" b="1" dirty="0">
                          <a:effectLst/>
                          <a:latin typeface="Calibri" panose="020F0502020204030204" pitchFamily="34" charset="0"/>
                          <a:cs typeface="Calibri" panose="020F0502020204030204" pitchFamily="34" charset="0"/>
                        </a:rPr>
                        <a:t>97/1349 (7.1%)</a:t>
                      </a:r>
                      <a:endParaRPr lang="en-SE" sz="2400" b="1" dirty="0">
                        <a:effectLst/>
                        <a:latin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SE" sz="1200" b="1" dirty="0">
                          <a:effectLst/>
                          <a:latin typeface="Calibri" panose="020F0502020204030204" pitchFamily="34" charset="0"/>
                          <a:cs typeface="Calibri" panose="020F0502020204030204" pitchFamily="34" charset="0"/>
                        </a:rPr>
                        <a:t>116/227</a:t>
                      </a:r>
                      <a:r>
                        <a:rPr lang="sv-SE" sz="1200" b="1" dirty="0">
                          <a:effectLst/>
                          <a:latin typeface="Calibri" panose="020F0502020204030204" pitchFamily="34" charset="0"/>
                          <a:cs typeface="Calibri" panose="020F0502020204030204" pitchFamily="34" charset="0"/>
                        </a:rPr>
                        <a:t>3</a:t>
                      </a:r>
                      <a:r>
                        <a:rPr lang="en-SE" sz="1200" b="1" dirty="0">
                          <a:effectLst/>
                          <a:latin typeface="Calibri" panose="020F0502020204030204" pitchFamily="34" charset="0"/>
                          <a:cs typeface="Calibri" panose="020F0502020204030204" pitchFamily="34" charset="0"/>
                        </a:rPr>
                        <a:t> (5.1%)</a:t>
                      </a:r>
                      <a:endParaRPr lang="en-SE" sz="2400" b="1" dirty="0">
                        <a:effectLst/>
                        <a:latin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53408695"/>
                  </a:ext>
                </a:extLst>
              </a:tr>
              <a:tr h="270308">
                <a:tc>
                  <a:txBody>
                    <a:bodyPr/>
                    <a:lstStyle/>
                    <a:p>
                      <a:r>
                        <a:rPr lang="en-GB" sz="1200" b="1" dirty="0">
                          <a:effectLst/>
                          <a:latin typeface="Calibri" panose="020F0502020204030204" pitchFamily="34" charset="0"/>
                          <a:cs typeface="Calibri" panose="020F0502020204030204" pitchFamily="34" charset="0"/>
                        </a:rPr>
                        <a:t>tTGA</a:t>
                      </a:r>
                      <a:endParaRPr lang="en-GB" sz="2400" b="1" dirty="0">
                        <a:effectLst/>
                        <a:latin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SE" sz="1200" b="1" dirty="0">
                          <a:effectLst/>
                          <a:latin typeface="Calibri" panose="020F0502020204030204" pitchFamily="34" charset="0"/>
                          <a:cs typeface="Calibri" panose="020F0502020204030204" pitchFamily="34" charset="0"/>
                        </a:rPr>
                        <a:t>63/1349 (4.7%)</a:t>
                      </a:r>
                      <a:endParaRPr lang="en-SE" sz="2400" b="1" dirty="0">
                        <a:effectLst/>
                        <a:latin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SE" sz="1200" b="1" dirty="0">
                          <a:effectLst/>
                          <a:latin typeface="Calibri" panose="020F0502020204030204" pitchFamily="34" charset="0"/>
                          <a:cs typeface="Calibri" panose="020F0502020204030204" pitchFamily="34" charset="0"/>
                        </a:rPr>
                        <a:t>89/227</a:t>
                      </a:r>
                      <a:r>
                        <a:rPr lang="sv-SE" sz="1200" b="1" dirty="0">
                          <a:effectLst/>
                          <a:latin typeface="Calibri" panose="020F0502020204030204" pitchFamily="34" charset="0"/>
                          <a:cs typeface="Calibri" panose="020F0502020204030204" pitchFamily="34" charset="0"/>
                        </a:rPr>
                        <a:t>3</a:t>
                      </a:r>
                      <a:r>
                        <a:rPr lang="en-SE" sz="1200" b="1" dirty="0">
                          <a:effectLst/>
                          <a:latin typeface="Calibri" panose="020F0502020204030204" pitchFamily="34" charset="0"/>
                          <a:cs typeface="Calibri" panose="020F0502020204030204" pitchFamily="34" charset="0"/>
                        </a:rPr>
                        <a:t> (3.9%)</a:t>
                      </a:r>
                      <a:endParaRPr lang="en-SE" sz="2400" b="1" dirty="0">
                        <a:effectLst/>
                        <a:latin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45969638"/>
                  </a:ext>
                </a:extLst>
              </a:tr>
              <a:tr h="270308">
                <a:tc>
                  <a:txBody>
                    <a:bodyPr/>
                    <a:lstStyle/>
                    <a:p>
                      <a:r>
                        <a:rPr lang="en-US" sz="1200" b="1" dirty="0">
                          <a:effectLst/>
                          <a:latin typeface="Calibri" panose="020F0502020204030204" pitchFamily="34" charset="0"/>
                          <a:cs typeface="Calibri" panose="020F0502020204030204" pitchFamily="34" charset="0"/>
                        </a:rPr>
                        <a:t>Overall number of positives</a:t>
                      </a:r>
                      <a:endParaRPr lang="en-US" sz="2400" b="1" dirty="0">
                        <a:effectLst/>
                        <a:latin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SE" sz="1200" b="1" dirty="0">
                          <a:effectLst/>
                          <a:latin typeface="Calibri" panose="020F0502020204030204" pitchFamily="34" charset="0"/>
                          <a:cs typeface="Calibri" panose="020F0502020204030204" pitchFamily="34" charset="0"/>
                        </a:rPr>
                        <a:t>259/1349 (19.2%)</a:t>
                      </a:r>
                      <a:endParaRPr lang="en-SE" sz="2400" b="1" dirty="0">
                        <a:effectLst/>
                        <a:latin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200" b="1">
                          <a:effectLst/>
                          <a:latin typeface="Calibri" panose="020F0502020204030204" pitchFamily="34" charset="0"/>
                          <a:cs typeface="Calibri" panose="020F0502020204030204" pitchFamily="34" charset="0"/>
                        </a:rPr>
                        <a:t>257/2273 </a:t>
                      </a:r>
                      <a:r>
                        <a:rPr lang="en-US" sz="1200" b="1" dirty="0">
                          <a:effectLst/>
                          <a:latin typeface="Calibri" panose="020F0502020204030204" pitchFamily="34" charset="0"/>
                          <a:cs typeface="Calibri" panose="020F0502020204030204" pitchFamily="34" charset="0"/>
                        </a:rPr>
                        <a:t>(11.3%)</a:t>
                      </a:r>
                      <a:endParaRPr lang="en-US" sz="2400" b="1" dirty="0">
                        <a:effectLst/>
                        <a:latin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88839941"/>
                  </a:ext>
                </a:extLst>
              </a:tr>
            </a:tbl>
          </a:graphicData>
        </a:graphic>
      </p:graphicFrame>
      <p:sp>
        <p:nvSpPr>
          <p:cNvPr id="6" name="Rectangle 1">
            <a:extLst>
              <a:ext uri="{FF2B5EF4-FFF2-40B4-BE49-F238E27FC236}">
                <a16:creationId xmlns:a16="http://schemas.microsoft.com/office/drawing/2014/main" id="{0F6BBA6C-D123-F8D7-7ED3-2DA096CEF8EF}"/>
              </a:ext>
            </a:extLst>
          </p:cNvPr>
          <p:cNvSpPr>
            <a:spLocks noChangeArrowheads="1"/>
          </p:cNvSpPr>
          <p:nvPr/>
        </p:nvSpPr>
        <p:spPr bwMode="auto">
          <a:xfrm>
            <a:off x="3796348" y="217836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800" b="0" i="0" u="none" strike="noStrike" cap="none" normalizeH="0" baseline="0">
                <a:ln>
                  <a:noFill/>
                </a:ln>
                <a:solidFill>
                  <a:schemeClr val="tx1"/>
                </a:solidFill>
                <a:effectLst/>
                <a:latin typeface="Arial" panose="020B0604020202020204" pitchFamily="34" charset="0"/>
              </a:rPr>
            </a:br>
            <a:endParaRPr kumimoji="0" lang="en-SE" altLang="en-SE" sz="1800" b="0" i="0" u="none" strike="noStrike" cap="none" normalizeH="0" baseline="0">
              <a:ln>
                <a:noFill/>
              </a:ln>
              <a:solidFill>
                <a:schemeClr val="tx1"/>
              </a:solidFill>
              <a:effectLst/>
              <a:latin typeface="Arial" panose="020B0604020202020204" pitchFamily="34" charset="0"/>
            </a:endParaRPr>
          </a:p>
        </p:txBody>
      </p:sp>
      <p:sp>
        <p:nvSpPr>
          <p:cNvPr id="9" name="Oval 8">
            <a:extLst>
              <a:ext uri="{FF2B5EF4-FFF2-40B4-BE49-F238E27FC236}">
                <a16:creationId xmlns:a16="http://schemas.microsoft.com/office/drawing/2014/main" id="{E637822F-FEFF-EA7C-EA5C-8531414EF3CC}"/>
              </a:ext>
            </a:extLst>
          </p:cNvPr>
          <p:cNvSpPr/>
          <p:nvPr/>
        </p:nvSpPr>
        <p:spPr>
          <a:xfrm>
            <a:off x="5645345" y="4131497"/>
            <a:ext cx="1465920" cy="422902"/>
          </a:xfrm>
          <a:prstGeom prst="ellipse">
            <a:avLst/>
          </a:prstGeom>
          <a:noFill/>
          <a:ln w="28575">
            <a:solidFill>
              <a:srgbClr val="EE1C24"/>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SE"/>
          </a:p>
        </p:txBody>
      </p:sp>
      <p:pic>
        <p:nvPicPr>
          <p:cNvPr id="11" name="Bildobjekt 10">
            <a:extLst>
              <a:ext uri="{FF2B5EF4-FFF2-40B4-BE49-F238E27FC236}">
                <a16:creationId xmlns:a16="http://schemas.microsoft.com/office/drawing/2014/main" id="{165E3822-1AD6-427D-AC1B-6800AF86026D}"/>
              </a:ext>
            </a:extLst>
          </p:cNvPr>
          <p:cNvPicPr>
            <a:picLocks noChangeAspect="1"/>
          </p:cNvPicPr>
          <p:nvPr/>
        </p:nvPicPr>
        <p:blipFill>
          <a:blip r:embed="rId4"/>
          <a:stretch>
            <a:fillRect/>
          </a:stretch>
        </p:blipFill>
        <p:spPr>
          <a:xfrm>
            <a:off x="0" y="-32487"/>
            <a:ext cx="9144000" cy="835152"/>
          </a:xfrm>
          <a:prstGeom prst="rect">
            <a:avLst/>
          </a:prstGeom>
        </p:spPr>
      </p:pic>
      <p:pic>
        <p:nvPicPr>
          <p:cNvPr id="12" name="Graphic 6">
            <a:extLst>
              <a:ext uri="{FF2B5EF4-FFF2-40B4-BE49-F238E27FC236}">
                <a16:creationId xmlns:a16="http://schemas.microsoft.com/office/drawing/2014/main" id="{2E167831-1925-4509-8492-DCA40FF9DE2B}"/>
              </a:ext>
            </a:extLst>
          </p:cNvPr>
          <p:cNvPicPr>
            <a:picLocks noChangeAspect="1"/>
          </p:cNvPicPr>
          <p:nvPr/>
        </p:nvPicPr>
        <p:blipFill rotWithShape="1">
          <a:blip r:embed="rId5">
            <a:extLst>
              <a:ext uri="{96DAC541-7B7A-43D3-8B79-37D633B846F1}">
                <asvg:svgBlip xmlns:asvg="http://schemas.microsoft.com/office/drawing/2016/SVG/main" r:embed="rId6"/>
              </a:ext>
            </a:extLst>
          </a:blip>
          <a:srcRect l="6721" t="7238" r="6340" b="11408"/>
          <a:stretch/>
        </p:blipFill>
        <p:spPr>
          <a:xfrm>
            <a:off x="8200352" y="89994"/>
            <a:ext cx="780870" cy="712671"/>
          </a:xfrm>
          <a:prstGeom prst="rect">
            <a:avLst/>
          </a:prstGeom>
        </p:spPr>
      </p:pic>
      <p:pic>
        <p:nvPicPr>
          <p:cNvPr id="13" name="Picture 2">
            <a:extLst>
              <a:ext uri="{FF2B5EF4-FFF2-40B4-BE49-F238E27FC236}">
                <a16:creationId xmlns:a16="http://schemas.microsoft.com/office/drawing/2014/main" id="{94C9336B-1988-479C-AE37-D3BCBFCEC2BB}"/>
              </a:ext>
            </a:extLst>
          </p:cNvPr>
          <p:cNvPicPr>
            <a:picLocks noChangeAspect="1"/>
          </p:cNvPicPr>
          <p:nvPr/>
        </p:nvPicPr>
        <p:blipFill>
          <a:blip r:embed="rId7"/>
          <a:stretch>
            <a:fillRect/>
          </a:stretch>
        </p:blipFill>
        <p:spPr>
          <a:xfrm>
            <a:off x="162778" y="163624"/>
            <a:ext cx="914908" cy="565413"/>
          </a:xfrm>
          <a:prstGeom prst="rect">
            <a:avLst/>
          </a:prstGeom>
        </p:spPr>
      </p:pic>
      <p:sp>
        <p:nvSpPr>
          <p:cNvPr id="16" name="textruta 15">
            <a:extLst>
              <a:ext uri="{FF2B5EF4-FFF2-40B4-BE49-F238E27FC236}">
                <a16:creationId xmlns:a16="http://schemas.microsoft.com/office/drawing/2014/main" id="{8D33B18C-4432-4791-8AE2-D2E02C911E7F}"/>
              </a:ext>
            </a:extLst>
          </p:cNvPr>
          <p:cNvSpPr txBox="1"/>
          <p:nvPr/>
        </p:nvSpPr>
        <p:spPr>
          <a:xfrm>
            <a:off x="1621997" y="172274"/>
            <a:ext cx="6187912" cy="461665"/>
          </a:xfrm>
          <a:prstGeom prst="rect">
            <a:avLst/>
          </a:prstGeom>
          <a:noFill/>
        </p:spPr>
        <p:txBody>
          <a:bodyPr wrap="none" rtlCol="0">
            <a:spAutoFit/>
          </a:bodyPr>
          <a:lstStyle/>
          <a:p>
            <a:pPr algn="ctr"/>
            <a:r>
              <a:rPr lang="en-US" sz="2400" b="1" dirty="0">
                <a:solidFill>
                  <a:schemeClr val="bg1"/>
                </a:solidFill>
                <a:latin typeface="Calibri" panose="020F0502020204030204" pitchFamily="34" charset="0"/>
                <a:ea typeface="Verdana"/>
                <a:cs typeface="Calibri" panose="020F0502020204030204" pitchFamily="34" charset="0"/>
                <a:sym typeface="Verdana"/>
              </a:rPr>
              <a:t>SCREENING OF DANISH FDRs OF T1D CHILDREN</a:t>
            </a:r>
            <a:endParaRPr lang="sv-SE" sz="2400" dirty="0">
              <a:solidFill>
                <a:schemeClr val="bg1"/>
              </a:solidFill>
              <a:latin typeface="Calibri" panose="020F0502020204030204" pitchFamily="34" charset="0"/>
              <a:cs typeface="Calibri" panose="020F0502020204030204" pitchFamily="34" charset="0"/>
            </a:endParaRPr>
          </a:p>
        </p:txBody>
      </p:sp>
      <p:pic>
        <p:nvPicPr>
          <p:cNvPr id="18" name="Picture 7">
            <a:extLst>
              <a:ext uri="{FF2B5EF4-FFF2-40B4-BE49-F238E27FC236}">
                <a16:creationId xmlns:a16="http://schemas.microsoft.com/office/drawing/2014/main" id="{3A1A5E15-4BE4-44AF-9C17-BD45B7712120}"/>
              </a:ext>
            </a:extLst>
          </p:cNvPr>
          <p:cNvPicPr>
            <a:picLocks/>
          </p:cNvPicPr>
          <p:nvPr/>
        </p:nvPicPr>
        <p:blipFill>
          <a:blip r:embed="rId8"/>
          <a:stretch>
            <a:fillRect/>
          </a:stretch>
        </p:blipFill>
        <p:spPr>
          <a:xfrm>
            <a:off x="6595941" y="2463032"/>
            <a:ext cx="327445" cy="217435"/>
          </a:xfrm>
          <a:prstGeom prst="rect">
            <a:avLst/>
          </a:prstGeom>
        </p:spPr>
      </p:pic>
      <p:pic>
        <p:nvPicPr>
          <p:cNvPr id="3" name="Bildobjekt 2">
            <a:extLst>
              <a:ext uri="{FF2B5EF4-FFF2-40B4-BE49-F238E27FC236}">
                <a16:creationId xmlns:a16="http://schemas.microsoft.com/office/drawing/2014/main" id="{35647D19-F560-4B72-99B2-8164DF54F853}"/>
              </a:ext>
            </a:extLst>
          </p:cNvPr>
          <p:cNvPicPr>
            <a:picLocks noChangeAspect="1"/>
          </p:cNvPicPr>
          <p:nvPr/>
        </p:nvPicPr>
        <p:blipFill>
          <a:blip r:embed="rId9"/>
          <a:stretch>
            <a:fillRect/>
          </a:stretch>
        </p:blipFill>
        <p:spPr>
          <a:xfrm>
            <a:off x="8093997" y="2495299"/>
            <a:ext cx="358428" cy="227786"/>
          </a:xfrm>
          <a:prstGeom prst="rect">
            <a:avLst/>
          </a:prstGeom>
        </p:spPr>
      </p:pic>
    </p:spTree>
    <p:extLst>
      <p:ext uri="{BB962C8B-B14F-4D97-AF65-F5344CB8AC3E}">
        <p14:creationId xmlns:p14="http://schemas.microsoft.com/office/powerpoint/2010/main" val="7661028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Content Placeholder 2">
            <a:extLst>
              <a:ext uri="{FF2B5EF4-FFF2-40B4-BE49-F238E27FC236}">
                <a16:creationId xmlns:a16="http://schemas.microsoft.com/office/drawing/2014/main" id="{4D5DF694-2097-E0C2-84EB-31557CAD7BE0}"/>
              </a:ext>
            </a:extLst>
          </p:cNvPr>
          <p:cNvGraphicFramePr>
            <a:graphicFrameLocks noGrp="1"/>
          </p:cNvGraphicFramePr>
          <p:nvPr>
            <p:ph idx="1"/>
            <p:extLst>
              <p:ext uri="{D42A27DB-BD31-4B8C-83A1-F6EECF244321}">
                <p14:modId xmlns:p14="http://schemas.microsoft.com/office/powerpoint/2010/main" val="297762610"/>
              </p:ext>
            </p:extLst>
          </p:nvPr>
        </p:nvGraphicFramePr>
        <p:xfrm>
          <a:off x="582560" y="1251774"/>
          <a:ext cx="7939248" cy="319842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353BAEF1-71CE-6E75-9338-E46C4531DA43}"/>
              </a:ext>
            </a:extLst>
          </p:cNvPr>
          <p:cNvPicPr>
            <a:picLocks noChangeAspect="1"/>
          </p:cNvPicPr>
          <p:nvPr/>
        </p:nvPicPr>
        <p:blipFill>
          <a:blip r:embed="rId8"/>
          <a:stretch>
            <a:fillRect/>
          </a:stretch>
        </p:blipFill>
        <p:spPr>
          <a:xfrm>
            <a:off x="171196" y="4442885"/>
            <a:ext cx="914908" cy="565413"/>
          </a:xfrm>
          <a:prstGeom prst="rect">
            <a:avLst/>
          </a:prstGeom>
        </p:spPr>
      </p:pic>
      <p:pic>
        <p:nvPicPr>
          <p:cNvPr id="9" name="Bildobjekt 8">
            <a:extLst>
              <a:ext uri="{FF2B5EF4-FFF2-40B4-BE49-F238E27FC236}">
                <a16:creationId xmlns:a16="http://schemas.microsoft.com/office/drawing/2014/main" id="{C8ECA872-B24C-4C27-9B29-896F23DE6D0E}"/>
              </a:ext>
            </a:extLst>
          </p:cNvPr>
          <p:cNvPicPr>
            <a:picLocks noChangeAspect="1"/>
          </p:cNvPicPr>
          <p:nvPr/>
        </p:nvPicPr>
        <p:blipFill>
          <a:blip r:embed="rId9"/>
          <a:stretch>
            <a:fillRect/>
          </a:stretch>
        </p:blipFill>
        <p:spPr>
          <a:xfrm>
            <a:off x="0" y="-39797"/>
            <a:ext cx="9144000" cy="835152"/>
          </a:xfrm>
          <a:prstGeom prst="rect">
            <a:avLst/>
          </a:prstGeom>
        </p:spPr>
      </p:pic>
      <p:pic>
        <p:nvPicPr>
          <p:cNvPr id="10" name="Graphic 6">
            <a:extLst>
              <a:ext uri="{FF2B5EF4-FFF2-40B4-BE49-F238E27FC236}">
                <a16:creationId xmlns:a16="http://schemas.microsoft.com/office/drawing/2014/main" id="{33A737FF-6343-40D0-8A0D-607D00CC7BEE}"/>
              </a:ext>
            </a:extLst>
          </p:cNvPr>
          <p:cNvPicPr>
            <a:picLocks noChangeAspect="1"/>
          </p:cNvPicPr>
          <p:nvPr/>
        </p:nvPicPr>
        <p:blipFill rotWithShape="1">
          <a:blip r:embed="rId10">
            <a:extLst>
              <a:ext uri="{96DAC541-7B7A-43D3-8B79-37D633B846F1}">
                <asvg:svgBlip xmlns:asvg="http://schemas.microsoft.com/office/drawing/2016/SVG/main" r:embed="rId11"/>
              </a:ext>
            </a:extLst>
          </a:blip>
          <a:srcRect l="6721" t="7238" r="6340" b="11408"/>
          <a:stretch/>
        </p:blipFill>
        <p:spPr>
          <a:xfrm>
            <a:off x="8200352" y="89994"/>
            <a:ext cx="780870" cy="712671"/>
          </a:xfrm>
          <a:prstGeom prst="rect">
            <a:avLst/>
          </a:prstGeom>
        </p:spPr>
      </p:pic>
      <p:pic>
        <p:nvPicPr>
          <p:cNvPr id="11" name="Picture 2">
            <a:extLst>
              <a:ext uri="{FF2B5EF4-FFF2-40B4-BE49-F238E27FC236}">
                <a16:creationId xmlns:a16="http://schemas.microsoft.com/office/drawing/2014/main" id="{06D7C041-32B4-4280-9AFD-6BF6FDDAFDBB}"/>
              </a:ext>
            </a:extLst>
          </p:cNvPr>
          <p:cNvPicPr>
            <a:picLocks noChangeAspect="1"/>
          </p:cNvPicPr>
          <p:nvPr/>
        </p:nvPicPr>
        <p:blipFill>
          <a:blip r:embed="rId8"/>
          <a:stretch>
            <a:fillRect/>
          </a:stretch>
        </p:blipFill>
        <p:spPr>
          <a:xfrm>
            <a:off x="162778" y="163624"/>
            <a:ext cx="914908" cy="565413"/>
          </a:xfrm>
          <a:prstGeom prst="rect">
            <a:avLst/>
          </a:prstGeom>
        </p:spPr>
      </p:pic>
      <p:sp>
        <p:nvSpPr>
          <p:cNvPr id="12" name="textruta 11">
            <a:extLst>
              <a:ext uri="{FF2B5EF4-FFF2-40B4-BE49-F238E27FC236}">
                <a16:creationId xmlns:a16="http://schemas.microsoft.com/office/drawing/2014/main" id="{33C5278A-998C-4C7F-9659-B89DCA2B9BBB}"/>
              </a:ext>
            </a:extLst>
          </p:cNvPr>
          <p:cNvSpPr txBox="1"/>
          <p:nvPr/>
        </p:nvSpPr>
        <p:spPr>
          <a:xfrm>
            <a:off x="3242622" y="215496"/>
            <a:ext cx="2443298" cy="461665"/>
          </a:xfrm>
          <a:prstGeom prst="rect">
            <a:avLst/>
          </a:prstGeom>
          <a:noFill/>
        </p:spPr>
        <p:txBody>
          <a:bodyPr wrap="none" rtlCol="0">
            <a:spAutoFit/>
          </a:bodyPr>
          <a:lstStyle/>
          <a:p>
            <a:pPr algn="ctr"/>
            <a:r>
              <a:rPr lang="sv-SE" sz="2400" dirty="0">
                <a:solidFill>
                  <a:schemeClr val="bg1"/>
                </a:solidFill>
              </a:rPr>
              <a:t>CONCLUSIONS</a:t>
            </a:r>
          </a:p>
        </p:txBody>
      </p:sp>
    </p:spTree>
    <p:extLst>
      <p:ext uri="{BB962C8B-B14F-4D97-AF65-F5344CB8AC3E}">
        <p14:creationId xmlns:p14="http://schemas.microsoft.com/office/powerpoint/2010/main" val="40957603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 7">
            <a:extLst>
              <a:ext uri="{FF2B5EF4-FFF2-40B4-BE49-F238E27FC236}">
                <a16:creationId xmlns:a16="http://schemas.microsoft.com/office/drawing/2014/main" id="{E34FEED5-A883-EEB2-752A-C8AAE8EFCAF6}"/>
              </a:ext>
            </a:extLst>
          </p:cNvPr>
          <p:cNvGraphicFramePr/>
          <p:nvPr/>
        </p:nvGraphicFramePr>
        <p:xfrm>
          <a:off x="1316124" y="1178526"/>
          <a:ext cx="6511752" cy="38990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8" name="TextBox 17">
            <a:extLst>
              <a:ext uri="{FF2B5EF4-FFF2-40B4-BE49-F238E27FC236}">
                <a16:creationId xmlns:a16="http://schemas.microsoft.com/office/drawing/2014/main" id="{AE42A1AE-AEBE-15ED-78BF-351A8211727B}"/>
              </a:ext>
            </a:extLst>
          </p:cNvPr>
          <p:cNvSpPr txBox="1"/>
          <p:nvPr/>
        </p:nvSpPr>
        <p:spPr>
          <a:xfrm>
            <a:off x="3979179" y="1517096"/>
            <a:ext cx="1208295" cy="646331"/>
          </a:xfrm>
          <a:prstGeom prst="rect">
            <a:avLst/>
          </a:prstGeom>
          <a:noFill/>
        </p:spPr>
        <p:txBody>
          <a:bodyPr wrap="square" rtlCol="0">
            <a:spAutoFit/>
          </a:bodyPr>
          <a:lstStyle/>
          <a:p>
            <a:pPr lvl="0" algn="ctr"/>
            <a:r>
              <a:rPr lang="en-GB" sz="1200" b="1" dirty="0">
                <a:solidFill>
                  <a:schemeClr val="bg1"/>
                </a:solidFill>
                <a:latin typeface="Calibri" panose="020F0502020204030204" pitchFamily="34" charset="0"/>
                <a:ea typeface="Verdana" panose="020B0604030504040204" pitchFamily="34" charset="0"/>
                <a:cs typeface="Calibri" panose="020F0502020204030204" pitchFamily="34" charset="0"/>
              </a:rPr>
              <a:t>TYPE 1 DIABETES</a:t>
            </a:r>
          </a:p>
          <a:p>
            <a:pPr lvl="0" algn="ctr"/>
            <a:r>
              <a:rPr lang="en-GB" sz="1200" b="1" dirty="0">
                <a:solidFill>
                  <a:schemeClr val="bg1"/>
                </a:solidFill>
                <a:latin typeface="Calibri" panose="020F0502020204030204" pitchFamily="34" charset="0"/>
                <a:ea typeface="Verdana" panose="020B0604030504040204" pitchFamily="34" charset="0"/>
                <a:cs typeface="Calibri" panose="020F0502020204030204" pitchFamily="34" charset="0"/>
              </a:rPr>
              <a:t>(T1D)</a:t>
            </a:r>
          </a:p>
        </p:txBody>
      </p:sp>
      <p:sp>
        <p:nvSpPr>
          <p:cNvPr id="19" name="TextBox 18">
            <a:extLst>
              <a:ext uri="{FF2B5EF4-FFF2-40B4-BE49-F238E27FC236}">
                <a16:creationId xmlns:a16="http://schemas.microsoft.com/office/drawing/2014/main" id="{DD40108C-BF7F-A3A8-93CF-5D4B3437FE27}"/>
              </a:ext>
            </a:extLst>
          </p:cNvPr>
          <p:cNvSpPr txBox="1"/>
          <p:nvPr/>
        </p:nvSpPr>
        <p:spPr>
          <a:xfrm>
            <a:off x="2601622" y="3900876"/>
            <a:ext cx="1129712" cy="646331"/>
          </a:xfrm>
          <a:prstGeom prst="rect">
            <a:avLst/>
          </a:prstGeom>
          <a:noFill/>
        </p:spPr>
        <p:txBody>
          <a:bodyPr wrap="square" rtlCol="0">
            <a:spAutoFit/>
          </a:bodyPr>
          <a:lstStyle/>
          <a:p>
            <a:pPr lvl="0" algn="ctr"/>
            <a:r>
              <a:rPr lang="en-GB" sz="1200" b="1" dirty="0">
                <a:solidFill>
                  <a:schemeClr val="bg1"/>
                </a:solidFill>
                <a:latin typeface="Calibri" panose="020F0502020204030204" pitchFamily="34" charset="0"/>
                <a:ea typeface="Verdana" panose="020B0604030504040204" pitchFamily="34" charset="0"/>
                <a:cs typeface="Calibri" panose="020F0502020204030204" pitchFamily="34" charset="0"/>
              </a:rPr>
              <a:t>CELIAC </a:t>
            </a:r>
          </a:p>
          <a:p>
            <a:pPr lvl="0" algn="ctr"/>
            <a:r>
              <a:rPr lang="en-GB" sz="1200" b="1" dirty="0">
                <a:solidFill>
                  <a:schemeClr val="bg1"/>
                </a:solidFill>
                <a:latin typeface="Calibri" panose="020F0502020204030204" pitchFamily="34" charset="0"/>
                <a:ea typeface="Verdana" panose="020B0604030504040204" pitchFamily="34" charset="0"/>
                <a:cs typeface="Calibri" panose="020F0502020204030204" pitchFamily="34" charset="0"/>
              </a:rPr>
              <a:t>DISEASE</a:t>
            </a:r>
          </a:p>
          <a:p>
            <a:pPr lvl="0" algn="ctr"/>
            <a:r>
              <a:rPr lang="en-GB" sz="1200" b="1" dirty="0">
                <a:solidFill>
                  <a:schemeClr val="bg1"/>
                </a:solidFill>
                <a:latin typeface="Calibri" panose="020F0502020204030204" pitchFamily="34" charset="0"/>
                <a:ea typeface="Verdana" panose="020B0604030504040204" pitchFamily="34" charset="0"/>
                <a:cs typeface="Calibri" panose="020F0502020204030204" pitchFamily="34" charset="0"/>
              </a:rPr>
              <a:t>(CD)</a:t>
            </a:r>
          </a:p>
        </p:txBody>
      </p:sp>
      <p:sp>
        <p:nvSpPr>
          <p:cNvPr id="26" name="TextBox 25">
            <a:extLst>
              <a:ext uri="{FF2B5EF4-FFF2-40B4-BE49-F238E27FC236}">
                <a16:creationId xmlns:a16="http://schemas.microsoft.com/office/drawing/2014/main" id="{968E1FFC-CEAD-98F4-91F5-017CB740F664}"/>
              </a:ext>
            </a:extLst>
          </p:cNvPr>
          <p:cNvSpPr txBox="1"/>
          <p:nvPr/>
        </p:nvSpPr>
        <p:spPr>
          <a:xfrm>
            <a:off x="5265786" y="3820866"/>
            <a:ext cx="1354338" cy="738664"/>
          </a:xfrm>
          <a:prstGeom prst="rect">
            <a:avLst/>
          </a:prstGeom>
          <a:noFill/>
        </p:spPr>
        <p:txBody>
          <a:bodyPr wrap="square" rtlCol="0">
            <a:spAutoFit/>
          </a:bodyPr>
          <a:lstStyle/>
          <a:p>
            <a:pPr algn="ctr"/>
            <a:r>
              <a:rPr lang="en-GB" sz="1100" b="1" dirty="0">
                <a:solidFill>
                  <a:schemeClr val="bg1"/>
                </a:solidFill>
                <a:latin typeface="Calibri" panose="020F0502020204030204" pitchFamily="34" charset="0"/>
                <a:cs typeface="Calibri" panose="020F0502020204030204" pitchFamily="34" charset="0"/>
              </a:rPr>
              <a:t>AUTOIMMUNE THYROIDITIS</a:t>
            </a:r>
          </a:p>
          <a:p>
            <a:pPr algn="ctr"/>
            <a:r>
              <a:rPr lang="en-GB" sz="1100" b="1" dirty="0">
                <a:solidFill>
                  <a:schemeClr val="bg1"/>
                </a:solidFill>
                <a:latin typeface="Calibri" panose="020F0502020204030204" pitchFamily="34" charset="0"/>
                <a:cs typeface="Calibri" panose="020F0502020204030204" pitchFamily="34" charset="0"/>
              </a:rPr>
              <a:t>(AIT)</a:t>
            </a:r>
          </a:p>
          <a:p>
            <a:pPr algn="ctr"/>
            <a:endParaRPr lang="en-SE" sz="900" b="1" dirty="0">
              <a:solidFill>
                <a:schemeClr val="bg1"/>
              </a:solidFill>
              <a:latin typeface="Frutiger LT Std 55 Roman" panose="020B0602020204020204" pitchFamily="34" charset="0"/>
            </a:endParaRPr>
          </a:p>
        </p:txBody>
      </p:sp>
      <p:pic>
        <p:nvPicPr>
          <p:cNvPr id="14" name="Picture 13">
            <a:extLst>
              <a:ext uri="{FF2B5EF4-FFF2-40B4-BE49-F238E27FC236}">
                <a16:creationId xmlns:a16="http://schemas.microsoft.com/office/drawing/2014/main" id="{F4ABA0C2-30A5-B215-EC33-B456591E3889}"/>
              </a:ext>
            </a:extLst>
          </p:cNvPr>
          <p:cNvPicPr>
            <a:picLocks noChangeAspect="1"/>
          </p:cNvPicPr>
          <p:nvPr/>
        </p:nvPicPr>
        <p:blipFill>
          <a:blip r:embed="rId8"/>
          <a:stretch>
            <a:fillRect/>
          </a:stretch>
        </p:blipFill>
        <p:spPr>
          <a:xfrm>
            <a:off x="5975722" y="393326"/>
            <a:ext cx="415350" cy="351000"/>
          </a:xfrm>
          <a:prstGeom prst="rect">
            <a:avLst/>
          </a:prstGeom>
        </p:spPr>
      </p:pic>
      <p:pic>
        <p:nvPicPr>
          <p:cNvPr id="15" name="Picture 14">
            <a:extLst>
              <a:ext uri="{FF2B5EF4-FFF2-40B4-BE49-F238E27FC236}">
                <a16:creationId xmlns:a16="http://schemas.microsoft.com/office/drawing/2014/main" id="{B0584901-2B68-D01A-4CDD-AD68BE404A3D}"/>
              </a:ext>
            </a:extLst>
          </p:cNvPr>
          <p:cNvPicPr>
            <a:picLocks noChangeAspect="1"/>
          </p:cNvPicPr>
          <p:nvPr/>
        </p:nvPicPr>
        <p:blipFill>
          <a:blip r:embed="rId8"/>
          <a:stretch>
            <a:fillRect/>
          </a:stretch>
        </p:blipFill>
        <p:spPr>
          <a:xfrm>
            <a:off x="5508923" y="861459"/>
            <a:ext cx="415350" cy="351000"/>
          </a:xfrm>
          <a:prstGeom prst="rect">
            <a:avLst/>
          </a:prstGeom>
        </p:spPr>
      </p:pic>
      <p:pic>
        <p:nvPicPr>
          <p:cNvPr id="17" name="Picture 16">
            <a:extLst>
              <a:ext uri="{FF2B5EF4-FFF2-40B4-BE49-F238E27FC236}">
                <a16:creationId xmlns:a16="http://schemas.microsoft.com/office/drawing/2014/main" id="{B11A86CE-8C83-67E0-A541-6FC4165522F0}"/>
              </a:ext>
            </a:extLst>
          </p:cNvPr>
          <p:cNvPicPr>
            <a:picLocks noChangeAspect="1"/>
          </p:cNvPicPr>
          <p:nvPr/>
        </p:nvPicPr>
        <p:blipFill>
          <a:blip r:embed="rId8"/>
          <a:stretch>
            <a:fillRect/>
          </a:stretch>
        </p:blipFill>
        <p:spPr>
          <a:xfrm>
            <a:off x="5489775" y="1257374"/>
            <a:ext cx="415350" cy="351000"/>
          </a:xfrm>
          <a:prstGeom prst="rect">
            <a:avLst/>
          </a:prstGeom>
        </p:spPr>
      </p:pic>
      <p:pic>
        <p:nvPicPr>
          <p:cNvPr id="20" name="Picture 19">
            <a:extLst>
              <a:ext uri="{FF2B5EF4-FFF2-40B4-BE49-F238E27FC236}">
                <a16:creationId xmlns:a16="http://schemas.microsoft.com/office/drawing/2014/main" id="{506A7F9E-594E-4AE0-2C14-59B83E57B8A6}"/>
              </a:ext>
            </a:extLst>
          </p:cNvPr>
          <p:cNvPicPr>
            <a:picLocks noChangeAspect="1"/>
          </p:cNvPicPr>
          <p:nvPr/>
        </p:nvPicPr>
        <p:blipFill>
          <a:blip r:embed="rId8"/>
          <a:stretch>
            <a:fillRect/>
          </a:stretch>
        </p:blipFill>
        <p:spPr>
          <a:xfrm>
            <a:off x="5517601" y="1640545"/>
            <a:ext cx="415350" cy="351000"/>
          </a:xfrm>
          <a:prstGeom prst="rect">
            <a:avLst/>
          </a:prstGeom>
        </p:spPr>
      </p:pic>
      <p:sp>
        <p:nvSpPr>
          <p:cNvPr id="21" name="TextBox 20">
            <a:extLst>
              <a:ext uri="{FF2B5EF4-FFF2-40B4-BE49-F238E27FC236}">
                <a16:creationId xmlns:a16="http://schemas.microsoft.com/office/drawing/2014/main" id="{5AF5A698-8068-281F-8E94-B7600E564B01}"/>
              </a:ext>
            </a:extLst>
          </p:cNvPr>
          <p:cNvSpPr txBox="1"/>
          <p:nvPr/>
        </p:nvSpPr>
        <p:spPr>
          <a:xfrm>
            <a:off x="6297082" y="376941"/>
            <a:ext cx="1008320" cy="369332"/>
          </a:xfrm>
          <a:prstGeom prst="rect">
            <a:avLst/>
          </a:prstGeom>
          <a:noFill/>
        </p:spPr>
        <p:txBody>
          <a:bodyPr wrap="square" rtlCol="0">
            <a:spAutoFit/>
          </a:bodyPr>
          <a:lstStyle/>
          <a:p>
            <a:r>
              <a:rPr lang="en-SE" sz="1800" dirty="0">
                <a:solidFill>
                  <a:schemeClr val="tx1">
                    <a:lumMod val="65000"/>
                    <a:lumOff val="35000"/>
                  </a:schemeClr>
                </a:solidFill>
                <a:latin typeface="Frutiger LT Std 55 Roman" panose="020B0602020204020204" pitchFamily="34" charset="0"/>
              </a:rPr>
              <a:t>IAA</a:t>
            </a:r>
          </a:p>
        </p:txBody>
      </p:sp>
      <p:sp>
        <p:nvSpPr>
          <p:cNvPr id="22" name="TextBox 21">
            <a:extLst>
              <a:ext uri="{FF2B5EF4-FFF2-40B4-BE49-F238E27FC236}">
                <a16:creationId xmlns:a16="http://schemas.microsoft.com/office/drawing/2014/main" id="{5884C819-256C-75C3-DDA7-AA8D672153C5}"/>
              </a:ext>
            </a:extLst>
          </p:cNvPr>
          <p:cNvSpPr txBox="1"/>
          <p:nvPr/>
        </p:nvSpPr>
        <p:spPr>
          <a:xfrm>
            <a:off x="5858905" y="936922"/>
            <a:ext cx="1008320" cy="369332"/>
          </a:xfrm>
          <a:prstGeom prst="rect">
            <a:avLst/>
          </a:prstGeom>
          <a:noFill/>
        </p:spPr>
        <p:txBody>
          <a:bodyPr wrap="square" rtlCol="0">
            <a:spAutoFit/>
          </a:bodyPr>
          <a:lstStyle/>
          <a:p>
            <a:r>
              <a:rPr lang="en-SE" sz="1800" dirty="0">
                <a:solidFill>
                  <a:schemeClr val="tx1">
                    <a:lumMod val="65000"/>
                    <a:lumOff val="35000"/>
                  </a:schemeClr>
                </a:solidFill>
                <a:latin typeface="Frutiger LT Std 55 Roman" panose="020B0602020204020204" pitchFamily="34" charset="0"/>
              </a:rPr>
              <a:t>GADA</a:t>
            </a:r>
          </a:p>
        </p:txBody>
      </p:sp>
      <p:sp>
        <p:nvSpPr>
          <p:cNvPr id="23" name="TextBox 22">
            <a:extLst>
              <a:ext uri="{FF2B5EF4-FFF2-40B4-BE49-F238E27FC236}">
                <a16:creationId xmlns:a16="http://schemas.microsoft.com/office/drawing/2014/main" id="{C6B62C36-2391-ECBC-5564-FC9115121C08}"/>
              </a:ext>
            </a:extLst>
          </p:cNvPr>
          <p:cNvSpPr txBox="1"/>
          <p:nvPr/>
        </p:nvSpPr>
        <p:spPr>
          <a:xfrm>
            <a:off x="5858905" y="1287922"/>
            <a:ext cx="1008320" cy="369332"/>
          </a:xfrm>
          <a:prstGeom prst="rect">
            <a:avLst/>
          </a:prstGeom>
          <a:noFill/>
        </p:spPr>
        <p:txBody>
          <a:bodyPr wrap="square" rtlCol="0">
            <a:spAutoFit/>
          </a:bodyPr>
          <a:lstStyle/>
          <a:p>
            <a:r>
              <a:rPr lang="en-SE" sz="1800" dirty="0">
                <a:solidFill>
                  <a:schemeClr val="tx1">
                    <a:lumMod val="65000"/>
                    <a:lumOff val="35000"/>
                  </a:schemeClr>
                </a:solidFill>
                <a:latin typeface="Frutiger LT Std 55 Roman" panose="020B0602020204020204" pitchFamily="34" charset="0"/>
              </a:rPr>
              <a:t>IA-2A</a:t>
            </a:r>
          </a:p>
        </p:txBody>
      </p:sp>
      <p:sp>
        <p:nvSpPr>
          <p:cNvPr id="24" name="TextBox 23">
            <a:extLst>
              <a:ext uri="{FF2B5EF4-FFF2-40B4-BE49-F238E27FC236}">
                <a16:creationId xmlns:a16="http://schemas.microsoft.com/office/drawing/2014/main" id="{BDE160BA-B148-4346-0D65-EE56D07DC55D}"/>
              </a:ext>
            </a:extLst>
          </p:cNvPr>
          <p:cNvSpPr txBox="1"/>
          <p:nvPr/>
        </p:nvSpPr>
        <p:spPr>
          <a:xfrm>
            <a:off x="5858905" y="1655596"/>
            <a:ext cx="1008320" cy="369332"/>
          </a:xfrm>
          <a:prstGeom prst="rect">
            <a:avLst/>
          </a:prstGeom>
          <a:noFill/>
        </p:spPr>
        <p:txBody>
          <a:bodyPr wrap="square" rtlCol="0">
            <a:spAutoFit/>
          </a:bodyPr>
          <a:lstStyle/>
          <a:p>
            <a:r>
              <a:rPr lang="en-SE" sz="1800" dirty="0">
                <a:solidFill>
                  <a:schemeClr val="tx1">
                    <a:lumMod val="65000"/>
                    <a:lumOff val="35000"/>
                  </a:schemeClr>
                </a:solidFill>
                <a:latin typeface="Frutiger LT Std 55 Roman" panose="020B0602020204020204" pitchFamily="34" charset="0"/>
              </a:rPr>
              <a:t>ZNT8A</a:t>
            </a:r>
          </a:p>
        </p:txBody>
      </p:sp>
      <p:pic>
        <p:nvPicPr>
          <p:cNvPr id="25" name="Picture 24">
            <a:extLst>
              <a:ext uri="{FF2B5EF4-FFF2-40B4-BE49-F238E27FC236}">
                <a16:creationId xmlns:a16="http://schemas.microsoft.com/office/drawing/2014/main" id="{3E449650-90BF-DE95-214B-4C7DB79AAA7C}"/>
              </a:ext>
            </a:extLst>
          </p:cNvPr>
          <p:cNvPicPr>
            <a:picLocks noChangeAspect="1"/>
          </p:cNvPicPr>
          <p:nvPr/>
        </p:nvPicPr>
        <p:blipFill>
          <a:blip r:embed="rId9"/>
          <a:stretch>
            <a:fillRect/>
          </a:stretch>
        </p:blipFill>
        <p:spPr>
          <a:xfrm>
            <a:off x="1062220" y="3814886"/>
            <a:ext cx="381164" cy="351000"/>
          </a:xfrm>
          <a:prstGeom prst="rect">
            <a:avLst/>
          </a:prstGeom>
        </p:spPr>
      </p:pic>
      <p:sp>
        <p:nvSpPr>
          <p:cNvPr id="30" name="TextBox 29">
            <a:extLst>
              <a:ext uri="{FF2B5EF4-FFF2-40B4-BE49-F238E27FC236}">
                <a16:creationId xmlns:a16="http://schemas.microsoft.com/office/drawing/2014/main" id="{71FAB4EC-3AFB-5F7F-1ABD-F5BA23C7972C}"/>
              </a:ext>
            </a:extLst>
          </p:cNvPr>
          <p:cNvSpPr txBox="1"/>
          <p:nvPr/>
        </p:nvSpPr>
        <p:spPr>
          <a:xfrm>
            <a:off x="1408581" y="3894699"/>
            <a:ext cx="1008320" cy="369332"/>
          </a:xfrm>
          <a:prstGeom prst="rect">
            <a:avLst/>
          </a:prstGeom>
          <a:noFill/>
        </p:spPr>
        <p:txBody>
          <a:bodyPr wrap="square" rtlCol="0">
            <a:spAutoFit/>
          </a:bodyPr>
          <a:lstStyle/>
          <a:p>
            <a:r>
              <a:rPr lang="en-GB" sz="1800" dirty="0">
                <a:solidFill>
                  <a:schemeClr val="tx1">
                    <a:lumMod val="65000"/>
                    <a:lumOff val="35000"/>
                  </a:schemeClr>
                </a:solidFill>
                <a:latin typeface="Frutiger LT Std 55 Roman" panose="020B0602020204020204" pitchFamily="34" charset="0"/>
              </a:rPr>
              <a:t>IgA-t</a:t>
            </a:r>
            <a:r>
              <a:rPr lang="en-SE" sz="1800" dirty="0">
                <a:solidFill>
                  <a:schemeClr val="tx1">
                    <a:lumMod val="65000"/>
                    <a:lumOff val="35000"/>
                  </a:schemeClr>
                </a:solidFill>
                <a:latin typeface="Frutiger LT Std 55 Roman" panose="020B0602020204020204" pitchFamily="34" charset="0"/>
              </a:rPr>
              <a:t>TG</a:t>
            </a:r>
          </a:p>
        </p:txBody>
      </p:sp>
      <p:sp>
        <p:nvSpPr>
          <p:cNvPr id="31" name="TextBox 30">
            <a:extLst>
              <a:ext uri="{FF2B5EF4-FFF2-40B4-BE49-F238E27FC236}">
                <a16:creationId xmlns:a16="http://schemas.microsoft.com/office/drawing/2014/main" id="{C167723D-2880-6BEA-E712-E5EEB753FDDE}"/>
              </a:ext>
            </a:extLst>
          </p:cNvPr>
          <p:cNvSpPr txBox="1"/>
          <p:nvPr/>
        </p:nvSpPr>
        <p:spPr>
          <a:xfrm>
            <a:off x="1414331" y="4280089"/>
            <a:ext cx="1008320" cy="369332"/>
          </a:xfrm>
          <a:prstGeom prst="rect">
            <a:avLst/>
          </a:prstGeom>
          <a:noFill/>
        </p:spPr>
        <p:txBody>
          <a:bodyPr wrap="square" rtlCol="0">
            <a:spAutoFit/>
          </a:bodyPr>
          <a:lstStyle/>
          <a:p>
            <a:r>
              <a:rPr lang="en-GB" sz="1800" dirty="0">
                <a:solidFill>
                  <a:schemeClr val="tx1">
                    <a:lumMod val="65000"/>
                    <a:lumOff val="35000"/>
                  </a:schemeClr>
                </a:solidFill>
                <a:latin typeface="Frutiger LT Std 55 Roman" panose="020B0602020204020204" pitchFamily="34" charset="0"/>
              </a:rPr>
              <a:t>IgG-t</a:t>
            </a:r>
            <a:r>
              <a:rPr lang="en-SE" sz="1800" dirty="0">
                <a:solidFill>
                  <a:schemeClr val="tx1">
                    <a:lumMod val="65000"/>
                    <a:lumOff val="35000"/>
                  </a:schemeClr>
                </a:solidFill>
                <a:latin typeface="Frutiger LT Std 55 Roman" panose="020B0602020204020204" pitchFamily="34" charset="0"/>
              </a:rPr>
              <a:t>TG</a:t>
            </a:r>
          </a:p>
        </p:txBody>
      </p:sp>
      <p:pic>
        <p:nvPicPr>
          <p:cNvPr id="32" name="Picture 31">
            <a:extLst>
              <a:ext uri="{FF2B5EF4-FFF2-40B4-BE49-F238E27FC236}">
                <a16:creationId xmlns:a16="http://schemas.microsoft.com/office/drawing/2014/main" id="{3A3A5A08-4C7D-CC33-41D4-F5B96C71341C}"/>
              </a:ext>
            </a:extLst>
          </p:cNvPr>
          <p:cNvPicPr>
            <a:picLocks noChangeAspect="1"/>
          </p:cNvPicPr>
          <p:nvPr/>
        </p:nvPicPr>
        <p:blipFill>
          <a:blip r:embed="rId9"/>
          <a:stretch>
            <a:fillRect/>
          </a:stretch>
        </p:blipFill>
        <p:spPr>
          <a:xfrm>
            <a:off x="1031510" y="4247972"/>
            <a:ext cx="381164" cy="351000"/>
          </a:xfrm>
          <a:prstGeom prst="rect">
            <a:avLst/>
          </a:prstGeom>
        </p:spPr>
      </p:pic>
      <p:pic>
        <p:nvPicPr>
          <p:cNvPr id="33" name="Picture 32">
            <a:extLst>
              <a:ext uri="{FF2B5EF4-FFF2-40B4-BE49-F238E27FC236}">
                <a16:creationId xmlns:a16="http://schemas.microsoft.com/office/drawing/2014/main" id="{6BA9B156-F3A8-300D-E5C7-AC4EC367FC85}"/>
              </a:ext>
            </a:extLst>
          </p:cNvPr>
          <p:cNvPicPr>
            <a:picLocks noChangeAspect="1"/>
          </p:cNvPicPr>
          <p:nvPr/>
        </p:nvPicPr>
        <p:blipFill>
          <a:blip r:embed="rId10"/>
          <a:stretch>
            <a:fillRect/>
          </a:stretch>
        </p:blipFill>
        <p:spPr>
          <a:xfrm>
            <a:off x="7130236" y="3861675"/>
            <a:ext cx="418841" cy="351000"/>
          </a:xfrm>
          <a:prstGeom prst="rect">
            <a:avLst/>
          </a:prstGeom>
        </p:spPr>
      </p:pic>
      <p:sp>
        <p:nvSpPr>
          <p:cNvPr id="34" name="TextBox 33">
            <a:extLst>
              <a:ext uri="{FF2B5EF4-FFF2-40B4-BE49-F238E27FC236}">
                <a16:creationId xmlns:a16="http://schemas.microsoft.com/office/drawing/2014/main" id="{0D8B79DE-B3C7-23EB-34B7-574AA6A033EA}"/>
              </a:ext>
            </a:extLst>
          </p:cNvPr>
          <p:cNvSpPr txBox="1"/>
          <p:nvPr/>
        </p:nvSpPr>
        <p:spPr>
          <a:xfrm>
            <a:off x="7553736" y="3891120"/>
            <a:ext cx="1008320" cy="369332"/>
          </a:xfrm>
          <a:prstGeom prst="rect">
            <a:avLst/>
          </a:prstGeom>
          <a:noFill/>
        </p:spPr>
        <p:txBody>
          <a:bodyPr wrap="square" rtlCol="0">
            <a:spAutoFit/>
          </a:bodyPr>
          <a:lstStyle/>
          <a:p>
            <a:r>
              <a:rPr lang="en-SE" sz="1800" dirty="0">
                <a:solidFill>
                  <a:schemeClr val="tx1">
                    <a:lumMod val="65000"/>
                    <a:lumOff val="35000"/>
                  </a:schemeClr>
                </a:solidFill>
                <a:latin typeface="Frutiger LT Std 55 Roman" panose="020B0602020204020204" pitchFamily="34" charset="0"/>
              </a:rPr>
              <a:t>TPOA</a:t>
            </a:r>
          </a:p>
        </p:txBody>
      </p:sp>
      <p:pic>
        <p:nvPicPr>
          <p:cNvPr id="35" name="Picture 34">
            <a:extLst>
              <a:ext uri="{FF2B5EF4-FFF2-40B4-BE49-F238E27FC236}">
                <a16:creationId xmlns:a16="http://schemas.microsoft.com/office/drawing/2014/main" id="{19BE7840-016C-4187-B537-752F48A1A9F3}"/>
              </a:ext>
            </a:extLst>
          </p:cNvPr>
          <p:cNvPicPr>
            <a:picLocks noChangeAspect="1"/>
          </p:cNvPicPr>
          <p:nvPr/>
        </p:nvPicPr>
        <p:blipFill>
          <a:blip r:embed="rId10"/>
          <a:stretch>
            <a:fillRect/>
          </a:stretch>
        </p:blipFill>
        <p:spPr>
          <a:xfrm>
            <a:off x="7130236" y="4295106"/>
            <a:ext cx="418841" cy="351000"/>
          </a:xfrm>
          <a:prstGeom prst="rect">
            <a:avLst/>
          </a:prstGeom>
        </p:spPr>
      </p:pic>
      <p:sp>
        <p:nvSpPr>
          <p:cNvPr id="36" name="TextBox 35">
            <a:extLst>
              <a:ext uri="{FF2B5EF4-FFF2-40B4-BE49-F238E27FC236}">
                <a16:creationId xmlns:a16="http://schemas.microsoft.com/office/drawing/2014/main" id="{4F6A24E0-DAB9-135E-363D-55DF7C53378C}"/>
              </a:ext>
            </a:extLst>
          </p:cNvPr>
          <p:cNvSpPr txBox="1"/>
          <p:nvPr/>
        </p:nvSpPr>
        <p:spPr>
          <a:xfrm>
            <a:off x="7553736" y="4256663"/>
            <a:ext cx="1008320" cy="369332"/>
          </a:xfrm>
          <a:prstGeom prst="rect">
            <a:avLst/>
          </a:prstGeom>
          <a:noFill/>
        </p:spPr>
        <p:txBody>
          <a:bodyPr wrap="square" rtlCol="0">
            <a:spAutoFit/>
          </a:bodyPr>
          <a:lstStyle/>
          <a:p>
            <a:r>
              <a:rPr lang="en-SE" sz="1800" dirty="0">
                <a:solidFill>
                  <a:schemeClr val="tx1">
                    <a:lumMod val="65000"/>
                    <a:lumOff val="35000"/>
                  </a:schemeClr>
                </a:solidFill>
                <a:latin typeface="Frutiger LT Std 55 Roman" panose="020B0602020204020204" pitchFamily="34" charset="0"/>
              </a:rPr>
              <a:t>TGA</a:t>
            </a:r>
          </a:p>
        </p:txBody>
      </p:sp>
      <p:graphicFrame>
        <p:nvGraphicFramePr>
          <p:cNvPr id="37" name="Diagram 36">
            <a:extLst>
              <a:ext uri="{FF2B5EF4-FFF2-40B4-BE49-F238E27FC236}">
                <a16:creationId xmlns:a16="http://schemas.microsoft.com/office/drawing/2014/main" id="{2376CEDE-BCB3-6E71-807C-A52B6DF9CBC9}"/>
              </a:ext>
            </a:extLst>
          </p:cNvPr>
          <p:cNvGraphicFramePr/>
          <p:nvPr/>
        </p:nvGraphicFramePr>
        <p:xfrm>
          <a:off x="3967776" y="303659"/>
          <a:ext cx="513633" cy="474420"/>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pic>
        <p:nvPicPr>
          <p:cNvPr id="2" name="Picture 1">
            <a:extLst>
              <a:ext uri="{FF2B5EF4-FFF2-40B4-BE49-F238E27FC236}">
                <a16:creationId xmlns:a16="http://schemas.microsoft.com/office/drawing/2014/main" id="{BDEE60C9-B8EA-0A5E-2D8A-F7BAE808521B}"/>
              </a:ext>
            </a:extLst>
          </p:cNvPr>
          <p:cNvPicPr>
            <a:picLocks noChangeAspect="1"/>
          </p:cNvPicPr>
          <p:nvPr/>
        </p:nvPicPr>
        <p:blipFill>
          <a:blip r:embed="rId16"/>
          <a:stretch>
            <a:fillRect/>
          </a:stretch>
        </p:blipFill>
        <p:spPr>
          <a:xfrm>
            <a:off x="171196" y="4442885"/>
            <a:ext cx="914908" cy="565413"/>
          </a:xfrm>
          <a:prstGeom prst="rect">
            <a:avLst/>
          </a:prstGeom>
        </p:spPr>
      </p:pic>
      <p:pic>
        <p:nvPicPr>
          <p:cNvPr id="4" name="Bildobjekt 3">
            <a:extLst>
              <a:ext uri="{FF2B5EF4-FFF2-40B4-BE49-F238E27FC236}">
                <a16:creationId xmlns:a16="http://schemas.microsoft.com/office/drawing/2014/main" id="{D1E8A615-2550-4268-A604-FE9054833EB5}"/>
              </a:ext>
            </a:extLst>
          </p:cNvPr>
          <p:cNvPicPr>
            <a:picLocks noChangeAspect="1"/>
          </p:cNvPicPr>
          <p:nvPr/>
        </p:nvPicPr>
        <p:blipFill>
          <a:blip r:embed="rId17"/>
          <a:stretch>
            <a:fillRect/>
          </a:stretch>
        </p:blipFill>
        <p:spPr>
          <a:xfrm>
            <a:off x="0" y="-39797"/>
            <a:ext cx="9144000" cy="835152"/>
          </a:xfrm>
          <a:prstGeom prst="rect">
            <a:avLst/>
          </a:prstGeom>
        </p:spPr>
      </p:pic>
      <p:pic>
        <p:nvPicPr>
          <p:cNvPr id="38" name="Graphic 6">
            <a:extLst>
              <a:ext uri="{FF2B5EF4-FFF2-40B4-BE49-F238E27FC236}">
                <a16:creationId xmlns:a16="http://schemas.microsoft.com/office/drawing/2014/main" id="{F162CF87-CDFF-4D68-A229-7EBB0DB24527}"/>
              </a:ext>
            </a:extLst>
          </p:cNvPr>
          <p:cNvPicPr>
            <a:picLocks noChangeAspect="1"/>
          </p:cNvPicPr>
          <p:nvPr/>
        </p:nvPicPr>
        <p:blipFill rotWithShape="1">
          <a:blip r:embed="rId18">
            <a:extLst>
              <a:ext uri="{96DAC541-7B7A-43D3-8B79-37D633B846F1}">
                <asvg:svgBlip xmlns:asvg="http://schemas.microsoft.com/office/drawing/2016/SVG/main" r:embed="rId19"/>
              </a:ext>
            </a:extLst>
          </a:blip>
          <a:srcRect l="6721" t="7238" r="6340" b="11408"/>
          <a:stretch/>
        </p:blipFill>
        <p:spPr>
          <a:xfrm>
            <a:off x="8200352" y="89994"/>
            <a:ext cx="780870" cy="712671"/>
          </a:xfrm>
          <a:prstGeom prst="rect">
            <a:avLst/>
          </a:prstGeom>
        </p:spPr>
      </p:pic>
      <p:pic>
        <p:nvPicPr>
          <p:cNvPr id="39" name="Picture 2">
            <a:extLst>
              <a:ext uri="{FF2B5EF4-FFF2-40B4-BE49-F238E27FC236}">
                <a16:creationId xmlns:a16="http://schemas.microsoft.com/office/drawing/2014/main" id="{5C30A32A-94B8-4E34-B655-FFA089C015CA}"/>
              </a:ext>
            </a:extLst>
          </p:cNvPr>
          <p:cNvPicPr>
            <a:picLocks noChangeAspect="1"/>
          </p:cNvPicPr>
          <p:nvPr/>
        </p:nvPicPr>
        <p:blipFill>
          <a:blip r:embed="rId16"/>
          <a:stretch>
            <a:fillRect/>
          </a:stretch>
        </p:blipFill>
        <p:spPr>
          <a:xfrm>
            <a:off x="162778" y="163624"/>
            <a:ext cx="914908" cy="565413"/>
          </a:xfrm>
          <a:prstGeom prst="rect">
            <a:avLst/>
          </a:prstGeom>
        </p:spPr>
      </p:pic>
      <p:sp>
        <p:nvSpPr>
          <p:cNvPr id="40" name="textruta 39">
            <a:extLst>
              <a:ext uri="{FF2B5EF4-FFF2-40B4-BE49-F238E27FC236}">
                <a16:creationId xmlns:a16="http://schemas.microsoft.com/office/drawing/2014/main" id="{569A0CCD-C82F-48E0-B377-24144AB20D25}"/>
              </a:ext>
            </a:extLst>
          </p:cNvPr>
          <p:cNvSpPr txBox="1"/>
          <p:nvPr/>
        </p:nvSpPr>
        <p:spPr>
          <a:xfrm>
            <a:off x="3518831" y="162578"/>
            <a:ext cx="2098651" cy="461665"/>
          </a:xfrm>
          <a:prstGeom prst="rect">
            <a:avLst/>
          </a:prstGeom>
          <a:noFill/>
        </p:spPr>
        <p:txBody>
          <a:bodyPr wrap="none" rtlCol="0">
            <a:spAutoFit/>
          </a:bodyPr>
          <a:lstStyle/>
          <a:p>
            <a:pPr algn="ctr"/>
            <a:r>
              <a:rPr lang="sv-SE" sz="2400" dirty="0">
                <a:solidFill>
                  <a:schemeClr val="bg1"/>
                </a:solidFill>
              </a:rPr>
              <a:t>NEXT STEPS</a:t>
            </a:r>
          </a:p>
        </p:txBody>
      </p:sp>
      <p:pic>
        <p:nvPicPr>
          <p:cNvPr id="9" name="Graphic 8">
            <a:extLst>
              <a:ext uri="{FF2B5EF4-FFF2-40B4-BE49-F238E27FC236}">
                <a16:creationId xmlns:a16="http://schemas.microsoft.com/office/drawing/2014/main" id="{30A1AA26-D549-D9A9-422F-533F00E4047A}"/>
              </a:ext>
            </a:extLst>
          </p:cNvPr>
          <p:cNvPicPr>
            <a:picLocks noChangeAspect="1"/>
          </p:cNvPicPr>
          <p:nvPr/>
        </p:nvPicPr>
        <p:blipFill rotWithShape="1">
          <a:blip r:embed="rId20">
            <a:extLst>
              <a:ext uri="{96DAC541-7B7A-43D3-8B79-37D633B846F1}">
                <asvg:svgBlip xmlns:asvg="http://schemas.microsoft.com/office/drawing/2016/SVG/main" r:embed="rId19"/>
              </a:ext>
            </a:extLst>
          </a:blip>
          <a:srcRect l="6721" t="7238" r="6340" b="11408"/>
          <a:stretch/>
        </p:blipFill>
        <p:spPr>
          <a:xfrm>
            <a:off x="3970135" y="2717710"/>
            <a:ext cx="1196045" cy="1091586"/>
          </a:xfrm>
          <a:prstGeom prst="rect">
            <a:avLst/>
          </a:prstGeom>
        </p:spPr>
      </p:pic>
      <p:sp>
        <p:nvSpPr>
          <p:cNvPr id="48" name="textruta 47">
            <a:extLst>
              <a:ext uri="{FF2B5EF4-FFF2-40B4-BE49-F238E27FC236}">
                <a16:creationId xmlns:a16="http://schemas.microsoft.com/office/drawing/2014/main" id="{76BAB1DC-814E-4037-9C7B-74568A913A52}"/>
              </a:ext>
            </a:extLst>
          </p:cNvPr>
          <p:cNvSpPr txBox="1"/>
          <p:nvPr/>
        </p:nvSpPr>
        <p:spPr>
          <a:xfrm>
            <a:off x="6183397" y="2297050"/>
            <a:ext cx="2878753" cy="830997"/>
          </a:xfrm>
          <a:prstGeom prst="rect">
            <a:avLst/>
          </a:prstGeom>
          <a:noFill/>
        </p:spPr>
        <p:txBody>
          <a:bodyPr wrap="square" rtlCol="0">
            <a:spAutoFit/>
          </a:bodyPr>
          <a:lstStyle/>
          <a:p>
            <a:r>
              <a:rPr lang="sv-SE" sz="1600" b="1" dirty="0">
                <a:solidFill>
                  <a:schemeClr val="accent5">
                    <a:lumMod val="75000"/>
                  </a:schemeClr>
                </a:solidFill>
                <a:latin typeface="Calibri" panose="020F0502020204030204" pitchFamily="34" charset="0"/>
                <a:cs typeface="Calibri" panose="020F0502020204030204" pitchFamily="34" charset="0"/>
              </a:rPr>
              <a:t>Step 2. Radiobinding </a:t>
            </a:r>
            <a:r>
              <a:rPr lang="sv-SE" sz="1600" b="1" dirty="0" err="1">
                <a:solidFill>
                  <a:schemeClr val="accent5">
                    <a:lumMod val="75000"/>
                  </a:schemeClr>
                </a:solidFill>
                <a:latin typeface="Calibri" panose="020F0502020204030204" pitchFamily="34" charset="0"/>
                <a:cs typeface="Calibri" panose="020F0502020204030204" pitchFamily="34" charset="0"/>
              </a:rPr>
              <a:t>assays</a:t>
            </a:r>
            <a:r>
              <a:rPr lang="sv-SE" sz="1600" b="1" dirty="0">
                <a:solidFill>
                  <a:schemeClr val="accent5">
                    <a:lumMod val="75000"/>
                  </a:schemeClr>
                </a:solidFill>
                <a:latin typeface="Calibri" panose="020F0502020204030204" pitchFamily="34" charset="0"/>
                <a:cs typeface="Calibri" panose="020F0502020204030204" pitchFamily="34" charset="0"/>
              </a:rPr>
              <a:t> (RBA) </a:t>
            </a:r>
            <a:r>
              <a:rPr lang="sv-SE" sz="1600" b="1" dirty="0" err="1">
                <a:solidFill>
                  <a:schemeClr val="accent5">
                    <a:lumMod val="75000"/>
                  </a:schemeClr>
                </a:solidFill>
                <a:latin typeface="Calibri" panose="020F0502020204030204" pitchFamily="34" charset="0"/>
                <a:cs typeface="Calibri" panose="020F0502020204030204" pitchFamily="34" charset="0"/>
              </a:rPr>
              <a:t>method</a:t>
            </a:r>
            <a:r>
              <a:rPr lang="sv-SE" sz="1600" b="1" dirty="0">
                <a:solidFill>
                  <a:schemeClr val="accent5">
                    <a:lumMod val="75000"/>
                  </a:schemeClr>
                </a:solidFill>
                <a:latin typeface="Calibri" panose="020F0502020204030204" pitchFamily="34" charset="0"/>
                <a:cs typeface="Calibri" panose="020F0502020204030204" pitchFamily="34" charset="0"/>
              </a:rPr>
              <a:t> for </a:t>
            </a:r>
            <a:r>
              <a:rPr lang="sv-SE" sz="1600" b="1" dirty="0" err="1">
                <a:solidFill>
                  <a:schemeClr val="accent5">
                    <a:lumMod val="75000"/>
                  </a:schemeClr>
                </a:solidFill>
                <a:latin typeface="Calibri" panose="020F0502020204030204" pitchFamily="34" charset="0"/>
                <a:cs typeface="Calibri" panose="020F0502020204030204" pitchFamily="34" charset="0"/>
              </a:rPr>
              <a:t>confirmation</a:t>
            </a:r>
            <a:r>
              <a:rPr lang="sv-SE" sz="1600" b="1" dirty="0">
                <a:solidFill>
                  <a:schemeClr val="accent5">
                    <a:lumMod val="75000"/>
                  </a:schemeClr>
                </a:solidFill>
                <a:latin typeface="Calibri" panose="020F0502020204030204" pitchFamily="34" charset="0"/>
                <a:cs typeface="Calibri" panose="020F0502020204030204" pitchFamily="34" charset="0"/>
              </a:rPr>
              <a:t> of </a:t>
            </a:r>
            <a:r>
              <a:rPr lang="sv-SE" sz="1600" b="1" dirty="0" err="1">
                <a:solidFill>
                  <a:schemeClr val="accent5">
                    <a:lumMod val="75000"/>
                  </a:schemeClr>
                </a:solidFill>
                <a:latin typeface="Calibri" panose="020F0502020204030204" pitchFamily="34" charset="0"/>
                <a:cs typeface="Calibri" panose="020F0502020204030204" pitchFamily="34" charset="0"/>
              </a:rPr>
              <a:t>autoantibody</a:t>
            </a:r>
            <a:r>
              <a:rPr lang="sv-SE" sz="1600" b="1" dirty="0">
                <a:solidFill>
                  <a:schemeClr val="accent5">
                    <a:lumMod val="75000"/>
                  </a:schemeClr>
                </a:solidFill>
                <a:latin typeface="Calibri" panose="020F0502020204030204" pitchFamily="34" charset="0"/>
                <a:cs typeface="Calibri" panose="020F0502020204030204" pitchFamily="34" charset="0"/>
              </a:rPr>
              <a:t> positives</a:t>
            </a:r>
          </a:p>
        </p:txBody>
      </p:sp>
      <p:sp>
        <p:nvSpPr>
          <p:cNvPr id="49" name="textruta 48">
            <a:extLst>
              <a:ext uri="{FF2B5EF4-FFF2-40B4-BE49-F238E27FC236}">
                <a16:creationId xmlns:a16="http://schemas.microsoft.com/office/drawing/2014/main" id="{CB8A0314-227B-4474-A45F-B4508AF97A31}"/>
              </a:ext>
            </a:extLst>
          </p:cNvPr>
          <p:cNvSpPr txBox="1"/>
          <p:nvPr/>
        </p:nvSpPr>
        <p:spPr>
          <a:xfrm>
            <a:off x="264852" y="2297051"/>
            <a:ext cx="2624605" cy="830997"/>
          </a:xfrm>
          <a:prstGeom prst="rect">
            <a:avLst/>
          </a:prstGeom>
          <a:noFill/>
        </p:spPr>
        <p:txBody>
          <a:bodyPr wrap="square" rtlCol="0">
            <a:spAutoFit/>
          </a:bodyPr>
          <a:lstStyle/>
          <a:p>
            <a:r>
              <a:rPr lang="en-US" sz="1600" b="1" dirty="0">
                <a:solidFill>
                  <a:srgbClr val="C00000"/>
                </a:solidFill>
                <a:latin typeface="Calibri" panose="020F0502020204030204" pitchFamily="34" charset="0"/>
                <a:cs typeface="Calibri" panose="020F0502020204030204" pitchFamily="34" charset="0"/>
              </a:rPr>
              <a:t>Step 1. Antibody Detection by Agglutination PCR (ADAP) method for screening</a:t>
            </a:r>
          </a:p>
        </p:txBody>
      </p:sp>
    </p:spTree>
    <p:extLst>
      <p:ext uri="{BB962C8B-B14F-4D97-AF65-F5344CB8AC3E}">
        <p14:creationId xmlns:p14="http://schemas.microsoft.com/office/powerpoint/2010/main" val="39950908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8">
            <a:extLst>
              <a:ext uri="{FF2B5EF4-FFF2-40B4-BE49-F238E27FC236}">
                <a16:creationId xmlns:a16="http://schemas.microsoft.com/office/drawing/2014/main" id="{01836593-C098-4512-0599-BB10DBB363AA}"/>
              </a:ext>
            </a:extLst>
          </p:cNvPr>
          <p:cNvPicPr>
            <a:picLocks noChangeAspect="1"/>
          </p:cNvPicPr>
          <p:nvPr/>
        </p:nvPicPr>
        <p:blipFill>
          <a:blip r:embed="rId3"/>
          <a:stretch>
            <a:fillRect/>
          </a:stretch>
        </p:blipFill>
        <p:spPr>
          <a:xfrm>
            <a:off x="0" y="0"/>
            <a:ext cx="9144000" cy="835818"/>
          </a:xfrm>
          <a:prstGeom prst="rect">
            <a:avLst/>
          </a:prstGeom>
        </p:spPr>
      </p:pic>
      <p:pic>
        <p:nvPicPr>
          <p:cNvPr id="3" name="Picture 2">
            <a:extLst>
              <a:ext uri="{FF2B5EF4-FFF2-40B4-BE49-F238E27FC236}">
                <a16:creationId xmlns:a16="http://schemas.microsoft.com/office/drawing/2014/main" id="{A43258B3-5C68-3BC4-CFCA-69E16AD3738D}"/>
              </a:ext>
            </a:extLst>
          </p:cNvPr>
          <p:cNvPicPr>
            <a:picLocks noChangeAspect="1"/>
          </p:cNvPicPr>
          <p:nvPr/>
        </p:nvPicPr>
        <p:blipFill>
          <a:blip r:embed="rId4"/>
          <a:stretch>
            <a:fillRect/>
          </a:stretch>
        </p:blipFill>
        <p:spPr>
          <a:xfrm>
            <a:off x="146703" y="109099"/>
            <a:ext cx="914908" cy="565413"/>
          </a:xfrm>
          <a:prstGeom prst="rect">
            <a:avLst/>
          </a:prstGeom>
        </p:spPr>
      </p:pic>
      <p:pic>
        <p:nvPicPr>
          <p:cNvPr id="10" name="Graphic 6">
            <a:extLst>
              <a:ext uri="{FF2B5EF4-FFF2-40B4-BE49-F238E27FC236}">
                <a16:creationId xmlns:a16="http://schemas.microsoft.com/office/drawing/2014/main" id="{01F115BF-9450-4043-8783-066EB073FA7F}"/>
              </a:ext>
            </a:extLst>
          </p:cNvPr>
          <p:cNvPicPr>
            <a:picLocks noChangeAspect="1"/>
          </p:cNvPicPr>
          <p:nvPr/>
        </p:nvPicPr>
        <p:blipFill rotWithShape="1">
          <a:blip r:embed="rId5">
            <a:extLst>
              <a:ext uri="{96DAC541-7B7A-43D3-8B79-37D633B846F1}">
                <asvg:svgBlip xmlns:asvg="http://schemas.microsoft.com/office/drawing/2016/SVG/main" r:embed="rId6"/>
              </a:ext>
            </a:extLst>
          </a:blip>
          <a:srcRect l="6721" t="7238" r="6340" b="11408"/>
          <a:stretch/>
        </p:blipFill>
        <p:spPr>
          <a:xfrm>
            <a:off x="8200352" y="89994"/>
            <a:ext cx="780870" cy="712671"/>
          </a:xfrm>
          <a:prstGeom prst="rect">
            <a:avLst/>
          </a:prstGeom>
        </p:spPr>
      </p:pic>
      <p:sp>
        <p:nvSpPr>
          <p:cNvPr id="12" name="textruta 11">
            <a:extLst>
              <a:ext uri="{FF2B5EF4-FFF2-40B4-BE49-F238E27FC236}">
                <a16:creationId xmlns:a16="http://schemas.microsoft.com/office/drawing/2014/main" id="{EAF90B54-43EA-45A5-875D-B77EACECDB0C}"/>
              </a:ext>
            </a:extLst>
          </p:cNvPr>
          <p:cNvSpPr txBox="1"/>
          <p:nvPr/>
        </p:nvSpPr>
        <p:spPr>
          <a:xfrm>
            <a:off x="3496766" y="224515"/>
            <a:ext cx="2064989" cy="461665"/>
          </a:xfrm>
          <a:prstGeom prst="rect">
            <a:avLst/>
          </a:prstGeom>
          <a:noFill/>
        </p:spPr>
        <p:txBody>
          <a:bodyPr wrap="none" rtlCol="0">
            <a:spAutoFit/>
          </a:bodyPr>
          <a:lstStyle/>
          <a:p>
            <a:pPr algn="ctr"/>
            <a:r>
              <a:rPr lang="sv-SE" sz="2400" dirty="0">
                <a:solidFill>
                  <a:schemeClr val="bg1"/>
                </a:solidFill>
              </a:rPr>
              <a:t>THANK YOU!</a:t>
            </a:r>
          </a:p>
        </p:txBody>
      </p:sp>
      <p:pic>
        <p:nvPicPr>
          <p:cNvPr id="2" name="Picture 1">
            <a:extLst>
              <a:ext uri="{FF2B5EF4-FFF2-40B4-BE49-F238E27FC236}">
                <a16:creationId xmlns:a16="http://schemas.microsoft.com/office/drawing/2014/main" id="{0769338B-1BC7-4A83-0CF5-261C81B1FF68}"/>
              </a:ext>
            </a:extLst>
          </p:cNvPr>
          <p:cNvPicPr>
            <a:picLocks noChangeAspect="1"/>
          </p:cNvPicPr>
          <p:nvPr/>
        </p:nvPicPr>
        <p:blipFill>
          <a:blip r:embed="rId7"/>
          <a:stretch>
            <a:fillRect/>
          </a:stretch>
        </p:blipFill>
        <p:spPr>
          <a:xfrm>
            <a:off x="0" y="4483855"/>
            <a:ext cx="9144000" cy="659645"/>
          </a:xfrm>
          <a:prstGeom prst="rect">
            <a:avLst/>
          </a:prstGeom>
        </p:spPr>
      </p:pic>
      <p:sp>
        <p:nvSpPr>
          <p:cNvPr id="6" name="Platshållare för text 5">
            <a:extLst>
              <a:ext uri="{FF2B5EF4-FFF2-40B4-BE49-F238E27FC236}">
                <a16:creationId xmlns:a16="http://schemas.microsoft.com/office/drawing/2014/main" id="{C34BF0EA-DA1E-44A3-82DC-D19E471416AF}"/>
              </a:ext>
            </a:extLst>
          </p:cNvPr>
          <p:cNvSpPr>
            <a:spLocks noGrp="1"/>
          </p:cNvSpPr>
          <p:nvPr>
            <p:ph type="body" idx="4294967295"/>
          </p:nvPr>
        </p:nvSpPr>
        <p:spPr>
          <a:xfrm>
            <a:off x="590916" y="1472916"/>
            <a:ext cx="4629150" cy="3654425"/>
          </a:xfrm>
        </p:spPr>
        <p:txBody>
          <a:bodyPr/>
          <a:lstStyle/>
          <a:p>
            <a:pPr marL="114300" indent="0">
              <a:buNone/>
            </a:pPr>
            <a:r>
              <a:rPr lang="sv-SE" sz="1800" b="1" dirty="0">
                <a:solidFill>
                  <a:srgbClr val="4472C4"/>
                </a:solidFill>
              </a:rPr>
              <a:t>Alexander Lind</a:t>
            </a:r>
          </a:p>
          <a:p>
            <a:pPr marL="114300" indent="0">
              <a:buNone/>
            </a:pPr>
            <a:r>
              <a:rPr lang="sv-SE" sz="1800" b="1" dirty="0">
                <a:solidFill>
                  <a:srgbClr val="4472C4"/>
                </a:solidFill>
              </a:rPr>
              <a:t>Maria Scherman</a:t>
            </a:r>
          </a:p>
          <a:p>
            <a:pPr marL="114300" indent="0">
              <a:buNone/>
            </a:pPr>
            <a:r>
              <a:rPr lang="sv-SE" sz="1800" b="1" dirty="0" err="1">
                <a:solidFill>
                  <a:srgbClr val="4472C4"/>
                </a:solidFill>
              </a:rPr>
              <a:t>Samia</a:t>
            </a:r>
            <a:r>
              <a:rPr lang="sv-SE" sz="1800" b="1" dirty="0">
                <a:solidFill>
                  <a:srgbClr val="4472C4"/>
                </a:solidFill>
              </a:rPr>
              <a:t> </a:t>
            </a:r>
            <a:r>
              <a:rPr lang="sv-SE" sz="1800" b="1" dirty="0" err="1">
                <a:solidFill>
                  <a:srgbClr val="4472C4"/>
                </a:solidFill>
              </a:rPr>
              <a:t>Hamdan</a:t>
            </a:r>
            <a:endParaRPr lang="sv-SE" sz="1800" b="1" dirty="0">
              <a:solidFill>
                <a:srgbClr val="4472C4"/>
              </a:solidFill>
            </a:endParaRPr>
          </a:p>
          <a:p>
            <a:pPr marL="114300" indent="0">
              <a:buNone/>
            </a:pPr>
            <a:r>
              <a:rPr lang="sv-SE" sz="1800" b="1" dirty="0">
                <a:solidFill>
                  <a:srgbClr val="4472C4"/>
                </a:solidFill>
              </a:rPr>
              <a:t>Zeliha Mestan</a:t>
            </a:r>
          </a:p>
          <a:p>
            <a:pPr marL="114300" indent="0">
              <a:buNone/>
            </a:pPr>
            <a:r>
              <a:rPr lang="sv-SE" sz="1800" b="1" dirty="0" err="1">
                <a:solidFill>
                  <a:srgbClr val="4472C4"/>
                </a:solidFill>
              </a:rPr>
              <a:t>Neele</a:t>
            </a:r>
            <a:r>
              <a:rPr lang="sv-SE" sz="1800" b="1" dirty="0">
                <a:solidFill>
                  <a:srgbClr val="4472C4"/>
                </a:solidFill>
              </a:rPr>
              <a:t> </a:t>
            </a:r>
            <a:r>
              <a:rPr lang="sv-SE" sz="1800" b="1" dirty="0" err="1">
                <a:solidFill>
                  <a:srgbClr val="4472C4"/>
                </a:solidFill>
              </a:rPr>
              <a:t>Bergemann</a:t>
            </a:r>
            <a:endParaRPr lang="sv-SE" sz="1800" b="1" dirty="0">
              <a:solidFill>
                <a:srgbClr val="4472C4"/>
              </a:solidFill>
            </a:endParaRPr>
          </a:p>
          <a:p>
            <a:pPr marL="114300" indent="0">
              <a:buNone/>
            </a:pPr>
            <a:r>
              <a:rPr lang="sv-SE" sz="1800" b="1" dirty="0">
                <a:solidFill>
                  <a:srgbClr val="4472C4"/>
                </a:solidFill>
              </a:rPr>
              <a:t>Anita </a:t>
            </a:r>
            <a:r>
              <a:rPr lang="sv-SE" sz="1800" b="1" dirty="0" err="1">
                <a:solidFill>
                  <a:srgbClr val="4472C4"/>
                </a:solidFill>
              </a:rPr>
              <a:t>Ramelius</a:t>
            </a:r>
            <a:endParaRPr lang="sv-SE" sz="1800" b="1" dirty="0">
              <a:solidFill>
                <a:srgbClr val="4472C4"/>
              </a:solidFill>
            </a:endParaRPr>
          </a:p>
          <a:p>
            <a:pPr marL="114300" indent="0">
              <a:buNone/>
            </a:pPr>
            <a:r>
              <a:rPr lang="sv-SE" sz="1800" b="1" dirty="0">
                <a:solidFill>
                  <a:srgbClr val="4472C4"/>
                </a:solidFill>
              </a:rPr>
              <a:t>Rasmus Bennet</a:t>
            </a:r>
          </a:p>
          <a:p>
            <a:pPr marL="114300" indent="0">
              <a:buNone/>
            </a:pPr>
            <a:endParaRPr lang="sv-SE" sz="1800" dirty="0"/>
          </a:p>
          <a:p>
            <a:pPr marL="114300" indent="0">
              <a:buNone/>
            </a:pPr>
            <a:endParaRPr lang="sv-SE" dirty="0"/>
          </a:p>
        </p:txBody>
      </p:sp>
      <p:sp>
        <p:nvSpPr>
          <p:cNvPr id="7" name="Platshållare för text 6">
            <a:extLst>
              <a:ext uri="{FF2B5EF4-FFF2-40B4-BE49-F238E27FC236}">
                <a16:creationId xmlns:a16="http://schemas.microsoft.com/office/drawing/2014/main" id="{375F18A0-2951-41CB-A4D4-EBEC5A9BD975}"/>
              </a:ext>
            </a:extLst>
          </p:cNvPr>
          <p:cNvSpPr>
            <a:spLocks noGrp="1"/>
          </p:cNvSpPr>
          <p:nvPr>
            <p:ph type="body" idx="4294967295"/>
          </p:nvPr>
        </p:nvSpPr>
        <p:spPr>
          <a:xfrm>
            <a:off x="2612180" y="1472916"/>
            <a:ext cx="2949575" cy="2859088"/>
          </a:xfrm>
        </p:spPr>
        <p:txBody>
          <a:bodyPr/>
          <a:lstStyle/>
          <a:p>
            <a:pPr marL="114300" indent="0">
              <a:buNone/>
            </a:pPr>
            <a:r>
              <a:rPr lang="sv-SE" sz="1800" b="1" dirty="0">
                <a:solidFill>
                  <a:srgbClr val="4472C4"/>
                </a:solidFill>
              </a:rPr>
              <a:t>Johan Svensson</a:t>
            </a:r>
          </a:p>
          <a:p>
            <a:pPr marL="114300" indent="0">
              <a:buNone/>
            </a:pPr>
            <a:r>
              <a:rPr lang="sv-SE" sz="1800" b="1" dirty="0">
                <a:solidFill>
                  <a:srgbClr val="4472C4"/>
                </a:solidFill>
              </a:rPr>
              <a:t>Markus Lundgren</a:t>
            </a:r>
          </a:p>
          <a:p>
            <a:pPr marL="114300" indent="0">
              <a:buNone/>
            </a:pPr>
            <a:r>
              <a:rPr lang="sv-SE" sz="1800" b="1" dirty="0">
                <a:solidFill>
                  <a:srgbClr val="4472C4"/>
                </a:solidFill>
              </a:rPr>
              <a:t>Finn Kristensen</a:t>
            </a:r>
          </a:p>
          <a:p>
            <a:pPr marL="114300" indent="0">
              <a:buNone/>
            </a:pPr>
            <a:r>
              <a:rPr lang="sv-SE" sz="1800" b="1" dirty="0">
                <a:solidFill>
                  <a:srgbClr val="4472C4"/>
                </a:solidFill>
              </a:rPr>
              <a:t>Flemming </a:t>
            </a:r>
            <a:r>
              <a:rPr lang="sv-SE" sz="1800" b="1" dirty="0" err="1">
                <a:solidFill>
                  <a:srgbClr val="4472C4"/>
                </a:solidFill>
              </a:rPr>
              <a:t>Pociot</a:t>
            </a:r>
            <a:endParaRPr lang="sv-SE" sz="1800" b="1" dirty="0">
              <a:solidFill>
                <a:srgbClr val="4472C4"/>
              </a:solidFill>
            </a:endParaRPr>
          </a:p>
          <a:p>
            <a:pPr marL="114300" indent="0">
              <a:buNone/>
            </a:pPr>
            <a:r>
              <a:rPr lang="sv-SE" sz="1800" b="1" dirty="0">
                <a:solidFill>
                  <a:srgbClr val="4472C4"/>
                </a:solidFill>
              </a:rPr>
              <a:t>Åke </a:t>
            </a:r>
            <a:r>
              <a:rPr lang="sv-SE" sz="1800" b="1" dirty="0" err="1">
                <a:solidFill>
                  <a:srgbClr val="4472C4"/>
                </a:solidFill>
              </a:rPr>
              <a:t>Lernmark</a:t>
            </a:r>
            <a:endParaRPr lang="sv-SE" sz="1800" b="1" dirty="0">
              <a:solidFill>
                <a:srgbClr val="4472C4"/>
              </a:solidFill>
            </a:endParaRPr>
          </a:p>
          <a:p>
            <a:pPr marL="114300" indent="0">
              <a:buNone/>
            </a:pPr>
            <a:r>
              <a:rPr lang="sv-SE" sz="1800" b="1" dirty="0">
                <a:solidFill>
                  <a:srgbClr val="4472C4"/>
                </a:solidFill>
              </a:rPr>
              <a:t>Jason </a:t>
            </a:r>
            <a:r>
              <a:rPr lang="sv-SE" sz="1800" b="1" dirty="0" err="1">
                <a:solidFill>
                  <a:srgbClr val="4472C4"/>
                </a:solidFill>
              </a:rPr>
              <a:t>Tsai</a:t>
            </a:r>
            <a:r>
              <a:rPr lang="sv-SE" sz="1800" b="1" dirty="0">
                <a:solidFill>
                  <a:srgbClr val="4472C4"/>
                </a:solidFill>
              </a:rPr>
              <a:t> &amp; team</a:t>
            </a:r>
          </a:p>
          <a:p>
            <a:pPr marL="114300" indent="0">
              <a:buNone/>
            </a:pPr>
            <a:r>
              <a:rPr lang="sv-SE" sz="1800" b="1" dirty="0" err="1">
                <a:solidFill>
                  <a:srgbClr val="4472C4"/>
                </a:solidFill>
              </a:rPr>
              <a:t>Enable</a:t>
            </a:r>
            <a:r>
              <a:rPr lang="sv-SE" sz="1800" b="1" dirty="0">
                <a:solidFill>
                  <a:srgbClr val="4472C4"/>
                </a:solidFill>
              </a:rPr>
              <a:t> Biosciences</a:t>
            </a:r>
          </a:p>
        </p:txBody>
      </p:sp>
      <p:pic>
        <p:nvPicPr>
          <p:cNvPr id="13" name="Bildobjekt 12">
            <a:extLst>
              <a:ext uri="{FF2B5EF4-FFF2-40B4-BE49-F238E27FC236}">
                <a16:creationId xmlns:a16="http://schemas.microsoft.com/office/drawing/2014/main" id="{D02E637E-D99C-4065-92E4-A78196E9E327}"/>
              </a:ext>
            </a:extLst>
          </p:cNvPr>
          <p:cNvPicPr>
            <a:picLocks noChangeAspect="1"/>
          </p:cNvPicPr>
          <p:nvPr/>
        </p:nvPicPr>
        <p:blipFill>
          <a:blip r:embed="rId8"/>
          <a:stretch>
            <a:fillRect/>
          </a:stretch>
        </p:blipFill>
        <p:spPr>
          <a:xfrm>
            <a:off x="5275287" y="1871720"/>
            <a:ext cx="2949575" cy="2213332"/>
          </a:xfrm>
          <a:prstGeom prst="rect">
            <a:avLst/>
          </a:prstGeom>
          <a:ln>
            <a:solidFill>
              <a:srgbClr val="000000"/>
            </a:solidFill>
          </a:ln>
        </p:spPr>
      </p:pic>
      <p:sp>
        <p:nvSpPr>
          <p:cNvPr id="15" name="textruta 8">
            <a:extLst>
              <a:ext uri="{FF2B5EF4-FFF2-40B4-BE49-F238E27FC236}">
                <a16:creationId xmlns:a16="http://schemas.microsoft.com/office/drawing/2014/main" id="{CC393541-B6D2-49A8-A804-7119E625444C}"/>
              </a:ext>
            </a:extLst>
          </p:cNvPr>
          <p:cNvSpPr txBox="1">
            <a:spLocks noChangeArrowheads="1"/>
          </p:cNvSpPr>
          <p:nvPr/>
        </p:nvSpPr>
        <p:spPr bwMode="auto">
          <a:xfrm>
            <a:off x="5256718" y="1481834"/>
            <a:ext cx="2986715"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sv-SE" altLang="sv-SE" sz="1500" b="1" dirty="0" err="1">
                <a:solidFill>
                  <a:srgbClr val="4472C4"/>
                </a:solidFill>
                <a:latin typeface="+mn-lt"/>
              </a:rPr>
              <a:t>Celiac</a:t>
            </a:r>
            <a:r>
              <a:rPr lang="sv-SE" altLang="sv-SE" sz="1500" b="1" dirty="0">
                <a:solidFill>
                  <a:srgbClr val="4472C4"/>
                </a:solidFill>
                <a:latin typeface="+mn-lt"/>
              </a:rPr>
              <a:t> </a:t>
            </a:r>
            <a:r>
              <a:rPr lang="sv-SE" altLang="sv-SE" sz="1500" b="1" dirty="0" err="1">
                <a:solidFill>
                  <a:srgbClr val="4472C4"/>
                </a:solidFill>
                <a:latin typeface="+mn-lt"/>
              </a:rPr>
              <a:t>disease</a:t>
            </a:r>
            <a:r>
              <a:rPr lang="sv-SE" altLang="sv-SE" sz="1500" b="1" dirty="0">
                <a:solidFill>
                  <a:srgbClr val="4472C4"/>
                </a:solidFill>
                <a:latin typeface="+mn-lt"/>
              </a:rPr>
              <a:t> &amp; Diabetes </a:t>
            </a:r>
            <a:r>
              <a:rPr lang="sv-SE" altLang="sv-SE" sz="1500" b="1" dirty="0" err="1">
                <a:solidFill>
                  <a:srgbClr val="4472C4"/>
                </a:solidFill>
                <a:latin typeface="+mn-lt"/>
              </a:rPr>
              <a:t>Unit</a:t>
            </a:r>
            <a:endParaRPr lang="sv-SE" altLang="sv-SE" sz="1500" b="1" dirty="0">
              <a:solidFill>
                <a:srgbClr val="4472C4"/>
              </a:solidFill>
              <a:latin typeface="+mn-lt"/>
            </a:endParaRPr>
          </a:p>
        </p:txBody>
      </p:sp>
    </p:spTree>
    <p:extLst>
      <p:ext uri="{BB962C8B-B14F-4D97-AF65-F5344CB8AC3E}">
        <p14:creationId xmlns:p14="http://schemas.microsoft.com/office/powerpoint/2010/main" val="31290590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89"/>
        <p:cNvGrpSpPr/>
        <p:nvPr/>
      </p:nvGrpSpPr>
      <p:grpSpPr>
        <a:xfrm>
          <a:off x="0" y="0"/>
          <a:ext cx="0" cy="0"/>
          <a:chOff x="0" y="0"/>
          <a:chExt cx="0" cy="0"/>
        </a:xfrm>
      </p:grpSpPr>
      <p:pic>
        <p:nvPicPr>
          <p:cNvPr id="7" name="Bildobjekt 6">
            <a:extLst>
              <a:ext uri="{FF2B5EF4-FFF2-40B4-BE49-F238E27FC236}">
                <a16:creationId xmlns:a16="http://schemas.microsoft.com/office/drawing/2014/main" id="{DE2FE56E-A820-4EC3-8F2B-A9055CE8074A}"/>
              </a:ext>
            </a:extLst>
          </p:cNvPr>
          <p:cNvPicPr>
            <a:picLocks noChangeAspect="1"/>
          </p:cNvPicPr>
          <p:nvPr/>
        </p:nvPicPr>
        <p:blipFill rotWithShape="1">
          <a:blip r:embed="rId3"/>
          <a:srcRect r="70726"/>
          <a:stretch/>
        </p:blipFill>
        <p:spPr>
          <a:xfrm>
            <a:off x="0" y="2290639"/>
            <a:ext cx="9143980" cy="2852861"/>
          </a:xfrm>
          <a:prstGeom prst="rect">
            <a:avLst/>
          </a:prstGeom>
        </p:spPr>
      </p:pic>
      <p:pic>
        <p:nvPicPr>
          <p:cNvPr id="190" name="Google Shape;190;p24"/>
          <p:cNvPicPr preferRelativeResize="0"/>
          <p:nvPr/>
        </p:nvPicPr>
        <p:blipFill rotWithShape="1">
          <a:blip r:embed="rId4"/>
          <a:srcRect l="10787" r="8712" b="-2"/>
          <a:stretch/>
        </p:blipFill>
        <p:spPr>
          <a:xfrm>
            <a:off x="20" y="10"/>
            <a:ext cx="9143980" cy="2782949"/>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a:noFill/>
        </p:spPr>
      </p:pic>
      <p:pic>
        <p:nvPicPr>
          <p:cNvPr id="192" name="Google Shape;192;p24" descr="Et billede, der indeholder skilt&#10;&#10;Automatisk genereret beskrivelse"/>
          <p:cNvPicPr preferRelativeResize="0"/>
          <p:nvPr/>
        </p:nvPicPr>
        <p:blipFill rotWithShape="1">
          <a:blip r:embed="rId5">
            <a:alphaModFix/>
          </a:blip>
          <a:srcRect/>
          <a:stretch/>
        </p:blipFill>
        <p:spPr>
          <a:xfrm>
            <a:off x="350155" y="202936"/>
            <a:ext cx="998061" cy="665355"/>
          </a:xfrm>
          <a:prstGeom prst="rect">
            <a:avLst/>
          </a:prstGeom>
          <a:noFill/>
          <a:ln>
            <a:noFill/>
          </a:ln>
        </p:spPr>
      </p:pic>
      <p:pic>
        <p:nvPicPr>
          <p:cNvPr id="2" name="Bildobjekt 1">
            <a:extLst>
              <a:ext uri="{FF2B5EF4-FFF2-40B4-BE49-F238E27FC236}">
                <a16:creationId xmlns:a16="http://schemas.microsoft.com/office/drawing/2014/main" id="{61376DC9-FB52-4049-AD7D-169DE6BC6CBB}"/>
              </a:ext>
            </a:extLst>
          </p:cNvPr>
          <p:cNvPicPr>
            <a:picLocks noChangeAspect="1"/>
          </p:cNvPicPr>
          <p:nvPr/>
        </p:nvPicPr>
        <p:blipFill>
          <a:blip r:embed="rId6"/>
          <a:stretch>
            <a:fillRect/>
          </a:stretch>
        </p:blipFill>
        <p:spPr>
          <a:xfrm>
            <a:off x="7831614" y="255447"/>
            <a:ext cx="998061" cy="554479"/>
          </a:xfrm>
          <a:prstGeom prst="rect">
            <a:avLst/>
          </a:prstGeom>
        </p:spPr>
      </p:pic>
      <p:graphicFrame>
        <p:nvGraphicFramePr>
          <p:cNvPr id="195" name="Google Shape;193;p24">
            <a:extLst>
              <a:ext uri="{FF2B5EF4-FFF2-40B4-BE49-F238E27FC236}">
                <a16:creationId xmlns:a16="http://schemas.microsoft.com/office/drawing/2014/main" id="{079FBC34-0B36-D24D-587B-0F585002C212}"/>
              </a:ext>
            </a:extLst>
          </p:cNvPr>
          <p:cNvGraphicFramePr/>
          <p:nvPr>
            <p:extLst>
              <p:ext uri="{D42A27DB-BD31-4B8C-83A1-F6EECF244321}">
                <p14:modId xmlns:p14="http://schemas.microsoft.com/office/powerpoint/2010/main" val="4239037155"/>
              </p:ext>
            </p:extLst>
          </p:nvPr>
        </p:nvGraphicFramePr>
        <p:xfrm>
          <a:off x="3169181" y="2363374"/>
          <a:ext cx="5614060" cy="183951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4" name="Bildobjekt 3">
            <a:extLst>
              <a:ext uri="{FF2B5EF4-FFF2-40B4-BE49-F238E27FC236}">
                <a16:creationId xmlns:a16="http://schemas.microsoft.com/office/drawing/2014/main" id="{DD9147CB-13CE-4A2B-A613-EF6CA4954E96}"/>
              </a:ext>
            </a:extLst>
          </p:cNvPr>
          <p:cNvPicPr>
            <a:picLocks noChangeAspect="1"/>
          </p:cNvPicPr>
          <p:nvPr/>
        </p:nvPicPr>
        <p:blipFill>
          <a:blip r:embed="rId12"/>
          <a:stretch>
            <a:fillRect/>
          </a:stretch>
        </p:blipFill>
        <p:spPr>
          <a:xfrm>
            <a:off x="299665" y="2401926"/>
            <a:ext cx="2569872" cy="1762409"/>
          </a:xfrm>
          <a:prstGeom prst="rect">
            <a:avLst/>
          </a:prstGeom>
          <a:effectLst>
            <a:outerShdw blurRad="50800" dist="38100" dir="13500000" algn="br" rotWithShape="0">
              <a:prstClr val="black">
                <a:alpha val="40000"/>
              </a:prstClr>
            </a:outerShdw>
          </a:effectLst>
        </p:spPr>
      </p:pic>
      <p:sp>
        <p:nvSpPr>
          <p:cNvPr id="5" name="Rubrik 4">
            <a:extLst>
              <a:ext uri="{FF2B5EF4-FFF2-40B4-BE49-F238E27FC236}">
                <a16:creationId xmlns:a16="http://schemas.microsoft.com/office/drawing/2014/main" id="{8BFD1914-E1FA-4BF1-A122-F75E7096083C}"/>
              </a:ext>
            </a:extLst>
          </p:cNvPr>
          <p:cNvSpPr>
            <a:spLocks noGrp="1"/>
          </p:cNvSpPr>
          <p:nvPr>
            <p:ph type="title"/>
          </p:nvPr>
        </p:nvSpPr>
        <p:spPr/>
        <p:txBody>
          <a:bodyPr/>
          <a:lstStyle/>
          <a:p>
            <a:pPr algn="ctr"/>
            <a:r>
              <a:rPr lang="sv-SE" sz="2000" b="1" dirty="0" err="1">
                <a:solidFill>
                  <a:schemeClr val="accent5">
                    <a:lumMod val="75000"/>
                  </a:schemeClr>
                </a:solidFill>
              </a:rPr>
              <a:t>DiaUnion</a:t>
            </a:r>
            <a:r>
              <a:rPr lang="sv-SE" sz="2000" b="1" dirty="0">
                <a:solidFill>
                  <a:schemeClr val="accent5">
                    <a:lumMod val="75000"/>
                  </a:schemeClr>
                </a:solidFill>
              </a:rPr>
              <a:t> Est.2020</a:t>
            </a:r>
            <a:br>
              <a:rPr lang="sv-SE" sz="2800" dirty="0"/>
            </a:br>
            <a:endParaRPr lang="sv-SE" sz="2800" dirty="0"/>
          </a:p>
        </p:txBody>
      </p:sp>
      <p:pic>
        <p:nvPicPr>
          <p:cNvPr id="6" name="Bildobjekt 51">
            <a:extLst>
              <a:ext uri="{FF2B5EF4-FFF2-40B4-BE49-F238E27FC236}">
                <a16:creationId xmlns:a16="http://schemas.microsoft.com/office/drawing/2014/main" id="{A1705475-930A-ACDF-C75F-3B999CDC9955}"/>
              </a:ext>
            </a:extLst>
          </p:cNvPr>
          <p:cNvPicPr>
            <a:picLocks noChangeAspect="1"/>
          </p:cNvPicPr>
          <p:nvPr/>
        </p:nvPicPr>
        <p:blipFill>
          <a:blip r:embed="rId13"/>
          <a:stretch>
            <a:fillRect/>
          </a:stretch>
        </p:blipFill>
        <p:spPr>
          <a:xfrm>
            <a:off x="20" y="4454214"/>
            <a:ext cx="9143980" cy="686624"/>
          </a:xfrm>
          <a:prstGeom prst="rect">
            <a:avLst/>
          </a:prstGeom>
        </p:spPr>
      </p:pic>
    </p:spTree>
    <p:extLst>
      <p:ext uri="{BB962C8B-B14F-4D97-AF65-F5344CB8AC3E}">
        <p14:creationId xmlns:p14="http://schemas.microsoft.com/office/powerpoint/2010/main" val="9110867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57"/>
        <p:cNvGrpSpPr/>
        <p:nvPr/>
      </p:nvGrpSpPr>
      <p:grpSpPr>
        <a:xfrm>
          <a:off x="0" y="0"/>
          <a:ext cx="0" cy="0"/>
          <a:chOff x="0" y="0"/>
          <a:chExt cx="0" cy="0"/>
        </a:xfrm>
      </p:grpSpPr>
      <p:sp useBgFill="1">
        <p:nvSpPr>
          <p:cNvPr id="163" name="Rectangle 165">
            <a:extLst>
              <a:ext uri="{FF2B5EF4-FFF2-40B4-BE49-F238E27FC236}">
                <a16:creationId xmlns:a16="http://schemas.microsoft.com/office/drawing/2014/main" id="{84DF55BE-B4AB-4BA1-BDE1-E9F7FB3F11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ubrik 2">
            <a:extLst>
              <a:ext uri="{FF2B5EF4-FFF2-40B4-BE49-F238E27FC236}">
                <a16:creationId xmlns:a16="http://schemas.microsoft.com/office/drawing/2014/main" id="{7E03F6BB-C981-4EDE-AF6E-A0C48EBBCA00}"/>
              </a:ext>
            </a:extLst>
          </p:cNvPr>
          <p:cNvSpPr>
            <a:spLocks noGrp="1"/>
          </p:cNvSpPr>
          <p:nvPr>
            <p:ph type="title"/>
          </p:nvPr>
        </p:nvSpPr>
        <p:spPr>
          <a:xfrm>
            <a:off x="630936" y="404683"/>
            <a:ext cx="4485959" cy="1263479"/>
          </a:xfrm>
        </p:spPr>
        <p:txBody>
          <a:bodyPr vert="horz" lIns="91440" tIns="45720" rIns="91440" bIns="45720" rtlCol="0">
            <a:normAutofit/>
          </a:bodyPr>
          <a:lstStyle/>
          <a:p>
            <a:pPr>
              <a:spcBef>
                <a:spcPct val="0"/>
              </a:spcBef>
            </a:pPr>
            <a:r>
              <a:rPr lang="en-US" sz="2800" b="1" kern="1200" dirty="0">
                <a:solidFill>
                  <a:schemeClr val="accent5">
                    <a:lumMod val="75000"/>
                  </a:schemeClr>
                </a:solidFill>
                <a:latin typeface="+mj-lt"/>
                <a:ea typeface="+mj-ea"/>
                <a:cs typeface="+mj-cs"/>
                <a:sym typeface="Verdana"/>
              </a:rPr>
              <a:t>Clinical Trials of Preventive Therapies</a:t>
            </a:r>
            <a:endParaRPr lang="en-US" sz="2800" kern="1200" dirty="0">
              <a:solidFill>
                <a:schemeClr val="accent5">
                  <a:lumMod val="75000"/>
                </a:schemeClr>
              </a:solidFill>
              <a:latin typeface="+mj-lt"/>
              <a:ea typeface="+mj-ea"/>
              <a:cs typeface="+mj-cs"/>
            </a:endParaRPr>
          </a:p>
        </p:txBody>
      </p:sp>
      <p:pic>
        <p:nvPicPr>
          <p:cNvPr id="2" name="Bildobjekt 1">
            <a:extLst>
              <a:ext uri="{FF2B5EF4-FFF2-40B4-BE49-F238E27FC236}">
                <a16:creationId xmlns:a16="http://schemas.microsoft.com/office/drawing/2014/main" id="{56F9E827-B300-4ACD-A2E3-C7147258462F}"/>
              </a:ext>
            </a:extLst>
          </p:cNvPr>
          <p:cNvPicPr>
            <a:picLocks noChangeAspect="1"/>
          </p:cNvPicPr>
          <p:nvPr/>
        </p:nvPicPr>
        <p:blipFill rotWithShape="1">
          <a:blip r:embed="rId3"/>
          <a:srcRect l="72003"/>
          <a:stretch/>
        </p:blipFill>
        <p:spPr>
          <a:xfrm>
            <a:off x="5364894" y="628567"/>
            <a:ext cx="3567350" cy="1178609"/>
          </a:xfrm>
          <a:prstGeom prst="rect">
            <a:avLst/>
          </a:prstGeom>
        </p:spPr>
      </p:pic>
      <p:pic>
        <p:nvPicPr>
          <p:cNvPr id="161" name="Google Shape;161;p20"/>
          <p:cNvPicPr preferRelativeResize="0"/>
          <p:nvPr/>
        </p:nvPicPr>
        <p:blipFill>
          <a:blip r:embed="rId4"/>
          <a:stretch>
            <a:fillRect/>
          </a:stretch>
        </p:blipFill>
        <p:spPr>
          <a:xfrm>
            <a:off x="5364894" y="2091153"/>
            <a:ext cx="3526534" cy="2353962"/>
          </a:xfrm>
          <a:prstGeom prst="rect">
            <a:avLst/>
          </a:prstGeom>
          <a:noFill/>
        </p:spPr>
      </p:pic>
      <p:pic>
        <p:nvPicPr>
          <p:cNvPr id="9" name="Picture 3">
            <a:extLst>
              <a:ext uri="{FF2B5EF4-FFF2-40B4-BE49-F238E27FC236}">
                <a16:creationId xmlns:a16="http://schemas.microsoft.com/office/drawing/2014/main" id="{4FAEB833-C173-46F1-B09D-5EAC11420D26}"/>
              </a:ext>
            </a:extLst>
          </p:cNvPr>
          <p:cNvPicPr>
            <a:picLocks noChangeAspect="1"/>
          </p:cNvPicPr>
          <p:nvPr/>
        </p:nvPicPr>
        <p:blipFill>
          <a:blip r:embed="rId5"/>
          <a:stretch>
            <a:fillRect/>
          </a:stretch>
        </p:blipFill>
        <p:spPr>
          <a:xfrm>
            <a:off x="5829128" y="819193"/>
            <a:ext cx="914908" cy="565413"/>
          </a:xfrm>
          <a:prstGeom prst="rect">
            <a:avLst/>
          </a:prstGeom>
        </p:spPr>
      </p:pic>
      <p:graphicFrame>
        <p:nvGraphicFramePr>
          <p:cNvPr id="391" name="Platshållare för text 3">
            <a:extLst>
              <a:ext uri="{FF2B5EF4-FFF2-40B4-BE49-F238E27FC236}">
                <a16:creationId xmlns:a16="http://schemas.microsoft.com/office/drawing/2014/main" id="{60637DD5-6059-2996-AD2B-BC6CCD53352C}"/>
              </a:ext>
            </a:extLst>
          </p:cNvPr>
          <p:cNvGraphicFramePr/>
          <p:nvPr>
            <p:extLst>
              <p:ext uri="{D42A27DB-BD31-4B8C-83A1-F6EECF244321}">
                <p14:modId xmlns:p14="http://schemas.microsoft.com/office/powerpoint/2010/main" val="1473916318"/>
              </p:ext>
            </p:extLst>
          </p:nvPr>
        </p:nvGraphicFramePr>
        <p:xfrm>
          <a:off x="628650" y="1711783"/>
          <a:ext cx="4485959" cy="276791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4" name="Bildobjekt 51">
            <a:extLst>
              <a:ext uri="{FF2B5EF4-FFF2-40B4-BE49-F238E27FC236}">
                <a16:creationId xmlns:a16="http://schemas.microsoft.com/office/drawing/2014/main" id="{AEDE2658-409D-4F44-B33D-828BC6DFADEC}"/>
              </a:ext>
            </a:extLst>
          </p:cNvPr>
          <p:cNvPicPr>
            <a:picLocks noChangeAspect="1"/>
          </p:cNvPicPr>
          <p:nvPr/>
        </p:nvPicPr>
        <p:blipFill>
          <a:blip r:embed="rId11"/>
          <a:stretch>
            <a:fillRect/>
          </a:stretch>
        </p:blipFill>
        <p:spPr>
          <a:xfrm>
            <a:off x="20" y="4454214"/>
            <a:ext cx="9143980" cy="686624"/>
          </a:xfrm>
          <a:prstGeom prst="rect">
            <a:avLst/>
          </a:prstGeom>
        </p:spPr>
      </p:pic>
    </p:spTree>
    <p:extLst>
      <p:ext uri="{BB962C8B-B14F-4D97-AF65-F5344CB8AC3E}">
        <p14:creationId xmlns:p14="http://schemas.microsoft.com/office/powerpoint/2010/main" val="14455640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8">
            <a:extLst>
              <a:ext uri="{FF2B5EF4-FFF2-40B4-BE49-F238E27FC236}">
                <a16:creationId xmlns:a16="http://schemas.microsoft.com/office/drawing/2014/main" id="{01836593-C098-4512-0599-BB10DBB363AA}"/>
              </a:ext>
            </a:extLst>
          </p:cNvPr>
          <p:cNvPicPr>
            <a:picLocks noChangeAspect="1"/>
          </p:cNvPicPr>
          <p:nvPr/>
        </p:nvPicPr>
        <p:blipFill>
          <a:blip r:embed="rId3"/>
          <a:stretch>
            <a:fillRect/>
          </a:stretch>
        </p:blipFill>
        <p:spPr>
          <a:xfrm>
            <a:off x="0" y="0"/>
            <a:ext cx="9144000" cy="835818"/>
          </a:xfrm>
          <a:prstGeom prst="rect">
            <a:avLst/>
          </a:prstGeom>
        </p:spPr>
      </p:pic>
      <p:pic>
        <p:nvPicPr>
          <p:cNvPr id="7" name="Graphic 6">
            <a:extLst>
              <a:ext uri="{FF2B5EF4-FFF2-40B4-BE49-F238E27FC236}">
                <a16:creationId xmlns:a16="http://schemas.microsoft.com/office/drawing/2014/main" id="{73C51A36-C6A9-6B1A-7CB8-BEAB24C656EA}"/>
              </a:ext>
            </a:extLst>
          </p:cNvPr>
          <p:cNvPicPr>
            <a:picLocks noChangeAspect="1"/>
          </p:cNvPicPr>
          <p:nvPr/>
        </p:nvPicPr>
        <p:blipFill rotWithShape="1">
          <a:blip r:embed="rId4">
            <a:extLst>
              <a:ext uri="{96DAC541-7B7A-43D3-8B79-37D633B846F1}">
                <asvg:svgBlip xmlns:asvg="http://schemas.microsoft.com/office/drawing/2016/SVG/main" r:embed="rId5"/>
              </a:ext>
            </a:extLst>
          </a:blip>
          <a:srcRect l="6721" t="7238" r="6340" b="11408"/>
          <a:stretch/>
        </p:blipFill>
        <p:spPr>
          <a:xfrm>
            <a:off x="8200352" y="89994"/>
            <a:ext cx="780870" cy="712671"/>
          </a:xfrm>
          <a:prstGeom prst="rect">
            <a:avLst/>
          </a:prstGeom>
        </p:spPr>
      </p:pic>
      <p:pic>
        <p:nvPicPr>
          <p:cNvPr id="3" name="Picture 2">
            <a:extLst>
              <a:ext uri="{FF2B5EF4-FFF2-40B4-BE49-F238E27FC236}">
                <a16:creationId xmlns:a16="http://schemas.microsoft.com/office/drawing/2014/main" id="{B507260D-85C5-CB3B-25D9-A3ACDF4FC9DB}"/>
              </a:ext>
            </a:extLst>
          </p:cNvPr>
          <p:cNvPicPr>
            <a:picLocks noChangeAspect="1"/>
          </p:cNvPicPr>
          <p:nvPr/>
        </p:nvPicPr>
        <p:blipFill>
          <a:blip r:embed="rId6"/>
          <a:stretch>
            <a:fillRect/>
          </a:stretch>
        </p:blipFill>
        <p:spPr>
          <a:xfrm>
            <a:off x="162778" y="163624"/>
            <a:ext cx="914908" cy="565413"/>
          </a:xfrm>
          <a:prstGeom prst="rect">
            <a:avLst/>
          </a:prstGeom>
        </p:spPr>
      </p:pic>
      <p:pic>
        <p:nvPicPr>
          <p:cNvPr id="6" name="Picture 5">
            <a:extLst>
              <a:ext uri="{FF2B5EF4-FFF2-40B4-BE49-F238E27FC236}">
                <a16:creationId xmlns:a16="http://schemas.microsoft.com/office/drawing/2014/main" id="{2965FEEF-9685-C0B0-B795-5C7450761803}"/>
              </a:ext>
            </a:extLst>
          </p:cNvPr>
          <p:cNvPicPr>
            <a:picLocks noChangeAspect="1"/>
          </p:cNvPicPr>
          <p:nvPr/>
        </p:nvPicPr>
        <p:blipFill>
          <a:blip r:embed="rId7"/>
          <a:stretch>
            <a:fillRect/>
          </a:stretch>
        </p:blipFill>
        <p:spPr>
          <a:xfrm>
            <a:off x="0" y="4483855"/>
            <a:ext cx="9144000" cy="659645"/>
          </a:xfrm>
          <a:prstGeom prst="rect">
            <a:avLst/>
          </a:prstGeom>
        </p:spPr>
      </p:pic>
      <p:sp>
        <p:nvSpPr>
          <p:cNvPr id="13" name="Rubrik 12">
            <a:extLst>
              <a:ext uri="{FF2B5EF4-FFF2-40B4-BE49-F238E27FC236}">
                <a16:creationId xmlns:a16="http://schemas.microsoft.com/office/drawing/2014/main" id="{C29A3936-7E53-4491-9B47-14A01C165B8E}"/>
              </a:ext>
            </a:extLst>
          </p:cNvPr>
          <p:cNvSpPr>
            <a:spLocks noGrp="1"/>
          </p:cNvSpPr>
          <p:nvPr>
            <p:ph type="title"/>
          </p:nvPr>
        </p:nvSpPr>
        <p:spPr/>
        <p:txBody>
          <a:bodyPr/>
          <a:lstStyle/>
          <a:p>
            <a:br>
              <a:rPr lang="sv-SE" sz="3200" dirty="0">
                <a:solidFill>
                  <a:schemeClr val="accent5">
                    <a:lumMod val="75000"/>
                  </a:schemeClr>
                </a:solidFill>
                <a:latin typeface="Calibri" panose="020F0502020204030204" pitchFamily="34" charset="0"/>
                <a:ea typeface="Baskerville" panose="02020502070401020303" pitchFamily="18" charset="0"/>
                <a:cs typeface="Calibri" panose="020F0502020204030204" pitchFamily="34" charset="0"/>
              </a:rPr>
            </a:br>
            <a:br>
              <a:rPr lang="sv-SE" sz="3200" dirty="0">
                <a:solidFill>
                  <a:schemeClr val="accent5">
                    <a:lumMod val="75000"/>
                  </a:schemeClr>
                </a:solidFill>
                <a:latin typeface="Calibri" panose="020F0502020204030204" pitchFamily="34" charset="0"/>
                <a:ea typeface="Baskerville" panose="02020502070401020303" pitchFamily="18" charset="0"/>
                <a:cs typeface="Calibri" panose="020F0502020204030204" pitchFamily="34" charset="0"/>
              </a:rPr>
            </a:br>
            <a:r>
              <a:rPr lang="sv-SE" sz="3200" b="1" dirty="0">
                <a:solidFill>
                  <a:schemeClr val="accent5">
                    <a:lumMod val="75000"/>
                  </a:schemeClr>
                </a:solidFill>
                <a:latin typeface="Calibri" panose="020F0502020204030204" pitchFamily="34" charset="0"/>
                <a:ea typeface="Baskerville" panose="02020502070401020303" pitchFamily="18" charset="0"/>
                <a:cs typeface="Calibri" panose="020F0502020204030204" pitchFamily="34" charset="0"/>
              </a:rPr>
              <a:t>Screening for </a:t>
            </a:r>
            <a:r>
              <a:rPr lang="sv-SE" sz="3200" b="1" dirty="0" err="1">
                <a:solidFill>
                  <a:schemeClr val="accent5">
                    <a:lumMod val="75000"/>
                  </a:schemeClr>
                </a:solidFill>
                <a:latin typeface="Calibri" panose="020F0502020204030204" pitchFamily="34" charset="0"/>
                <a:ea typeface="Baskerville" panose="02020502070401020303" pitchFamily="18" charset="0"/>
                <a:cs typeface="Calibri" panose="020F0502020204030204" pitchFamily="34" charset="0"/>
              </a:rPr>
              <a:t>type</a:t>
            </a:r>
            <a:r>
              <a:rPr lang="sv-SE" sz="3200" b="1" dirty="0">
                <a:solidFill>
                  <a:schemeClr val="accent5">
                    <a:lumMod val="75000"/>
                  </a:schemeClr>
                </a:solidFill>
                <a:latin typeface="Calibri" panose="020F0502020204030204" pitchFamily="34" charset="0"/>
                <a:ea typeface="Baskerville" panose="02020502070401020303" pitchFamily="18" charset="0"/>
                <a:cs typeface="Calibri" panose="020F0502020204030204" pitchFamily="34" charset="0"/>
              </a:rPr>
              <a:t> 1 diabetes, </a:t>
            </a:r>
            <a:r>
              <a:rPr lang="sv-SE" sz="3200" b="1" dirty="0" err="1">
                <a:solidFill>
                  <a:schemeClr val="accent5">
                    <a:lumMod val="75000"/>
                  </a:schemeClr>
                </a:solidFill>
                <a:latin typeface="Calibri" panose="020F0502020204030204" pitchFamily="34" charset="0"/>
                <a:ea typeface="Baskerville" panose="02020502070401020303" pitchFamily="18" charset="0"/>
                <a:cs typeface="Calibri" panose="020F0502020204030204" pitchFamily="34" charset="0"/>
              </a:rPr>
              <a:t>celiac</a:t>
            </a:r>
            <a:r>
              <a:rPr lang="sv-SE" sz="3200" b="1" dirty="0">
                <a:solidFill>
                  <a:schemeClr val="accent5">
                    <a:lumMod val="75000"/>
                  </a:schemeClr>
                </a:solidFill>
                <a:latin typeface="Calibri" panose="020F0502020204030204" pitchFamily="34" charset="0"/>
                <a:ea typeface="Baskerville" panose="02020502070401020303" pitchFamily="18" charset="0"/>
                <a:cs typeface="Calibri" panose="020F0502020204030204" pitchFamily="34" charset="0"/>
              </a:rPr>
              <a:t> </a:t>
            </a:r>
            <a:r>
              <a:rPr lang="sv-SE" sz="3200" b="1" dirty="0" err="1">
                <a:solidFill>
                  <a:schemeClr val="accent5">
                    <a:lumMod val="75000"/>
                  </a:schemeClr>
                </a:solidFill>
                <a:latin typeface="Calibri" panose="020F0502020204030204" pitchFamily="34" charset="0"/>
                <a:ea typeface="Baskerville" panose="02020502070401020303" pitchFamily="18" charset="0"/>
                <a:cs typeface="Calibri" panose="020F0502020204030204" pitchFamily="34" charset="0"/>
              </a:rPr>
              <a:t>disease</a:t>
            </a:r>
            <a:r>
              <a:rPr lang="sv-SE" sz="3200" b="1" dirty="0">
                <a:solidFill>
                  <a:schemeClr val="accent5">
                    <a:lumMod val="75000"/>
                  </a:schemeClr>
                </a:solidFill>
                <a:latin typeface="Calibri" panose="020F0502020204030204" pitchFamily="34" charset="0"/>
                <a:ea typeface="Baskerville" panose="02020502070401020303" pitchFamily="18" charset="0"/>
                <a:cs typeface="Calibri" panose="020F0502020204030204" pitchFamily="34" charset="0"/>
              </a:rPr>
              <a:t> and autoimmune </a:t>
            </a:r>
            <a:r>
              <a:rPr lang="sv-SE" sz="3200" b="1" dirty="0" err="1">
                <a:solidFill>
                  <a:schemeClr val="accent5">
                    <a:lumMod val="75000"/>
                  </a:schemeClr>
                </a:solidFill>
                <a:latin typeface="Calibri" panose="020F0502020204030204" pitchFamily="34" charset="0"/>
                <a:ea typeface="Baskerville" panose="02020502070401020303" pitchFamily="18" charset="0"/>
                <a:cs typeface="Calibri" panose="020F0502020204030204" pitchFamily="34" charset="0"/>
              </a:rPr>
              <a:t>thyroiditis</a:t>
            </a:r>
            <a:r>
              <a:rPr lang="sv-SE" sz="3200" b="1" dirty="0">
                <a:solidFill>
                  <a:schemeClr val="accent5">
                    <a:lumMod val="75000"/>
                  </a:schemeClr>
                </a:solidFill>
                <a:latin typeface="Calibri" panose="020F0502020204030204" pitchFamily="34" charset="0"/>
                <a:ea typeface="Baskerville" panose="02020502070401020303" pitchFamily="18" charset="0"/>
                <a:cs typeface="Calibri" panose="020F0502020204030204" pitchFamily="34" charset="0"/>
              </a:rPr>
              <a:t> in a general </a:t>
            </a:r>
            <a:r>
              <a:rPr lang="sv-SE" sz="3200" b="1" dirty="0" err="1">
                <a:solidFill>
                  <a:schemeClr val="accent5">
                    <a:lumMod val="75000"/>
                  </a:schemeClr>
                </a:solidFill>
                <a:latin typeface="Calibri" panose="020F0502020204030204" pitchFamily="34" charset="0"/>
                <a:ea typeface="Baskerville" panose="02020502070401020303" pitchFamily="18" charset="0"/>
                <a:cs typeface="Calibri" panose="020F0502020204030204" pitchFamily="34" charset="0"/>
              </a:rPr>
              <a:t>pediatric</a:t>
            </a:r>
            <a:r>
              <a:rPr lang="sv-SE" sz="3200" b="1" dirty="0">
                <a:solidFill>
                  <a:schemeClr val="accent5">
                    <a:lumMod val="75000"/>
                  </a:schemeClr>
                </a:solidFill>
                <a:latin typeface="Calibri" panose="020F0502020204030204" pitchFamily="34" charset="0"/>
                <a:ea typeface="Baskerville" panose="02020502070401020303" pitchFamily="18" charset="0"/>
                <a:cs typeface="Calibri" panose="020F0502020204030204" pitchFamily="34" charset="0"/>
              </a:rPr>
              <a:t> population</a:t>
            </a:r>
            <a:br>
              <a:rPr lang="sv-SE" sz="3200" dirty="0">
                <a:solidFill>
                  <a:schemeClr val="accent5">
                    <a:lumMod val="75000"/>
                  </a:schemeClr>
                </a:solidFill>
                <a:latin typeface="Calibri" panose="020F0502020204030204" pitchFamily="34" charset="0"/>
                <a:ea typeface="Baskerville" panose="02020502070401020303" pitchFamily="18" charset="0"/>
                <a:cs typeface="Calibri" panose="020F0502020204030204" pitchFamily="34" charset="0"/>
              </a:rPr>
            </a:br>
            <a:endParaRPr lang="sv-SE" sz="3200" dirty="0">
              <a:latin typeface="Calibri" panose="020F0502020204030204" pitchFamily="34" charset="0"/>
              <a:cs typeface="Calibri" panose="020F0502020204030204" pitchFamily="34" charset="0"/>
            </a:endParaRPr>
          </a:p>
        </p:txBody>
      </p:sp>
      <p:sp>
        <p:nvSpPr>
          <p:cNvPr id="15" name="Subtitle 2">
            <a:extLst>
              <a:ext uri="{FF2B5EF4-FFF2-40B4-BE49-F238E27FC236}">
                <a16:creationId xmlns:a16="http://schemas.microsoft.com/office/drawing/2014/main" id="{DBB582FD-5FF9-4374-BE41-3333FE22E4E2}"/>
              </a:ext>
            </a:extLst>
          </p:cNvPr>
          <p:cNvSpPr txBox="1">
            <a:spLocks noGrp="1"/>
          </p:cNvSpPr>
          <p:nvPr>
            <p:ph type="body" idx="1"/>
          </p:nvPr>
        </p:nvSpPr>
        <p:spPr>
          <a:xfrm>
            <a:off x="623888" y="3441700"/>
            <a:ext cx="7886700" cy="1125538"/>
          </a:xfrm>
          <a:prstGeom prst="rect">
            <a:avLst/>
          </a:prstGeom>
        </p:spPr>
        <p:txBody>
          <a:bodyPr vert="horz" lIns="68580" tIns="34290" rIns="68580" bIns="3429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SE" sz="1600" b="1" dirty="0">
                <a:solidFill>
                  <a:schemeClr val="accent5">
                    <a:lumMod val="75000"/>
                  </a:schemeClr>
                </a:solidFill>
                <a:latin typeface="Calibri" panose="020F0502020204030204" pitchFamily="34" charset="0"/>
                <a:ea typeface="Baskerville" panose="02020502070401020303" pitchFamily="18" charset="0"/>
                <a:cs typeface="Calibri" panose="020F0502020204030204" pitchFamily="34" charset="0"/>
              </a:rPr>
              <a:t>Maria Scherman</a:t>
            </a:r>
            <a:r>
              <a:rPr lang="en-SE" sz="1600" b="1" baseline="30000" dirty="0">
                <a:solidFill>
                  <a:schemeClr val="accent5">
                    <a:lumMod val="75000"/>
                  </a:schemeClr>
                </a:solidFill>
                <a:latin typeface="Calibri" panose="020F0502020204030204" pitchFamily="34" charset="0"/>
                <a:ea typeface="Baskerville" panose="02020502070401020303" pitchFamily="18" charset="0"/>
                <a:cs typeface="Calibri" panose="020F0502020204030204" pitchFamily="34" charset="0"/>
              </a:rPr>
              <a:t>1</a:t>
            </a:r>
            <a:r>
              <a:rPr lang="en-SE" sz="1600" b="1" dirty="0">
                <a:solidFill>
                  <a:schemeClr val="accent5">
                    <a:lumMod val="75000"/>
                  </a:schemeClr>
                </a:solidFill>
                <a:latin typeface="Calibri" panose="020F0502020204030204" pitchFamily="34" charset="0"/>
                <a:ea typeface="Baskerville" panose="02020502070401020303" pitchFamily="18" charset="0"/>
                <a:cs typeface="Calibri" panose="020F0502020204030204" pitchFamily="34" charset="0"/>
              </a:rPr>
              <a:t>, Alexander Lind</a:t>
            </a:r>
            <a:r>
              <a:rPr lang="en-SE" sz="1600" b="1" baseline="30000" dirty="0">
                <a:solidFill>
                  <a:schemeClr val="accent5">
                    <a:lumMod val="75000"/>
                  </a:schemeClr>
                </a:solidFill>
                <a:latin typeface="Calibri" panose="020F0502020204030204" pitchFamily="34" charset="0"/>
                <a:ea typeface="Baskerville" panose="02020502070401020303" pitchFamily="18" charset="0"/>
                <a:cs typeface="Calibri" panose="020F0502020204030204" pitchFamily="34" charset="0"/>
              </a:rPr>
              <a:t>1</a:t>
            </a:r>
            <a:r>
              <a:rPr lang="en-SE" sz="1600" b="1" dirty="0">
                <a:solidFill>
                  <a:schemeClr val="accent5">
                    <a:lumMod val="75000"/>
                  </a:schemeClr>
                </a:solidFill>
                <a:latin typeface="Calibri" panose="020F0502020204030204" pitchFamily="34" charset="0"/>
                <a:ea typeface="Baskerville" panose="02020502070401020303" pitchFamily="18" charset="0"/>
                <a:cs typeface="Calibri" panose="020F0502020204030204" pitchFamily="34" charset="0"/>
              </a:rPr>
              <a:t>, Åke Lernmark</a:t>
            </a:r>
            <a:r>
              <a:rPr lang="en-SE" sz="1600" b="1" baseline="30000" dirty="0">
                <a:solidFill>
                  <a:schemeClr val="accent5">
                    <a:lumMod val="75000"/>
                  </a:schemeClr>
                </a:solidFill>
                <a:latin typeface="Calibri" panose="020F0502020204030204" pitchFamily="34" charset="0"/>
                <a:ea typeface="Baskerville" panose="02020502070401020303" pitchFamily="18" charset="0"/>
                <a:cs typeface="Calibri" panose="020F0502020204030204" pitchFamily="34" charset="0"/>
              </a:rPr>
              <a:t>1</a:t>
            </a:r>
            <a:r>
              <a:rPr lang="en-SE" sz="1600" b="1" dirty="0">
                <a:solidFill>
                  <a:schemeClr val="accent5">
                    <a:lumMod val="75000"/>
                  </a:schemeClr>
                </a:solidFill>
                <a:latin typeface="Calibri" panose="020F0502020204030204" pitchFamily="34" charset="0"/>
                <a:ea typeface="Baskerville" panose="02020502070401020303" pitchFamily="18" charset="0"/>
                <a:cs typeface="Calibri" panose="020F0502020204030204" pitchFamily="34" charset="0"/>
              </a:rPr>
              <a:t>, Flemming Pociot</a:t>
            </a:r>
            <a:r>
              <a:rPr lang="en-SE" sz="1600" b="1" baseline="30000" dirty="0">
                <a:solidFill>
                  <a:schemeClr val="accent5">
                    <a:lumMod val="75000"/>
                  </a:schemeClr>
                </a:solidFill>
                <a:latin typeface="Calibri" panose="020F0502020204030204" pitchFamily="34" charset="0"/>
                <a:ea typeface="Baskerville" panose="02020502070401020303" pitchFamily="18" charset="0"/>
                <a:cs typeface="Calibri" panose="020F0502020204030204" pitchFamily="34" charset="0"/>
              </a:rPr>
              <a:t>2</a:t>
            </a:r>
            <a:r>
              <a:rPr lang="en-SE" sz="1600" b="1" dirty="0">
                <a:solidFill>
                  <a:schemeClr val="accent5">
                    <a:lumMod val="75000"/>
                  </a:schemeClr>
                </a:solidFill>
                <a:latin typeface="Calibri" panose="020F0502020204030204" pitchFamily="34" charset="0"/>
                <a:ea typeface="Baskerville" panose="02020502070401020303" pitchFamily="18" charset="0"/>
                <a:cs typeface="Calibri" panose="020F0502020204030204" pitchFamily="34" charset="0"/>
              </a:rPr>
              <a:t>, Daniel Agardh</a:t>
            </a:r>
            <a:r>
              <a:rPr lang="en-SE" sz="1600" b="1" baseline="30000" dirty="0">
                <a:solidFill>
                  <a:schemeClr val="accent5">
                    <a:lumMod val="75000"/>
                  </a:schemeClr>
                </a:solidFill>
                <a:latin typeface="Calibri" panose="020F0502020204030204" pitchFamily="34" charset="0"/>
                <a:ea typeface="Baskerville" panose="02020502070401020303" pitchFamily="18" charset="0"/>
                <a:cs typeface="Calibri" panose="020F0502020204030204" pitchFamily="34" charset="0"/>
              </a:rPr>
              <a:t>1</a:t>
            </a:r>
            <a:endParaRPr lang="en-SE" sz="1600" b="1" dirty="0">
              <a:solidFill>
                <a:schemeClr val="accent5">
                  <a:lumMod val="75000"/>
                </a:schemeClr>
              </a:solidFill>
              <a:latin typeface="Calibri" panose="020F0502020204030204" pitchFamily="34" charset="0"/>
              <a:ea typeface="Baskerville" panose="02020502070401020303" pitchFamily="18" charset="0"/>
              <a:cs typeface="Calibri" panose="020F0502020204030204" pitchFamily="34" charset="0"/>
            </a:endParaRPr>
          </a:p>
          <a:p>
            <a:pPr marL="0" indent="0">
              <a:buNone/>
            </a:pPr>
            <a:r>
              <a:rPr lang="en-SE" sz="1600" b="1" baseline="30000" dirty="0">
                <a:solidFill>
                  <a:schemeClr val="accent5">
                    <a:lumMod val="75000"/>
                  </a:schemeClr>
                </a:solidFill>
                <a:latin typeface="Calibri" panose="020F0502020204030204" pitchFamily="34" charset="0"/>
                <a:ea typeface="Baskerville" panose="02020502070401020303" pitchFamily="18" charset="0"/>
                <a:cs typeface="Calibri" panose="020F0502020204030204" pitchFamily="34" charset="0"/>
              </a:rPr>
              <a:t>1</a:t>
            </a:r>
            <a:r>
              <a:rPr lang="en-SE" sz="1600" b="1" dirty="0">
                <a:solidFill>
                  <a:schemeClr val="accent5">
                    <a:lumMod val="75000"/>
                  </a:schemeClr>
                </a:solidFill>
                <a:latin typeface="Calibri" panose="020F0502020204030204" pitchFamily="34" charset="0"/>
                <a:ea typeface="Baskerville" panose="02020502070401020303" pitchFamily="18" charset="0"/>
                <a:cs typeface="Calibri" panose="020F0502020204030204" pitchFamily="34" charset="0"/>
              </a:rPr>
              <a:t>Lund University, Sweden, </a:t>
            </a:r>
            <a:r>
              <a:rPr lang="en-SE" sz="1600" b="1" baseline="30000" dirty="0">
                <a:solidFill>
                  <a:schemeClr val="accent5">
                    <a:lumMod val="75000"/>
                  </a:schemeClr>
                </a:solidFill>
                <a:latin typeface="Calibri" panose="020F0502020204030204" pitchFamily="34" charset="0"/>
                <a:ea typeface="Baskerville" panose="02020502070401020303" pitchFamily="18" charset="0"/>
                <a:cs typeface="Calibri" panose="020F0502020204030204" pitchFamily="34" charset="0"/>
              </a:rPr>
              <a:t>2</a:t>
            </a:r>
            <a:r>
              <a:rPr lang="en-SE" sz="1600" b="1" dirty="0">
                <a:solidFill>
                  <a:schemeClr val="accent5">
                    <a:lumMod val="75000"/>
                  </a:schemeClr>
                </a:solidFill>
                <a:latin typeface="Calibri" panose="020F0502020204030204" pitchFamily="34" charset="0"/>
                <a:ea typeface="Baskerville" panose="02020502070401020303" pitchFamily="18" charset="0"/>
                <a:cs typeface="Calibri" panose="020F0502020204030204" pitchFamily="34" charset="0"/>
              </a:rPr>
              <a:t>Steno Diabetes Center, Denmark</a:t>
            </a:r>
          </a:p>
        </p:txBody>
      </p:sp>
      <p:sp>
        <p:nvSpPr>
          <p:cNvPr id="16" name="textruta 15">
            <a:extLst>
              <a:ext uri="{FF2B5EF4-FFF2-40B4-BE49-F238E27FC236}">
                <a16:creationId xmlns:a16="http://schemas.microsoft.com/office/drawing/2014/main" id="{322B25A7-9E86-4A9B-8589-F41807E2D6C9}"/>
              </a:ext>
            </a:extLst>
          </p:cNvPr>
          <p:cNvSpPr txBox="1"/>
          <p:nvPr/>
        </p:nvSpPr>
        <p:spPr>
          <a:xfrm>
            <a:off x="3166478" y="215496"/>
            <a:ext cx="2937022" cy="461665"/>
          </a:xfrm>
          <a:prstGeom prst="rect">
            <a:avLst/>
          </a:prstGeom>
          <a:noFill/>
        </p:spPr>
        <p:txBody>
          <a:bodyPr wrap="none" rtlCol="0">
            <a:spAutoFit/>
          </a:bodyPr>
          <a:lstStyle/>
          <a:p>
            <a:r>
              <a:rPr lang="sv-SE" sz="2400" dirty="0">
                <a:solidFill>
                  <a:schemeClr val="bg1"/>
                </a:solidFill>
              </a:rPr>
              <a:t>THE TRIAD STUDY</a:t>
            </a:r>
          </a:p>
        </p:txBody>
      </p:sp>
    </p:spTree>
    <p:extLst>
      <p:ext uri="{BB962C8B-B14F-4D97-AF65-F5344CB8AC3E}">
        <p14:creationId xmlns:p14="http://schemas.microsoft.com/office/powerpoint/2010/main" val="14788777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Content Placeholder 2">
            <a:extLst>
              <a:ext uri="{FF2B5EF4-FFF2-40B4-BE49-F238E27FC236}">
                <a16:creationId xmlns:a16="http://schemas.microsoft.com/office/drawing/2014/main" id="{94208F45-C369-2B4D-C370-C249391391F3}"/>
              </a:ext>
            </a:extLst>
          </p:cNvPr>
          <p:cNvGraphicFramePr>
            <a:graphicFrameLocks noGrp="1"/>
          </p:cNvGraphicFramePr>
          <p:nvPr>
            <p:ph idx="1"/>
            <p:extLst>
              <p:ext uri="{D42A27DB-BD31-4B8C-83A1-F6EECF244321}">
                <p14:modId xmlns:p14="http://schemas.microsoft.com/office/powerpoint/2010/main" val="3338903746"/>
              </p:ext>
            </p:extLst>
          </p:nvPr>
        </p:nvGraphicFramePr>
        <p:xfrm>
          <a:off x="720432" y="849695"/>
          <a:ext cx="7719805" cy="34441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93498920-BF3B-5073-EB5E-90795111CDFB}"/>
              </a:ext>
            </a:extLst>
          </p:cNvPr>
          <p:cNvPicPr>
            <a:picLocks noChangeAspect="1"/>
          </p:cNvPicPr>
          <p:nvPr/>
        </p:nvPicPr>
        <p:blipFill>
          <a:blip r:embed="rId8"/>
          <a:stretch>
            <a:fillRect/>
          </a:stretch>
        </p:blipFill>
        <p:spPr>
          <a:xfrm>
            <a:off x="171196" y="4442885"/>
            <a:ext cx="914908" cy="565413"/>
          </a:xfrm>
          <a:prstGeom prst="rect">
            <a:avLst/>
          </a:prstGeom>
        </p:spPr>
      </p:pic>
      <p:pic>
        <p:nvPicPr>
          <p:cNvPr id="9" name="Bildobjekt 8">
            <a:extLst>
              <a:ext uri="{FF2B5EF4-FFF2-40B4-BE49-F238E27FC236}">
                <a16:creationId xmlns:a16="http://schemas.microsoft.com/office/drawing/2014/main" id="{52815464-11A1-479F-B3D2-F3DA1401A5A4}"/>
              </a:ext>
            </a:extLst>
          </p:cNvPr>
          <p:cNvPicPr>
            <a:picLocks noChangeAspect="1"/>
          </p:cNvPicPr>
          <p:nvPr/>
        </p:nvPicPr>
        <p:blipFill>
          <a:blip r:embed="rId9"/>
          <a:stretch>
            <a:fillRect/>
          </a:stretch>
        </p:blipFill>
        <p:spPr>
          <a:xfrm>
            <a:off x="0" y="-39797"/>
            <a:ext cx="9144000" cy="835152"/>
          </a:xfrm>
          <a:prstGeom prst="rect">
            <a:avLst/>
          </a:prstGeom>
        </p:spPr>
      </p:pic>
      <p:pic>
        <p:nvPicPr>
          <p:cNvPr id="10" name="Graphic 6">
            <a:extLst>
              <a:ext uri="{FF2B5EF4-FFF2-40B4-BE49-F238E27FC236}">
                <a16:creationId xmlns:a16="http://schemas.microsoft.com/office/drawing/2014/main" id="{D8AF81ED-A306-4E88-B5A4-0CB0156BB2C8}"/>
              </a:ext>
            </a:extLst>
          </p:cNvPr>
          <p:cNvPicPr>
            <a:picLocks noChangeAspect="1"/>
          </p:cNvPicPr>
          <p:nvPr/>
        </p:nvPicPr>
        <p:blipFill rotWithShape="1">
          <a:blip r:embed="rId10">
            <a:extLst>
              <a:ext uri="{96DAC541-7B7A-43D3-8B79-37D633B846F1}">
                <asvg:svgBlip xmlns:asvg="http://schemas.microsoft.com/office/drawing/2016/SVG/main" r:embed="rId11"/>
              </a:ext>
            </a:extLst>
          </a:blip>
          <a:srcRect l="6721" t="7238" r="6340" b="11408"/>
          <a:stretch/>
        </p:blipFill>
        <p:spPr>
          <a:xfrm>
            <a:off x="8200352" y="89994"/>
            <a:ext cx="780870" cy="712671"/>
          </a:xfrm>
          <a:prstGeom prst="rect">
            <a:avLst/>
          </a:prstGeom>
        </p:spPr>
      </p:pic>
      <p:pic>
        <p:nvPicPr>
          <p:cNvPr id="11" name="Picture 2">
            <a:extLst>
              <a:ext uri="{FF2B5EF4-FFF2-40B4-BE49-F238E27FC236}">
                <a16:creationId xmlns:a16="http://schemas.microsoft.com/office/drawing/2014/main" id="{005A8088-3733-4900-8F76-A3088816395E}"/>
              </a:ext>
            </a:extLst>
          </p:cNvPr>
          <p:cNvPicPr>
            <a:picLocks noChangeAspect="1"/>
          </p:cNvPicPr>
          <p:nvPr/>
        </p:nvPicPr>
        <p:blipFill>
          <a:blip r:embed="rId8"/>
          <a:stretch>
            <a:fillRect/>
          </a:stretch>
        </p:blipFill>
        <p:spPr>
          <a:xfrm>
            <a:off x="162778" y="163624"/>
            <a:ext cx="914908" cy="565413"/>
          </a:xfrm>
          <a:prstGeom prst="rect">
            <a:avLst/>
          </a:prstGeom>
        </p:spPr>
      </p:pic>
      <p:sp>
        <p:nvSpPr>
          <p:cNvPr id="12" name="textruta 11">
            <a:extLst>
              <a:ext uri="{FF2B5EF4-FFF2-40B4-BE49-F238E27FC236}">
                <a16:creationId xmlns:a16="http://schemas.microsoft.com/office/drawing/2014/main" id="{95F97CE2-EC07-40E8-A953-1B85EE92FEC3}"/>
              </a:ext>
            </a:extLst>
          </p:cNvPr>
          <p:cNvSpPr txBox="1"/>
          <p:nvPr/>
        </p:nvSpPr>
        <p:spPr>
          <a:xfrm>
            <a:off x="2291087" y="163624"/>
            <a:ext cx="4578497" cy="461665"/>
          </a:xfrm>
          <a:prstGeom prst="rect">
            <a:avLst/>
          </a:prstGeom>
          <a:noFill/>
        </p:spPr>
        <p:txBody>
          <a:bodyPr wrap="none" rtlCol="0">
            <a:spAutoFit/>
          </a:bodyPr>
          <a:lstStyle/>
          <a:p>
            <a:pPr algn="ctr"/>
            <a:r>
              <a:rPr lang="sv-SE" sz="2400" dirty="0">
                <a:solidFill>
                  <a:schemeClr val="bg1"/>
                </a:solidFill>
              </a:rPr>
              <a:t>RATIONALE FOR SCREENING</a:t>
            </a:r>
          </a:p>
        </p:txBody>
      </p:sp>
    </p:spTree>
    <p:extLst>
      <p:ext uri="{BB962C8B-B14F-4D97-AF65-F5344CB8AC3E}">
        <p14:creationId xmlns:p14="http://schemas.microsoft.com/office/powerpoint/2010/main" val="19289764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 7">
            <a:extLst>
              <a:ext uri="{FF2B5EF4-FFF2-40B4-BE49-F238E27FC236}">
                <a16:creationId xmlns:a16="http://schemas.microsoft.com/office/drawing/2014/main" id="{E34FEED5-A883-EEB2-752A-C8AAE8EFCAF6}"/>
              </a:ext>
            </a:extLst>
          </p:cNvPr>
          <p:cNvGraphicFramePr/>
          <p:nvPr/>
        </p:nvGraphicFramePr>
        <p:xfrm>
          <a:off x="1316124" y="1178526"/>
          <a:ext cx="6511752" cy="38990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8" name="TextBox 17">
            <a:extLst>
              <a:ext uri="{FF2B5EF4-FFF2-40B4-BE49-F238E27FC236}">
                <a16:creationId xmlns:a16="http://schemas.microsoft.com/office/drawing/2014/main" id="{AE42A1AE-AEBE-15ED-78BF-351A8211727B}"/>
              </a:ext>
            </a:extLst>
          </p:cNvPr>
          <p:cNvSpPr txBox="1"/>
          <p:nvPr/>
        </p:nvSpPr>
        <p:spPr>
          <a:xfrm>
            <a:off x="3979179" y="1517096"/>
            <a:ext cx="1208295" cy="646331"/>
          </a:xfrm>
          <a:prstGeom prst="rect">
            <a:avLst/>
          </a:prstGeom>
          <a:noFill/>
        </p:spPr>
        <p:txBody>
          <a:bodyPr wrap="square" rtlCol="0">
            <a:spAutoFit/>
          </a:bodyPr>
          <a:lstStyle/>
          <a:p>
            <a:pPr lvl="0" algn="ctr"/>
            <a:r>
              <a:rPr lang="en-GB" sz="1200" b="1" dirty="0">
                <a:solidFill>
                  <a:schemeClr val="bg1"/>
                </a:solidFill>
                <a:latin typeface="Calibri" panose="020F0502020204030204" pitchFamily="34" charset="0"/>
                <a:ea typeface="Verdana" panose="020B0604030504040204" pitchFamily="34" charset="0"/>
                <a:cs typeface="Calibri" panose="020F0502020204030204" pitchFamily="34" charset="0"/>
              </a:rPr>
              <a:t>TYPE 1 DIABETES</a:t>
            </a:r>
          </a:p>
          <a:p>
            <a:pPr lvl="0" algn="ctr"/>
            <a:r>
              <a:rPr lang="en-GB" sz="1200" b="1" dirty="0">
                <a:solidFill>
                  <a:schemeClr val="bg1"/>
                </a:solidFill>
                <a:latin typeface="Calibri" panose="020F0502020204030204" pitchFamily="34" charset="0"/>
                <a:ea typeface="Verdana" panose="020B0604030504040204" pitchFamily="34" charset="0"/>
                <a:cs typeface="Calibri" panose="020F0502020204030204" pitchFamily="34" charset="0"/>
              </a:rPr>
              <a:t>(T1D)</a:t>
            </a:r>
          </a:p>
        </p:txBody>
      </p:sp>
      <p:sp>
        <p:nvSpPr>
          <p:cNvPr id="19" name="TextBox 18">
            <a:extLst>
              <a:ext uri="{FF2B5EF4-FFF2-40B4-BE49-F238E27FC236}">
                <a16:creationId xmlns:a16="http://schemas.microsoft.com/office/drawing/2014/main" id="{DD40108C-BF7F-A3A8-93CF-5D4B3437FE27}"/>
              </a:ext>
            </a:extLst>
          </p:cNvPr>
          <p:cNvSpPr txBox="1"/>
          <p:nvPr/>
        </p:nvSpPr>
        <p:spPr>
          <a:xfrm>
            <a:off x="2601622" y="3900876"/>
            <a:ext cx="1129712" cy="646331"/>
          </a:xfrm>
          <a:prstGeom prst="rect">
            <a:avLst/>
          </a:prstGeom>
          <a:noFill/>
        </p:spPr>
        <p:txBody>
          <a:bodyPr wrap="square" rtlCol="0">
            <a:spAutoFit/>
          </a:bodyPr>
          <a:lstStyle/>
          <a:p>
            <a:pPr lvl="0" algn="ctr"/>
            <a:r>
              <a:rPr lang="en-GB" sz="1200" b="1" dirty="0">
                <a:solidFill>
                  <a:schemeClr val="bg1"/>
                </a:solidFill>
                <a:latin typeface="Calibri" panose="020F0502020204030204" pitchFamily="34" charset="0"/>
                <a:ea typeface="Verdana" panose="020B0604030504040204" pitchFamily="34" charset="0"/>
                <a:cs typeface="Calibri" panose="020F0502020204030204" pitchFamily="34" charset="0"/>
              </a:rPr>
              <a:t>CELIAC </a:t>
            </a:r>
          </a:p>
          <a:p>
            <a:pPr lvl="0" algn="ctr"/>
            <a:r>
              <a:rPr lang="en-GB" sz="1200" b="1" dirty="0">
                <a:solidFill>
                  <a:schemeClr val="bg1"/>
                </a:solidFill>
                <a:latin typeface="Calibri" panose="020F0502020204030204" pitchFamily="34" charset="0"/>
                <a:ea typeface="Verdana" panose="020B0604030504040204" pitchFamily="34" charset="0"/>
                <a:cs typeface="Calibri" panose="020F0502020204030204" pitchFamily="34" charset="0"/>
              </a:rPr>
              <a:t>DISEASE</a:t>
            </a:r>
          </a:p>
          <a:p>
            <a:pPr lvl="0" algn="ctr"/>
            <a:r>
              <a:rPr lang="en-GB" sz="1200" b="1" dirty="0">
                <a:solidFill>
                  <a:schemeClr val="bg1"/>
                </a:solidFill>
                <a:latin typeface="Calibri" panose="020F0502020204030204" pitchFamily="34" charset="0"/>
                <a:ea typeface="Verdana" panose="020B0604030504040204" pitchFamily="34" charset="0"/>
                <a:cs typeface="Calibri" panose="020F0502020204030204" pitchFamily="34" charset="0"/>
              </a:rPr>
              <a:t>(CD)</a:t>
            </a:r>
          </a:p>
        </p:txBody>
      </p:sp>
      <p:sp>
        <p:nvSpPr>
          <p:cNvPr id="26" name="TextBox 25">
            <a:extLst>
              <a:ext uri="{FF2B5EF4-FFF2-40B4-BE49-F238E27FC236}">
                <a16:creationId xmlns:a16="http://schemas.microsoft.com/office/drawing/2014/main" id="{968E1FFC-CEAD-98F4-91F5-017CB740F664}"/>
              </a:ext>
            </a:extLst>
          </p:cNvPr>
          <p:cNvSpPr txBox="1"/>
          <p:nvPr/>
        </p:nvSpPr>
        <p:spPr>
          <a:xfrm>
            <a:off x="5265786" y="3820866"/>
            <a:ext cx="1354338" cy="738664"/>
          </a:xfrm>
          <a:prstGeom prst="rect">
            <a:avLst/>
          </a:prstGeom>
          <a:noFill/>
        </p:spPr>
        <p:txBody>
          <a:bodyPr wrap="square" rtlCol="0">
            <a:spAutoFit/>
          </a:bodyPr>
          <a:lstStyle/>
          <a:p>
            <a:pPr algn="ctr"/>
            <a:r>
              <a:rPr lang="en-GB" sz="1100" b="1" dirty="0">
                <a:solidFill>
                  <a:schemeClr val="bg1"/>
                </a:solidFill>
                <a:latin typeface="Calibri" panose="020F0502020204030204" pitchFamily="34" charset="0"/>
                <a:cs typeface="Calibri" panose="020F0502020204030204" pitchFamily="34" charset="0"/>
              </a:rPr>
              <a:t>AUTOIMMUNE THYROIDITIS</a:t>
            </a:r>
          </a:p>
          <a:p>
            <a:pPr algn="ctr"/>
            <a:r>
              <a:rPr lang="en-GB" sz="1100" b="1" dirty="0">
                <a:solidFill>
                  <a:schemeClr val="bg1"/>
                </a:solidFill>
                <a:latin typeface="Calibri" panose="020F0502020204030204" pitchFamily="34" charset="0"/>
                <a:cs typeface="Calibri" panose="020F0502020204030204" pitchFamily="34" charset="0"/>
              </a:rPr>
              <a:t>(AIT)</a:t>
            </a:r>
          </a:p>
          <a:p>
            <a:pPr algn="ctr"/>
            <a:endParaRPr lang="en-SE" sz="900" b="1" dirty="0">
              <a:solidFill>
                <a:schemeClr val="bg1"/>
              </a:solidFill>
              <a:latin typeface="Frutiger LT Std 55 Roman" panose="020B0602020204020204" pitchFamily="34" charset="0"/>
            </a:endParaRPr>
          </a:p>
        </p:txBody>
      </p:sp>
      <p:pic>
        <p:nvPicPr>
          <p:cNvPr id="14" name="Picture 13">
            <a:extLst>
              <a:ext uri="{FF2B5EF4-FFF2-40B4-BE49-F238E27FC236}">
                <a16:creationId xmlns:a16="http://schemas.microsoft.com/office/drawing/2014/main" id="{F4ABA0C2-30A5-B215-EC33-B456591E3889}"/>
              </a:ext>
            </a:extLst>
          </p:cNvPr>
          <p:cNvPicPr>
            <a:picLocks noChangeAspect="1"/>
          </p:cNvPicPr>
          <p:nvPr/>
        </p:nvPicPr>
        <p:blipFill>
          <a:blip r:embed="rId8"/>
          <a:stretch>
            <a:fillRect/>
          </a:stretch>
        </p:blipFill>
        <p:spPr>
          <a:xfrm>
            <a:off x="5975722" y="393326"/>
            <a:ext cx="415350" cy="351000"/>
          </a:xfrm>
          <a:prstGeom prst="rect">
            <a:avLst/>
          </a:prstGeom>
        </p:spPr>
      </p:pic>
      <p:pic>
        <p:nvPicPr>
          <p:cNvPr id="15" name="Picture 14">
            <a:extLst>
              <a:ext uri="{FF2B5EF4-FFF2-40B4-BE49-F238E27FC236}">
                <a16:creationId xmlns:a16="http://schemas.microsoft.com/office/drawing/2014/main" id="{B0584901-2B68-D01A-4CDD-AD68BE404A3D}"/>
              </a:ext>
            </a:extLst>
          </p:cNvPr>
          <p:cNvPicPr>
            <a:picLocks noChangeAspect="1"/>
          </p:cNvPicPr>
          <p:nvPr/>
        </p:nvPicPr>
        <p:blipFill>
          <a:blip r:embed="rId8"/>
          <a:stretch>
            <a:fillRect/>
          </a:stretch>
        </p:blipFill>
        <p:spPr>
          <a:xfrm>
            <a:off x="5508923" y="861459"/>
            <a:ext cx="415350" cy="351000"/>
          </a:xfrm>
          <a:prstGeom prst="rect">
            <a:avLst/>
          </a:prstGeom>
        </p:spPr>
      </p:pic>
      <p:pic>
        <p:nvPicPr>
          <p:cNvPr id="17" name="Picture 16">
            <a:extLst>
              <a:ext uri="{FF2B5EF4-FFF2-40B4-BE49-F238E27FC236}">
                <a16:creationId xmlns:a16="http://schemas.microsoft.com/office/drawing/2014/main" id="{B11A86CE-8C83-67E0-A541-6FC4165522F0}"/>
              </a:ext>
            </a:extLst>
          </p:cNvPr>
          <p:cNvPicPr>
            <a:picLocks noChangeAspect="1"/>
          </p:cNvPicPr>
          <p:nvPr/>
        </p:nvPicPr>
        <p:blipFill>
          <a:blip r:embed="rId8"/>
          <a:stretch>
            <a:fillRect/>
          </a:stretch>
        </p:blipFill>
        <p:spPr>
          <a:xfrm>
            <a:off x="5489775" y="1257374"/>
            <a:ext cx="415350" cy="351000"/>
          </a:xfrm>
          <a:prstGeom prst="rect">
            <a:avLst/>
          </a:prstGeom>
        </p:spPr>
      </p:pic>
      <p:pic>
        <p:nvPicPr>
          <p:cNvPr id="20" name="Picture 19">
            <a:extLst>
              <a:ext uri="{FF2B5EF4-FFF2-40B4-BE49-F238E27FC236}">
                <a16:creationId xmlns:a16="http://schemas.microsoft.com/office/drawing/2014/main" id="{506A7F9E-594E-4AE0-2C14-59B83E57B8A6}"/>
              </a:ext>
            </a:extLst>
          </p:cNvPr>
          <p:cNvPicPr>
            <a:picLocks noChangeAspect="1"/>
          </p:cNvPicPr>
          <p:nvPr/>
        </p:nvPicPr>
        <p:blipFill>
          <a:blip r:embed="rId8"/>
          <a:stretch>
            <a:fillRect/>
          </a:stretch>
        </p:blipFill>
        <p:spPr>
          <a:xfrm>
            <a:off x="5517601" y="1640545"/>
            <a:ext cx="415350" cy="351000"/>
          </a:xfrm>
          <a:prstGeom prst="rect">
            <a:avLst/>
          </a:prstGeom>
        </p:spPr>
      </p:pic>
      <p:sp>
        <p:nvSpPr>
          <p:cNvPr id="21" name="TextBox 20">
            <a:extLst>
              <a:ext uri="{FF2B5EF4-FFF2-40B4-BE49-F238E27FC236}">
                <a16:creationId xmlns:a16="http://schemas.microsoft.com/office/drawing/2014/main" id="{5AF5A698-8068-281F-8E94-B7600E564B01}"/>
              </a:ext>
            </a:extLst>
          </p:cNvPr>
          <p:cNvSpPr txBox="1"/>
          <p:nvPr/>
        </p:nvSpPr>
        <p:spPr>
          <a:xfrm>
            <a:off x="6297082" y="376941"/>
            <a:ext cx="1008320" cy="369332"/>
          </a:xfrm>
          <a:prstGeom prst="rect">
            <a:avLst/>
          </a:prstGeom>
          <a:noFill/>
        </p:spPr>
        <p:txBody>
          <a:bodyPr wrap="square" rtlCol="0">
            <a:spAutoFit/>
          </a:bodyPr>
          <a:lstStyle/>
          <a:p>
            <a:r>
              <a:rPr lang="en-SE" sz="1800" dirty="0">
                <a:solidFill>
                  <a:schemeClr val="tx1">
                    <a:lumMod val="65000"/>
                    <a:lumOff val="35000"/>
                  </a:schemeClr>
                </a:solidFill>
                <a:latin typeface="Frutiger LT Std 55 Roman" panose="020B0602020204020204" pitchFamily="34" charset="0"/>
              </a:rPr>
              <a:t>IAA</a:t>
            </a:r>
          </a:p>
        </p:txBody>
      </p:sp>
      <p:sp>
        <p:nvSpPr>
          <p:cNvPr id="22" name="TextBox 21">
            <a:extLst>
              <a:ext uri="{FF2B5EF4-FFF2-40B4-BE49-F238E27FC236}">
                <a16:creationId xmlns:a16="http://schemas.microsoft.com/office/drawing/2014/main" id="{5884C819-256C-75C3-DDA7-AA8D672153C5}"/>
              </a:ext>
            </a:extLst>
          </p:cNvPr>
          <p:cNvSpPr txBox="1"/>
          <p:nvPr/>
        </p:nvSpPr>
        <p:spPr>
          <a:xfrm>
            <a:off x="5858905" y="936922"/>
            <a:ext cx="1008320" cy="369332"/>
          </a:xfrm>
          <a:prstGeom prst="rect">
            <a:avLst/>
          </a:prstGeom>
          <a:noFill/>
        </p:spPr>
        <p:txBody>
          <a:bodyPr wrap="square" rtlCol="0">
            <a:spAutoFit/>
          </a:bodyPr>
          <a:lstStyle/>
          <a:p>
            <a:r>
              <a:rPr lang="en-SE" sz="1800" dirty="0">
                <a:solidFill>
                  <a:schemeClr val="tx1">
                    <a:lumMod val="65000"/>
                    <a:lumOff val="35000"/>
                  </a:schemeClr>
                </a:solidFill>
                <a:latin typeface="Frutiger LT Std 55 Roman" panose="020B0602020204020204" pitchFamily="34" charset="0"/>
              </a:rPr>
              <a:t>GADA</a:t>
            </a:r>
          </a:p>
        </p:txBody>
      </p:sp>
      <p:sp>
        <p:nvSpPr>
          <p:cNvPr id="23" name="TextBox 22">
            <a:extLst>
              <a:ext uri="{FF2B5EF4-FFF2-40B4-BE49-F238E27FC236}">
                <a16:creationId xmlns:a16="http://schemas.microsoft.com/office/drawing/2014/main" id="{C6B62C36-2391-ECBC-5564-FC9115121C08}"/>
              </a:ext>
            </a:extLst>
          </p:cNvPr>
          <p:cNvSpPr txBox="1"/>
          <p:nvPr/>
        </p:nvSpPr>
        <p:spPr>
          <a:xfrm>
            <a:off x="5858905" y="1287922"/>
            <a:ext cx="1008320" cy="369332"/>
          </a:xfrm>
          <a:prstGeom prst="rect">
            <a:avLst/>
          </a:prstGeom>
          <a:noFill/>
        </p:spPr>
        <p:txBody>
          <a:bodyPr wrap="square" rtlCol="0">
            <a:spAutoFit/>
          </a:bodyPr>
          <a:lstStyle/>
          <a:p>
            <a:r>
              <a:rPr lang="en-SE" sz="1800" dirty="0">
                <a:solidFill>
                  <a:schemeClr val="tx1">
                    <a:lumMod val="65000"/>
                    <a:lumOff val="35000"/>
                  </a:schemeClr>
                </a:solidFill>
                <a:latin typeface="Frutiger LT Std 55 Roman" panose="020B0602020204020204" pitchFamily="34" charset="0"/>
              </a:rPr>
              <a:t>IA-2A</a:t>
            </a:r>
          </a:p>
        </p:txBody>
      </p:sp>
      <p:sp>
        <p:nvSpPr>
          <p:cNvPr id="24" name="TextBox 23">
            <a:extLst>
              <a:ext uri="{FF2B5EF4-FFF2-40B4-BE49-F238E27FC236}">
                <a16:creationId xmlns:a16="http://schemas.microsoft.com/office/drawing/2014/main" id="{BDE160BA-B148-4346-0D65-EE56D07DC55D}"/>
              </a:ext>
            </a:extLst>
          </p:cNvPr>
          <p:cNvSpPr txBox="1"/>
          <p:nvPr/>
        </p:nvSpPr>
        <p:spPr>
          <a:xfrm>
            <a:off x="5858905" y="1655596"/>
            <a:ext cx="1008320" cy="369332"/>
          </a:xfrm>
          <a:prstGeom prst="rect">
            <a:avLst/>
          </a:prstGeom>
          <a:noFill/>
        </p:spPr>
        <p:txBody>
          <a:bodyPr wrap="square" rtlCol="0">
            <a:spAutoFit/>
          </a:bodyPr>
          <a:lstStyle/>
          <a:p>
            <a:r>
              <a:rPr lang="en-SE" sz="1800" dirty="0">
                <a:solidFill>
                  <a:schemeClr val="tx1">
                    <a:lumMod val="65000"/>
                    <a:lumOff val="35000"/>
                  </a:schemeClr>
                </a:solidFill>
                <a:latin typeface="Frutiger LT Std 55 Roman" panose="020B0602020204020204" pitchFamily="34" charset="0"/>
              </a:rPr>
              <a:t>Z</a:t>
            </a:r>
            <a:r>
              <a:rPr lang="sv-SE" sz="1800" dirty="0">
                <a:solidFill>
                  <a:schemeClr val="tx1">
                    <a:lumMod val="65000"/>
                    <a:lumOff val="35000"/>
                  </a:schemeClr>
                </a:solidFill>
                <a:latin typeface="Frutiger LT Std 55 Roman" panose="020B0602020204020204" pitchFamily="34" charset="0"/>
              </a:rPr>
              <a:t>nt</a:t>
            </a:r>
            <a:r>
              <a:rPr lang="en-SE" sz="1800" dirty="0">
                <a:solidFill>
                  <a:schemeClr val="tx1">
                    <a:lumMod val="65000"/>
                    <a:lumOff val="35000"/>
                  </a:schemeClr>
                </a:solidFill>
                <a:latin typeface="Frutiger LT Std 55 Roman" panose="020B0602020204020204" pitchFamily="34" charset="0"/>
              </a:rPr>
              <a:t>8A</a:t>
            </a:r>
          </a:p>
        </p:txBody>
      </p:sp>
      <p:pic>
        <p:nvPicPr>
          <p:cNvPr id="25" name="Picture 24">
            <a:extLst>
              <a:ext uri="{FF2B5EF4-FFF2-40B4-BE49-F238E27FC236}">
                <a16:creationId xmlns:a16="http://schemas.microsoft.com/office/drawing/2014/main" id="{3E449650-90BF-DE95-214B-4C7DB79AAA7C}"/>
              </a:ext>
            </a:extLst>
          </p:cNvPr>
          <p:cNvPicPr>
            <a:picLocks noChangeAspect="1"/>
          </p:cNvPicPr>
          <p:nvPr/>
        </p:nvPicPr>
        <p:blipFill>
          <a:blip r:embed="rId9"/>
          <a:stretch>
            <a:fillRect/>
          </a:stretch>
        </p:blipFill>
        <p:spPr>
          <a:xfrm>
            <a:off x="1062220" y="3814886"/>
            <a:ext cx="381164" cy="351000"/>
          </a:xfrm>
          <a:prstGeom prst="rect">
            <a:avLst/>
          </a:prstGeom>
        </p:spPr>
      </p:pic>
      <p:sp>
        <p:nvSpPr>
          <p:cNvPr id="30" name="TextBox 29">
            <a:extLst>
              <a:ext uri="{FF2B5EF4-FFF2-40B4-BE49-F238E27FC236}">
                <a16:creationId xmlns:a16="http://schemas.microsoft.com/office/drawing/2014/main" id="{71FAB4EC-3AFB-5F7F-1ABD-F5BA23C7972C}"/>
              </a:ext>
            </a:extLst>
          </p:cNvPr>
          <p:cNvSpPr txBox="1"/>
          <p:nvPr/>
        </p:nvSpPr>
        <p:spPr>
          <a:xfrm>
            <a:off x="1408581" y="3894699"/>
            <a:ext cx="1008320" cy="369332"/>
          </a:xfrm>
          <a:prstGeom prst="rect">
            <a:avLst/>
          </a:prstGeom>
          <a:noFill/>
        </p:spPr>
        <p:txBody>
          <a:bodyPr wrap="square" rtlCol="0">
            <a:spAutoFit/>
          </a:bodyPr>
          <a:lstStyle/>
          <a:p>
            <a:r>
              <a:rPr lang="en-GB" sz="1800" dirty="0">
                <a:solidFill>
                  <a:schemeClr val="tx1">
                    <a:lumMod val="65000"/>
                    <a:lumOff val="35000"/>
                  </a:schemeClr>
                </a:solidFill>
                <a:latin typeface="Frutiger LT Std 55 Roman" panose="020B0602020204020204" pitchFamily="34" charset="0"/>
              </a:rPr>
              <a:t>IgA-t</a:t>
            </a:r>
            <a:r>
              <a:rPr lang="en-SE" sz="1800" dirty="0">
                <a:solidFill>
                  <a:schemeClr val="tx1">
                    <a:lumMod val="65000"/>
                    <a:lumOff val="35000"/>
                  </a:schemeClr>
                </a:solidFill>
                <a:latin typeface="Frutiger LT Std 55 Roman" panose="020B0602020204020204" pitchFamily="34" charset="0"/>
              </a:rPr>
              <a:t>TG</a:t>
            </a:r>
          </a:p>
        </p:txBody>
      </p:sp>
      <p:sp>
        <p:nvSpPr>
          <p:cNvPr id="31" name="TextBox 30">
            <a:extLst>
              <a:ext uri="{FF2B5EF4-FFF2-40B4-BE49-F238E27FC236}">
                <a16:creationId xmlns:a16="http://schemas.microsoft.com/office/drawing/2014/main" id="{C167723D-2880-6BEA-E712-E5EEB753FDDE}"/>
              </a:ext>
            </a:extLst>
          </p:cNvPr>
          <p:cNvSpPr txBox="1"/>
          <p:nvPr/>
        </p:nvSpPr>
        <p:spPr>
          <a:xfrm>
            <a:off x="1414331" y="4280089"/>
            <a:ext cx="1008320" cy="369332"/>
          </a:xfrm>
          <a:prstGeom prst="rect">
            <a:avLst/>
          </a:prstGeom>
          <a:noFill/>
        </p:spPr>
        <p:txBody>
          <a:bodyPr wrap="square" rtlCol="0">
            <a:spAutoFit/>
          </a:bodyPr>
          <a:lstStyle/>
          <a:p>
            <a:r>
              <a:rPr lang="en-GB" sz="1800" dirty="0">
                <a:solidFill>
                  <a:schemeClr val="tx1">
                    <a:lumMod val="65000"/>
                    <a:lumOff val="35000"/>
                  </a:schemeClr>
                </a:solidFill>
                <a:latin typeface="Frutiger LT Std 55 Roman" panose="020B0602020204020204" pitchFamily="34" charset="0"/>
              </a:rPr>
              <a:t>IgG-t</a:t>
            </a:r>
            <a:r>
              <a:rPr lang="en-SE" sz="1800" dirty="0">
                <a:solidFill>
                  <a:schemeClr val="tx1">
                    <a:lumMod val="65000"/>
                    <a:lumOff val="35000"/>
                  </a:schemeClr>
                </a:solidFill>
                <a:latin typeface="Frutiger LT Std 55 Roman" panose="020B0602020204020204" pitchFamily="34" charset="0"/>
              </a:rPr>
              <a:t>TG</a:t>
            </a:r>
          </a:p>
        </p:txBody>
      </p:sp>
      <p:pic>
        <p:nvPicPr>
          <p:cNvPr id="32" name="Picture 31">
            <a:extLst>
              <a:ext uri="{FF2B5EF4-FFF2-40B4-BE49-F238E27FC236}">
                <a16:creationId xmlns:a16="http://schemas.microsoft.com/office/drawing/2014/main" id="{3A3A5A08-4C7D-CC33-41D4-F5B96C71341C}"/>
              </a:ext>
            </a:extLst>
          </p:cNvPr>
          <p:cNvPicPr>
            <a:picLocks noChangeAspect="1"/>
          </p:cNvPicPr>
          <p:nvPr/>
        </p:nvPicPr>
        <p:blipFill>
          <a:blip r:embed="rId9"/>
          <a:stretch>
            <a:fillRect/>
          </a:stretch>
        </p:blipFill>
        <p:spPr>
          <a:xfrm>
            <a:off x="1031510" y="4247972"/>
            <a:ext cx="381164" cy="351000"/>
          </a:xfrm>
          <a:prstGeom prst="rect">
            <a:avLst/>
          </a:prstGeom>
        </p:spPr>
      </p:pic>
      <p:pic>
        <p:nvPicPr>
          <p:cNvPr id="33" name="Picture 32">
            <a:extLst>
              <a:ext uri="{FF2B5EF4-FFF2-40B4-BE49-F238E27FC236}">
                <a16:creationId xmlns:a16="http://schemas.microsoft.com/office/drawing/2014/main" id="{6BA9B156-F3A8-300D-E5C7-AC4EC367FC85}"/>
              </a:ext>
            </a:extLst>
          </p:cNvPr>
          <p:cNvPicPr>
            <a:picLocks noChangeAspect="1"/>
          </p:cNvPicPr>
          <p:nvPr/>
        </p:nvPicPr>
        <p:blipFill>
          <a:blip r:embed="rId10"/>
          <a:stretch>
            <a:fillRect/>
          </a:stretch>
        </p:blipFill>
        <p:spPr>
          <a:xfrm>
            <a:off x="7130236" y="3861675"/>
            <a:ext cx="418841" cy="351000"/>
          </a:xfrm>
          <a:prstGeom prst="rect">
            <a:avLst/>
          </a:prstGeom>
        </p:spPr>
      </p:pic>
      <p:sp>
        <p:nvSpPr>
          <p:cNvPr id="34" name="TextBox 33">
            <a:extLst>
              <a:ext uri="{FF2B5EF4-FFF2-40B4-BE49-F238E27FC236}">
                <a16:creationId xmlns:a16="http://schemas.microsoft.com/office/drawing/2014/main" id="{0D8B79DE-B3C7-23EB-34B7-574AA6A033EA}"/>
              </a:ext>
            </a:extLst>
          </p:cNvPr>
          <p:cNvSpPr txBox="1"/>
          <p:nvPr/>
        </p:nvSpPr>
        <p:spPr>
          <a:xfrm>
            <a:off x="7553736" y="3891120"/>
            <a:ext cx="1008320" cy="369332"/>
          </a:xfrm>
          <a:prstGeom prst="rect">
            <a:avLst/>
          </a:prstGeom>
          <a:noFill/>
        </p:spPr>
        <p:txBody>
          <a:bodyPr wrap="square" rtlCol="0">
            <a:spAutoFit/>
          </a:bodyPr>
          <a:lstStyle/>
          <a:p>
            <a:r>
              <a:rPr lang="en-SE" sz="1800" dirty="0">
                <a:solidFill>
                  <a:schemeClr val="tx1">
                    <a:lumMod val="65000"/>
                    <a:lumOff val="35000"/>
                  </a:schemeClr>
                </a:solidFill>
                <a:latin typeface="Frutiger LT Std 55 Roman" panose="020B0602020204020204" pitchFamily="34" charset="0"/>
              </a:rPr>
              <a:t>TPOA</a:t>
            </a:r>
          </a:p>
        </p:txBody>
      </p:sp>
      <p:pic>
        <p:nvPicPr>
          <p:cNvPr id="35" name="Picture 34">
            <a:extLst>
              <a:ext uri="{FF2B5EF4-FFF2-40B4-BE49-F238E27FC236}">
                <a16:creationId xmlns:a16="http://schemas.microsoft.com/office/drawing/2014/main" id="{19BE7840-016C-4187-B537-752F48A1A9F3}"/>
              </a:ext>
            </a:extLst>
          </p:cNvPr>
          <p:cNvPicPr>
            <a:picLocks noChangeAspect="1"/>
          </p:cNvPicPr>
          <p:nvPr/>
        </p:nvPicPr>
        <p:blipFill>
          <a:blip r:embed="rId10"/>
          <a:stretch>
            <a:fillRect/>
          </a:stretch>
        </p:blipFill>
        <p:spPr>
          <a:xfrm>
            <a:off x="7130236" y="4295106"/>
            <a:ext cx="418841" cy="351000"/>
          </a:xfrm>
          <a:prstGeom prst="rect">
            <a:avLst/>
          </a:prstGeom>
        </p:spPr>
      </p:pic>
      <p:sp>
        <p:nvSpPr>
          <p:cNvPr id="36" name="TextBox 35">
            <a:extLst>
              <a:ext uri="{FF2B5EF4-FFF2-40B4-BE49-F238E27FC236}">
                <a16:creationId xmlns:a16="http://schemas.microsoft.com/office/drawing/2014/main" id="{4F6A24E0-DAB9-135E-363D-55DF7C53378C}"/>
              </a:ext>
            </a:extLst>
          </p:cNvPr>
          <p:cNvSpPr txBox="1"/>
          <p:nvPr/>
        </p:nvSpPr>
        <p:spPr>
          <a:xfrm>
            <a:off x="7553736" y="4256663"/>
            <a:ext cx="1008320" cy="369332"/>
          </a:xfrm>
          <a:prstGeom prst="rect">
            <a:avLst/>
          </a:prstGeom>
          <a:noFill/>
        </p:spPr>
        <p:txBody>
          <a:bodyPr wrap="square" rtlCol="0">
            <a:spAutoFit/>
          </a:bodyPr>
          <a:lstStyle/>
          <a:p>
            <a:r>
              <a:rPr lang="en-SE" sz="1800" dirty="0">
                <a:solidFill>
                  <a:schemeClr val="tx1">
                    <a:lumMod val="65000"/>
                    <a:lumOff val="35000"/>
                  </a:schemeClr>
                </a:solidFill>
                <a:latin typeface="Frutiger LT Std 55 Roman" panose="020B0602020204020204" pitchFamily="34" charset="0"/>
              </a:rPr>
              <a:t>TGA</a:t>
            </a:r>
          </a:p>
        </p:txBody>
      </p:sp>
      <p:graphicFrame>
        <p:nvGraphicFramePr>
          <p:cNvPr id="37" name="Diagram 36">
            <a:extLst>
              <a:ext uri="{FF2B5EF4-FFF2-40B4-BE49-F238E27FC236}">
                <a16:creationId xmlns:a16="http://schemas.microsoft.com/office/drawing/2014/main" id="{2376CEDE-BCB3-6E71-807C-A52B6DF9CBC9}"/>
              </a:ext>
            </a:extLst>
          </p:cNvPr>
          <p:cNvGraphicFramePr/>
          <p:nvPr/>
        </p:nvGraphicFramePr>
        <p:xfrm>
          <a:off x="3967776" y="303659"/>
          <a:ext cx="513633" cy="474420"/>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pic>
        <p:nvPicPr>
          <p:cNvPr id="2" name="Picture 1">
            <a:extLst>
              <a:ext uri="{FF2B5EF4-FFF2-40B4-BE49-F238E27FC236}">
                <a16:creationId xmlns:a16="http://schemas.microsoft.com/office/drawing/2014/main" id="{BDEE60C9-B8EA-0A5E-2D8A-F7BAE808521B}"/>
              </a:ext>
            </a:extLst>
          </p:cNvPr>
          <p:cNvPicPr>
            <a:picLocks noChangeAspect="1"/>
          </p:cNvPicPr>
          <p:nvPr/>
        </p:nvPicPr>
        <p:blipFill>
          <a:blip r:embed="rId16"/>
          <a:stretch>
            <a:fillRect/>
          </a:stretch>
        </p:blipFill>
        <p:spPr>
          <a:xfrm>
            <a:off x="171196" y="4442885"/>
            <a:ext cx="914908" cy="565413"/>
          </a:xfrm>
          <a:prstGeom prst="rect">
            <a:avLst/>
          </a:prstGeom>
        </p:spPr>
      </p:pic>
      <p:pic>
        <p:nvPicPr>
          <p:cNvPr id="4" name="Bildobjekt 3">
            <a:extLst>
              <a:ext uri="{FF2B5EF4-FFF2-40B4-BE49-F238E27FC236}">
                <a16:creationId xmlns:a16="http://schemas.microsoft.com/office/drawing/2014/main" id="{D1E8A615-2550-4268-A604-FE9054833EB5}"/>
              </a:ext>
            </a:extLst>
          </p:cNvPr>
          <p:cNvPicPr>
            <a:picLocks noChangeAspect="1"/>
          </p:cNvPicPr>
          <p:nvPr/>
        </p:nvPicPr>
        <p:blipFill>
          <a:blip r:embed="rId17"/>
          <a:stretch>
            <a:fillRect/>
          </a:stretch>
        </p:blipFill>
        <p:spPr>
          <a:xfrm>
            <a:off x="0" y="-39797"/>
            <a:ext cx="9144000" cy="835152"/>
          </a:xfrm>
          <a:prstGeom prst="rect">
            <a:avLst/>
          </a:prstGeom>
        </p:spPr>
      </p:pic>
      <p:pic>
        <p:nvPicPr>
          <p:cNvPr id="38" name="Graphic 6">
            <a:extLst>
              <a:ext uri="{FF2B5EF4-FFF2-40B4-BE49-F238E27FC236}">
                <a16:creationId xmlns:a16="http://schemas.microsoft.com/office/drawing/2014/main" id="{F162CF87-CDFF-4D68-A229-7EBB0DB24527}"/>
              </a:ext>
            </a:extLst>
          </p:cNvPr>
          <p:cNvPicPr>
            <a:picLocks noChangeAspect="1"/>
          </p:cNvPicPr>
          <p:nvPr/>
        </p:nvPicPr>
        <p:blipFill rotWithShape="1">
          <a:blip r:embed="rId18">
            <a:extLst>
              <a:ext uri="{96DAC541-7B7A-43D3-8B79-37D633B846F1}">
                <asvg:svgBlip xmlns:asvg="http://schemas.microsoft.com/office/drawing/2016/SVG/main" r:embed="rId19"/>
              </a:ext>
            </a:extLst>
          </a:blip>
          <a:srcRect l="6721" t="7238" r="6340" b="11408"/>
          <a:stretch/>
        </p:blipFill>
        <p:spPr>
          <a:xfrm>
            <a:off x="8200352" y="89994"/>
            <a:ext cx="780870" cy="712671"/>
          </a:xfrm>
          <a:prstGeom prst="rect">
            <a:avLst/>
          </a:prstGeom>
        </p:spPr>
      </p:pic>
      <p:pic>
        <p:nvPicPr>
          <p:cNvPr id="39" name="Picture 2">
            <a:extLst>
              <a:ext uri="{FF2B5EF4-FFF2-40B4-BE49-F238E27FC236}">
                <a16:creationId xmlns:a16="http://schemas.microsoft.com/office/drawing/2014/main" id="{5C30A32A-94B8-4E34-B655-FFA089C015CA}"/>
              </a:ext>
            </a:extLst>
          </p:cNvPr>
          <p:cNvPicPr>
            <a:picLocks noChangeAspect="1"/>
          </p:cNvPicPr>
          <p:nvPr/>
        </p:nvPicPr>
        <p:blipFill>
          <a:blip r:embed="rId16"/>
          <a:stretch>
            <a:fillRect/>
          </a:stretch>
        </p:blipFill>
        <p:spPr>
          <a:xfrm>
            <a:off x="162778" y="163624"/>
            <a:ext cx="914908" cy="565413"/>
          </a:xfrm>
          <a:prstGeom prst="rect">
            <a:avLst/>
          </a:prstGeom>
        </p:spPr>
      </p:pic>
      <p:sp>
        <p:nvSpPr>
          <p:cNvPr id="40" name="textruta 39">
            <a:extLst>
              <a:ext uri="{FF2B5EF4-FFF2-40B4-BE49-F238E27FC236}">
                <a16:creationId xmlns:a16="http://schemas.microsoft.com/office/drawing/2014/main" id="{569A0CCD-C82F-48E0-B377-24144AB20D25}"/>
              </a:ext>
            </a:extLst>
          </p:cNvPr>
          <p:cNvSpPr txBox="1"/>
          <p:nvPr/>
        </p:nvSpPr>
        <p:spPr>
          <a:xfrm>
            <a:off x="1943821" y="138365"/>
            <a:ext cx="5279009" cy="461665"/>
          </a:xfrm>
          <a:prstGeom prst="rect">
            <a:avLst/>
          </a:prstGeom>
          <a:noFill/>
        </p:spPr>
        <p:txBody>
          <a:bodyPr wrap="none" rtlCol="0">
            <a:spAutoFit/>
          </a:bodyPr>
          <a:lstStyle/>
          <a:p>
            <a:r>
              <a:rPr lang="sv-SE" sz="2400" dirty="0">
                <a:solidFill>
                  <a:schemeClr val="bg1"/>
                </a:solidFill>
              </a:rPr>
              <a:t>SCREENING OF THREE DISEASES</a:t>
            </a:r>
          </a:p>
        </p:txBody>
      </p:sp>
      <p:pic>
        <p:nvPicPr>
          <p:cNvPr id="9" name="Graphic 8">
            <a:extLst>
              <a:ext uri="{FF2B5EF4-FFF2-40B4-BE49-F238E27FC236}">
                <a16:creationId xmlns:a16="http://schemas.microsoft.com/office/drawing/2014/main" id="{30A1AA26-D549-D9A9-422F-533F00E4047A}"/>
              </a:ext>
            </a:extLst>
          </p:cNvPr>
          <p:cNvPicPr>
            <a:picLocks noChangeAspect="1"/>
          </p:cNvPicPr>
          <p:nvPr/>
        </p:nvPicPr>
        <p:blipFill rotWithShape="1">
          <a:blip r:embed="rId20">
            <a:extLst>
              <a:ext uri="{96DAC541-7B7A-43D3-8B79-37D633B846F1}">
                <asvg:svgBlip xmlns:asvg="http://schemas.microsoft.com/office/drawing/2016/SVG/main" r:embed="rId19"/>
              </a:ext>
            </a:extLst>
          </a:blip>
          <a:srcRect l="6721" t="7238" r="6340" b="11408"/>
          <a:stretch/>
        </p:blipFill>
        <p:spPr>
          <a:xfrm>
            <a:off x="3970135" y="2717710"/>
            <a:ext cx="1196045" cy="1091586"/>
          </a:xfrm>
          <a:prstGeom prst="rect">
            <a:avLst/>
          </a:prstGeom>
        </p:spPr>
      </p:pic>
      <p:sp>
        <p:nvSpPr>
          <p:cNvPr id="48" name="textruta 47">
            <a:extLst>
              <a:ext uri="{FF2B5EF4-FFF2-40B4-BE49-F238E27FC236}">
                <a16:creationId xmlns:a16="http://schemas.microsoft.com/office/drawing/2014/main" id="{76BAB1DC-814E-4037-9C7B-74568A913A52}"/>
              </a:ext>
            </a:extLst>
          </p:cNvPr>
          <p:cNvSpPr txBox="1"/>
          <p:nvPr/>
        </p:nvSpPr>
        <p:spPr>
          <a:xfrm>
            <a:off x="368137" y="2327743"/>
            <a:ext cx="2621951" cy="830997"/>
          </a:xfrm>
          <a:prstGeom prst="rect">
            <a:avLst/>
          </a:prstGeom>
          <a:noFill/>
        </p:spPr>
        <p:txBody>
          <a:bodyPr wrap="square" rtlCol="0">
            <a:spAutoFit/>
          </a:bodyPr>
          <a:lstStyle/>
          <a:p>
            <a:r>
              <a:rPr lang="sv-SE" sz="1600" b="1" dirty="0">
                <a:solidFill>
                  <a:srgbClr val="C00000"/>
                </a:solidFill>
                <a:latin typeface="Calibri" panose="020F0502020204030204" pitchFamily="34" charset="0"/>
                <a:cs typeface="Calibri" panose="020F0502020204030204" pitchFamily="34" charset="0"/>
              </a:rPr>
              <a:t>Step 1. Radiobinding </a:t>
            </a:r>
            <a:r>
              <a:rPr lang="sv-SE" sz="1600" b="1" dirty="0" err="1">
                <a:solidFill>
                  <a:srgbClr val="C00000"/>
                </a:solidFill>
                <a:latin typeface="Calibri" panose="020F0502020204030204" pitchFamily="34" charset="0"/>
                <a:cs typeface="Calibri" panose="020F0502020204030204" pitchFamily="34" charset="0"/>
              </a:rPr>
              <a:t>assays</a:t>
            </a:r>
            <a:r>
              <a:rPr lang="sv-SE" sz="1600" b="1" dirty="0">
                <a:solidFill>
                  <a:srgbClr val="C00000"/>
                </a:solidFill>
                <a:latin typeface="Calibri" panose="020F0502020204030204" pitchFamily="34" charset="0"/>
                <a:cs typeface="Calibri" panose="020F0502020204030204" pitchFamily="34" charset="0"/>
              </a:rPr>
              <a:t> (RBA) </a:t>
            </a:r>
            <a:r>
              <a:rPr lang="sv-SE" sz="1600" b="1" dirty="0" err="1">
                <a:solidFill>
                  <a:srgbClr val="C00000"/>
                </a:solidFill>
                <a:latin typeface="Calibri" panose="020F0502020204030204" pitchFamily="34" charset="0"/>
                <a:cs typeface="Calibri" panose="020F0502020204030204" pitchFamily="34" charset="0"/>
              </a:rPr>
              <a:t>method</a:t>
            </a:r>
            <a:r>
              <a:rPr lang="sv-SE" sz="1600" b="1" dirty="0">
                <a:solidFill>
                  <a:srgbClr val="C00000"/>
                </a:solidFill>
                <a:latin typeface="Calibri" panose="020F0502020204030204" pitchFamily="34" charset="0"/>
                <a:cs typeface="Calibri" panose="020F0502020204030204" pitchFamily="34" charset="0"/>
              </a:rPr>
              <a:t> for screening of </a:t>
            </a:r>
            <a:r>
              <a:rPr lang="sv-SE" sz="1600" b="1" dirty="0" err="1">
                <a:solidFill>
                  <a:srgbClr val="C00000"/>
                </a:solidFill>
                <a:latin typeface="Calibri" panose="020F0502020204030204" pitchFamily="34" charset="0"/>
                <a:cs typeface="Calibri" panose="020F0502020204030204" pitchFamily="34" charset="0"/>
              </a:rPr>
              <a:t>autoantibodies</a:t>
            </a:r>
            <a:endParaRPr lang="sv-SE" sz="1600" b="1" dirty="0">
              <a:solidFill>
                <a:srgbClr val="C00000"/>
              </a:solidFill>
              <a:latin typeface="Calibri" panose="020F0502020204030204" pitchFamily="34" charset="0"/>
              <a:cs typeface="Calibri" panose="020F0502020204030204" pitchFamily="34" charset="0"/>
            </a:endParaRPr>
          </a:p>
        </p:txBody>
      </p:sp>
      <p:sp>
        <p:nvSpPr>
          <p:cNvPr id="49" name="textruta 48">
            <a:extLst>
              <a:ext uri="{FF2B5EF4-FFF2-40B4-BE49-F238E27FC236}">
                <a16:creationId xmlns:a16="http://schemas.microsoft.com/office/drawing/2014/main" id="{CB8A0314-227B-4474-A45F-B4508AF97A31}"/>
              </a:ext>
            </a:extLst>
          </p:cNvPr>
          <p:cNvSpPr txBox="1"/>
          <p:nvPr/>
        </p:nvSpPr>
        <p:spPr>
          <a:xfrm>
            <a:off x="6297082" y="2305040"/>
            <a:ext cx="2621951" cy="830997"/>
          </a:xfrm>
          <a:prstGeom prst="rect">
            <a:avLst/>
          </a:prstGeom>
          <a:noFill/>
        </p:spPr>
        <p:txBody>
          <a:bodyPr wrap="square" rtlCol="0">
            <a:spAutoFit/>
          </a:bodyPr>
          <a:lstStyle/>
          <a:p>
            <a:r>
              <a:rPr lang="en-US" sz="1600" b="1" dirty="0">
                <a:solidFill>
                  <a:schemeClr val="accent5">
                    <a:lumMod val="75000"/>
                  </a:schemeClr>
                </a:solidFill>
                <a:latin typeface="Calibri" panose="020F0502020204030204" pitchFamily="34" charset="0"/>
                <a:cs typeface="Calibri" panose="020F0502020204030204" pitchFamily="34" charset="0"/>
              </a:rPr>
              <a:t>Step 2. Antibody Detection by Agglutination PCR (ADAP) method for evaluation</a:t>
            </a:r>
          </a:p>
        </p:txBody>
      </p:sp>
    </p:spTree>
    <p:extLst>
      <p:ext uri="{BB962C8B-B14F-4D97-AF65-F5344CB8AC3E}">
        <p14:creationId xmlns:p14="http://schemas.microsoft.com/office/powerpoint/2010/main" val="89797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Content Placeholder 2">
            <a:extLst>
              <a:ext uri="{FF2B5EF4-FFF2-40B4-BE49-F238E27FC236}">
                <a16:creationId xmlns:a16="http://schemas.microsoft.com/office/drawing/2014/main" id="{20275317-8EB2-C37B-C102-18D51623BB73}"/>
              </a:ext>
            </a:extLst>
          </p:cNvPr>
          <p:cNvGraphicFramePr>
            <a:graphicFrameLocks noGrp="1"/>
          </p:cNvGraphicFramePr>
          <p:nvPr>
            <p:ph idx="1"/>
            <p:extLst>
              <p:ext uri="{D42A27DB-BD31-4B8C-83A1-F6EECF244321}">
                <p14:modId xmlns:p14="http://schemas.microsoft.com/office/powerpoint/2010/main" val="246115125"/>
              </p:ext>
            </p:extLst>
          </p:nvPr>
        </p:nvGraphicFramePr>
        <p:xfrm>
          <a:off x="489163" y="1061227"/>
          <a:ext cx="8165674" cy="30210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B21A478D-DDC8-5617-B9F1-8E791D5E1033}"/>
              </a:ext>
            </a:extLst>
          </p:cNvPr>
          <p:cNvPicPr>
            <a:picLocks noChangeAspect="1"/>
          </p:cNvPicPr>
          <p:nvPr/>
        </p:nvPicPr>
        <p:blipFill>
          <a:blip r:embed="rId8"/>
          <a:stretch>
            <a:fillRect/>
          </a:stretch>
        </p:blipFill>
        <p:spPr>
          <a:xfrm>
            <a:off x="171196" y="4442885"/>
            <a:ext cx="914908" cy="565413"/>
          </a:xfrm>
          <a:prstGeom prst="rect">
            <a:avLst/>
          </a:prstGeom>
        </p:spPr>
      </p:pic>
      <p:pic>
        <p:nvPicPr>
          <p:cNvPr id="9" name="Bildobjekt 8">
            <a:extLst>
              <a:ext uri="{FF2B5EF4-FFF2-40B4-BE49-F238E27FC236}">
                <a16:creationId xmlns:a16="http://schemas.microsoft.com/office/drawing/2014/main" id="{DBF384BE-7CEA-4641-9781-12D10D5B3324}"/>
              </a:ext>
            </a:extLst>
          </p:cNvPr>
          <p:cNvPicPr>
            <a:picLocks noChangeAspect="1"/>
          </p:cNvPicPr>
          <p:nvPr/>
        </p:nvPicPr>
        <p:blipFill>
          <a:blip r:embed="rId9"/>
          <a:stretch>
            <a:fillRect/>
          </a:stretch>
        </p:blipFill>
        <p:spPr>
          <a:xfrm>
            <a:off x="0" y="-39797"/>
            <a:ext cx="9144000" cy="835152"/>
          </a:xfrm>
          <a:prstGeom prst="rect">
            <a:avLst/>
          </a:prstGeom>
        </p:spPr>
      </p:pic>
      <p:pic>
        <p:nvPicPr>
          <p:cNvPr id="10" name="Graphic 6">
            <a:extLst>
              <a:ext uri="{FF2B5EF4-FFF2-40B4-BE49-F238E27FC236}">
                <a16:creationId xmlns:a16="http://schemas.microsoft.com/office/drawing/2014/main" id="{FDCD9E36-4220-4A2C-AF69-36B185A6800C}"/>
              </a:ext>
            </a:extLst>
          </p:cNvPr>
          <p:cNvPicPr>
            <a:picLocks noChangeAspect="1"/>
          </p:cNvPicPr>
          <p:nvPr/>
        </p:nvPicPr>
        <p:blipFill rotWithShape="1">
          <a:blip r:embed="rId10">
            <a:extLst>
              <a:ext uri="{96DAC541-7B7A-43D3-8B79-37D633B846F1}">
                <asvg:svgBlip xmlns:asvg="http://schemas.microsoft.com/office/drawing/2016/SVG/main" r:embed="rId11"/>
              </a:ext>
            </a:extLst>
          </a:blip>
          <a:srcRect l="6721" t="7238" r="6340" b="11408"/>
          <a:stretch/>
        </p:blipFill>
        <p:spPr>
          <a:xfrm>
            <a:off x="8200352" y="89994"/>
            <a:ext cx="780870" cy="712671"/>
          </a:xfrm>
          <a:prstGeom prst="rect">
            <a:avLst/>
          </a:prstGeom>
        </p:spPr>
      </p:pic>
      <p:pic>
        <p:nvPicPr>
          <p:cNvPr id="11" name="Picture 2">
            <a:extLst>
              <a:ext uri="{FF2B5EF4-FFF2-40B4-BE49-F238E27FC236}">
                <a16:creationId xmlns:a16="http://schemas.microsoft.com/office/drawing/2014/main" id="{90FF9095-2951-4ACE-9A1D-B23B5057409E}"/>
              </a:ext>
            </a:extLst>
          </p:cNvPr>
          <p:cNvPicPr>
            <a:picLocks noChangeAspect="1"/>
          </p:cNvPicPr>
          <p:nvPr/>
        </p:nvPicPr>
        <p:blipFill>
          <a:blip r:embed="rId8"/>
          <a:stretch>
            <a:fillRect/>
          </a:stretch>
        </p:blipFill>
        <p:spPr>
          <a:xfrm>
            <a:off x="162778" y="163624"/>
            <a:ext cx="914908" cy="565413"/>
          </a:xfrm>
          <a:prstGeom prst="rect">
            <a:avLst/>
          </a:prstGeom>
        </p:spPr>
      </p:pic>
      <p:sp>
        <p:nvSpPr>
          <p:cNvPr id="12" name="textruta 11">
            <a:extLst>
              <a:ext uri="{FF2B5EF4-FFF2-40B4-BE49-F238E27FC236}">
                <a16:creationId xmlns:a16="http://schemas.microsoft.com/office/drawing/2014/main" id="{55F464A8-EC67-47E6-B0EC-5C18EB95AFDA}"/>
              </a:ext>
            </a:extLst>
          </p:cNvPr>
          <p:cNvSpPr txBox="1"/>
          <p:nvPr/>
        </p:nvSpPr>
        <p:spPr>
          <a:xfrm>
            <a:off x="3996031" y="163624"/>
            <a:ext cx="936475" cy="461665"/>
          </a:xfrm>
          <a:prstGeom prst="rect">
            <a:avLst/>
          </a:prstGeom>
          <a:noFill/>
        </p:spPr>
        <p:txBody>
          <a:bodyPr wrap="none" rtlCol="0">
            <a:spAutoFit/>
          </a:bodyPr>
          <a:lstStyle/>
          <a:p>
            <a:r>
              <a:rPr lang="sv-SE" sz="2400" dirty="0">
                <a:solidFill>
                  <a:schemeClr val="bg1"/>
                </a:solidFill>
              </a:rPr>
              <a:t>AIMS</a:t>
            </a:r>
          </a:p>
        </p:txBody>
      </p:sp>
    </p:spTree>
    <p:extLst>
      <p:ext uri="{BB962C8B-B14F-4D97-AF65-F5344CB8AC3E}">
        <p14:creationId xmlns:p14="http://schemas.microsoft.com/office/powerpoint/2010/main" val="8735138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04AE263E-8776-0FC9-59B2-5A5D9E809301}"/>
              </a:ext>
            </a:extLst>
          </p:cNvPr>
          <p:cNvSpPr>
            <a:spLocks noGrp="1"/>
          </p:cNvSpPr>
          <p:nvPr>
            <p:ph type="title"/>
          </p:nvPr>
        </p:nvSpPr>
        <p:spPr>
          <a:xfrm>
            <a:off x="520919" y="933002"/>
            <a:ext cx="7886700" cy="994172"/>
          </a:xfrm>
        </p:spPr>
        <p:txBody>
          <a:bodyPr/>
          <a:lstStyle/>
          <a:p>
            <a:pPr lvl="0" algn="ctr"/>
            <a:r>
              <a:rPr lang="en-US" sz="2800" dirty="0">
                <a:solidFill>
                  <a:schemeClr val="accent5">
                    <a:lumMod val="75000"/>
                  </a:schemeClr>
                </a:solidFill>
              </a:rPr>
              <a:t>Obtain 2000 samples from invited 20,000 children </a:t>
            </a:r>
          </a:p>
        </p:txBody>
      </p:sp>
      <p:graphicFrame>
        <p:nvGraphicFramePr>
          <p:cNvPr id="20" name="Content Placeholder 4">
            <a:extLst>
              <a:ext uri="{FF2B5EF4-FFF2-40B4-BE49-F238E27FC236}">
                <a16:creationId xmlns:a16="http://schemas.microsoft.com/office/drawing/2014/main" id="{1392B0F9-EE28-74D7-B5AD-98FF09733016}"/>
              </a:ext>
            </a:extLst>
          </p:cNvPr>
          <p:cNvGraphicFramePr>
            <a:graphicFrameLocks noGrp="1"/>
          </p:cNvGraphicFramePr>
          <p:nvPr>
            <p:ph idx="1"/>
            <p:extLst>
              <p:ext uri="{D42A27DB-BD31-4B8C-83A1-F6EECF244321}">
                <p14:modId xmlns:p14="http://schemas.microsoft.com/office/powerpoint/2010/main" val="824639112"/>
              </p:ext>
            </p:extLst>
          </p:nvPr>
        </p:nvGraphicFramePr>
        <p:xfrm>
          <a:off x="3166479" y="1927174"/>
          <a:ext cx="5816412" cy="30811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 name="Picture 1">
            <a:extLst>
              <a:ext uri="{FF2B5EF4-FFF2-40B4-BE49-F238E27FC236}">
                <a16:creationId xmlns:a16="http://schemas.microsoft.com/office/drawing/2014/main" id="{8B4D1661-2334-2485-5B32-E64F53CDA4EC}"/>
              </a:ext>
            </a:extLst>
          </p:cNvPr>
          <p:cNvPicPr>
            <a:picLocks noChangeAspect="1"/>
          </p:cNvPicPr>
          <p:nvPr/>
        </p:nvPicPr>
        <p:blipFill>
          <a:blip r:embed="rId8"/>
          <a:stretch>
            <a:fillRect/>
          </a:stretch>
        </p:blipFill>
        <p:spPr>
          <a:xfrm>
            <a:off x="171196" y="4442885"/>
            <a:ext cx="914908" cy="565413"/>
          </a:xfrm>
          <a:prstGeom prst="rect">
            <a:avLst/>
          </a:prstGeom>
        </p:spPr>
      </p:pic>
      <p:pic>
        <p:nvPicPr>
          <p:cNvPr id="16" name="Picture 15">
            <a:extLst>
              <a:ext uri="{FF2B5EF4-FFF2-40B4-BE49-F238E27FC236}">
                <a16:creationId xmlns:a16="http://schemas.microsoft.com/office/drawing/2014/main" id="{1DCADA44-CF41-FA1A-88A1-8DDD121545B9}"/>
              </a:ext>
            </a:extLst>
          </p:cNvPr>
          <p:cNvPicPr>
            <a:picLocks noChangeAspect="1"/>
          </p:cNvPicPr>
          <p:nvPr/>
        </p:nvPicPr>
        <p:blipFill rotWithShape="1">
          <a:blip r:embed="rId9"/>
          <a:srcRect l="50000" t="3333" r="8277" b="75347"/>
          <a:stretch/>
        </p:blipFill>
        <p:spPr>
          <a:xfrm>
            <a:off x="628650" y="2011506"/>
            <a:ext cx="2682380" cy="1958024"/>
          </a:xfrm>
          <a:prstGeom prst="rect">
            <a:avLst/>
          </a:prstGeom>
        </p:spPr>
      </p:pic>
      <p:pic>
        <p:nvPicPr>
          <p:cNvPr id="10" name="Bildobjekt 9">
            <a:extLst>
              <a:ext uri="{FF2B5EF4-FFF2-40B4-BE49-F238E27FC236}">
                <a16:creationId xmlns:a16="http://schemas.microsoft.com/office/drawing/2014/main" id="{990A9CE9-F84D-4ADD-85A1-71291EDA17F8}"/>
              </a:ext>
            </a:extLst>
          </p:cNvPr>
          <p:cNvPicPr>
            <a:picLocks noChangeAspect="1"/>
          </p:cNvPicPr>
          <p:nvPr/>
        </p:nvPicPr>
        <p:blipFill>
          <a:blip r:embed="rId10"/>
          <a:stretch>
            <a:fillRect/>
          </a:stretch>
        </p:blipFill>
        <p:spPr>
          <a:xfrm>
            <a:off x="0" y="-39797"/>
            <a:ext cx="9144000" cy="835152"/>
          </a:xfrm>
          <a:prstGeom prst="rect">
            <a:avLst/>
          </a:prstGeom>
        </p:spPr>
      </p:pic>
      <p:pic>
        <p:nvPicPr>
          <p:cNvPr id="11" name="Graphic 6">
            <a:extLst>
              <a:ext uri="{FF2B5EF4-FFF2-40B4-BE49-F238E27FC236}">
                <a16:creationId xmlns:a16="http://schemas.microsoft.com/office/drawing/2014/main" id="{97CFEB1E-82A6-486E-A04B-B3393011DD3C}"/>
              </a:ext>
            </a:extLst>
          </p:cNvPr>
          <p:cNvPicPr>
            <a:picLocks noChangeAspect="1"/>
          </p:cNvPicPr>
          <p:nvPr/>
        </p:nvPicPr>
        <p:blipFill rotWithShape="1">
          <a:blip r:embed="rId11">
            <a:extLst>
              <a:ext uri="{96DAC541-7B7A-43D3-8B79-37D633B846F1}">
                <asvg:svgBlip xmlns:asvg="http://schemas.microsoft.com/office/drawing/2016/SVG/main" r:embed="rId12"/>
              </a:ext>
            </a:extLst>
          </a:blip>
          <a:srcRect l="6721" t="7238" r="6340" b="11408"/>
          <a:stretch/>
        </p:blipFill>
        <p:spPr>
          <a:xfrm>
            <a:off x="8200352" y="89994"/>
            <a:ext cx="780870" cy="712671"/>
          </a:xfrm>
          <a:prstGeom prst="rect">
            <a:avLst/>
          </a:prstGeom>
        </p:spPr>
      </p:pic>
      <p:pic>
        <p:nvPicPr>
          <p:cNvPr id="13" name="Picture 2">
            <a:extLst>
              <a:ext uri="{FF2B5EF4-FFF2-40B4-BE49-F238E27FC236}">
                <a16:creationId xmlns:a16="http://schemas.microsoft.com/office/drawing/2014/main" id="{640D18D7-B972-4D1C-8B82-2B23A627F5F1}"/>
              </a:ext>
            </a:extLst>
          </p:cNvPr>
          <p:cNvPicPr>
            <a:picLocks noChangeAspect="1"/>
          </p:cNvPicPr>
          <p:nvPr/>
        </p:nvPicPr>
        <p:blipFill>
          <a:blip r:embed="rId8"/>
          <a:stretch>
            <a:fillRect/>
          </a:stretch>
        </p:blipFill>
        <p:spPr>
          <a:xfrm>
            <a:off x="162778" y="163624"/>
            <a:ext cx="914908" cy="565413"/>
          </a:xfrm>
          <a:prstGeom prst="rect">
            <a:avLst/>
          </a:prstGeom>
        </p:spPr>
      </p:pic>
      <p:sp>
        <p:nvSpPr>
          <p:cNvPr id="14" name="textruta 13">
            <a:extLst>
              <a:ext uri="{FF2B5EF4-FFF2-40B4-BE49-F238E27FC236}">
                <a16:creationId xmlns:a16="http://schemas.microsoft.com/office/drawing/2014/main" id="{982CAEB1-BD63-4499-9322-BB934ED162A5}"/>
              </a:ext>
            </a:extLst>
          </p:cNvPr>
          <p:cNvSpPr txBox="1"/>
          <p:nvPr/>
        </p:nvSpPr>
        <p:spPr>
          <a:xfrm>
            <a:off x="2838996" y="163624"/>
            <a:ext cx="3466013" cy="461665"/>
          </a:xfrm>
          <a:prstGeom prst="rect">
            <a:avLst/>
          </a:prstGeom>
          <a:noFill/>
        </p:spPr>
        <p:txBody>
          <a:bodyPr wrap="none" rtlCol="0">
            <a:spAutoFit/>
          </a:bodyPr>
          <a:lstStyle/>
          <a:p>
            <a:pPr algn="ctr"/>
            <a:r>
              <a:rPr lang="sv-SE" sz="2400" dirty="0">
                <a:solidFill>
                  <a:schemeClr val="bg1"/>
                </a:solidFill>
              </a:rPr>
              <a:t>GOAL OF SCREENING</a:t>
            </a:r>
          </a:p>
        </p:txBody>
      </p:sp>
      <p:sp>
        <p:nvSpPr>
          <p:cNvPr id="4" name="textruta 3">
            <a:extLst>
              <a:ext uri="{FF2B5EF4-FFF2-40B4-BE49-F238E27FC236}">
                <a16:creationId xmlns:a16="http://schemas.microsoft.com/office/drawing/2014/main" id="{D7A67B08-C329-4742-AAEC-3065D372911E}"/>
              </a:ext>
            </a:extLst>
          </p:cNvPr>
          <p:cNvSpPr txBox="1"/>
          <p:nvPr/>
        </p:nvSpPr>
        <p:spPr>
          <a:xfrm flipH="1">
            <a:off x="520919" y="4073553"/>
            <a:ext cx="3319562" cy="738664"/>
          </a:xfrm>
          <a:prstGeom prst="rect">
            <a:avLst/>
          </a:prstGeom>
          <a:noFill/>
        </p:spPr>
        <p:txBody>
          <a:bodyPr wrap="square" rtlCol="0">
            <a:spAutoFit/>
          </a:bodyPr>
          <a:lstStyle/>
          <a:p>
            <a:r>
              <a:rPr lang="en-US" sz="1400" b="1" dirty="0">
                <a:latin typeface="Calibri" panose="020F0502020204030204" pitchFamily="34" charset="0"/>
                <a:cs typeface="Calibri" panose="020F0502020204030204" pitchFamily="34" charset="0"/>
              </a:rPr>
              <a:t>TRIAD</a:t>
            </a:r>
            <a:r>
              <a:rPr lang="en-US" sz="1400" dirty="0">
                <a:latin typeface="Calibri" panose="020F0502020204030204" pitchFamily="34" charset="0"/>
                <a:cs typeface="Calibri" panose="020F0502020204030204" pitchFamily="34" charset="0"/>
              </a:rPr>
              <a:t> screened children living in </a:t>
            </a:r>
            <a:r>
              <a:rPr lang="en-US" sz="1400" dirty="0" err="1">
                <a:latin typeface="Calibri" panose="020F0502020204030204" pitchFamily="34" charset="0"/>
                <a:cs typeface="Calibri" panose="020F0502020204030204" pitchFamily="34" charset="0"/>
              </a:rPr>
              <a:t>Skåne</a:t>
            </a:r>
            <a:r>
              <a:rPr lang="en-US" dirty="0">
                <a:latin typeface="Calibri" panose="020F0502020204030204" pitchFamily="34" charset="0"/>
                <a:cs typeface="Calibri" panose="020F0502020204030204" pitchFamily="34" charset="0"/>
              </a:rPr>
              <a:t> located in southern</a:t>
            </a:r>
            <a:r>
              <a:rPr lang="en-US" sz="1400" dirty="0">
                <a:latin typeface="Calibri" panose="020F0502020204030204" pitchFamily="34" charset="0"/>
                <a:cs typeface="Calibri" panose="020F0502020204030204" pitchFamily="34" charset="0"/>
              </a:rPr>
              <a:t> parts of Sweden</a:t>
            </a:r>
            <a:endParaRPr lang="sv-SE" dirty="0"/>
          </a:p>
          <a:p>
            <a:endParaRPr lang="sv-SE" dirty="0"/>
          </a:p>
        </p:txBody>
      </p:sp>
      <p:pic>
        <p:nvPicPr>
          <p:cNvPr id="6" name="Bildobjekt 5">
            <a:extLst>
              <a:ext uri="{FF2B5EF4-FFF2-40B4-BE49-F238E27FC236}">
                <a16:creationId xmlns:a16="http://schemas.microsoft.com/office/drawing/2014/main" id="{05209F80-F366-4666-A3F3-ABA3B12B7D00}"/>
              </a:ext>
            </a:extLst>
          </p:cNvPr>
          <p:cNvPicPr>
            <a:picLocks noChangeAspect="1"/>
          </p:cNvPicPr>
          <p:nvPr/>
        </p:nvPicPr>
        <p:blipFill>
          <a:blip r:embed="rId13"/>
          <a:stretch>
            <a:fillRect/>
          </a:stretch>
        </p:blipFill>
        <p:spPr>
          <a:xfrm>
            <a:off x="8213759" y="1264914"/>
            <a:ext cx="481496" cy="307417"/>
          </a:xfrm>
          <a:prstGeom prst="rect">
            <a:avLst/>
          </a:prstGeom>
        </p:spPr>
      </p:pic>
    </p:spTree>
    <p:extLst>
      <p:ext uri="{BB962C8B-B14F-4D97-AF65-F5344CB8AC3E}">
        <p14:creationId xmlns:p14="http://schemas.microsoft.com/office/powerpoint/2010/main" val="32237962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2FA4911-0C2C-D21C-99CC-AC11E3D62C16}"/>
              </a:ext>
            </a:extLst>
          </p:cNvPr>
          <p:cNvPicPr>
            <a:picLocks noChangeAspect="1"/>
          </p:cNvPicPr>
          <p:nvPr/>
        </p:nvPicPr>
        <p:blipFill>
          <a:blip r:embed="rId3"/>
          <a:stretch>
            <a:fillRect/>
          </a:stretch>
        </p:blipFill>
        <p:spPr>
          <a:xfrm>
            <a:off x="171196" y="4442885"/>
            <a:ext cx="914908" cy="565413"/>
          </a:xfrm>
          <a:prstGeom prst="rect">
            <a:avLst/>
          </a:prstGeom>
        </p:spPr>
      </p:pic>
      <p:pic>
        <p:nvPicPr>
          <p:cNvPr id="10" name="Bildobjekt 9">
            <a:extLst>
              <a:ext uri="{FF2B5EF4-FFF2-40B4-BE49-F238E27FC236}">
                <a16:creationId xmlns:a16="http://schemas.microsoft.com/office/drawing/2014/main" id="{084D2AD5-C44C-422E-AD68-502A1171A623}"/>
              </a:ext>
            </a:extLst>
          </p:cNvPr>
          <p:cNvPicPr>
            <a:picLocks noChangeAspect="1"/>
          </p:cNvPicPr>
          <p:nvPr/>
        </p:nvPicPr>
        <p:blipFill>
          <a:blip r:embed="rId4"/>
          <a:stretch>
            <a:fillRect/>
          </a:stretch>
        </p:blipFill>
        <p:spPr>
          <a:xfrm>
            <a:off x="0" y="-39797"/>
            <a:ext cx="9144000" cy="835152"/>
          </a:xfrm>
          <a:prstGeom prst="rect">
            <a:avLst/>
          </a:prstGeom>
        </p:spPr>
      </p:pic>
      <p:pic>
        <p:nvPicPr>
          <p:cNvPr id="11" name="Graphic 6">
            <a:extLst>
              <a:ext uri="{FF2B5EF4-FFF2-40B4-BE49-F238E27FC236}">
                <a16:creationId xmlns:a16="http://schemas.microsoft.com/office/drawing/2014/main" id="{9DD39AAE-4742-47D3-92B7-E940086B5092}"/>
              </a:ext>
            </a:extLst>
          </p:cNvPr>
          <p:cNvPicPr>
            <a:picLocks noChangeAspect="1"/>
          </p:cNvPicPr>
          <p:nvPr/>
        </p:nvPicPr>
        <p:blipFill rotWithShape="1">
          <a:blip r:embed="rId5">
            <a:extLst>
              <a:ext uri="{96DAC541-7B7A-43D3-8B79-37D633B846F1}">
                <asvg:svgBlip xmlns:asvg="http://schemas.microsoft.com/office/drawing/2016/SVG/main" r:embed="rId6"/>
              </a:ext>
            </a:extLst>
          </a:blip>
          <a:srcRect l="6721" t="7238" r="6340" b="11408"/>
          <a:stretch/>
        </p:blipFill>
        <p:spPr>
          <a:xfrm>
            <a:off x="8200352" y="89994"/>
            <a:ext cx="780870" cy="712671"/>
          </a:xfrm>
          <a:prstGeom prst="rect">
            <a:avLst/>
          </a:prstGeom>
        </p:spPr>
      </p:pic>
      <p:pic>
        <p:nvPicPr>
          <p:cNvPr id="13" name="Picture 2">
            <a:extLst>
              <a:ext uri="{FF2B5EF4-FFF2-40B4-BE49-F238E27FC236}">
                <a16:creationId xmlns:a16="http://schemas.microsoft.com/office/drawing/2014/main" id="{AD158F0A-76D8-48BA-A093-3BF53F7C3195}"/>
              </a:ext>
            </a:extLst>
          </p:cNvPr>
          <p:cNvPicPr>
            <a:picLocks noChangeAspect="1"/>
          </p:cNvPicPr>
          <p:nvPr/>
        </p:nvPicPr>
        <p:blipFill>
          <a:blip r:embed="rId3"/>
          <a:stretch>
            <a:fillRect/>
          </a:stretch>
        </p:blipFill>
        <p:spPr>
          <a:xfrm>
            <a:off x="162778" y="163624"/>
            <a:ext cx="914908" cy="565413"/>
          </a:xfrm>
          <a:prstGeom prst="rect">
            <a:avLst/>
          </a:prstGeom>
        </p:spPr>
      </p:pic>
      <p:sp>
        <p:nvSpPr>
          <p:cNvPr id="14" name="textruta 13">
            <a:extLst>
              <a:ext uri="{FF2B5EF4-FFF2-40B4-BE49-F238E27FC236}">
                <a16:creationId xmlns:a16="http://schemas.microsoft.com/office/drawing/2014/main" id="{1D486973-2921-4449-B865-B78BA8A4EF58}"/>
              </a:ext>
            </a:extLst>
          </p:cNvPr>
          <p:cNvSpPr txBox="1"/>
          <p:nvPr/>
        </p:nvSpPr>
        <p:spPr>
          <a:xfrm>
            <a:off x="2923952" y="215496"/>
            <a:ext cx="3296095" cy="461665"/>
          </a:xfrm>
          <a:prstGeom prst="rect">
            <a:avLst/>
          </a:prstGeom>
          <a:noFill/>
        </p:spPr>
        <p:txBody>
          <a:bodyPr wrap="none" rtlCol="0">
            <a:spAutoFit/>
          </a:bodyPr>
          <a:lstStyle/>
          <a:p>
            <a:pPr algn="ctr"/>
            <a:r>
              <a:rPr lang="sv-SE" sz="2400" dirty="0">
                <a:solidFill>
                  <a:schemeClr val="bg1"/>
                </a:solidFill>
              </a:rPr>
              <a:t>STUDY POPULATION</a:t>
            </a:r>
          </a:p>
        </p:txBody>
      </p:sp>
      <p:pic>
        <p:nvPicPr>
          <p:cNvPr id="3" name="Picture 2">
            <a:extLst>
              <a:ext uri="{FF2B5EF4-FFF2-40B4-BE49-F238E27FC236}">
                <a16:creationId xmlns:a16="http://schemas.microsoft.com/office/drawing/2014/main" id="{72589B3E-3C74-5069-9747-5ED7CE5D1F77}"/>
              </a:ext>
            </a:extLst>
          </p:cNvPr>
          <p:cNvPicPr>
            <a:picLocks noChangeAspect="1"/>
          </p:cNvPicPr>
          <p:nvPr/>
        </p:nvPicPr>
        <p:blipFill rotWithShape="1">
          <a:blip r:embed="rId7"/>
          <a:srcRect l="-446" t="3748" r="446" b="39324"/>
          <a:stretch/>
        </p:blipFill>
        <p:spPr>
          <a:xfrm>
            <a:off x="2035673" y="882959"/>
            <a:ext cx="5072651" cy="4125339"/>
          </a:xfrm>
          <a:prstGeom prst="rect">
            <a:avLst/>
          </a:prstGeom>
        </p:spPr>
      </p:pic>
    </p:spTree>
    <p:extLst>
      <p:ext uri="{BB962C8B-B14F-4D97-AF65-F5344CB8AC3E}">
        <p14:creationId xmlns:p14="http://schemas.microsoft.com/office/powerpoint/2010/main" val="597399888"/>
      </p:ext>
    </p:extLst>
  </p:cSld>
  <p:clrMapOvr>
    <a:masterClrMapping/>
  </p:clrMapOvr>
</p:sld>
</file>

<file path=ppt/theme/theme1.xml><?xml version="1.0" encoding="utf-8"?>
<a:theme xmlns:a="http://schemas.openxmlformats.org/drawingml/2006/main" name="Office Theme">
  <a:themeElements>
    <a:clrScheme name="Office-tema">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998</Words>
  <Application>Microsoft Office PowerPoint</Application>
  <PresentationFormat>Bildspel på skärmen (16:9)</PresentationFormat>
  <Paragraphs>154</Paragraphs>
  <Slides>19</Slides>
  <Notes>19</Notes>
  <HiddenSlides>0</HiddenSlides>
  <MMClips>0</MMClips>
  <ScaleCrop>false</ScaleCrop>
  <HeadingPairs>
    <vt:vector size="6" baseType="variant">
      <vt:variant>
        <vt:lpstr>Använt teckensnitt</vt:lpstr>
      </vt:variant>
      <vt:variant>
        <vt:i4>5</vt:i4>
      </vt:variant>
      <vt:variant>
        <vt:lpstr>Tema</vt:lpstr>
      </vt:variant>
      <vt:variant>
        <vt:i4>1</vt:i4>
      </vt:variant>
      <vt:variant>
        <vt:lpstr>Bildrubriker</vt:lpstr>
      </vt:variant>
      <vt:variant>
        <vt:i4>19</vt:i4>
      </vt:variant>
    </vt:vector>
  </HeadingPairs>
  <TitlesOfParts>
    <vt:vector size="25" baseType="lpstr">
      <vt:lpstr>Arial</vt:lpstr>
      <vt:lpstr>Arial Black</vt:lpstr>
      <vt:lpstr>Avenir Book</vt:lpstr>
      <vt:lpstr>Calibri</vt:lpstr>
      <vt:lpstr>Frutiger LT Std 55 Roman</vt:lpstr>
      <vt:lpstr>Office Theme</vt:lpstr>
      <vt:lpstr>5th Childhood Diabetes Prevention Symposium General Population Screening for T1D  REPORT FROM SWEDEN: The TRIAD Study</vt:lpstr>
      <vt:lpstr>DiaUnion Est.2020 </vt:lpstr>
      <vt:lpstr>Clinical Trials of Preventive Therapies</vt:lpstr>
      <vt:lpstr>  Screening for type 1 diabetes, celiac disease and autoimmune thyroiditis in a general pediatric population </vt:lpstr>
      <vt:lpstr>PowerPoint-presentation</vt:lpstr>
      <vt:lpstr>PowerPoint-presentation</vt:lpstr>
      <vt:lpstr>PowerPoint-presentation</vt:lpstr>
      <vt:lpstr>Obtain 2000 samples from invited 20,000 children </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Agardh Daniel J</dc:creator>
  <cp:lastModifiedBy>Agardh Daniel J</cp:lastModifiedBy>
  <cp:revision>62</cp:revision>
  <dcterms:modified xsi:type="dcterms:W3CDTF">2022-11-07T06:10:09Z</dcterms:modified>
</cp:coreProperties>
</file>