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677" r:id="rId2"/>
    <p:sldId id="609" r:id="rId3"/>
    <p:sldId id="565" r:id="rId4"/>
    <p:sldId id="770" r:id="rId5"/>
    <p:sldId id="769" r:id="rId6"/>
    <p:sldId id="919" r:id="rId7"/>
    <p:sldId id="918" r:id="rId8"/>
    <p:sldId id="610" r:id="rId9"/>
    <p:sldId id="595" r:id="rId10"/>
    <p:sldId id="921" r:id="rId11"/>
    <p:sldId id="797" r:id="rId12"/>
    <p:sldId id="801" r:id="rId13"/>
    <p:sldId id="802" r:id="rId14"/>
    <p:sldId id="803" r:id="rId15"/>
    <p:sldId id="804" r:id="rId16"/>
    <p:sldId id="810" r:id="rId17"/>
    <p:sldId id="813" r:id="rId18"/>
    <p:sldId id="606" r:id="rId19"/>
    <p:sldId id="922" r:id="rId20"/>
    <p:sldId id="613" r:id="rId21"/>
    <p:sldId id="812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8973D"/>
    <a:srgbClr val="6C4098"/>
    <a:srgbClr val="F1E9F3"/>
    <a:srgbClr val="E7D7EA"/>
    <a:srgbClr val="E0CE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9B7CC1B-CF57-4661-BB1B-F418876D192F}" v="77" dt="2022-11-11T00:03:08.37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87" autoAdjust="0"/>
    <p:restoredTop sz="86395"/>
  </p:normalViewPr>
  <p:slideViewPr>
    <p:cSldViewPr snapToGrid="0">
      <p:cViewPr varScale="1">
        <p:scale>
          <a:sx n="110" d="100"/>
          <a:sy n="110" d="100"/>
        </p:scale>
        <p:origin x="320" y="168"/>
      </p:cViewPr>
      <p:guideLst/>
    </p:cSldViewPr>
  </p:slideViewPr>
  <p:outlineViewPr>
    <p:cViewPr>
      <p:scale>
        <a:sx n="33" d="100"/>
        <a:sy n="33" d="100"/>
      </p:scale>
      <p:origin x="0" y="-42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.narendran@bham.ac.uk" userId="S::urn:spo:guest#p.narendran@bham.ac.uk::" providerId="AD" clId="Web-{79B7CC1B-CF57-4661-BB1B-F418876D192F}"/>
    <pc:docChg chg="modSld">
      <pc:chgData name="p.narendran@bham.ac.uk" userId="S::urn:spo:guest#p.narendran@bham.ac.uk::" providerId="AD" clId="Web-{79B7CC1B-CF57-4661-BB1B-F418876D192F}" dt="2022-11-11T00:03:08.376" v="82" actId="1076"/>
      <pc:docMkLst>
        <pc:docMk/>
      </pc:docMkLst>
      <pc:sldChg chg="addSp modSp">
        <pc:chgData name="p.narendran@bham.ac.uk" userId="S::urn:spo:guest#p.narendran@bham.ac.uk::" providerId="AD" clId="Web-{79B7CC1B-CF57-4661-BB1B-F418876D192F}" dt="2022-11-10T23:42:11.360" v="37" actId="1076"/>
        <pc:sldMkLst>
          <pc:docMk/>
          <pc:sldMk cId="2735685100" sldId="565"/>
        </pc:sldMkLst>
        <pc:spChg chg="add mod">
          <ac:chgData name="p.narendran@bham.ac.uk" userId="S::urn:spo:guest#p.narendran@bham.ac.uk::" providerId="AD" clId="Web-{79B7CC1B-CF57-4661-BB1B-F418876D192F}" dt="2022-11-10T23:42:11.360" v="37" actId="1076"/>
          <ac:spMkLst>
            <pc:docMk/>
            <pc:sldMk cId="2735685100" sldId="565"/>
            <ac:spMk id="14" creationId="{B0013DD6-308B-55AE-203A-54132A8785FB}"/>
          </ac:spMkLst>
        </pc:spChg>
      </pc:sldChg>
      <pc:sldChg chg="delSp modSp">
        <pc:chgData name="p.narendran@bham.ac.uk" userId="S::urn:spo:guest#p.narendran@bham.ac.uk::" providerId="AD" clId="Web-{79B7CC1B-CF57-4661-BB1B-F418876D192F}" dt="2022-11-10T23:39:51.265" v="17" actId="1076"/>
        <pc:sldMkLst>
          <pc:docMk/>
          <pc:sldMk cId="3553280140" sldId="609"/>
        </pc:sldMkLst>
        <pc:spChg chg="mod">
          <ac:chgData name="p.narendran@bham.ac.uk" userId="S::urn:spo:guest#p.narendran@bham.ac.uk::" providerId="AD" clId="Web-{79B7CC1B-CF57-4661-BB1B-F418876D192F}" dt="2022-11-10T23:39:42.140" v="12"/>
          <ac:spMkLst>
            <pc:docMk/>
            <pc:sldMk cId="3553280140" sldId="609"/>
            <ac:spMk id="3" creationId="{318D89BA-9193-FF43-BCEE-355C3FFAAF5A}"/>
          </ac:spMkLst>
        </pc:spChg>
        <pc:spChg chg="mod">
          <ac:chgData name="p.narendran@bham.ac.uk" userId="S::urn:spo:guest#p.narendran@bham.ac.uk::" providerId="AD" clId="Web-{79B7CC1B-CF57-4661-BB1B-F418876D192F}" dt="2022-11-10T23:39:51.202" v="13" actId="1076"/>
          <ac:spMkLst>
            <pc:docMk/>
            <pc:sldMk cId="3553280140" sldId="609"/>
            <ac:spMk id="12" creationId="{4370FC82-78F6-BA4D-A05B-C278B0547F53}"/>
          </ac:spMkLst>
        </pc:spChg>
        <pc:spChg chg="mod">
          <ac:chgData name="p.narendran@bham.ac.uk" userId="S::urn:spo:guest#p.narendran@bham.ac.uk::" providerId="AD" clId="Web-{79B7CC1B-CF57-4661-BB1B-F418876D192F}" dt="2022-11-10T23:39:51.202" v="14" actId="1076"/>
          <ac:spMkLst>
            <pc:docMk/>
            <pc:sldMk cId="3553280140" sldId="609"/>
            <ac:spMk id="20" creationId="{E10161DE-4437-9845-A7B0-7A23D22988F9}"/>
          </ac:spMkLst>
        </pc:spChg>
        <pc:picChg chg="mod">
          <ac:chgData name="p.narendran@bham.ac.uk" userId="S::urn:spo:guest#p.narendran@bham.ac.uk::" providerId="AD" clId="Web-{79B7CC1B-CF57-4661-BB1B-F418876D192F}" dt="2022-11-10T23:39:51.234" v="16" actId="1076"/>
          <ac:picMkLst>
            <pc:docMk/>
            <pc:sldMk cId="3553280140" sldId="609"/>
            <ac:picMk id="13" creationId="{516B9C2C-B892-8849-8DD3-87E8E0C86F39}"/>
          </ac:picMkLst>
        </pc:picChg>
        <pc:picChg chg="del">
          <ac:chgData name="p.narendran@bham.ac.uk" userId="S::urn:spo:guest#p.narendran@bham.ac.uk::" providerId="AD" clId="Web-{79B7CC1B-CF57-4661-BB1B-F418876D192F}" dt="2022-11-10T23:39:02.624" v="0"/>
          <ac:picMkLst>
            <pc:docMk/>
            <pc:sldMk cId="3553280140" sldId="609"/>
            <ac:picMk id="15" creationId="{A45723D0-CA55-AD44-A32B-722C8BECD16A}"/>
          </ac:picMkLst>
        </pc:picChg>
        <pc:picChg chg="mod">
          <ac:chgData name="p.narendran@bham.ac.uk" userId="S::urn:spo:guest#p.narendran@bham.ac.uk::" providerId="AD" clId="Web-{79B7CC1B-CF57-4661-BB1B-F418876D192F}" dt="2022-11-10T23:39:51.265" v="17" actId="1076"/>
          <ac:picMkLst>
            <pc:docMk/>
            <pc:sldMk cId="3553280140" sldId="609"/>
            <ac:picMk id="17" creationId="{987015A4-2635-D44D-8FF8-B707FF525D5E}"/>
          </ac:picMkLst>
        </pc:picChg>
        <pc:picChg chg="mod">
          <ac:chgData name="p.narendran@bham.ac.uk" userId="S::urn:spo:guest#p.narendran@bham.ac.uk::" providerId="AD" clId="Web-{79B7CC1B-CF57-4661-BB1B-F418876D192F}" dt="2022-11-10T23:39:51.218" v="15" actId="1076"/>
          <ac:picMkLst>
            <pc:docMk/>
            <pc:sldMk cId="3553280140" sldId="609"/>
            <ac:picMk id="19" creationId="{70244E91-0849-7348-A9FC-F244CB5D78FC}"/>
          </ac:picMkLst>
        </pc:picChg>
      </pc:sldChg>
      <pc:sldChg chg="modSp">
        <pc:chgData name="p.narendran@bham.ac.uk" userId="S::urn:spo:guest#p.narendran@bham.ac.uk::" providerId="AD" clId="Web-{79B7CC1B-CF57-4661-BB1B-F418876D192F}" dt="2022-11-10T23:47:37.036" v="40" actId="1076"/>
        <pc:sldMkLst>
          <pc:docMk/>
          <pc:sldMk cId="3127315836" sldId="610"/>
        </pc:sldMkLst>
        <pc:spChg chg="mod">
          <ac:chgData name="p.narendran@bham.ac.uk" userId="S::urn:spo:guest#p.narendran@bham.ac.uk::" providerId="AD" clId="Web-{79B7CC1B-CF57-4661-BB1B-F418876D192F}" dt="2022-11-10T23:47:37.036" v="40" actId="1076"/>
          <ac:spMkLst>
            <pc:docMk/>
            <pc:sldMk cId="3127315836" sldId="610"/>
            <ac:spMk id="75" creationId="{131665DC-7440-44CF-83C2-A2F3E79460D5}"/>
          </ac:spMkLst>
        </pc:spChg>
      </pc:sldChg>
      <pc:sldChg chg="delSp modSp">
        <pc:chgData name="p.narendran@bham.ac.uk" userId="S::urn:spo:guest#p.narendran@bham.ac.uk::" providerId="AD" clId="Web-{79B7CC1B-CF57-4661-BB1B-F418876D192F}" dt="2022-11-11T00:03:08.376" v="82" actId="1076"/>
        <pc:sldMkLst>
          <pc:docMk/>
          <pc:sldMk cId="575887550" sldId="804"/>
        </pc:sldMkLst>
        <pc:spChg chg="mod">
          <ac:chgData name="p.narendran@bham.ac.uk" userId="S::urn:spo:guest#p.narendran@bham.ac.uk::" providerId="AD" clId="Web-{79B7CC1B-CF57-4661-BB1B-F418876D192F}" dt="2022-11-11T00:03:08.376" v="82" actId="1076"/>
          <ac:spMkLst>
            <pc:docMk/>
            <pc:sldMk cId="575887550" sldId="804"/>
            <ac:spMk id="2" creationId="{37AF41A2-A638-0951-2B64-512A3FEB841D}"/>
          </ac:spMkLst>
        </pc:spChg>
        <pc:picChg chg="mod">
          <ac:chgData name="p.narendran@bham.ac.uk" userId="S::urn:spo:guest#p.narendran@bham.ac.uk::" providerId="AD" clId="Web-{79B7CC1B-CF57-4661-BB1B-F418876D192F}" dt="2022-11-11T00:03:02.064" v="81" actId="1076"/>
          <ac:picMkLst>
            <pc:docMk/>
            <pc:sldMk cId="575887550" sldId="804"/>
            <ac:picMk id="4" creationId="{DBC02131-F851-8E7F-1117-8F7A2A5F7BBB}"/>
          </ac:picMkLst>
        </pc:picChg>
        <pc:picChg chg="del">
          <ac:chgData name="p.narendran@bham.ac.uk" userId="S::urn:spo:guest#p.narendran@bham.ac.uk::" providerId="AD" clId="Web-{79B7CC1B-CF57-4661-BB1B-F418876D192F}" dt="2022-11-11T00:02:55.626" v="79"/>
          <ac:picMkLst>
            <pc:docMk/>
            <pc:sldMk cId="575887550" sldId="804"/>
            <ac:picMk id="5" creationId="{C2F0B573-FE17-8182-6C5C-26C3884474C9}"/>
          </ac:picMkLst>
        </pc:picChg>
      </pc:sldChg>
      <pc:sldChg chg="addSp modSp">
        <pc:chgData name="p.narendran@bham.ac.uk" userId="S::urn:spo:guest#p.narendran@bham.ac.uk::" providerId="AD" clId="Web-{79B7CC1B-CF57-4661-BB1B-F418876D192F}" dt="2022-11-10T23:54:58.011" v="78" actId="20577"/>
        <pc:sldMkLst>
          <pc:docMk/>
          <pc:sldMk cId="1040768565" sldId="813"/>
        </pc:sldMkLst>
        <pc:spChg chg="mod">
          <ac:chgData name="p.narendran@bham.ac.uk" userId="S::urn:spo:guest#p.narendran@bham.ac.uk::" providerId="AD" clId="Web-{79B7CC1B-CF57-4661-BB1B-F418876D192F}" dt="2022-11-10T23:54:21.526" v="65"/>
          <ac:spMkLst>
            <pc:docMk/>
            <pc:sldMk cId="1040768565" sldId="813"/>
            <ac:spMk id="3" creationId="{B585E01C-41BE-7D60-33C4-BA2761132A55}"/>
          </ac:spMkLst>
        </pc:spChg>
        <pc:spChg chg="add mod">
          <ac:chgData name="p.narendran@bham.ac.uk" userId="S::urn:spo:guest#p.narendran@bham.ac.uk::" providerId="AD" clId="Web-{79B7CC1B-CF57-4661-BB1B-F418876D192F}" dt="2022-11-10T23:54:58.011" v="78" actId="20577"/>
          <ac:spMkLst>
            <pc:docMk/>
            <pc:sldMk cId="1040768565" sldId="813"/>
            <ac:spMk id="4" creationId="{D9FDA9B9-78A0-61CB-FF98-919B966F8C83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7B946A9-84E1-46A6-B018-5841C65CEC49}" type="doc">
      <dgm:prSet loTypeId="urn:microsoft.com/office/officeart/2005/8/layout/chevronAccent+Icon" loCatId="process" qsTypeId="urn:microsoft.com/office/officeart/2005/8/quickstyle/simple1" qsCatId="simple" csTypeId="urn:microsoft.com/office/officeart/2005/8/colors/accent1_2" csCatId="accent1" phldr="1"/>
      <dgm:spPr/>
    </dgm:pt>
    <dgm:pt modelId="{1635A918-ED49-4127-9105-9F21F1E956E8}">
      <dgm:prSet phldrT="[Text]"/>
      <dgm:spPr/>
      <dgm:t>
        <a:bodyPr/>
        <a:lstStyle/>
        <a:p>
          <a:r>
            <a:rPr lang="en-GB" dirty="0"/>
            <a:t>ELSA 1</a:t>
          </a:r>
        </a:p>
      </dgm:t>
    </dgm:pt>
    <dgm:pt modelId="{03038386-8990-41DA-B7D1-01D01EEF7930}" type="parTrans" cxnId="{921E4BCC-D978-4308-8BEE-38E5C13D31F7}">
      <dgm:prSet/>
      <dgm:spPr/>
      <dgm:t>
        <a:bodyPr/>
        <a:lstStyle/>
        <a:p>
          <a:endParaRPr lang="en-GB"/>
        </a:p>
      </dgm:t>
    </dgm:pt>
    <dgm:pt modelId="{5F10ED35-719D-48AC-AB38-FFDDCE09E1AD}" type="sibTrans" cxnId="{921E4BCC-D978-4308-8BEE-38E5C13D31F7}">
      <dgm:prSet/>
      <dgm:spPr/>
      <dgm:t>
        <a:bodyPr/>
        <a:lstStyle/>
        <a:p>
          <a:endParaRPr lang="en-GB"/>
        </a:p>
      </dgm:t>
    </dgm:pt>
    <dgm:pt modelId="{7F6683B1-8939-4F1B-9524-EC2F17736B50}">
      <dgm:prSet phldrT="[Text]"/>
      <dgm:spPr/>
      <dgm:t>
        <a:bodyPr/>
        <a:lstStyle/>
        <a:p>
          <a:r>
            <a:rPr lang="en-GB" dirty="0"/>
            <a:t>ELSA</a:t>
          </a:r>
        </a:p>
      </dgm:t>
    </dgm:pt>
    <dgm:pt modelId="{B44DA872-904D-4990-9ACB-1A64B3FB827F}" type="parTrans" cxnId="{7AAB0491-F95B-413A-883B-2A3C71B2CABE}">
      <dgm:prSet/>
      <dgm:spPr/>
      <dgm:t>
        <a:bodyPr/>
        <a:lstStyle/>
        <a:p>
          <a:endParaRPr lang="en-GB"/>
        </a:p>
      </dgm:t>
    </dgm:pt>
    <dgm:pt modelId="{D71346D1-1262-4559-9949-2FD37A7751DD}" type="sibTrans" cxnId="{7AAB0491-F95B-413A-883B-2A3C71B2CABE}">
      <dgm:prSet/>
      <dgm:spPr/>
      <dgm:t>
        <a:bodyPr/>
        <a:lstStyle/>
        <a:p>
          <a:endParaRPr lang="en-GB"/>
        </a:p>
      </dgm:t>
    </dgm:pt>
    <dgm:pt modelId="{267B5117-D1F9-4C57-9FA7-77EE0B70B728}" type="pres">
      <dgm:prSet presAssocID="{37B946A9-84E1-46A6-B018-5841C65CEC49}" presName="Name0" presStyleCnt="0">
        <dgm:presLayoutVars>
          <dgm:dir/>
          <dgm:resizeHandles val="exact"/>
        </dgm:presLayoutVars>
      </dgm:prSet>
      <dgm:spPr/>
    </dgm:pt>
    <dgm:pt modelId="{E7C90371-BCC9-46C1-BD08-BBA6C81BF396}" type="pres">
      <dgm:prSet presAssocID="{1635A918-ED49-4127-9105-9F21F1E956E8}" presName="composite" presStyleCnt="0"/>
      <dgm:spPr/>
    </dgm:pt>
    <dgm:pt modelId="{F91B25EA-60ED-4B08-B253-2E6125C40C09}" type="pres">
      <dgm:prSet presAssocID="{1635A918-ED49-4127-9105-9F21F1E956E8}" presName="bgChev" presStyleLbl="node1" presStyleIdx="0" presStyleCnt="2"/>
      <dgm:spPr/>
    </dgm:pt>
    <dgm:pt modelId="{0317DAF2-1AFE-47B6-ADA6-993E1DFB802F}" type="pres">
      <dgm:prSet presAssocID="{1635A918-ED49-4127-9105-9F21F1E956E8}" presName="txNode" presStyleLbl="fgAcc1" presStyleIdx="0" presStyleCnt="2">
        <dgm:presLayoutVars>
          <dgm:bulletEnabled val="1"/>
        </dgm:presLayoutVars>
      </dgm:prSet>
      <dgm:spPr/>
    </dgm:pt>
    <dgm:pt modelId="{24C37026-8548-452B-974E-D2C264AD4146}" type="pres">
      <dgm:prSet presAssocID="{5F10ED35-719D-48AC-AB38-FFDDCE09E1AD}" presName="compositeSpace" presStyleCnt="0"/>
      <dgm:spPr/>
    </dgm:pt>
    <dgm:pt modelId="{8B8855B9-7501-443F-8263-6603D8930249}" type="pres">
      <dgm:prSet presAssocID="{7F6683B1-8939-4F1B-9524-EC2F17736B50}" presName="composite" presStyleCnt="0"/>
      <dgm:spPr/>
    </dgm:pt>
    <dgm:pt modelId="{174B3DC0-BBBD-47F7-917C-9D902A220065}" type="pres">
      <dgm:prSet presAssocID="{7F6683B1-8939-4F1B-9524-EC2F17736B50}" presName="bgChev" presStyleLbl="node1" presStyleIdx="1" presStyleCnt="2"/>
      <dgm:spPr/>
    </dgm:pt>
    <dgm:pt modelId="{08AC71D6-F172-41E4-AA3F-7CCD8CB0950F}" type="pres">
      <dgm:prSet presAssocID="{7F6683B1-8939-4F1B-9524-EC2F17736B50}" presName="txNode" presStyleLbl="fgAcc1" presStyleIdx="1" presStyleCnt="2">
        <dgm:presLayoutVars>
          <dgm:bulletEnabled val="1"/>
        </dgm:presLayoutVars>
      </dgm:prSet>
      <dgm:spPr/>
    </dgm:pt>
  </dgm:ptLst>
  <dgm:cxnLst>
    <dgm:cxn modelId="{09BECA50-F6D9-445D-8759-21932B4A5FB3}" type="presOf" srcId="{1635A918-ED49-4127-9105-9F21F1E956E8}" destId="{0317DAF2-1AFE-47B6-ADA6-993E1DFB802F}" srcOrd="0" destOrd="0" presId="urn:microsoft.com/office/officeart/2005/8/layout/chevronAccent+Icon"/>
    <dgm:cxn modelId="{1C09DA8D-802A-4E68-8A28-AE3CF6000048}" type="presOf" srcId="{37B946A9-84E1-46A6-B018-5841C65CEC49}" destId="{267B5117-D1F9-4C57-9FA7-77EE0B70B728}" srcOrd="0" destOrd="0" presId="urn:microsoft.com/office/officeart/2005/8/layout/chevronAccent+Icon"/>
    <dgm:cxn modelId="{7AAB0491-F95B-413A-883B-2A3C71B2CABE}" srcId="{37B946A9-84E1-46A6-B018-5841C65CEC49}" destId="{7F6683B1-8939-4F1B-9524-EC2F17736B50}" srcOrd="1" destOrd="0" parTransId="{B44DA872-904D-4990-9ACB-1A64B3FB827F}" sibTransId="{D71346D1-1262-4559-9949-2FD37A7751DD}"/>
    <dgm:cxn modelId="{2174B0AF-F87F-4556-A09E-A86A5D31BC93}" type="presOf" srcId="{7F6683B1-8939-4F1B-9524-EC2F17736B50}" destId="{08AC71D6-F172-41E4-AA3F-7CCD8CB0950F}" srcOrd="0" destOrd="0" presId="urn:microsoft.com/office/officeart/2005/8/layout/chevronAccent+Icon"/>
    <dgm:cxn modelId="{921E4BCC-D978-4308-8BEE-38E5C13D31F7}" srcId="{37B946A9-84E1-46A6-B018-5841C65CEC49}" destId="{1635A918-ED49-4127-9105-9F21F1E956E8}" srcOrd="0" destOrd="0" parTransId="{03038386-8990-41DA-B7D1-01D01EEF7930}" sibTransId="{5F10ED35-719D-48AC-AB38-FFDDCE09E1AD}"/>
    <dgm:cxn modelId="{6C5CCB30-4A32-48B1-AEDB-AADD7BC818D0}" type="presParOf" srcId="{267B5117-D1F9-4C57-9FA7-77EE0B70B728}" destId="{E7C90371-BCC9-46C1-BD08-BBA6C81BF396}" srcOrd="0" destOrd="0" presId="urn:microsoft.com/office/officeart/2005/8/layout/chevronAccent+Icon"/>
    <dgm:cxn modelId="{3D49C2D2-A604-461B-8468-7FDBF2D9436B}" type="presParOf" srcId="{E7C90371-BCC9-46C1-BD08-BBA6C81BF396}" destId="{F91B25EA-60ED-4B08-B253-2E6125C40C09}" srcOrd="0" destOrd="0" presId="urn:microsoft.com/office/officeart/2005/8/layout/chevronAccent+Icon"/>
    <dgm:cxn modelId="{BE9F4A38-F52F-4197-BDA2-22DAC8D879B4}" type="presParOf" srcId="{E7C90371-BCC9-46C1-BD08-BBA6C81BF396}" destId="{0317DAF2-1AFE-47B6-ADA6-993E1DFB802F}" srcOrd="1" destOrd="0" presId="urn:microsoft.com/office/officeart/2005/8/layout/chevronAccent+Icon"/>
    <dgm:cxn modelId="{79B6F9B7-D4EE-47DF-A1D5-6DAA344984DE}" type="presParOf" srcId="{267B5117-D1F9-4C57-9FA7-77EE0B70B728}" destId="{24C37026-8548-452B-974E-D2C264AD4146}" srcOrd="1" destOrd="0" presId="urn:microsoft.com/office/officeart/2005/8/layout/chevronAccent+Icon"/>
    <dgm:cxn modelId="{C72C964F-EFDB-497F-9940-638C6EFE4F5F}" type="presParOf" srcId="{267B5117-D1F9-4C57-9FA7-77EE0B70B728}" destId="{8B8855B9-7501-443F-8263-6603D8930249}" srcOrd="2" destOrd="0" presId="urn:microsoft.com/office/officeart/2005/8/layout/chevronAccent+Icon"/>
    <dgm:cxn modelId="{C700141D-129C-4F72-A2C0-2142FF26BBDF}" type="presParOf" srcId="{8B8855B9-7501-443F-8263-6603D8930249}" destId="{174B3DC0-BBBD-47F7-917C-9D902A220065}" srcOrd="0" destOrd="0" presId="urn:microsoft.com/office/officeart/2005/8/layout/chevronAccent+Icon"/>
    <dgm:cxn modelId="{DAE323AE-08FA-4DDC-9E2F-BC83BE01B646}" type="presParOf" srcId="{8B8855B9-7501-443F-8263-6603D8930249}" destId="{08AC71D6-F172-41E4-AA3F-7CCD8CB0950F}" srcOrd="1" destOrd="0" presId="urn:microsoft.com/office/officeart/2005/8/layout/chevronAccent+Icon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1B25EA-60ED-4B08-B253-2E6125C40C09}">
      <dsp:nvSpPr>
        <dsp:cNvPr id="0" name=""/>
        <dsp:cNvSpPr/>
      </dsp:nvSpPr>
      <dsp:spPr>
        <a:xfrm>
          <a:off x="3468" y="1839863"/>
          <a:ext cx="3604021" cy="1391152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17DAF2-1AFE-47B6-ADA6-993E1DFB802F}">
      <dsp:nvSpPr>
        <dsp:cNvPr id="0" name=""/>
        <dsp:cNvSpPr/>
      </dsp:nvSpPr>
      <dsp:spPr>
        <a:xfrm>
          <a:off x="964541" y="2187651"/>
          <a:ext cx="3043396" cy="139115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7152" tIns="327152" rIns="327152" bIns="327152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600" kern="1200" dirty="0"/>
            <a:t>ELSA 1</a:t>
          </a:r>
        </a:p>
      </dsp:txBody>
      <dsp:txXfrm>
        <a:off x="1005286" y="2228396"/>
        <a:ext cx="2961906" cy="1309662"/>
      </dsp:txXfrm>
    </dsp:sp>
    <dsp:sp modelId="{174B3DC0-BBBD-47F7-917C-9D902A220065}">
      <dsp:nvSpPr>
        <dsp:cNvPr id="0" name=""/>
        <dsp:cNvSpPr/>
      </dsp:nvSpPr>
      <dsp:spPr>
        <a:xfrm>
          <a:off x="4120062" y="1839863"/>
          <a:ext cx="3604021" cy="1391152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AC71D6-F172-41E4-AA3F-7CCD8CB0950F}">
      <dsp:nvSpPr>
        <dsp:cNvPr id="0" name=""/>
        <dsp:cNvSpPr/>
      </dsp:nvSpPr>
      <dsp:spPr>
        <a:xfrm>
          <a:off x="5081135" y="2187651"/>
          <a:ext cx="3043396" cy="139115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7152" tIns="327152" rIns="327152" bIns="327152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600" kern="1200" dirty="0"/>
            <a:t>ELSA</a:t>
          </a:r>
        </a:p>
      </dsp:txBody>
      <dsp:txXfrm>
        <a:off x="5121880" y="2228396"/>
        <a:ext cx="2961906" cy="13096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Accent+Icon">
  <dgm:title val="Chevron Accent Process"/>
  <dgm:desc val="Use to show sequential steps in a task, process, or workflow, or to emphasize movement or direction. Works best with minimal Level 1 and Level 2 text."/>
  <dgm:catLst>
    <dgm:cat type="process" pri="9500"/>
    <dgm:cat type="officeonline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primFontSz" for="des" forName="txNode" op="equ" val="65"/>
      <dgm:constr type="w" for="ch" forName="compositeSpace" refType="w" refFor="ch" refForName="composite" fact="0.02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bgChev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 refType="w" fact="0.24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if>
          <dgm:else name="Name7">
            <dgm:constrLst>
              <dgm:constr type="l" for="ch" forName="bgChev" refType="w" fact="0.1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else>
        </dgm:choose>
        <dgm:ruleLst/>
        <dgm:layoutNode name="bgChev" styleLbl="node1">
          <dgm:alg type="sp"/>
          <dgm:choose name="Name8">
            <dgm:if name="Name9" func="var" arg="dir" op="equ" val="norm">
              <dgm:shape xmlns:r="http://schemas.openxmlformats.org/officeDocument/2006/relationships" type="chevron" r:blip="">
                <dgm:adjLst>
                  <dgm:adj idx="1" val="0.4"/>
                </dgm:adjLst>
              </dgm:shape>
            </dgm:if>
            <dgm:else name="Name10">
              <dgm:shape xmlns:r="http://schemas.openxmlformats.org/officeDocument/2006/relationships" rot="180" type="chevron" r:blip="">
                <dgm:adjLst>
                  <dgm:adj idx="1" val="0.4"/>
                </dgm:adjLst>
              </dgm:shape>
            </dgm:else>
          </dgm:choose>
          <dgm:presOf/>
          <dgm:constrLst/>
        </dgm:layoutNode>
        <dgm:layoutNode name="txNode" styleLbl="fgAcc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ruleLst>
            <dgm:rule type="primFontSz" val="5" fact="NaN" max="NaN"/>
          </dgm:ruleLst>
        </dgm:layoutNode>
      </dgm:layoutNode>
      <dgm:forEach name="Name11" axis="followSib" ptType="sibTrans" cnt="1">
        <dgm:layoutNode name="compositeSpace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62F212-65E3-C147-979A-581C86B031F7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856E29-10E6-4444-8BBF-0CDF1C0953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4930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D82EAD-1E42-4847-962C-D21472F24E6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2063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ELSA – Early Surveillance for autoimmune diabetes. Emerging themes from qual work- can discuss in q and a. Major push for WDD. Benefits of early detection and access to prevention trials.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6D2A01-257C-4F20-9066-01F0899FDC88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07717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6D2A01-257C-4F20-9066-01F0899FDC88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96834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6D2A01-257C-4F20-9066-01F0899FDC88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61359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FU important because</a:t>
            </a:r>
            <a:r>
              <a:rPr lang="en-US" baseline="0" dirty="0"/>
              <a:t> majority screened positive will not be stage 3 – and will need fu to support a transition into diagnosis</a:t>
            </a:r>
          </a:p>
          <a:p>
            <a:r>
              <a:rPr lang="en-US" baseline="0" dirty="0"/>
              <a:t>Large and growing pool of people at risk who can be offered prevention studies – the 54 we are going to identify in ELSA is not </a:t>
            </a:r>
            <a:r>
              <a:rPr lang="en-US" baseline="0" dirty="0" err="1"/>
              <a:t>ging</a:t>
            </a:r>
            <a:r>
              <a:rPr lang="en-US" baseline="0" dirty="0"/>
              <a:t> to power any meaningful study</a:t>
            </a:r>
          </a:p>
          <a:p>
            <a:r>
              <a:rPr lang="en-US" baseline="0" dirty="0"/>
              <a:t>Data sharing to ensure we have outcomes</a:t>
            </a:r>
          </a:p>
          <a:p>
            <a:endParaRPr lang="en-US" baseline="0" dirty="0"/>
          </a:p>
          <a:p>
            <a:r>
              <a:rPr lang="en-US" baseline="0" dirty="0"/>
              <a:t>For those not wanting the FU in INNODIA (6monthly OGTT difficult for some families) – oxford team are offering a light touch less </a:t>
            </a:r>
            <a:r>
              <a:rPr lang="en-US" baseline="0" dirty="0" err="1"/>
              <a:t>entensive</a:t>
            </a:r>
            <a:r>
              <a:rPr lang="en-US" baseline="0" dirty="0"/>
              <a:t> FU which may be more appealing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856E29-10E6-4444-8BBF-0CDF1C09538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73378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Sites that have come on board-map.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6D2A01-257C-4F20-9066-01F0899FDC88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98785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Gantt – timeline - WDD, expanding to community sites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6D2A01-257C-4F20-9066-01F0899FDC88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37972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Need to add: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6D2A01-257C-4F20-9066-01F0899FDC88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06719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5BCEC-7FD4-429D-A4AE-53D78B511FB3}" type="datetimeFigureOut">
              <a:rPr lang="en-GB" smtClean="0"/>
              <a:t>10/11/2022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CE102-3BA3-4AD2-A1CE-5A7B7F6E0E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98437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5BCEC-7FD4-429D-A4AE-53D78B511FB3}" type="datetimeFigureOut">
              <a:rPr lang="en-GB" smtClean="0"/>
              <a:t>10/11/2022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CE102-3BA3-4AD2-A1CE-5A7B7F6E0E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71565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5BCEC-7FD4-429D-A4AE-53D78B511FB3}" type="datetimeFigureOut">
              <a:rPr lang="en-GB" smtClean="0"/>
              <a:t>10/11/2022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CE102-3BA3-4AD2-A1CE-5A7B7F6E0E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8033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5BCEC-7FD4-429D-A4AE-53D78B511FB3}" type="datetimeFigureOut">
              <a:rPr lang="en-GB" smtClean="0"/>
              <a:t>10/11/2022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CE102-3BA3-4AD2-A1CE-5A7B7F6E0E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4036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5BCEC-7FD4-429D-A4AE-53D78B511FB3}" type="datetimeFigureOut">
              <a:rPr lang="en-GB" smtClean="0"/>
              <a:t>10/11/2022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CE102-3BA3-4AD2-A1CE-5A7B7F6E0E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84920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5BCEC-7FD4-429D-A4AE-53D78B511FB3}" type="datetimeFigureOut">
              <a:rPr lang="en-GB" smtClean="0"/>
              <a:t>10/11/2022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CE102-3BA3-4AD2-A1CE-5A7B7F6E0E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89802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5BCEC-7FD4-429D-A4AE-53D78B511FB3}" type="datetimeFigureOut">
              <a:rPr lang="en-GB" smtClean="0"/>
              <a:t>10/11/2022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CE102-3BA3-4AD2-A1CE-5A7B7F6E0E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28889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5BCEC-7FD4-429D-A4AE-53D78B511FB3}" type="datetimeFigureOut">
              <a:rPr lang="en-GB" smtClean="0"/>
              <a:t>10/11/2022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CE102-3BA3-4AD2-A1CE-5A7B7F6E0E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8042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5BCEC-7FD4-429D-A4AE-53D78B511FB3}" type="datetimeFigureOut">
              <a:rPr lang="en-GB" smtClean="0"/>
              <a:t>10/11/2022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CE102-3BA3-4AD2-A1CE-5A7B7F6E0E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1016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5BCEC-7FD4-429D-A4AE-53D78B511FB3}" type="datetimeFigureOut">
              <a:rPr lang="en-GB" smtClean="0"/>
              <a:t>10/11/2022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CE102-3BA3-4AD2-A1CE-5A7B7F6E0E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2951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5BCEC-7FD4-429D-A4AE-53D78B511FB3}" type="datetimeFigureOut">
              <a:rPr lang="en-GB" smtClean="0"/>
              <a:t>10/11/2022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CE102-3BA3-4AD2-A1CE-5A7B7F6E0E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24253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85BCEC-7FD4-429D-A4AE-53D78B511FB3}" type="datetimeFigureOut">
              <a:rPr lang="en-GB" smtClean="0"/>
              <a:t>10/11/2022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7CE102-3BA3-4AD2-A1CE-5A7B7F6E0E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1530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s://www.nativve.com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tif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hyperlink" Target="mailto:elsa@contacts.bham.ac.uk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g"/><Relationship Id="rId5" Type="http://schemas.openxmlformats.org/officeDocument/2006/relationships/image" Target="../media/image34.jpg"/><Relationship Id="rId4" Type="http://schemas.openxmlformats.org/officeDocument/2006/relationships/image" Target="../media/image1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8.jpeg"/><Relationship Id="rId4" Type="http://schemas.openxmlformats.org/officeDocument/2006/relationships/diagramLayout" Target="../diagrams/layout1.xml"/><Relationship Id="rId9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3.tiff"/><Relationship Id="rId7" Type="http://schemas.openxmlformats.org/officeDocument/2006/relationships/image" Target="../media/image17.tiff"/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tiff"/><Relationship Id="rId5" Type="http://schemas.openxmlformats.org/officeDocument/2006/relationships/image" Target="../media/image15.tiff"/><Relationship Id="rId4" Type="http://schemas.openxmlformats.org/officeDocument/2006/relationships/image" Target="../media/image14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6DFBF5-F517-8943-81D9-EFAC59D7C1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9668" y="685897"/>
            <a:ext cx="5056852" cy="2146756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+mn-lt"/>
                <a:ea typeface="+mn-ea"/>
                <a:cs typeface="+mn-cs"/>
              </a:rPr>
              <a:t>Screening for type 1 diabetes</a:t>
            </a:r>
            <a:br>
              <a:rPr lang="en-US" sz="3200" dirty="0">
                <a:latin typeface="+mn-lt"/>
                <a:ea typeface="+mn-ea"/>
                <a:cs typeface="+mn-cs"/>
              </a:rPr>
            </a:br>
            <a:br>
              <a:rPr lang="en-US" sz="3200" dirty="0">
                <a:latin typeface="+mn-lt"/>
                <a:ea typeface="+mn-ea"/>
                <a:cs typeface="+mn-cs"/>
              </a:rPr>
            </a:br>
            <a:r>
              <a:rPr lang="en-US" sz="3200" dirty="0">
                <a:latin typeface="+mn-lt"/>
                <a:ea typeface="+mn-ea"/>
                <a:cs typeface="+mn-cs"/>
              </a:rPr>
              <a:t>The ELSA study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49E681-8BC1-4F48-860B-BF975E3C3C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69903" y="997733"/>
            <a:ext cx="4872048" cy="2292581"/>
          </a:xfrm>
        </p:spPr>
        <p:txBody>
          <a:bodyPr>
            <a:normAutofit/>
          </a:bodyPr>
          <a:lstStyle/>
          <a:p>
            <a:r>
              <a:rPr lang="en-US" sz="2200" dirty="0" err="1"/>
              <a:t>Parth</a:t>
            </a:r>
            <a:r>
              <a:rPr lang="en-US" sz="2200" dirty="0"/>
              <a:t> </a:t>
            </a:r>
            <a:r>
              <a:rPr lang="en-US" sz="2200" dirty="0" err="1"/>
              <a:t>Narendran</a:t>
            </a:r>
            <a:br>
              <a:rPr lang="en-US" sz="2200" dirty="0"/>
            </a:br>
            <a:r>
              <a:rPr lang="en-US" sz="2200" dirty="0"/>
              <a:t>Professor of Diabetes Medicine </a:t>
            </a:r>
          </a:p>
          <a:p>
            <a:endParaRPr lang="en-US" sz="2200" dirty="0"/>
          </a:p>
          <a:p>
            <a:r>
              <a:rPr lang="en-US" sz="2200" dirty="0"/>
              <a:t>University of Birmingham</a:t>
            </a:r>
          </a:p>
          <a:p>
            <a:r>
              <a:rPr lang="en-US" sz="2200" dirty="0"/>
              <a:t>The Queen Elizabeth Hospital Birmingham</a:t>
            </a:r>
          </a:p>
        </p:txBody>
      </p:sp>
      <p:pic>
        <p:nvPicPr>
          <p:cNvPr id="1032" name="Picture 8" descr="queen elizabeth hospital birmingham england zoom Stock Footage Video (100%  Royalty-free) 19251295 | Shutterstock">
            <a:extLst>
              <a:ext uri="{FF2B5EF4-FFF2-40B4-BE49-F238E27FC236}">
                <a16:creationId xmlns:a16="http://schemas.microsoft.com/office/drawing/2014/main" id="{F17FE592-A34D-D743-A440-DF82A5DAB2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8" r="-522" b="22667"/>
          <a:stretch/>
        </p:blipFill>
        <p:spPr bwMode="auto">
          <a:xfrm>
            <a:off x="6595480" y="3934754"/>
            <a:ext cx="5056852" cy="2726340"/>
          </a:xfrm>
          <a:custGeom>
            <a:avLst/>
            <a:gdLst/>
            <a:ahLst/>
            <a:cxnLst/>
            <a:rect l="l" t="t" r="r" b="b"/>
            <a:pathLst>
              <a:path w="5096871" h="3187173">
                <a:moveTo>
                  <a:pt x="76652" y="0"/>
                </a:moveTo>
                <a:lnTo>
                  <a:pt x="5020219" y="0"/>
                </a:lnTo>
                <a:cubicBezTo>
                  <a:pt x="5062553" y="0"/>
                  <a:pt x="5096871" y="34318"/>
                  <a:pt x="5096871" y="76652"/>
                </a:cubicBezTo>
                <a:lnTo>
                  <a:pt x="5096871" y="3110521"/>
                </a:lnTo>
                <a:cubicBezTo>
                  <a:pt x="5096871" y="3152855"/>
                  <a:pt x="5062553" y="3187173"/>
                  <a:pt x="5020219" y="3187173"/>
                </a:cubicBezTo>
                <a:lnTo>
                  <a:pt x="76652" y="3187173"/>
                </a:lnTo>
                <a:cubicBezTo>
                  <a:pt x="34318" y="3187173"/>
                  <a:pt x="0" y="3152855"/>
                  <a:pt x="0" y="3110521"/>
                </a:cubicBezTo>
                <a:lnTo>
                  <a:pt x="0" y="76652"/>
                </a:lnTo>
                <a:cubicBezTo>
                  <a:pt x="0" y="34318"/>
                  <a:pt x="34318" y="0"/>
                  <a:pt x="76652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Registry division">
            <a:extLst>
              <a:ext uri="{FF2B5EF4-FFF2-40B4-BE49-F238E27FC236}">
                <a16:creationId xmlns:a16="http://schemas.microsoft.com/office/drawing/2014/main" id="{A2439F41-1A8D-8C46-94C1-C0138DA4FA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04" r="13569"/>
          <a:stretch/>
        </p:blipFill>
        <p:spPr bwMode="auto">
          <a:xfrm>
            <a:off x="539668" y="3940818"/>
            <a:ext cx="5056852" cy="2726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89978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986C64-743E-BE97-14A5-F6FC6A4631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Expected numbers</a:t>
            </a:r>
          </a:p>
        </p:txBody>
      </p:sp>
      <p:graphicFrame>
        <p:nvGraphicFramePr>
          <p:cNvPr id="5" name="Table 6">
            <a:extLst>
              <a:ext uri="{FF2B5EF4-FFF2-40B4-BE49-F238E27FC236}">
                <a16:creationId xmlns:a16="http://schemas.microsoft.com/office/drawing/2014/main" id="{122984D9-9BA7-8880-1B31-1B405D6FCBD4}"/>
              </a:ext>
            </a:extLst>
          </p:cNvPr>
          <p:cNvGraphicFramePr>
            <a:graphicFrameLocks noGrp="1"/>
          </p:cNvGraphicFramePr>
          <p:nvPr/>
        </p:nvGraphicFramePr>
        <p:xfrm>
          <a:off x="1949636" y="2532218"/>
          <a:ext cx="8292727" cy="3627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71634">
                  <a:extLst>
                    <a:ext uri="{9D8B030D-6E8A-4147-A177-3AD203B41FA5}">
                      <a16:colId xmlns:a16="http://schemas.microsoft.com/office/drawing/2014/main" val="3324258308"/>
                    </a:ext>
                  </a:extLst>
                </a:gridCol>
                <a:gridCol w="3221093">
                  <a:extLst>
                    <a:ext uri="{9D8B030D-6E8A-4147-A177-3AD203B41FA5}">
                      <a16:colId xmlns:a16="http://schemas.microsoft.com/office/drawing/2014/main" val="276789783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2800" dirty="0"/>
                        <a:t>ELSA Study process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800" dirty="0"/>
                        <a:t>Expected Numbers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8407509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r>
                        <a:rPr lang="en-GB" sz="2800" dirty="0"/>
                        <a:t>DBS screened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800" dirty="0"/>
                        <a:t>20,000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122567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r>
                        <a:rPr lang="en-GB" sz="2800" dirty="0"/>
                        <a:t>DBS positive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800" dirty="0"/>
                        <a:t>200-300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42499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800" dirty="0"/>
                        <a:t>Serum positive - 1Ab positive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800" dirty="0"/>
                        <a:t>80 (0.4%)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05129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800" dirty="0"/>
                        <a:t>Serum positive - ≥2Ab positive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800" dirty="0"/>
                        <a:t>60 (0.3%)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9201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800" dirty="0"/>
                        <a:t>OGTT stage 1-2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800" dirty="0"/>
                        <a:t>54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0902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800" dirty="0"/>
                        <a:t>OGTT stage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800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2412021"/>
                  </a:ext>
                </a:extLst>
              </a:tr>
            </a:tbl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849CC0FA-238A-F356-74BC-DCA515EE62B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6019" t="27708" r="7037" b="35313"/>
          <a:stretch/>
        </p:blipFill>
        <p:spPr>
          <a:xfrm>
            <a:off x="133809" y="62853"/>
            <a:ext cx="1766305" cy="764680"/>
          </a:xfrm>
          <a:prstGeom prst="rect">
            <a:avLst/>
          </a:prstGeom>
        </p:spPr>
      </p:pic>
      <p:pic>
        <p:nvPicPr>
          <p:cNvPr id="9" name="Picture 2" descr="University of Birmingham - Wikipedia">
            <a:extLst>
              <a:ext uri="{FF2B5EF4-FFF2-40B4-BE49-F238E27FC236}">
                <a16:creationId xmlns:a16="http://schemas.microsoft.com/office/drawing/2014/main" id="{082CA60B-E2B7-2E90-0CB9-524A0F1948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1259" y="129026"/>
            <a:ext cx="726931" cy="886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B75DBC8-73D8-32D6-1334-DDDF13181AA9}"/>
              </a:ext>
            </a:extLst>
          </p:cNvPr>
          <p:cNvSpPr txBox="1"/>
          <p:nvPr/>
        </p:nvSpPr>
        <p:spPr>
          <a:xfrm>
            <a:off x="3200400" y="1926787"/>
            <a:ext cx="54032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Recruitment: July 2022 – February 2025</a:t>
            </a:r>
          </a:p>
        </p:txBody>
      </p:sp>
    </p:spTree>
    <p:extLst>
      <p:ext uri="{BB962C8B-B14F-4D97-AF65-F5344CB8AC3E}">
        <p14:creationId xmlns:p14="http://schemas.microsoft.com/office/powerpoint/2010/main" val="30227224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814CDC2-E15C-3D7E-60C2-115DEDF470A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824"/>
          <a:stretch/>
        </p:blipFill>
        <p:spPr>
          <a:xfrm rot="20240165">
            <a:off x="2341044" y="509324"/>
            <a:ext cx="3483897" cy="3265657"/>
          </a:xfrm>
          <a:prstGeom prst="rect">
            <a:avLst/>
          </a:prstGeom>
        </p:spPr>
      </p:pic>
      <p:sp>
        <p:nvSpPr>
          <p:cNvPr id="5" name="Arc 4">
            <a:extLst>
              <a:ext uri="{FF2B5EF4-FFF2-40B4-BE49-F238E27FC236}">
                <a16:creationId xmlns:a16="http://schemas.microsoft.com/office/drawing/2014/main" id="{FE32E2BF-C3E9-4E47-69F4-84099F305EC7}"/>
              </a:ext>
            </a:extLst>
          </p:cNvPr>
          <p:cNvSpPr/>
          <p:nvPr/>
        </p:nvSpPr>
        <p:spPr>
          <a:xfrm rot="6466977">
            <a:off x="-1415742" y="1977296"/>
            <a:ext cx="8544445" cy="1681592"/>
          </a:xfrm>
          <a:prstGeom prst="arc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9789FC4-01FC-F953-88E6-62E466361BCF}"/>
              </a:ext>
            </a:extLst>
          </p:cNvPr>
          <p:cNvSpPr txBox="1"/>
          <p:nvPr/>
        </p:nvSpPr>
        <p:spPr>
          <a:xfrm>
            <a:off x="2339158" y="6325446"/>
            <a:ext cx="4473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Dec 2021-Dec 2022 ELSA 1 – qualitative work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A95F61C-543A-BDD4-05EE-9F15D435692F}"/>
              </a:ext>
            </a:extLst>
          </p:cNvPr>
          <p:cNvSpPr txBox="1"/>
          <p:nvPr/>
        </p:nvSpPr>
        <p:spPr>
          <a:xfrm>
            <a:off x="2792681" y="5651808"/>
            <a:ext cx="6073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28</a:t>
            </a:r>
            <a:r>
              <a:rPr lang="en-US" baseline="30000" dirty="0"/>
              <a:t>th</a:t>
            </a:r>
            <a:r>
              <a:rPr lang="en-US" dirty="0"/>
              <a:t> July 2022 - ELSA launched with the Commonwealth games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866900D-10E4-01B1-E868-A7965E694DB1}"/>
              </a:ext>
            </a:extLst>
          </p:cNvPr>
          <p:cNvSpPr txBox="1"/>
          <p:nvPr/>
        </p:nvSpPr>
        <p:spPr>
          <a:xfrm>
            <a:off x="3453481" y="4847067"/>
            <a:ext cx="48673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August 2022 – Beta version (n=18)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FC657E5-5482-614A-049F-38FF3B4B5542}"/>
              </a:ext>
            </a:extLst>
          </p:cNvPr>
          <p:cNvSpPr txBox="1"/>
          <p:nvPr/>
        </p:nvSpPr>
        <p:spPr>
          <a:xfrm>
            <a:off x="4376917" y="3730529"/>
            <a:ext cx="70640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September 2022	- Social media in the West Midlands</a:t>
            </a:r>
          </a:p>
          <a:p>
            <a:r>
              <a:rPr lang="en-US" dirty="0"/>
              <a:t>		- Onboarding </a:t>
            </a:r>
            <a:r>
              <a:rPr lang="en-US" dirty="0" err="1"/>
              <a:t>paediatric</a:t>
            </a:r>
            <a:r>
              <a:rPr lang="en-US" dirty="0"/>
              <a:t> CRFs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8A2599C-0E3D-0E71-655D-5E3AE2596A8B}"/>
              </a:ext>
            </a:extLst>
          </p:cNvPr>
          <p:cNvSpPr txBox="1"/>
          <p:nvPr/>
        </p:nvSpPr>
        <p:spPr>
          <a:xfrm>
            <a:off x="5411331" y="2390925"/>
            <a:ext cx="6475869" cy="646331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14</a:t>
            </a:r>
            <a:r>
              <a:rPr lang="en-US" baseline="30000" dirty="0"/>
              <a:t>th</a:t>
            </a:r>
            <a:r>
              <a:rPr lang="en-US" dirty="0"/>
              <a:t> November 2022 - national roll-out of ONLINE RECRUITMENT</a:t>
            </a:r>
          </a:p>
          <a:p>
            <a:r>
              <a:rPr lang="en-US" dirty="0"/>
              <a:t>		   - supporting school and GP recruitment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30A8570-F372-63A4-86FA-3520840B524D}"/>
              </a:ext>
            </a:extLst>
          </p:cNvPr>
          <p:cNvSpPr txBox="1"/>
          <p:nvPr/>
        </p:nvSpPr>
        <p:spPr>
          <a:xfrm>
            <a:off x="6057209" y="1149153"/>
            <a:ext cx="48673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2023 – Extension to regional community sites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1751DB-6BC0-2681-5C27-D38DC3B50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809" y="2189808"/>
            <a:ext cx="3775331" cy="1325563"/>
          </a:xfrm>
        </p:spPr>
        <p:txBody>
          <a:bodyPr/>
          <a:lstStyle/>
          <a:p>
            <a:r>
              <a:rPr lang="en-US" dirty="0"/>
              <a:t>Timeline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627231B-4438-CC98-A533-5CDCD2C0C0E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6019" t="27708" r="7037" b="35313"/>
          <a:stretch/>
        </p:blipFill>
        <p:spPr>
          <a:xfrm>
            <a:off x="133809" y="62853"/>
            <a:ext cx="1766305" cy="764680"/>
          </a:xfrm>
          <a:prstGeom prst="rect">
            <a:avLst/>
          </a:prstGeom>
        </p:spPr>
      </p:pic>
      <p:pic>
        <p:nvPicPr>
          <p:cNvPr id="14" name="Picture 2" descr="University of Birmingham - Wikipedia">
            <a:extLst>
              <a:ext uri="{FF2B5EF4-FFF2-40B4-BE49-F238E27FC236}">
                <a16:creationId xmlns:a16="http://schemas.microsoft.com/office/drawing/2014/main" id="{9B2FA566-871E-068F-4A92-18CA8B538E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1259" y="129026"/>
            <a:ext cx="726931" cy="886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61910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D60E70-8305-ACD6-E523-E829ED3114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961" y="572201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National launch – World Diabetes Day </a:t>
            </a:r>
            <a:br>
              <a:rPr lang="en-US" dirty="0"/>
            </a:br>
            <a:r>
              <a:rPr lang="en-US" dirty="0"/>
              <a:t>14</a:t>
            </a:r>
            <a:r>
              <a:rPr lang="en-US" baseline="30000" dirty="0"/>
              <a:t>th</a:t>
            </a:r>
            <a:r>
              <a:rPr lang="en-US" dirty="0"/>
              <a:t> November 2022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FD1E785-802C-CAB8-0235-091294D275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3700" y="2242342"/>
            <a:ext cx="4432300" cy="35179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B5B0322-C563-2D64-1D56-F4A6D3F73CA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35"/>
          <a:stretch/>
        </p:blipFill>
        <p:spPr>
          <a:xfrm>
            <a:off x="7200150" y="1897764"/>
            <a:ext cx="3328150" cy="456723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616C70F-870E-7FF7-D045-1B5DFA94025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6019" t="27708" r="7037" b="35313"/>
          <a:stretch/>
        </p:blipFill>
        <p:spPr>
          <a:xfrm>
            <a:off x="133809" y="62853"/>
            <a:ext cx="1766305" cy="764680"/>
          </a:xfrm>
          <a:prstGeom prst="rect">
            <a:avLst/>
          </a:prstGeom>
        </p:spPr>
      </p:pic>
      <p:pic>
        <p:nvPicPr>
          <p:cNvPr id="7" name="Picture 2" descr="University of Birmingham - Wikipedia">
            <a:extLst>
              <a:ext uri="{FF2B5EF4-FFF2-40B4-BE49-F238E27FC236}">
                <a16:creationId xmlns:a16="http://schemas.microsoft.com/office/drawing/2014/main" id="{4B757150-C9DD-7BFD-797F-5A025B9350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1259" y="129026"/>
            <a:ext cx="726931" cy="886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1744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BE19E-2C8D-348A-8C27-A96230A6FA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39520"/>
            <a:ext cx="3429000" cy="171907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Beyond 14</a:t>
            </a:r>
            <a:r>
              <a:rPr lang="en-US" sz="3800" kern="1200" baseline="300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th</a:t>
            </a:r>
            <a:r>
              <a:rPr lang="en-US" sz="3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November 2022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D79F625-AA98-789A-AF6E-208179BF744C}"/>
              </a:ext>
            </a:extLst>
          </p:cNvPr>
          <p:cNvSpPr txBox="1"/>
          <p:nvPr/>
        </p:nvSpPr>
        <p:spPr>
          <a:xfrm>
            <a:off x="6782354" y="5854329"/>
            <a:ext cx="3429000" cy="376506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200" dirty="0">
                <a:hlinkClick r:id="rId2"/>
              </a:rPr>
              <a:t>https://www.nativve.com/</a:t>
            </a:r>
            <a:r>
              <a:rPr lang="en-US" sz="2200" dirty="0"/>
              <a:t> 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AB61560-3997-7285-DEEA-DF4CEDB1DB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654296" y="1254329"/>
            <a:ext cx="6903720" cy="434934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F5758FD-8371-A150-4CA3-D4AB214BC84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6019" t="27708" r="7037" b="35313"/>
          <a:stretch/>
        </p:blipFill>
        <p:spPr>
          <a:xfrm>
            <a:off x="133809" y="62853"/>
            <a:ext cx="1766305" cy="764680"/>
          </a:xfrm>
          <a:prstGeom prst="rect">
            <a:avLst/>
          </a:prstGeom>
        </p:spPr>
      </p:pic>
      <p:pic>
        <p:nvPicPr>
          <p:cNvPr id="8" name="Picture 2" descr="University of Birmingham - Wikipedia">
            <a:extLst>
              <a:ext uri="{FF2B5EF4-FFF2-40B4-BE49-F238E27FC236}">
                <a16:creationId xmlns:a16="http://schemas.microsoft.com/office/drawing/2014/main" id="{9C27FCCB-BA23-5557-045F-B4CA4BA174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1259" y="129026"/>
            <a:ext cx="726931" cy="886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73454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A43569-76BF-B6B5-26FD-129DB76961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17</a:t>
            </a:r>
            <a:r>
              <a:rPr lang="en-US" baseline="30000" dirty="0"/>
              <a:t>th</a:t>
            </a:r>
            <a:r>
              <a:rPr lang="en-US" dirty="0"/>
              <a:t> November 2022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01174EE-E7BE-3135-D324-F126BB9B30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2284" y="2382026"/>
            <a:ext cx="7507432" cy="451301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9081556-9146-E742-79DE-3922CDBE2A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1487" y="240506"/>
            <a:ext cx="5346700" cy="787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D998E5A-6F65-24C3-B78E-4E099B7E43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5810" y="1027906"/>
            <a:ext cx="5346700" cy="106694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737C32F-A405-DD9E-258F-C84AF3EF15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57103" y="4322618"/>
            <a:ext cx="1934897" cy="2535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3589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F41A2-A638-0951-2B64-512A3FEB84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986" y="1085441"/>
            <a:ext cx="11121738" cy="1325563"/>
          </a:xfrm>
        </p:spPr>
        <p:txBody>
          <a:bodyPr/>
          <a:lstStyle/>
          <a:p>
            <a:r>
              <a:rPr lang="en-US" dirty="0"/>
              <a:t>Nov – Dec 2022: Childhood </a:t>
            </a:r>
            <a:r>
              <a:rPr lang="en-US" dirty="0" err="1"/>
              <a:t>Immunisation</a:t>
            </a:r>
            <a:r>
              <a:rPr lang="en-US" dirty="0"/>
              <a:t> clinics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BC02131-F851-8E7F-1117-8F7A2A5F7B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0099" y="2851903"/>
            <a:ext cx="8034571" cy="342995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32AA008-E69D-1DB1-59D1-D3D787FD53B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6019" t="27708" r="7037" b="35313"/>
          <a:stretch/>
        </p:blipFill>
        <p:spPr>
          <a:xfrm>
            <a:off x="133809" y="62853"/>
            <a:ext cx="1766305" cy="764680"/>
          </a:xfrm>
          <a:prstGeom prst="rect">
            <a:avLst/>
          </a:prstGeom>
        </p:spPr>
      </p:pic>
      <p:pic>
        <p:nvPicPr>
          <p:cNvPr id="7" name="Picture 2" descr="University of Birmingham - Wikipedia">
            <a:extLst>
              <a:ext uri="{FF2B5EF4-FFF2-40B4-BE49-F238E27FC236}">
                <a16:creationId xmlns:a16="http://schemas.microsoft.com/office/drawing/2014/main" id="{4F6D5857-FC12-3AC5-32E5-FB0CC823AC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1259" y="129026"/>
            <a:ext cx="726931" cy="886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5BF9F74-25A5-4E0F-41AB-92F18C867D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56407" y="50234"/>
            <a:ext cx="5346700" cy="1066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8875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AA0625-F321-A7F9-8639-4721CF9AE4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Community </a:t>
            </a:r>
            <a:r>
              <a:rPr lang="en-US" dirty="0" err="1"/>
              <a:t>Connexions</a:t>
            </a:r>
            <a:r>
              <a:rPr lang="en-US" dirty="0"/>
              <a:t> - BCHC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2A6008-F53A-D295-0A79-E4F96C1858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Community Listening events – underserved groups</a:t>
            </a:r>
          </a:p>
          <a:p>
            <a: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ELSA team attended the event for Syrian refugees to speak about the ELSA Study</a:t>
            </a:r>
          </a:p>
          <a:p>
            <a: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Qualitative work with families undertaken to explore thoughts on screening</a:t>
            </a:r>
          </a:p>
          <a:p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Community Connexions will be engaging with the </a:t>
            </a:r>
            <a:r>
              <a:rPr lang="en-GB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Afghani, Pakistani, Pushto</a:t>
            </a: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en-GB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Romanian</a:t>
            </a: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communities at a school next week, where ELSA team would again get an opportunity to give a talk around the study and make people aware of its importance.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58BC080-38B0-FD12-B158-22583581AB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3479800"/>
            <a:ext cx="5422900" cy="28321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6075766-965F-681E-0DCD-D969AD4495B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6019" t="27708" r="7037" b="35313"/>
          <a:stretch/>
        </p:blipFill>
        <p:spPr>
          <a:xfrm>
            <a:off x="133809" y="62853"/>
            <a:ext cx="1766305" cy="764680"/>
          </a:xfrm>
          <a:prstGeom prst="rect">
            <a:avLst/>
          </a:prstGeom>
        </p:spPr>
      </p:pic>
      <p:pic>
        <p:nvPicPr>
          <p:cNvPr id="6" name="Picture 2" descr="University of Birmingham - Wikipedia">
            <a:extLst>
              <a:ext uri="{FF2B5EF4-FFF2-40B4-BE49-F238E27FC236}">
                <a16:creationId xmlns:a16="http://schemas.microsoft.com/office/drawing/2014/main" id="{BF8247C9-B822-986F-50FD-8DC253BB3D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1259" y="129026"/>
            <a:ext cx="726931" cy="886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CFB102A-9F69-8E8A-4CEA-D3487BDAE5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809" y="5888201"/>
            <a:ext cx="5754102" cy="847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9673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85E01C-41BE-7D60-33C4-BA2761132A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3467" y="2144280"/>
            <a:ext cx="1781908" cy="2745277"/>
          </a:xfrm>
          <a:ln w="28575">
            <a:solidFill>
              <a:srgbClr val="4472C4"/>
            </a:solidFill>
          </a:ln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en-US" dirty="0"/>
              <a:t>ELSA </a:t>
            </a:r>
          </a:p>
          <a:p>
            <a:pPr marL="0" indent="0" algn="ctr">
              <a:buNone/>
            </a:pPr>
            <a:r>
              <a:rPr lang="en-US" dirty="0" err="1"/>
              <a:t>Paediatric</a:t>
            </a:r>
            <a:r>
              <a:rPr lang="en-US" dirty="0"/>
              <a:t> </a:t>
            </a:r>
          </a:p>
          <a:p>
            <a:pPr marL="0" indent="0" algn="ctr">
              <a:buNone/>
            </a:pPr>
            <a:r>
              <a:rPr lang="en-US" dirty="0"/>
              <a:t>Clinical </a:t>
            </a:r>
          </a:p>
          <a:p>
            <a:pPr marL="0" indent="0" algn="ctr">
              <a:buNone/>
            </a:pPr>
            <a:r>
              <a:rPr lang="en-US" dirty="0"/>
              <a:t>Research </a:t>
            </a:r>
          </a:p>
          <a:p>
            <a:pPr marL="0" indent="0" algn="ctr">
              <a:buNone/>
            </a:pPr>
            <a:r>
              <a:rPr lang="en-US" dirty="0"/>
              <a:t>Facilities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BD20EB4-30FD-A0C9-55C0-C68D72A3FA8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019" t="27708" r="7037" b="35313"/>
          <a:stretch/>
        </p:blipFill>
        <p:spPr>
          <a:xfrm>
            <a:off x="133809" y="62853"/>
            <a:ext cx="1766305" cy="764680"/>
          </a:xfrm>
          <a:prstGeom prst="rect">
            <a:avLst/>
          </a:prstGeom>
        </p:spPr>
      </p:pic>
      <p:pic>
        <p:nvPicPr>
          <p:cNvPr id="8" name="Picture 2" descr="University of Birmingham - Wikipedia">
            <a:extLst>
              <a:ext uri="{FF2B5EF4-FFF2-40B4-BE49-F238E27FC236}">
                <a16:creationId xmlns:a16="http://schemas.microsoft.com/office/drawing/2014/main" id="{6F7B4704-A2C0-1FD0-7A8E-CFC5C018B2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1259" y="129026"/>
            <a:ext cx="726931" cy="886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0F517BE-0088-3F5D-730A-EF34268EB2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01503" y="0"/>
            <a:ext cx="5739528" cy="6858000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9FDA9B9-78A0-61CB-FF98-919B966F8C83}"/>
              </a:ext>
            </a:extLst>
          </p:cNvPr>
          <p:cNvSpPr txBox="1">
            <a:spLocks/>
          </p:cNvSpPr>
          <p:nvPr/>
        </p:nvSpPr>
        <p:spPr>
          <a:xfrm>
            <a:off x="9676821" y="2144280"/>
            <a:ext cx="2133600" cy="2745277"/>
          </a:xfrm>
          <a:prstGeom prst="rect">
            <a:avLst/>
          </a:prstGeom>
          <a:ln w="28575">
            <a:solidFill>
              <a:srgbClr val="4472C4"/>
            </a:solidFill>
          </a:ln>
        </p:spPr>
        <p:txBody>
          <a:bodyPr vert="horz" lIns="91440" tIns="45720" rIns="91440" bIns="45720" rtlCol="0" anchor="t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/>
              <a:t>Confirmatory venous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OGTT</a:t>
            </a:r>
            <a:endParaRPr lang="en-US" dirty="0">
              <a:cs typeface="Calibri" panose="020F0502020204030204"/>
            </a:endParaRP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INNODIA </a:t>
            </a:r>
            <a:endParaRPr lang="en-U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407685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FF345F8-1095-4F6A-A429-B73EA232166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019" t="27708" r="7037" b="35313"/>
          <a:stretch/>
        </p:blipFill>
        <p:spPr>
          <a:xfrm>
            <a:off x="133809" y="62853"/>
            <a:ext cx="1766305" cy="764680"/>
          </a:xfrm>
          <a:prstGeom prst="rect">
            <a:avLst/>
          </a:prstGeom>
        </p:spPr>
      </p:pic>
      <p:pic>
        <p:nvPicPr>
          <p:cNvPr id="3" name="Picture 2" descr="University of Birmingham - Wikipedia">
            <a:extLst>
              <a:ext uri="{FF2B5EF4-FFF2-40B4-BE49-F238E27FC236}">
                <a16:creationId xmlns:a16="http://schemas.microsoft.com/office/drawing/2014/main" id="{A814F4AB-1065-4936-96AA-CF8D7568DC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1259" y="129026"/>
            <a:ext cx="726931" cy="886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F749381-13FD-44EE-9A72-53DD31F1ECDD}"/>
              </a:ext>
            </a:extLst>
          </p:cNvPr>
          <p:cNvSpPr txBox="1">
            <a:spLocks/>
          </p:cNvSpPr>
          <p:nvPr/>
        </p:nvSpPr>
        <p:spPr>
          <a:xfrm>
            <a:off x="976074" y="630317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dirty="0"/>
              <a:t>Summary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4456752-EBDD-48B9-9F50-7EFB03F9134F}"/>
              </a:ext>
            </a:extLst>
          </p:cNvPr>
          <p:cNvSpPr txBox="1">
            <a:spLocks/>
          </p:cNvSpPr>
          <p:nvPr/>
        </p:nvSpPr>
        <p:spPr>
          <a:xfrm>
            <a:off x="1056282" y="1862188"/>
            <a:ext cx="10355184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2000" dirty="0"/>
              <a:t>Preventative therapies and screening programmes are emerging for T1D</a:t>
            </a:r>
          </a:p>
          <a:p>
            <a:pPr marL="0" indent="0" algn="ctr">
              <a:buNone/>
            </a:pPr>
            <a:endParaRPr lang="en-GB" sz="2000" dirty="0"/>
          </a:p>
          <a:p>
            <a:pPr marL="0" indent="0" algn="ctr">
              <a:buNone/>
            </a:pPr>
            <a:r>
              <a:rPr lang="en-GB" sz="2000" dirty="0"/>
              <a:t>Need to understand acceptability and feasibility of screening in the UK</a:t>
            </a:r>
          </a:p>
          <a:p>
            <a:pPr marL="0" indent="0" algn="ctr">
              <a:buNone/>
            </a:pPr>
            <a:endParaRPr lang="en-GB" sz="2000" dirty="0"/>
          </a:p>
          <a:p>
            <a:pPr marL="0" indent="0" algn="ctr">
              <a:buNone/>
            </a:pPr>
            <a:r>
              <a:rPr lang="en-GB" sz="2000" dirty="0"/>
              <a:t>The ELSA study incorporates qualitative and co-production work, with a UK testing and monitoring programme for T1D, to understand and address the barriers to screening and explore the most effective routes to recruitment</a:t>
            </a:r>
          </a:p>
          <a:p>
            <a:pPr marL="0" indent="0" algn="ctr">
              <a:buNone/>
            </a:pPr>
            <a:endParaRPr lang="en-GB" sz="2000" dirty="0"/>
          </a:p>
          <a:p>
            <a:pPr marL="0" indent="0" algn="ctr">
              <a:buNone/>
            </a:pPr>
            <a:endParaRPr lang="en-GB" sz="2000" dirty="0"/>
          </a:p>
          <a:p>
            <a:pPr marL="0" indent="0" algn="ctr">
              <a:buNone/>
            </a:pPr>
            <a:endParaRPr lang="en-GB" sz="2000" dirty="0"/>
          </a:p>
          <a:p>
            <a:pPr marL="0" indent="0" algn="ctr">
              <a:buNone/>
            </a:pPr>
            <a:endParaRPr lang="en-GB" sz="2000" dirty="0"/>
          </a:p>
          <a:p>
            <a:endParaRPr lang="en-GB" sz="2000" dirty="0"/>
          </a:p>
          <a:p>
            <a:endParaRPr lang="en-GB" sz="2000" dirty="0"/>
          </a:p>
        </p:txBody>
      </p:sp>
      <p:pic>
        <p:nvPicPr>
          <p:cNvPr id="9" name="Picture 8" descr="A picture containing text, clipart, vector graphics&#10;&#10;Description automatically generated">
            <a:extLst>
              <a:ext uri="{FF2B5EF4-FFF2-40B4-BE49-F238E27FC236}">
                <a16:creationId xmlns:a16="http://schemas.microsoft.com/office/drawing/2014/main" id="{3DED17CC-7A1E-4182-AD9F-A4904FED79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616" y="5166204"/>
            <a:ext cx="2394924" cy="1476869"/>
          </a:xfrm>
          <a:prstGeom prst="rect">
            <a:avLst/>
          </a:prstGeom>
        </p:spPr>
      </p:pic>
      <p:pic>
        <p:nvPicPr>
          <p:cNvPr id="11" name="Picture 10" descr="A person and person looking at a computer screen&#10;&#10;Description automatically generated with medium confidence">
            <a:extLst>
              <a:ext uri="{FF2B5EF4-FFF2-40B4-BE49-F238E27FC236}">
                <a16:creationId xmlns:a16="http://schemas.microsoft.com/office/drawing/2014/main" id="{B7FDCA51-EB96-4FD6-B173-AECAD77252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5460" y="5166204"/>
            <a:ext cx="2394924" cy="1476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2322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C4990B9-25A3-4E42-93BB-63018F471BE1}"/>
              </a:ext>
            </a:extLst>
          </p:cNvPr>
          <p:cNvSpPr/>
          <p:nvPr/>
        </p:nvSpPr>
        <p:spPr>
          <a:xfrm>
            <a:off x="1233440" y="827533"/>
            <a:ext cx="9257689" cy="7417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/>
              <a:t>University of Birmingham:</a:t>
            </a:r>
          </a:p>
          <a:p>
            <a:r>
              <a:rPr lang="en-US" sz="1400" dirty="0"/>
              <a:t>Parth </a:t>
            </a:r>
            <a:r>
              <a:rPr lang="en-US" sz="1400" dirty="0" err="1"/>
              <a:t>Narendran</a:t>
            </a:r>
            <a:r>
              <a:rPr lang="en-US" sz="1400" dirty="0"/>
              <a:t>	Professor of diabetes medicine		</a:t>
            </a:r>
          </a:p>
          <a:p>
            <a:r>
              <a:rPr lang="en-US" sz="1400" dirty="0"/>
              <a:t>Tim Barrett		Professor of Paediatrics	</a:t>
            </a:r>
          </a:p>
          <a:p>
            <a:r>
              <a:rPr lang="en-US" sz="1400" dirty="0"/>
              <a:t>Sheila Greenfield	Professor of Qualitative Research </a:t>
            </a:r>
          </a:p>
          <a:p>
            <a:r>
              <a:rPr lang="en-US" sz="1400" dirty="0"/>
              <a:t>Alex Richter		Professor of clinical immunology</a:t>
            </a:r>
          </a:p>
          <a:p>
            <a:r>
              <a:rPr lang="en-US" sz="1400" dirty="0"/>
              <a:t>Ian Litchfield 	Qualitative Research Fellow	</a:t>
            </a:r>
          </a:p>
          <a:p>
            <a:r>
              <a:rPr lang="en-US" sz="1400" dirty="0"/>
              <a:t>Lauren Quinn	Doctoral fellow	</a:t>
            </a:r>
          </a:p>
          <a:p>
            <a:endParaRPr lang="en-US" sz="1400" dirty="0"/>
          </a:p>
          <a:p>
            <a:r>
              <a:rPr lang="en-US" sz="1400" b="1" dirty="0"/>
              <a:t>CIS:</a:t>
            </a:r>
          </a:p>
          <a:p>
            <a:r>
              <a:rPr lang="en-US" sz="1400" dirty="0"/>
              <a:t>Tim Plant	</a:t>
            </a:r>
            <a:r>
              <a:rPr lang="en-US" sz="1400" b="1" dirty="0"/>
              <a:t>	</a:t>
            </a:r>
            <a:r>
              <a:rPr lang="en-US" sz="1400" dirty="0"/>
              <a:t>CIS Laboratory Manager</a:t>
            </a:r>
          </a:p>
          <a:p>
            <a:r>
              <a:rPr lang="en-US" sz="1400" dirty="0"/>
              <a:t>Sian Faustini		Research fellow	</a:t>
            </a:r>
          </a:p>
          <a:p>
            <a:r>
              <a:rPr lang="en-US" sz="1400" dirty="0"/>
              <a:t>Frank (</a:t>
            </a:r>
            <a:r>
              <a:rPr lang="en-US" sz="1400" dirty="0" err="1"/>
              <a:t>Hin</a:t>
            </a:r>
            <a:r>
              <a:rPr lang="en-US" sz="1400" dirty="0"/>
              <a:t> Fai)	Research technician</a:t>
            </a:r>
          </a:p>
          <a:p>
            <a:r>
              <a:rPr lang="en-US" sz="1400" dirty="0" err="1"/>
              <a:t>Madeeha</a:t>
            </a:r>
            <a:r>
              <a:rPr lang="en-US" sz="1400" dirty="0"/>
              <a:t> Hoque 	Research technician </a:t>
            </a:r>
          </a:p>
          <a:p>
            <a:endParaRPr lang="en-US" sz="1400" dirty="0"/>
          </a:p>
          <a:p>
            <a:r>
              <a:rPr lang="en-US" sz="1400" b="1" dirty="0"/>
              <a:t>NIHR/CRN</a:t>
            </a:r>
          </a:p>
          <a:p>
            <a:r>
              <a:rPr lang="en-US" sz="1400" dirty="0"/>
              <a:t>David Shukla	GP and Clinical Research Specialty Lead</a:t>
            </a:r>
          </a:p>
          <a:p>
            <a:r>
              <a:rPr lang="en-US" sz="1400" dirty="0"/>
              <a:t>Trevor Allen		Research Delivery Manager, Diabetes</a:t>
            </a:r>
          </a:p>
          <a:p>
            <a:r>
              <a:rPr lang="en-US" sz="1400" dirty="0"/>
              <a:t>Emma Goodwin	Early Contact Research Support Officer</a:t>
            </a:r>
          </a:p>
          <a:p>
            <a:r>
              <a:rPr lang="en-US" sz="1400" dirty="0"/>
              <a:t>Jessica </a:t>
            </a:r>
            <a:r>
              <a:rPr lang="en-US" sz="1400" dirty="0" err="1"/>
              <a:t>Graysmark</a:t>
            </a:r>
            <a:r>
              <a:rPr lang="en-US" sz="1400" dirty="0"/>
              <a:t>	CRN		</a:t>
            </a:r>
          </a:p>
          <a:p>
            <a:r>
              <a:rPr lang="en-US" sz="1400" dirty="0"/>
              <a:t>Pam Devall		Research delivery manager primary care				</a:t>
            </a:r>
          </a:p>
          <a:p>
            <a:r>
              <a:rPr lang="en-US" sz="1400" dirty="0"/>
              <a:t>Julie Timmins	Senior Research Nurse 	</a:t>
            </a:r>
          </a:p>
          <a:p>
            <a:r>
              <a:rPr lang="en-US" sz="1400" dirty="0"/>
              <a:t>Elizabeth Hinks	Research facilitator</a:t>
            </a:r>
          </a:p>
          <a:p>
            <a:r>
              <a:rPr lang="en-US" sz="1400" dirty="0"/>
              <a:t>Carly </a:t>
            </a:r>
            <a:r>
              <a:rPr lang="en-US" sz="1400" dirty="0" err="1"/>
              <a:t>Tibbins</a:t>
            </a:r>
            <a:r>
              <a:rPr lang="en-US" sz="1400" dirty="0"/>
              <a:t>	PPI Engagement Officer</a:t>
            </a:r>
          </a:p>
          <a:p>
            <a:r>
              <a:rPr lang="en-US" sz="1400" dirty="0"/>
              <a:t>Ella Thompson	Practice Manager </a:t>
            </a:r>
          </a:p>
          <a:p>
            <a:endParaRPr lang="en-US" sz="1400" dirty="0"/>
          </a:p>
          <a:p>
            <a:r>
              <a:rPr lang="en-US" sz="1400" b="1" dirty="0" err="1"/>
              <a:t>Paediatricians</a:t>
            </a:r>
            <a:r>
              <a:rPr lang="en-US" sz="1400" b="1" dirty="0"/>
              <a:t>:</a:t>
            </a:r>
          </a:p>
          <a:p>
            <a:r>
              <a:rPr lang="en-US" sz="1400" dirty="0"/>
              <a:t>Renuka Dias		Consultant </a:t>
            </a:r>
            <a:r>
              <a:rPr lang="en-US" sz="1400" dirty="0" err="1"/>
              <a:t>Paediatrician</a:t>
            </a:r>
            <a:r>
              <a:rPr lang="en-US" sz="1400" dirty="0"/>
              <a:t>, BCH</a:t>
            </a:r>
          </a:p>
          <a:p>
            <a:r>
              <a:rPr lang="en-US" sz="1400" dirty="0" err="1"/>
              <a:t>Rajeeb</a:t>
            </a:r>
            <a:r>
              <a:rPr lang="en-US" sz="1400" dirty="0"/>
              <a:t> Rashid 	Consultant </a:t>
            </a:r>
            <a:r>
              <a:rPr lang="en-US" sz="1400" dirty="0" err="1"/>
              <a:t>Paediatrician</a:t>
            </a:r>
            <a:r>
              <a:rPr lang="en-US" sz="1400" dirty="0"/>
              <a:t>, Glasgow</a:t>
            </a:r>
          </a:p>
          <a:p>
            <a:endParaRPr lang="en-US" sz="1400" dirty="0"/>
          </a:p>
          <a:p>
            <a:endParaRPr lang="en-US" sz="1400" dirty="0"/>
          </a:p>
          <a:p>
            <a:endParaRPr lang="en-US" sz="1400" dirty="0"/>
          </a:p>
          <a:p>
            <a:endParaRPr lang="en-US" sz="1400" dirty="0"/>
          </a:p>
          <a:p>
            <a:endParaRPr lang="en-US" sz="1400" dirty="0"/>
          </a:p>
          <a:p>
            <a:pPr algn="ctr"/>
            <a:endParaRPr lang="en-US" sz="14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D09FE6E-1DCF-B54C-AE8C-FED7F93A15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310186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ELSA Study Team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0E43E52-BCCA-47F0-9B3C-AC0EDAB32B9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6019" t="27708" r="7037" b="35313"/>
          <a:stretch/>
        </p:blipFill>
        <p:spPr>
          <a:xfrm>
            <a:off x="133809" y="62853"/>
            <a:ext cx="1766305" cy="764680"/>
          </a:xfrm>
          <a:prstGeom prst="rect">
            <a:avLst/>
          </a:prstGeom>
        </p:spPr>
      </p:pic>
      <p:pic>
        <p:nvPicPr>
          <p:cNvPr id="5" name="Picture 2" descr="University of Birmingham - Wikipedia">
            <a:extLst>
              <a:ext uri="{FF2B5EF4-FFF2-40B4-BE49-F238E27FC236}">
                <a16:creationId xmlns:a16="http://schemas.microsoft.com/office/drawing/2014/main" id="{5CE16C88-ADB7-43D9-8380-791ADA68CB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1259" y="129026"/>
            <a:ext cx="726931" cy="886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66AA8BB-A2A3-4A4D-8130-316E6A7EEF96}"/>
              </a:ext>
            </a:extLst>
          </p:cNvPr>
          <p:cNvSpPr txBox="1"/>
          <p:nvPr/>
        </p:nvSpPr>
        <p:spPr>
          <a:xfrm>
            <a:off x="7038807" y="613766"/>
            <a:ext cx="5019383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/>
              <a:t>University of Warwick:</a:t>
            </a:r>
            <a:r>
              <a:rPr lang="en-US" sz="1400" dirty="0"/>
              <a:t>	</a:t>
            </a:r>
          </a:p>
          <a:p>
            <a:r>
              <a:rPr lang="en-US" sz="1400" dirty="0"/>
              <a:t>Joanna Garstang	Community </a:t>
            </a:r>
            <a:r>
              <a:rPr lang="en-US" sz="1400" dirty="0" err="1"/>
              <a:t>paediatrician</a:t>
            </a:r>
            <a:r>
              <a:rPr lang="en-US" sz="1400" dirty="0"/>
              <a:t>		</a:t>
            </a:r>
          </a:p>
          <a:p>
            <a:r>
              <a:rPr lang="en-US" sz="1400" dirty="0"/>
              <a:t>Felicity Boardman	Professor in medicine ethics and society</a:t>
            </a:r>
          </a:p>
          <a:p>
            <a:r>
              <a:rPr lang="en-US" sz="1400" dirty="0"/>
              <a:t>Matthew Randell	Masters candidate</a:t>
            </a:r>
          </a:p>
          <a:p>
            <a:endParaRPr lang="en-US" sz="1400" dirty="0"/>
          </a:p>
          <a:p>
            <a:r>
              <a:rPr lang="en-US" sz="1400" b="1" dirty="0"/>
              <a:t>University of Cardiff:</a:t>
            </a:r>
          </a:p>
          <a:p>
            <a:r>
              <a:rPr lang="en-US" sz="1400" dirty="0"/>
              <a:t>Colin Dayan		Professor of Diabetes	</a:t>
            </a:r>
          </a:p>
          <a:p>
            <a:endParaRPr lang="en-US" sz="1400" dirty="0"/>
          </a:p>
          <a:p>
            <a:r>
              <a:rPr lang="en-US" sz="1400" b="1" dirty="0"/>
              <a:t>University of Bristol:</a:t>
            </a:r>
            <a:r>
              <a:rPr lang="en-US" sz="1400" dirty="0"/>
              <a:t>		</a:t>
            </a:r>
          </a:p>
          <a:p>
            <a:r>
              <a:rPr lang="en-US" sz="1400" dirty="0"/>
              <a:t>Kathleen Gillespie	Professor of Diabetes</a:t>
            </a:r>
          </a:p>
          <a:p>
            <a:endParaRPr lang="en-US" sz="1400" b="1" dirty="0"/>
          </a:p>
          <a:p>
            <a:r>
              <a:rPr lang="en-US" sz="1400" b="1" dirty="0"/>
              <a:t>Birmingham Community Healthcare</a:t>
            </a:r>
          </a:p>
          <a:p>
            <a:r>
              <a:rPr lang="en-US" sz="1400" dirty="0"/>
              <a:t>Christine Burt</a:t>
            </a:r>
          </a:p>
          <a:p>
            <a:r>
              <a:rPr lang="en-US" sz="1400" dirty="0"/>
              <a:t>Fatima </a:t>
            </a:r>
            <a:r>
              <a:rPr lang="en-US" sz="1400" dirty="0" err="1"/>
              <a:t>Zakia</a:t>
            </a:r>
            <a:endParaRPr lang="en-US" sz="1400" dirty="0"/>
          </a:p>
          <a:p>
            <a:r>
              <a:rPr lang="en-US" sz="1400" dirty="0" err="1"/>
              <a:t>Urfan</a:t>
            </a:r>
            <a:r>
              <a:rPr lang="en-US" sz="1400" dirty="0"/>
              <a:t> Siddiqi	</a:t>
            </a:r>
          </a:p>
          <a:p>
            <a:r>
              <a:rPr lang="en-US" sz="1400" dirty="0"/>
              <a:t>Richard Mendelsohn, Chief Medical Officer	</a:t>
            </a:r>
          </a:p>
          <a:p>
            <a:r>
              <a:rPr lang="en-US" sz="1400" dirty="0"/>
              <a:t>					</a:t>
            </a:r>
          </a:p>
          <a:p>
            <a:r>
              <a:rPr lang="en-US" sz="1400" b="1" dirty="0"/>
              <a:t>Research First:</a:t>
            </a:r>
          </a:p>
          <a:p>
            <a:r>
              <a:rPr lang="en-US" sz="1400" dirty="0"/>
              <a:t>Gail Heritage, Hollie Wagg, Naomi Campton, Joe Humphries, </a:t>
            </a:r>
            <a:r>
              <a:rPr lang="en-US" sz="1400" dirty="0" err="1"/>
              <a:t>Nadege</a:t>
            </a:r>
            <a:r>
              <a:rPr lang="en-US" sz="1400" dirty="0"/>
              <a:t> </a:t>
            </a:r>
            <a:r>
              <a:rPr lang="en-US" sz="1400" dirty="0" err="1"/>
              <a:t>Haouidji-Javaux</a:t>
            </a:r>
            <a:r>
              <a:rPr lang="en-US" sz="1400" dirty="0"/>
              <a:t>, Andy Knight, Linda Gardner, Alex </a:t>
            </a:r>
            <a:r>
              <a:rPr lang="en-US" sz="1400" dirty="0" err="1"/>
              <a:t>Balckwell</a:t>
            </a:r>
            <a:r>
              <a:rPr lang="en-US" sz="1400" dirty="0"/>
              <a:t>, Shula Murphy</a:t>
            </a:r>
          </a:p>
          <a:p>
            <a:endParaRPr lang="en-US" sz="1400" dirty="0"/>
          </a:p>
          <a:p>
            <a:r>
              <a:rPr lang="en-US" sz="1400" b="1" dirty="0"/>
              <a:t>PPI Co-applicants</a:t>
            </a:r>
          </a:p>
          <a:p>
            <a:r>
              <a:rPr lang="en-US" sz="1400" dirty="0"/>
              <a:t>Christine Gardner</a:t>
            </a:r>
          </a:p>
          <a:p>
            <a:r>
              <a:rPr lang="en-US" sz="1400" dirty="0"/>
              <a:t>Clair </a:t>
            </a:r>
            <a:r>
              <a:rPr lang="en-US" sz="1400" dirty="0" err="1"/>
              <a:t>McGarr</a:t>
            </a:r>
            <a:endParaRPr lang="en-US" sz="1400" dirty="0"/>
          </a:p>
          <a:p>
            <a:r>
              <a:rPr lang="en-US" sz="1400" dirty="0"/>
              <a:t>Amanda </a:t>
            </a:r>
            <a:r>
              <a:rPr lang="en-US" sz="1400" dirty="0" err="1"/>
              <a:t>Lepley</a:t>
            </a:r>
            <a:r>
              <a:rPr lang="en-US" sz="1400" dirty="0"/>
              <a:t>		</a:t>
            </a:r>
          </a:p>
          <a:p>
            <a:endParaRPr lang="en-US" sz="1400" dirty="0"/>
          </a:p>
          <a:p>
            <a:r>
              <a:rPr lang="en-US" sz="1400" dirty="0"/>
              <a:t>Morph and </a:t>
            </a:r>
            <a:r>
              <a:rPr lang="en-US" sz="1400" dirty="0" err="1"/>
              <a:t>Nativve</a:t>
            </a:r>
            <a:endParaRPr lang="en-US" sz="1400" dirty="0"/>
          </a:p>
          <a:p>
            <a:r>
              <a:rPr lang="en-US" sz="1400" b="1" dirty="0"/>
              <a:t>All the parents and families who have contributed to this study</a:t>
            </a:r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382509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18D89BA-9193-FF43-BCEE-355C3FFAAF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877" y="84709"/>
            <a:ext cx="11711353" cy="1325563"/>
          </a:xfrm>
        </p:spPr>
        <p:txBody>
          <a:bodyPr>
            <a:normAutofit/>
          </a:bodyPr>
          <a:lstStyle/>
          <a:p>
            <a:pPr algn="ctr"/>
            <a:r>
              <a:rPr lang="en-US" sz="2800" dirty="0"/>
              <a:t>Issues in establishing an early surveillance </a:t>
            </a:r>
            <a:r>
              <a:rPr lang="en-US" sz="2800" dirty="0" err="1"/>
              <a:t>programme</a:t>
            </a:r>
            <a:r>
              <a:rPr lang="en-US" sz="2800" dirty="0"/>
              <a:t> for T1D in the UK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370FC82-78F6-BA4D-A05B-C278B0547F53}"/>
              </a:ext>
            </a:extLst>
          </p:cNvPr>
          <p:cNvSpPr txBox="1"/>
          <p:nvPr/>
        </p:nvSpPr>
        <p:spPr>
          <a:xfrm>
            <a:off x="839829" y="1822015"/>
            <a:ext cx="4036746" cy="163121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dirty="0"/>
              <a:t>    </a:t>
            </a:r>
            <a:r>
              <a:rPr lang="en-US" sz="2000" u="sng" dirty="0"/>
              <a:t>FDR</a:t>
            </a:r>
            <a:r>
              <a:rPr lang="en-US" sz="2000" dirty="0"/>
              <a:t>		</a:t>
            </a:r>
            <a:r>
              <a:rPr lang="en-US" sz="2000" u="sng" dirty="0"/>
              <a:t>General Population</a:t>
            </a:r>
          </a:p>
          <a:p>
            <a:endParaRPr lang="en-US" sz="2000" dirty="0"/>
          </a:p>
          <a:p>
            <a:r>
              <a:rPr lang="en-US" sz="2000" dirty="0"/>
              <a:t>  </a:t>
            </a:r>
            <a:r>
              <a:rPr lang="en-US" sz="2000" dirty="0" err="1"/>
              <a:t>TrialNet</a:t>
            </a:r>
            <a:endParaRPr lang="en-US" sz="2000" dirty="0"/>
          </a:p>
          <a:p>
            <a:r>
              <a:rPr lang="en-US" sz="2000" dirty="0"/>
              <a:t> INNODIA		?</a:t>
            </a:r>
          </a:p>
          <a:p>
            <a:r>
              <a:rPr lang="en-US" sz="2000" dirty="0"/>
              <a:t>ADDRESS 2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16B9C2C-B892-8849-8DD3-87E8E0C86F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6216" y="4381054"/>
            <a:ext cx="2048415" cy="204841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87015A4-2635-D44D-8FF8-B707FF525D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7108" y="4177467"/>
            <a:ext cx="2557548" cy="216407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0244E91-0849-7348-A9FC-F244CB5D78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11680" y="1703568"/>
            <a:ext cx="3517392" cy="1975602"/>
          </a:xfrm>
          <a:prstGeom prst="rect">
            <a:avLst/>
          </a:prstGeom>
        </p:spPr>
      </p:pic>
      <p:sp>
        <p:nvSpPr>
          <p:cNvPr id="20" name="Doughnut 19">
            <a:extLst>
              <a:ext uri="{FF2B5EF4-FFF2-40B4-BE49-F238E27FC236}">
                <a16:creationId xmlns:a16="http://schemas.microsoft.com/office/drawing/2014/main" id="{E10161DE-4437-9845-A7B0-7A23D22988F9}"/>
              </a:ext>
            </a:extLst>
          </p:cNvPr>
          <p:cNvSpPr/>
          <p:nvPr/>
        </p:nvSpPr>
        <p:spPr>
          <a:xfrm>
            <a:off x="3337362" y="2560471"/>
            <a:ext cx="825500" cy="732500"/>
          </a:xfrm>
          <a:prstGeom prst="donut">
            <a:avLst>
              <a:gd name="adj" fmla="val 5899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32801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4456752-EBDD-48B9-9F50-7EFB03F9134F}"/>
              </a:ext>
            </a:extLst>
          </p:cNvPr>
          <p:cNvSpPr txBox="1">
            <a:spLocks/>
          </p:cNvSpPr>
          <p:nvPr/>
        </p:nvSpPr>
        <p:spPr>
          <a:xfrm>
            <a:off x="3605766" y="2078744"/>
            <a:ext cx="6106742" cy="16459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/>
            <a:r>
              <a:rPr lang="en-US" sz="2500" dirty="0"/>
              <a:t>Online: </a:t>
            </a:r>
            <a:r>
              <a:rPr lang="en-US" sz="2500" dirty="0" err="1">
                <a:solidFill>
                  <a:srgbClr val="0070C0"/>
                </a:solidFill>
              </a:rPr>
              <a:t>elsadiabetes.nhs.uk</a:t>
            </a:r>
            <a:endParaRPr lang="en-US" sz="2500" dirty="0">
              <a:solidFill>
                <a:srgbClr val="0070C0"/>
              </a:solidFill>
            </a:endParaRPr>
          </a:p>
          <a:p>
            <a:pPr marL="0"/>
            <a:r>
              <a:rPr lang="en-US" sz="2500" dirty="0"/>
              <a:t>Email: </a:t>
            </a:r>
            <a:r>
              <a:rPr lang="en-US" sz="2500" dirty="0" err="1">
                <a:solidFill>
                  <a:srgbClr val="0070C0"/>
                </a:solidFill>
              </a:rPr>
              <a:t>elsa@contacts.bham.ac.uk</a:t>
            </a:r>
            <a:endParaRPr lang="en-US" sz="2500" dirty="0">
              <a:solidFill>
                <a:srgbClr val="0070C0"/>
              </a:solidFill>
            </a:endParaRPr>
          </a:p>
          <a:p>
            <a:pPr marL="0"/>
            <a:r>
              <a:rPr lang="en-US" sz="2500" dirty="0"/>
              <a:t>Twitter: </a:t>
            </a:r>
            <a:r>
              <a:rPr lang="en-US" sz="2500" dirty="0">
                <a:solidFill>
                  <a:srgbClr val="0070C0"/>
                </a:solidFill>
              </a:rPr>
              <a:t>@elsadiabetes</a:t>
            </a:r>
            <a:endParaRPr lang="en-US" sz="2500" dirty="0">
              <a:solidFill>
                <a:srgbClr val="0070C0"/>
              </a:solidFill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/>
            <a:endParaRPr lang="en-US" sz="2500" dirty="0"/>
          </a:p>
          <a:p>
            <a:pPr marL="0"/>
            <a:endParaRPr lang="en-US" sz="2500" dirty="0"/>
          </a:p>
          <a:p>
            <a:endParaRPr lang="en-US" sz="2500" dirty="0"/>
          </a:p>
          <a:p>
            <a:endParaRPr lang="en-US" sz="2500" dirty="0"/>
          </a:p>
        </p:txBody>
      </p:sp>
      <p:pic>
        <p:nvPicPr>
          <p:cNvPr id="7" name="Picture 6" descr="A group of people posing for the camera&#10;&#10;Description automatically generated with medium confidence">
            <a:extLst>
              <a:ext uri="{FF2B5EF4-FFF2-40B4-BE49-F238E27FC236}">
                <a16:creationId xmlns:a16="http://schemas.microsoft.com/office/drawing/2014/main" id="{6B136E82-B7D6-446A-A575-97F5F66D92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3639" y="3202076"/>
            <a:ext cx="3696004" cy="228228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6835894-930E-4D1D-94FD-E7AD6AE1DC2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6019" t="27708" r="7037" b="35313"/>
          <a:stretch/>
        </p:blipFill>
        <p:spPr>
          <a:xfrm>
            <a:off x="145803" y="109938"/>
            <a:ext cx="1766305" cy="764680"/>
          </a:xfrm>
          <a:prstGeom prst="rect">
            <a:avLst/>
          </a:prstGeom>
        </p:spPr>
      </p:pic>
      <p:pic>
        <p:nvPicPr>
          <p:cNvPr id="6" name="Picture 5" descr="A picture containing shape&#10;&#10;Description automatically generated">
            <a:extLst>
              <a:ext uri="{FF2B5EF4-FFF2-40B4-BE49-F238E27FC236}">
                <a16:creationId xmlns:a16="http://schemas.microsoft.com/office/drawing/2014/main" id="{BC0024D6-966E-489F-95A8-A0430842AD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01219" y="3202076"/>
            <a:ext cx="3740804" cy="2306829"/>
          </a:xfrm>
          <a:prstGeom prst="rect">
            <a:avLst/>
          </a:prstGeom>
        </p:spPr>
      </p:pic>
      <p:pic>
        <p:nvPicPr>
          <p:cNvPr id="9" name="Picture 8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D945D144-AEC9-444B-87F0-ABC552048AE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8420" y="3152134"/>
            <a:ext cx="3720898" cy="229455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822407D-D7DC-33C8-E7E5-7CAB6A16BEA9}"/>
              </a:ext>
            </a:extLst>
          </p:cNvPr>
          <p:cNvSpPr txBox="1"/>
          <p:nvPr/>
        </p:nvSpPr>
        <p:spPr>
          <a:xfrm>
            <a:off x="1476188" y="5759335"/>
            <a:ext cx="923962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500" b="1" dirty="0"/>
              <a:t>Thank you for listening</a:t>
            </a:r>
          </a:p>
          <a:p>
            <a:pPr algn="ctr"/>
            <a:r>
              <a:rPr lang="en-GB" sz="2500" b="1" dirty="0"/>
              <a:t>Any questions?</a:t>
            </a:r>
          </a:p>
        </p:txBody>
      </p:sp>
    </p:spTree>
    <p:extLst>
      <p:ext uri="{BB962C8B-B14F-4D97-AF65-F5344CB8AC3E}">
        <p14:creationId xmlns:p14="http://schemas.microsoft.com/office/powerpoint/2010/main" val="27888184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43656-C933-050B-E1FE-5740EA3E0B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ELSA Beta version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BD02A5-C7FB-AD1D-0FEF-0D1E839B30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40430"/>
            <a:ext cx="10515600" cy="2063469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July – October 2022</a:t>
            </a:r>
          </a:p>
          <a:p>
            <a:pPr marL="0" indent="0" algn="ctr">
              <a:buNone/>
            </a:pPr>
            <a:r>
              <a:rPr lang="en-US" dirty="0"/>
              <a:t>Population: Families recruited by invitation</a:t>
            </a:r>
          </a:p>
          <a:p>
            <a:pPr marL="0" indent="0" algn="ctr">
              <a:buNone/>
            </a:pPr>
            <a:r>
              <a:rPr lang="en-US" dirty="0"/>
              <a:t>Location: West Midlands </a:t>
            </a:r>
          </a:p>
          <a:p>
            <a:pPr marL="0" indent="0" algn="ctr">
              <a:buNone/>
            </a:pPr>
            <a:r>
              <a:rPr lang="en-US" dirty="0"/>
              <a:t>Intervention: Home testing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</p:txBody>
      </p:sp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46E9CDC3-1C1C-67E4-A2A3-51752F492279}"/>
              </a:ext>
            </a:extLst>
          </p:cNvPr>
          <p:cNvGraphicFramePr>
            <a:graphicFrameLocks noGrp="1"/>
          </p:cNvGraphicFramePr>
          <p:nvPr/>
        </p:nvGraphicFramePr>
        <p:xfrm>
          <a:off x="2719610" y="3902075"/>
          <a:ext cx="6752780" cy="259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9218">
                  <a:extLst>
                    <a:ext uri="{9D8B030D-6E8A-4147-A177-3AD203B41FA5}">
                      <a16:colId xmlns:a16="http://schemas.microsoft.com/office/drawing/2014/main" val="3324258308"/>
                    </a:ext>
                  </a:extLst>
                </a:gridCol>
                <a:gridCol w="3253562">
                  <a:extLst>
                    <a:ext uri="{9D8B030D-6E8A-4147-A177-3AD203B41FA5}">
                      <a16:colId xmlns:a16="http://schemas.microsoft.com/office/drawing/2014/main" val="276789783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GB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800" dirty="0"/>
                        <a:t>Recruitment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8407509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r>
                        <a:rPr lang="en-GB" sz="2800" dirty="0"/>
                        <a:t>EOI (n)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800" dirty="0"/>
                        <a:t>58 families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122567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r>
                        <a:rPr lang="en-GB" sz="2800" dirty="0"/>
                        <a:t>Consented (n)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800" dirty="0"/>
                        <a:t>33 children (1-3)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42499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800" dirty="0"/>
                        <a:t>DBS Negative (n)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800" dirty="0"/>
                        <a:t>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05129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800" dirty="0"/>
                        <a:t>DBS positive (n)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8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920138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BC42452E-45FE-EEE7-1DE5-93329AF4850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019" t="27708" r="7037" b="35313"/>
          <a:stretch/>
        </p:blipFill>
        <p:spPr>
          <a:xfrm>
            <a:off x="133809" y="62853"/>
            <a:ext cx="1766305" cy="764680"/>
          </a:xfrm>
          <a:prstGeom prst="rect">
            <a:avLst/>
          </a:prstGeom>
        </p:spPr>
      </p:pic>
      <p:pic>
        <p:nvPicPr>
          <p:cNvPr id="6" name="Picture 2" descr="University of Birmingham - Wikipedia">
            <a:extLst>
              <a:ext uri="{FF2B5EF4-FFF2-40B4-BE49-F238E27FC236}">
                <a16:creationId xmlns:a16="http://schemas.microsoft.com/office/drawing/2014/main" id="{3CB19384-2AB3-1C90-890D-3858C9CB41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1259" y="129026"/>
            <a:ext cx="726931" cy="886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42477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552C9-0CBC-4933-8D46-F658FFCBEE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055"/>
            <a:ext cx="10515600" cy="1325563"/>
          </a:xfrm>
        </p:spPr>
        <p:txBody>
          <a:bodyPr/>
          <a:lstStyle/>
          <a:p>
            <a:pPr algn="ctr"/>
            <a:r>
              <a:rPr lang="en-GB" b="1" dirty="0" err="1"/>
              <a:t>E</a:t>
            </a:r>
            <a:r>
              <a:rPr lang="en-GB" dirty="0" err="1"/>
              <a:t>ar</a:t>
            </a:r>
            <a:r>
              <a:rPr lang="en-GB" b="1" dirty="0" err="1"/>
              <a:t>L</a:t>
            </a:r>
            <a:r>
              <a:rPr lang="en-GB" dirty="0" err="1"/>
              <a:t>y</a:t>
            </a:r>
            <a:r>
              <a:rPr lang="en-GB" dirty="0"/>
              <a:t> </a:t>
            </a:r>
            <a:r>
              <a:rPr lang="en-GB" b="1" dirty="0"/>
              <a:t>S</a:t>
            </a:r>
            <a:r>
              <a:rPr lang="en-GB" dirty="0"/>
              <a:t>urveillance for </a:t>
            </a:r>
            <a:r>
              <a:rPr lang="en-GB" b="1" dirty="0"/>
              <a:t>A</a:t>
            </a:r>
            <a:r>
              <a:rPr lang="en-GB" dirty="0"/>
              <a:t>utoimmune </a:t>
            </a:r>
            <a:r>
              <a:rPr lang="en-GB" b="1" dirty="0"/>
              <a:t>D</a:t>
            </a:r>
            <a:r>
              <a:rPr lang="en-GB" dirty="0"/>
              <a:t>iabetes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DFE76DC5-7364-42B2-BC02-AE2200A416C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80139303"/>
              </p:ext>
            </p:extLst>
          </p:nvPr>
        </p:nvGraphicFramePr>
        <p:xfrm>
          <a:off x="1897747" y="-317762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6289ACBF-5D1C-4130-BB7E-EB221FE6F5D0}"/>
              </a:ext>
            </a:extLst>
          </p:cNvPr>
          <p:cNvSpPr txBox="1"/>
          <p:nvPr/>
        </p:nvSpPr>
        <p:spPr>
          <a:xfrm>
            <a:off x="2956523" y="4184493"/>
            <a:ext cx="34121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/>
              <a:t>Families n=30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/>
              <a:t>Stakeholders n=20-30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/>
              <a:t>Focus groups schools n=10-20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/>
              <a:t>September 2021 – December 2022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E7C3890-D8FA-4943-8737-7ABD2B94B949}"/>
              </a:ext>
            </a:extLst>
          </p:cNvPr>
          <p:cNvSpPr txBox="1"/>
          <p:nvPr/>
        </p:nvSpPr>
        <p:spPr>
          <a:xfrm>
            <a:off x="7235842" y="4263523"/>
            <a:ext cx="2999311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/>
              <a:t>Children n=20,000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/>
              <a:t>Aged 3-13 years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/>
              <a:t>March 2022 – February 2025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00AA461-7172-4924-ADA8-A6C7378BDD9A}"/>
              </a:ext>
            </a:extLst>
          </p:cNvPr>
          <p:cNvSpPr txBox="1"/>
          <p:nvPr/>
        </p:nvSpPr>
        <p:spPr>
          <a:xfrm>
            <a:off x="3056369" y="5964684"/>
            <a:ext cx="7328034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Acceptability                                               Acceptability and feasibility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49A48F4B-7A6D-45BD-980E-C3D369C6603C}"/>
              </a:ext>
            </a:extLst>
          </p:cNvPr>
          <p:cNvCxnSpPr>
            <a:cxnSpLocks/>
          </p:cNvCxnSpPr>
          <p:nvPr/>
        </p:nvCxnSpPr>
        <p:spPr>
          <a:xfrm>
            <a:off x="4158924" y="5184498"/>
            <a:ext cx="0" cy="656998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DE81D3AC-2BA3-4301-9A9F-8DA8A943C9C6}"/>
              </a:ext>
            </a:extLst>
          </p:cNvPr>
          <p:cNvCxnSpPr>
            <a:cxnSpLocks/>
          </p:cNvCxnSpPr>
          <p:nvPr/>
        </p:nvCxnSpPr>
        <p:spPr>
          <a:xfrm>
            <a:off x="8588777" y="5162499"/>
            <a:ext cx="0" cy="656998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2" descr="National Institute for Health Research | NIHR">
            <a:extLst>
              <a:ext uri="{FF2B5EF4-FFF2-40B4-BE49-F238E27FC236}">
                <a16:creationId xmlns:a16="http://schemas.microsoft.com/office/drawing/2014/main" id="{B2B74ACA-7533-485A-8912-77CFBDBF27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6" t="-2103" r="57643" b="1419"/>
          <a:stretch/>
        </p:blipFill>
        <p:spPr bwMode="auto">
          <a:xfrm>
            <a:off x="3738384" y="3633747"/>
            <a:ext cx="1311964" cy="410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Current opportunities - JDRF">
            <a:extLst>
              <a:ext uri="{FF2B5EF4-FFF2-40B4-BE49-F238E27FC236}">
                <a16:creationId xmlns:a16="http://schemas.microsoft.com/office/drawing/2014/main" id="{52AFE2D5-8E5F-48A4-83F5-2D73DB4D3C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6846" y="3466646"/>
            <a:ext cx="1467557" cy="824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Donate to Diabetes UK">
            <a:extLst>
              <a:ext uri="{FF2B5EF4-FFF2-40B4-BE49-F238E27FC236}">
                <a16:creationId xmlns:a16="http://schemas.microsoft.com/office/drawing/2014/main" id="{2C1F3D1A-C55F-4696-BC93-3752BD6CE1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5982" y="3633747"/>
            <a:ext cx="2215619" cy="446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B0013DD6-308B-55AE-203A-54132A8785FB}"/>
              </a:ext>
            </a:extLst>
          </p:cNvPr>
          <p:cNvSpPr/>
          <p:nvPr/>
        </p:nvSpPr>
        <p:spPr>
          <a:xfrm>
            <a:off x="164123" y="1535722"/>
            <a:ext cx="1453661" cy="140676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cs typeface="Calibri"/>
              </a:rPr>
              <a:t>General population</a:t>
            </a:r>
          </a:p>
          <a:p>
            <a:pPr algn="ctr"/>
            <a:endParaRPr lang="en-US">
              <a:cs typeface="Calibri"/>
            </a:endParaRPr>
          </a:p>
          <a:p>
            <a:pPr algn="ctr"/>
            <a:r>
              <a:rPr lang="en-US" dirty="0">
                <a:cs typeface="Calibri"/>
              </a:rPr>
              <a:t>Age 3-13</a:t>
            </a:r>
          </a:p>
        </p:txBody>
      </p:sp>
    </p:spTree>
    <p:extLst>
      <p:ext uri="{BB962C8B-B14F-4D97-AF65-F5344CB8AC3E}">
        <p14:creationId xmlns:p14="http://schemas.microsoft.com/office/powerpoint/2010/main" val="27356851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4456752-EBDD-48B9-9F50-7EFB03F9134F}"/>
              </a:ext>
            </a:extLst>
          </p:cNvPr>
          <p:cNvSpPr txBox="1">
            <a:spLocks/>
          </p:cNvSpPr>
          <p:nvPr/>
        </p:nvSpPr>
        <p:spPr>
          <a:xfrm>
            <a:off x="623456" y="1860067"/>
            <a:ext cx="11316928" cy="373265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0" fontAlgn="base">
              <a:buNone/>
            </a:pPr>
            <a:r>
              <a:rPr lang="en-GB" sz="2400" b="0" i="0" dirty="0">
                <a:solidFill>
                  <a:srgbClr val="000000"/>
                </a:solidFill>
                <a:effectLst/>
                <a:latin typeface="+mj-lt"/>
              </a:rPr>
              <a:t>Understand the perceptions and acceptability of families in the UK to be involved in a surveillance programme for early T1D, to establish how they would want to be informed and participate, and how any barriers to recruitment and participation can be addressed. </a:t>
            </a:r>
          </a:p>
          <a:p>
            <a:pPr algn="ctr" rtl="0" fontAlgn="base">
              <a:buFont typeface="+mj-lt"/>
              <a:buAutoNum type="arabicPeriod"/>
            </a:pPr>
            <a:endParaRPr lang="en-GB" sz="2400" b="0" i="0" dirty="0">
              <a:solidFill>
                <a:srgbClr val="000000"/>
              </a:solidFill>
              <a:effectLst/>
              <a:latin typeface="+mj-lt"/>
            </a:endParaRPr>
          </a:p>
          <a:p>
            <a:pPr marL="0" indent="0" algn="ctr" rtl="0" fontAlgn="base">
              <a:buNone/>
            </a:pPr>
            <a:r>
              <a:rPr lang="en-GB" sz="2400" b="0" i="0" dirty="0">
                <a:solidFill>
                  <a:srgbClr val="000000"/>
                </a:solidFill>
                <a:effectLst/>
                <a:latin typeface="+mj-lt"/>
              </a:rPr>
              <a:t>Determine the best approach to recruitment through examining the feasibility of a variety of approaches. </a:t>
            </a:r>
          </a:p>
          <a:p>
            <a:pPr algn="ctr" rtl="0" fontAlgn="base">
              <a:buFont typeface="+mj-lt"/>
              <a:buAutoNum type="arabicPeriod" startAt="2"/>
            </a:pPr>
            <a:endParaRPr lang="en-GB" sz="2400" b="0" i="0" dirty="0">
              <a:solidFill>
                <a:srgbClr val="000000"/>
              </a:solidFill>
              <a:effectLst/>
              <a:latin typeface="+mj-lt"/>
            </a:endParaRPr>
          </a:p>
          <a:p>
            <a:pPr marL="0" indent="0" algn="ctr" rtl="0" fontAlgn="base">
              <a:buNone/>
            </a:pPr>
            <a:r>
              <a:rPr lang="en-GB" sz="2400" b="0" i="0" dirty="0">
                <a:solidFill>
                  <a:srgbClr val="000000"/>
                </a:solidFill>
                <a:effectLst/>
                <a:latin typeface="+mj-lt"/>
              </a:rPr>
              <a:t>Understand the views of health care professionals, school staff and other stakeholders involved in the testing programme. </a:t>
            </a:r>
          </a:p>
          <a:p>
            <a:pPr algn="ctr"/>
            <a:endParaRPr lang="en-GB" sz="3200" dirty="0">
              <a:latin typeface="+mj-lt"/>
            </a:endParaRPr>
          </a:p>
        </p:txBody>
      </p:sp>
      <p:pic>
        <p:nvPicPr>
          <p:cNvPr id="9" name="Picture 8" descr="A picture containing text, clipart, vector graphics&#10;&#10;Description automatically generated">
            <a:extLst>
              <a:ext uri="{FF2B5EF4-FFF2-40B4-BE49-F238E27FC236}">
                <a16:creationId xmlns:a16="http://schemas.microsoft.com/office/drawing/2014/main" id="{3DED17CC-7A1E-4182-AD9F-A4904FED79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616" y="5166204"/>
            <a:ext cx="2394924" cy="1476869"/>
          </a:xfrm>
          <a:prstGeom prst="rect">
            <a:avLst/>
          </a:prstGeom>
        </p:spPr>
      </p:pic>
      <p:pic>
        <p:nvPicPr>
          <p:cNvPr id="11" name="Picture 10" descr="A person and person looking at a computer screen&#10;&#10;Description automatically generated with medium confidence">
            <a:extLst>
              <a:ext uri="{FF2B5EF4-FFF2-40B4-BE49-F238E27FC236}">
                <a16:creationId xmlns:a16="http://schemas.microsoft.com/office/drawing/2014/main" id="{B7FDCA51-EB96-4FD6-B173-AECAD77252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5460" y="5166204"/>
            <a:ext cx="2394924" cy="147687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92AF4128-E296-47A6-95F6-16BD7F3361FE}"/>
              </a:ext>
            </a:extLst>
          </p:cNvPr>
          <p:cNvSpPr txBox="1">
            <a:spLocks/>
          </p:cNvSpPr>
          <p:nvPr/>
        </p:nvSpPr>
        <p:spPr>
          <a:xfrm>
            <a:off x="912628" y="729293"/>
            <a:ext cx="10515600" cy="76468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dirty="0"/>
              <a:t>Research objectives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FA96D16-DB14-EA4D-9D1C-379BC691B1A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6019" t="27708" r="7037" b="35313"/>
          <a:stretch/>
        </p:blipFill>
        <p:spPr>
          <a:xfrm>
            <a:off x="133809" y="62853"/>
            <a:ext cx="1766305" cy="764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4260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AA4303C-5B7E-DA48-921F-1F07D4ACF6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7616" y="1068312"/>
            <a:ext cx="2482598" cy="174078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153A997-DBB7-6045-81F8-2276DDF8ED2C}"/>
              </a:ext>
            </a:extLst>
          </p:cNvPr>
          <p:cNvSpPr txBox="1"/>
          <p:nvPr/>
        </p:nvSpPr>
        <p:spPr>
          <a:xfrm>
            <a:off x="5335082" y="3043315"/>
            <a:ext cx="197124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Schools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Community Nurses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7B5F41D-6218-654E-AFAB-2D82F348D72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94" t="18332"/>
          <a:stretch/>
        </p:blipFill>
        <p:spPr>
          <a:xfrm>
            <a:off x="4991776" y="4067815"/>
            <a:ext cx="2657856" cy="226090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26B59E3-0151-754C-9A31-07F1A813410B}"/>
              </a:ext>
            </a:extLst>
          </p:cNvPr>
          <p:cNvSpPr txBox="1"/>
          <p:nvPr/>
        </p:nvSpPr>
        <p:spPr>
          <a:xfrm>
            <a:off x="1232870" y="3036181"/>
            <a:ext cx="183620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Home testing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Community hubs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FD1BA1E-97F6-6043-9CB9-2725CD0F8F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2520" y="852715"/>
            <a:ext cx="1616908" cy="202113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59CEB98-6071-1047-A319-E2F0CA2232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28092" y="992890"/>
            <a:ext cx="2621540" cy="174078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0C08CEBA-084D-2448-BA25-99E656F56AEF}"/>
              </a:ext>
            </a:extLst>
          </p:cNvPr>
          <p:cNvSpPr txBox="1"/>
          <p:nvPr/>
        </p:nvSpPr>
        <p:spPr>
          <a:xfrm>
            <a:off x="8665065" y="2860352"/>
            <a:ext cx="31877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General practices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‘Piggy backing’ </a:t>
            </a:r>
          </a:p>
          <a:p>
            <a:pPr algn="ctr"/>
            <a:r>
              <a:rPr lang="en-US" dirty="0"/>
              <a:t>e.g. vaccine programme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938A31E4-BBFE-DA45-A569-282AE87D237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8415"/>
          <a:stretch/>
        </p:blipFill>
        <p:spPr>
          <a:xfrm>
            <a:off x="9508233" y="4141043"/>
            <a:ext cx="1665952" cy="235401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C1FA9E5-05AF-0314-53DD-551D9028692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4786" y="4284172"/>
            <a:ext cx="3698786" cy="180721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38CCD501-92A9-0E40-AF9D-C33382632949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36019" t="27708" r="7037" b="35313"/>
          <a:stretch/>
        </p:blipFill>
        <p:spPr>
          <a:xfrm>
            <a:off x="133809" y="62853"/>
            <a:ext cx="1766305" cy="764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082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0816" y="8335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dirty="0">
                <a:cs typeface="Calibri"/>
              </a:rPr>
              <a:t>Dried blood spot card collection</a:t>
            </a:r>
            <a:endParaRPr lang="en-US" dirty="0">
              <a:cs typeface="Calibri"/>
            </a:endParaRPr>
          </a:p>
        </p:txBody>
      </p:sp>
      <p:pic>
        <p:nvPicPr>
          <p:cNvPr id="2050" name="Picture 2" descr="Simple finger prick blood test could help detect serious infections | RCNi">
            <a:extLst>
              <a:ext uri="{FF2B5EF4-FFF2-40B4-BE49-F238E27FC236}">
                <a16:creationId xmlns:a16="http://schemas.microsoft.com/office/drawing/2014/main" id="{2116F278-39E3-6D4C-BF62-B4D2C2FF31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897" y="2222205"/>
            <a:ext cx="5832313" cy="3499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Whatman protein saver cards 903 Protein saver card (US), 100/pk pcr blood">
            <a:extLst>
              <a:ext uri="{FF2B5EF4-FFF2-40B4-BE49-F238E27FC236}">
                <a16:creationId xmlns:a16="http://schemas.microsoft.com/office/drawing/2014/main" id="{502D05BE-C4CC-074D-9F14-5DCC1BE503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6831" y="3081743"/>
            <a:ext cx="2316667" cy="2025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25953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picture containing text, clock&#10;&#10;Description automatically generated">
            <a:extLst>
              <a:ext uri="{FF2B5EF4-FFF2-40B4-BE49-F238E27FC236}">
                <a16:creationId xmlns:a16="http://schemas.microsoft.com/office/drawing/2014/main" id="{D449034A-91F2-46D3-AE4D-BFC5050265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263" y="795621"/>
            <a:ext cx="11547473" cy="4510731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8B05B5B-274C-EB2C-3AA9-D4C32F125000}"/>
              </a:ext>
            </a:extLst>
          </p:cNvPr>
          <p:cNvSpPr txBox="1"/>
          <p:nvPr/>
        </p:nvSpPr>
        <p:spPr>
          <a:xfrm>
            <a:off x="4041852" y="6036950"/>
            <a:ext cx="53237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Antibody testing: IAA, IA-2A, GAD, ZnT8 </a:t>
            </a:r>
          </a:p>
        </p:txBody>
      </p:sp>
    </p:spTree>
    <p:extLst>
      <p:ext uri="{BB962C8B-B14F-4D97-AF65-F5344CB8AC3E}">
        <p14:creationId xmlns:p14="http://schemas.microsoft.com/office/powerpoint/2010/main" val="26679965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TextBox 75">
            <a:extLst>
              <a:ext uri="{FF2B5EF4-FFF2-40B4-BE49-F238E27FC236}">
                <a16:creationId xmlns:a16="http://schemas.microsoft.com/office/drawing/2014/main" id="{10DC92A5-8AA2-412F-8455-171E39DDE5DB}"/>
              </a:ext>
            </a:extLst>
          </p:cNvPr>
          <p:cNvSpPr txBox="1"/>
          <p:nvPr/>
        </p:nvSpPr>
        <p:spPr>
          <a:xfrm rot="16200000">
            <a:off x="-796503" y="521947"/>
            <a:ext cx="5136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The ELSA Study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E881E0BC-B2B3-4B4E-8E9B-2B4530C7AA0A}"/>
              </a:ext>
            </a:extLst>
          </p:cNvPr>
          <p:cNvSpPr txBox="1"/>
          <p:nvPr/>
        </p:nvSpPr>
        <p:spPr>
          <a:xfrm rot="16200000">
            <a:off x="-784713" y="3323990"/>
            <a:ext cx="5136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Further research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8173E0C-F7F9-4F1C-A7C8-6CD29D224D12}"/>
              </a:ext>
            </a:extLst>
          </p:cNvPr>
          <p:cNvGrpSpPr/>
          <p:nvPr/>
        </p:nvGrpSpPr>
        <p:grpSpPr>
          <a:xfrm>
            <a:off x="2422984" y="616689"/>
            <a:ext cx="9689361" cy="5789022"/>
            <a:chOff x="3084945" y="1040333"/>
            <a:chExt cx="8980286" cy="5365377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8F695FE-A7A9-43A3-AB58-4B3C9965850D}"/>
                </a:ext>
              </a:extLst>
            </p:cNvPr>
            <p:cNvSpPr txBox="1"/>
            <p:nvPr/>
          </p:nvSpPr>
          <p:spPr>
            <a:xfrm>
              <a:off x="3226798" y="1119130"/>
              <a:ext cx="7019365" cy="30777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rgbClr val="0070C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/>
                <a:t>ELSA screening programme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F5C10C7-5E21-4A65-A406-709ACB90AC75}"/>
                </a:ext>
              </a:extLst>
            </p:cNvPr>
            <p:cNvSpPr txBox="1"/>
            <p:nvPr/>
          </p:nvSpPr>
          <p:spPr>
            <a:xfrm>
              <a:off x="3226798" y="3601093"/>
              <a:ext cx="7019365" cy="30777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rgbClr val="0070C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/>
                <a:t>Qualitative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17F0F00-50F1-46F9-94BE-3550F0CEFEFB}"/>
                </a:ext>
              </a:extLst>
            </p:cNvPr>
            <p:cNvSpPr txBox="1"/>
            <p:nvPr/>
          </p:nvSpPr>
          <p:spPr>
            <a:xfrm>
              <a:off x="6904051" y="1901077"/>
              <a:ext cx="753220" cy="52322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rgbClr val="0070C0"/>
              </a:solidFill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/>
                <a:t>≥2 Ab</a:t>
              </a:r>
            </a:p>
            <a:p>
              <a:pPr algn="ctr"/>
              <a:r>
                <a:rPr lang="en-US" sz="1400" dirty="0"/>
                <a:t>Positive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42E7AC1-29D9-486E-94E3-1A41A6251650}"/>
                </a:ext>
              </a:extLst>
            </p:cNvPr>
            <p:cNvSpPr txBox="1"/>
            <p:nvPr/>
          </p:nvSpPr>
          <p:spPr>
            <a:xfrm>
              <a:off x="6924223" y="2645856"/>
              <a:ext cx="716415" cy="30777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rgbClr val="0070C0"/>
              </a:solidFill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/>
                <a:t>Stage 1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5817E71-6FB9-4378-9614-420231AA7B5D}"/>
                </a:ext>
              </a:extLst>
            </p:cNvPr>
            <p:cNvSpPr txBox="1"/>
            <p:nvPr/>
          </p:nvSpPr>
          <p:spPr>
            <a:xfrm>
              <a:off x="8055280" y="2648256"/>
              <a:ext cx="716415" cy="30777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rgbClr val="0070C0"/>
              </a:solidFill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/>
                <a:t>Stage 2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9B17B68-1AFC-4FCD-8614-DAEDDF4183D6}"/>
                </a:ext>
              </a:extLst>
            </p:cNvPr>
            <p:cNvSpPr txBox="1"/>
            <p:nvPr/>
          </p:nvSpPr>
          <p:spPr>
            <a:xfrm>
              <a:off x="5607768" y="1898970"/>
              <a:ext cx="828753" cy="52322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rgbClr val="0070C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/>
                <a:t>1Ab </a:t>
              </a:r>
            </a:p>
            <a:p>
              <a:pPr algn="ctr"/>
              <a:r>
                <a:rPr lang="en-US" sz="1400" dirty="0"/>
                <a:t>positive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45A7EBC-D3DF-44B7-A00C-4EACF5DDCA37}"/>
                </a:ext>
              </a:extLst>
            </p:cNvPr>
            <p:cNvSpPr txBox="1"/>
            <p:nvPr/>
          </p:nvSpPr>
          <p:spPr>
            <a:xfrm>
              <a:off x="9206509" y="2638630"/>
              <a:ext cx="716415" cy="30777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rgbClr val="0070C0"/>
              </a:solidFill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/>
                <a:t>Stage 3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68DBB9D-5E08-47F1-B5D0-6F8472102483}"/>
                </a:ext>
              </a:extLst>
            </p:cNvPr>
            <p:cNvSpPr txBox="1"/>
            <p:nvPr/>
          </p:nvSpPr>
          <p:spPr>
            <a:xfrm>
              <a:off x="5630096" y="4229552"/>
              <a:ext cx="838691" cy="30777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rgbClr val="0070C0"/>
              </a:solidFill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/>
                <a:t>INNODIA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87458C2-BAD8-46FF-9E04-B030F8813394}"/>
                </a:ext>
              </a:extLst>
            </p:cNvPr>
            <p:cNvSpPr txBox="1"/>
            <p:nvPr/>
          </p:nvSpPr>
          <p:spPr>
            <a:xfrm>
              <a:off x="6904051" y="4227276"/>
              <a:ext cx="1950695" cy="30777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rgbClr val="0070C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/>
                <a:t>INNODIA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5F8C4C5-0F39-42B8-B3FB-9FFCF4701DDF}"/>
                </a:ext>
              </a:extLst>
            </p:cNvPr>
            <p:cNvSpPr txBox="1"/>
            <p:nvPr/>
          </p:nvSpPr>
          <p:spPr>
            <a:xfrm>
              <a:off x="8956217" y="5964325"/>
              <a:ext cx="1217000" cy="30777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rgbClr val="0070C0"/>
              </a:solidFill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/>
                <a:t>T1D Consortia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2C7CFE4-1413-43A6-BBCD-F16D233F2644}"/>
                </a:ext>
              </a:extLst>
            </p:cNvPr>
            <p:cNvSpPr txBox="1"/>
            <p:nvPr/>
          </p:nvSpPr>
          <p:spPr>
            <a:xfrm>
              <a:off x="5630096" y="4875454"/>
              <a:ext cx="3223862" cy="30777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rgbClr val="0070C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/>
                <a:t>Natural History studies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D5D7F24-978E-4854-8AC2-B2D04C928837}"/>
                </a:ext>
              </a:extLst>
            </p:cNvPr>
            <p:cNvSpPr txBox="1"/>
            <p:nvPr/>
          </p:nvSpPr>
          <p:spPr>
            <a:xfrm>
              <a:off x="3823365" y="2060017"/>
              <a:ext cx="828753" cy="30777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rgbClr val="0070C0"/>
              </a:solidFill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/>
                <a:t>Negative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3EE1597-1EBF-448B-ACAC-EDBCE12161D1}"/>
                </a:ext>
              </a:extLst>
            </p:cNvPr>
            <p:cNvSpPr txBox="1"/>
            <p:nvPr/>
          </p:nvSpPr>
          <p:spPr>
            <a:xfrm>
              <a:off x="3618682" y="4239849"/>
              <a:ext cx="1227067" cy="30777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rgbClr val="0070C0"/>
              </a:solidFill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/>
                <a:t>Future studies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C5681C7-19DF-4400-8344-ABEA71F85526}"/>
                </a:ext>
              </a:extLst>
            </p:cNvPr>
            <p:cNvSpPr txBox="1"/>
            <p:nvPr/>
          </p:nvSpPr>
          <p:spPr>
            <a:xfrm>
              <a:off x="5560016" y="3120312"/>
              <a:ext cx="4375880" cy="30777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rgbClr val="0070C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/>
                <a:t>Education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6D8D68A-2538-43C7-9893-BC5AD08B3B6A}"/>
                </a:ext>
              </a:extLst>
            </p:cNvPr>
            <p:cNvSpPr txBox="1"/>
            <p:nvPr/>
          </p:nvSpPr>
          <p:spPr>
            <a:xfrm>
              <a:off x="5513474" y="5533217"/>
              <a:ext cx="1070358" cy="30777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rgbClr val="0070C0"/>
              </a:solidFill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/>
                <a:t>Future trials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33ED313-8A22-435F-B704-6101B3A3E2E7}"/>
                </a:ext>
              </a:extLst>
            </p:cNvPr>
            <p:cNvSpPr txBox="1"/>
            <p:nvPr/>
          </p:nvSpPr>
          <p:spPr>
            <a:xfrm>
              <a:off x="6903263" y="5533217"/>
              <a:ext cx="1950695" cy="30777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rgbClr val="0070C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/>
                <a:t>Prevention trials</a:t>
              </a:r>
            </a:p>
          </p:txBody>
        </p: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18409140-6157-4AB3-9083-D1B68A0A93B2}"/>
                </a:ext>
              </a:extLst>
            </p:cNvPr>
            <p:cNvCxnSpPr>
              <a:cxnSpLocks/>
              <a:endCxn id="23" idx="0"/>
            </p:cNvCxnSpPr>
            <p:nvPr/>
          </p:nvCxnSpPr>
          <p:spPr>
            <a:xfrm>
              <a:off x="4237742" y="1374838"/>
              <a:ext cx="0" cy="68517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C10B840A-CE42-47FC-B3E3-48D0164C0222}"/>
                </a:ext>
              </a:extLst>
            </p:cNvPr>
            <p:cNvCxnSpPr>
              <a:cxnSpLocks/>
              <a:endCxn id="16" idx="0"/>
            </p:cNvCxnSpPr>
            <p:nvPr/>
          </p:nvCxnSpPr>
          <p:spPr>
            <a:xfrm>
              <a:off x="6022145" y="1368972"/>
              <a:ext cx="0" cy="52999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04DE31C4-8021-4B53-89B4-2FDE6EE55ABE}"/>
                </a:ext>
              </a:extLst>
            </p:cNvPr>
            <p:cNvCxnSpPr>
              <a:cxnSpLocks/>
            </p:cNvCxnSpPr>
            <p:nvPr/>
          </p:nvCxnSpPr>
          <p:spPr>
            <a:xfrm>
              <a:off x="7304098" y="1368972"/>
              <a:ext cx="0" cy="52999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6B59C715-A321-48AF-8796-C4B64FB57BD8}"/>
                </a:ext>
              </a:extLst>
            </p:cNvPr>
            <p:cNvCxnSpPr>
              <a:cxnSpLocks/>
            </p:cNvCxnSpPr>
            <p:nvPr/>
          </p:nvCxnSpPr>
          <p:spPr>
            <a:xfrm>
              <a:off x="6022145" y="2407272"/>
              <a:ext cx="0" cy="71304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Arrow Connector 38">
              <a:extLst>
                <a:ext uri="{FF2B5EF4-FFF2-40B4-BE49-F238E27FC236}">
                  <a16:creationId xmlns:a16="http://schemas.microsoft.com/office/drawing/2014/main" id="{F47546AC-DE72-4406-A6D4-49B080B37305}"/>
                </a:ext>
              </a:extLst>
            </p:cNvPr>
            <p:cNvCxnSpPr>
              <a:stCxn id="11" idx="2"/>
              <a:endCxn id="13" idx="0"/>
            </p:cNvCxnSpPr>
            <p:nvPr/>
          </p:nvCxnSpPr>
          <p:spPr>
            <a:xfrm>
              <a:off x="7280661" y="2424297"/>
              <a:ext cx="1770" cy="22155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Connector: Elbow 40">
              <a:extLst>
                <a:ext uri="{FF2B5EF4-FFF2-40B4-BE49-F238E27FC236}">
                  <a16:creationId xmlns:a16="http://schemas.microsoft.com/office/drawing/2014/main" id="{4E2D51AB-CBD7-45B2-932D-E06BAC0BB840}"/>
                </a:ext>
              </a:extLst>
            </p:cNvPr>
            <p:cNvCxnSpPr>
              <a:stCxn id="11" idx="3"/>
              <a:endCxn id="14" idx="0"/>
            </p:cNvCxnSpPr>
            <p:nvPr/>
          </p:nvCxnSpPr>
          <p:spPr>
            <a:xfrm>
              <a:off x="7657271" y="2162687"/>
              <a:ext cx="756217" cy="485569"/>
            </a:xfrm>
            <a:prstGeom prst="bentConnector2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Connector: Elbow 42">
              <a:extLst>
                <a:ext uri="{FF2B5EF4-FFF2-40B4-BE49-F238E27FC236}">
                  <a16:creationId xmlns:a16="http://schemas.microsoft.com/office/drawing/2014/main" id="{0549A107-559F-4F50-A0FB-703F02BBB5DA}"/>
                </a:ext>
              </a:extLst>
            </p:cNvPr>
            <p:cNvCxnSpPr>
              <a:stCxn id="11" idx="3"/>
              <a:endCxn id="17" idx="0"/>
            </p:cNvCxnSpPr>
            <p:nvPr/>
          </p:nvCxnSpPr>
          <p:spPr>
            <a:xfrm>
              <a:off x="7657271" y="2162687"/>
              <a:ext cx="1907446" cy="475943"/>
            </a:xfrm>
            <a:prstGeom prst="bentConnector2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Arrow Connector 44">
              <a:extLst>
                <a:ext uri="{FF2B5EF4-FFF2-40B4-BE49-F238E27FC236}">
                  <a16:creationId xmlns:a16="http://schemas.microsoft.com/office/drawing/2014/main" id="{AA44CB31-CE95-425C-86F1-05841FC659CE}"/>
                </a:ext>
              </a:extLst>
            </p:cNvPr>
            <p:cNvCxnSpPr>
              <a:cxnSpLocks/>
              <a:stCxn id="13" idx="2"/>
            </p:cNvCxnSpPr>
            <p:nvPr/>
          </p:nvCxnSpPr>
          <p:spPr>
            <a:xfrm flipH="1">
              <a:off x="7280661" y="2953633"/>
              <a:ext cx="1770" cy="16427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Arrow Connector 47">
              <a:extLst>
                <a:ext uri="{FF2B5EF4-FFF2-40B4-BE49-F238E27FC236}">
                  <a16:creationId xmlns:a16="http://schemas.microsoft.com/office/drawing/2014/main" id="{EBD372DF-7036-4A81-8C9A-BC71305F26E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421414" y="2964829"/>
              <a:ext cx="1770" cy="16427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Arrow Connector 49">
              <a:extLst>
                <a:ext uri="{FF2B5EF4-FFF2-40B4-BE49-F238E27FC236}">
                  <a16:creationId xmlns:a16="http://schemas.microsoft.com/office/drawing/2014/main" id="{0A383F13-EC5D-4238-859F-62858BD0946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285137" y="3415321"/>
              <a:ext cx="1770" cy="16427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Arrow Connector 50">
              <a:extLst>
                <a:ext uri="{FF2B5EF4-FFF2-40B4-BE49-F238E27FC236}">
                  <a16:creationId xmlns:a16="http://schemas.microsoft.com/office/drawing/2014/main" id="{03687F35-60E9-4126-B790-556C1CF44EC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425890" y="3426517"/>
              <a:ext cx="1770" cy="16427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Arrow Connector 51">
              <a:extLst>
                <a:ext uri="{FF2B5EF4-FFF2-40B4-BE49-F238E27FC236}">
                  <a16:creationId xmlns:a16="http://schemas.microsoft.com/office/drawing/2014/main" id="{153AD978-3D31-4FDD-8C7E-77B4046B2EE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59929" y="3410827"/>
              <a:ext cx="1770" cy="16427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Arrow Connector 52">
              <a:extLst>
                <a:ext uri="{FF2B5EF4-FFF2-40B4-BE49-F238E27FC236}">
                  <a16:creationId xmlns:a16="http://schemas.microsoft.com/office/drawing/2014/main" id="{1A88C442-524D-4411-838D-F13BDCCD57D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018873" y="3439965"/>
              <a:ext cx="1770" cy="16427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Arrow Connector 54">
              <a:extLst>
                <a:ext uri="{FF2B5EF4-FFF2-40B4-BE49-F238E27FC236}">
                  <a16:creationId xmlns:a16="http://schemas.microsoft.com/office/drawing/2014/main" id="{1F4723C0-F67F-4B17-AE55-4CBC8FD18457}"/>
                </a:ext>
              </a:extLst>
            </p:cNvPr>
            <p:cNvCxnSpPr>
              <a:cxnSpLocks/>
              <a:endCxn id="18" idx="0"/>
            </p:cNvCxnSpPr>
            <p:nvPr/>
          </p:nvCxnSpPr>
          <p:spPr>
            <a:xfrm>
              <a:off x="6049442" y="3919167"/>
              <a:ext cx="0" cy="31038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Arrow Connector 56">
              <a:extLst>
                <a:ext uri="{FF2B5EF4-FFF2-40B4-BE49-F238E27FC236}">
                  <a16:creationId xmlns:a16="http://schemas.microsoft.com/office/drawing/2014/main" id="{A7805743-0A0B-4CCE-82A6-C0C6263D91DC}"/>
                </a:ext>
              </a:extLst>
            </p:cNvPr>
            <p:cNvCxnSpPr>
              <a:cxnSpLocks/>
            </p:cNvCxnSpPr>
            <p:nvPr/>
          </p:nvCxnSpPr>
          <p:spPr>
            <a:xfrm>
              <a:off x="7280661" y="3919167"/>
              <a:ext cx="0" cy="31038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Arrow Connector 57">
              <a:extLst>
                <a:ext uri="{FF2B5EF4-FFF2-40B4-BE49-F238E27FC236}">
                  <a16:creationId xmlns:a16="http://schemas.microsoft.com/office/drawing/2014/main" id="{2ED3303B-9627-46CE-A913-80276946EC88}"/>
                </a:ext>
              </a:extLst>
            </p:cNvPr>
            <p:cNvCxnSpPr>
              <a:cxnSpLocks/>
            </p:cNvCxnSpPr>
            <p:nvPr/>
          </p:nvCxnSpPr>
          <p:spPr>
            <a:xfrm>
              <a:off x="8413488" y="3908870"/>
              <a:ext cx="0" cy="31038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Arrow Connector 58">
              <a:extLst>
                <a:ext uri="{FF2B5EF4-FFF2-40B4-BE49-F238E27FC236}">
                  <a16:creationId xmlns:a16="http://schemas.microsoft.com/office/drawing/2014/main" id="{6172374C-7A09-4C55-962E-6101CC472955}"/>
                </a:ext>
              </a:extLst>
            </p:cNvPr>
            <p:cNvCxnSpPr>
              <a:cxnSpLocks/>
            </p:cNvCxnSpPr>
            <p:nvPr/>
          </p:nvCxnSpPr>
          <p:spPr>
            <a:xfrm>
              <a:off x="4267880" y="3919167"/>
              <a:ext cx="0" cy="31038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Arrow Connector 59">
              <a:extLst>
                <a:ext uri="{FF2B5EF4-FFF2-40B4-BE49-F238E27FC236}">
                  <a16:creationId xmlns:a16="http://schemas.microsoft.com/office/drawing/2014/main" id="{918EC151-7D9C-4960-A3AA-BFAB2D8B63B2}"/>
                </a:ext>
              </a:extLst>
            </p:cNvPr>
            <p:cNvCxnSpPr>
              <a:cxnSpLocks/>
            </p:cNvCxnSpPr>
            <p:nvPr/>
          </p:nvCxnSpPr>
          <p:spPr>
            <a:xfrm>
              <a:off x="6049442" y="4557923"/>
              <a:ext cx="0" cy="31038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Arrow Connector 60">
              <a:extLst>
                <a:ext uri="{FF2B5EF4-FFF2-40B4-BE49-F238E27FC236}">
                  <a16:creationId xmlns:a16="http://schemas.microsoft.com/office/drawing/2014/main" id="{5301D708-71D4-4407-A912-1B460CD6B560}"/>
                </a:ext>
              </a:extLst>
            </p:cNvPr>
            <p:cNvCxnSpPr>
              <a:cxnSpLocks/>
            </p:cNvCxnSpPr>
            <p:nvPr/>
          </p:nvCxnSpPr>
          <p:spPr>
            <a:xfrm>
              <a:off x="7280661" y="4557923"/>
              <a:ext cx="0" cy="31038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Arrow Connector 61">
              <a:extLst>
                <a:ext uri="{FF2B5EF4-FFF2-40B4-BE49-F238E27FC236}">
                  <a16:creationId xmlns:a16="http://schemas.microsoft.com/office/drawing/2014/main" id="{5273C2F0-5B54-43DA-9FEC-F1468A54D1D2}"/>
                </a:ext>
              </a:extLst>
            </p:cNvPr>
            <p:cNvCxnSpPr>
              <a:cxnSpLocks/>
            </p:cNvCxnSpPr>
            <p:nvPr/>
          </p:nvCxnSpPr>
          <p:spPr>
            <a:xfrm>
              <a:off x="8413488" y="4547626"/>
              <a:ext cx="0" cy="31038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Arrow Connector 62">
              <a:extLst>
                <a:ext uri="{FF2B5EF4-FFF2-40B4-BE49-F238E27FC236}">
                  <a16:creationId xmlns:a16="http://schemas.microsoft.com/office/drawing/2014/main" id="{F8FB3821-56F5-4070-8FA0-E39C4F2B5A6F}"/>
                </a:ext>
              </a:extLst>
            </p:cNvPr>
            <p:cNvCxnSpPr>
              <a:cxnSpLocks/>
            </p:cNvCxnSpPr>
            <p:nvPr/>
          </p:nvCxnSpPr>
          <p:spPr>
            <a:xfrm>
              <a:off x="6046775" y="5183231"/>
              <a:ext cx="0" cy="31038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Arrow Connector 63">
              <a:extLst>
                <a:ext uri="{FF2B5EF4-FFF2-40B4-BE49-F238E27FC236}">
                  <a16:creationId xmlns:a16="http://schemas.microsoft.com/office/drawing/2014/main" id="{F3207CC6-AB49-4E84-BD78-40FC97F0F85A}"/>
                </a:ext>
              </a:extLst>
            </p:cNvPr>
            <p:cNvCxnSpPr>
              <a:cxnSpLocks/>
            </p:cNvCxnSpPr>
            <p:nvPr/>
          </p:nvCxnSpPr>
          <p:spPr>
            <a:xfrm>
              <a:off x="7277994" y="5183231"/>
              <a:ext cx="0" cy="31038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Arrow Connector 64">
              <a:extLst>
                <a:ext uri="{FF2B5EF4-FFF2-40B4-BE49-F238E27FC236}">
                  <a16:creationId xmlns:a16="http://schemas.microsoft.com/office/drawing/2014/main" id="{05E5FF71-7062-4378-9583-D9471833B14B}"/>
                </a:ext>
              </a:extLst>
            </p:cNvPr>
            <p:cNvCxnSpPr>
              <a:cxnSpLocks/>
            </p:cNvCxnSpPr>
            <p:nvPr/>
          </p:nvCxnSpPr>
          <p:spPr>
            <a:xfrm>
              <a:off x="8410821" y="5172934"/>
              <a:ext cx="0" cy="31038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Arrow Connector 66">
              <a:extLst>
                <a:ext uri="{FF2B5EF4-FFF2-40B4-BE49-F238E27FC236}">
                  <a16:creationId xmlns:a16="http://schemas.microsoft.com/office/drawing/2014/main" id="{D7908247-C111-4EE4-88A5-3A1B3353EAF9}"/>
                </a:ext>
              </a:extLst>
            </p:cNvPr>
            <p:cNvCxnSpPr>
              <a:cxnSpLocks/>
              <a:endCxn id="20" idx="0"/>
            </p:cNvCxnSpPr>
            <p:nvPr/>
          </p:nvCxnSpPr>
          <p:spPr>
            <a:xfrm>
              <a:off x="9564717" y="3908870"/>
              <a:ext cx="0" cy="205545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49D7A378-C26A-4B58-AA66-D8D597C35767}"/>
                </a:ext>
              </a:extLst>
            </p:cNvPr>
            <p:cNvSpPr/>
            <p:nvPr/>
          </p:nvSpPr>
          <p:spPr>
            <a:xfrm>
              <a:off x="10463618" y="2626932"/>
              <a:ext cx="1601613" cy="32619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/>
                <a:t>Clinical service</a:t>
              </a:r>
            </a:p>
          </p:txBody>
        </p:sp>
        <p:cxnSp>
          <p:nvCxnSpPr>
            <p:cNvPr id="71" name="Straight Arrow Connector 70">
              <a:extLst>
                <a:ext uri="{FF2B5EF4-FFF2-40B4-BE49-F238E27FC236}">
                  <a16:creationId xmlns:a16="http://schemas.microsoft.com/office/drawing/2014/main" id="{44853A55-9F22-49A1-A4DD-3C655AEEE6E0}"/>
                </a:ext>
              </a:extLst>
            </p:cNvPr>
            <p:cNvCxnSpPr>
              <a:stCxn id="17" idx="3"/>
              <a:endCxn id="69" idx="1"/>
            </p:cNvCxnSpPr>
            <p:nvPr/>
          </p:nvCxnSpPr>
          <p:spPr>
            <a:xfrm flipV="1">
              <a:off x="9922924" y="2790032"/>
              <a:ext cx="540694" cy="248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Connector: Elbow 72">
              <a:extLst>
                <a:ext uri="{FF2B5EF4-FFF2-40B4-BE49-F238E27FC236}">
                  <a16:creationId xmlns:a16="http://schemas.microsoft.com/office/drawing/2014/main" id="{15E9C23C-0052-4F99-B7B7-38B1209C3BFE}"/>
                </a:ext>
              </a:extLst>
            </p:cNvPr>
            <p:cNvCxnSpPr>
              <a:stCxn id="69" idx="2"/>
              <a:endCxn id="25" idx="3"/>
            </p:cNvCxnSpPr>
            <p:nvPr/>
          </p:nvCxnSpPr>
          <p:spPr>
            <a:xfrm rot="5400000">
              <a:off x="10439626" y="2449402"/>
              <a:ext cx="321070" cy="1328529"/>
            </a:xfrm>
            <a:prstGeom prst="bentConnector2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131665DC-7440-44CF-83C2-A2F3E79460D5}"/>
                </a:ext>
              </a:extLst>
            </p:cNvPr>
            <p:cNvSpPr/>
            <p:nvPr/>
          </p:nvSpPr>
          <p:spPr>
            <a:xfrm>
              <a:off x="3084945" y="4109918"/>
              <a:ext cx="7282239" cy="2295792"/>
            </a:xfrm>
            <a:prstGeom prst="rect">
              <a:avLst/>
            </a:prstGeom>
            <a:solidFill>
              <a:srgbClr val="7030A0">
                <a:alpha val="14902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39F1684A-39E3-4180-8296-45C4EAA5BCA9}"/>
                </a:ext>
              </a:extLst>
            </p:cNvPr>
            <p:cNvSpPr/>
            <p:nvPr/>
          </p:nvSpPr>
          <p:spPr>
            <a:xfrm>
              <a:off x="3084945" y="1040333"/>
              <a:ext cx="7282239" cy="3065930"/>
            </a:xfrm>
            <a:prstGeom prst="rect">
              <a:avLst/>
            </a:prstGeom>
            <a:solidFill>
              <a:srgbClr val="4472C4">
                <a:alpha val="14902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" name="Straight Arrow Connector 2">
              <a:extLst>
                <a:ext uri="{FF2B5EF4-FFF2-40B4-BE49-F238E27FC236}">
                  <a16:creationId xmlns:a16="http://schemas.microsoft.com/office/drawing/2014/main" id="{00467AE3-4B50-4FAD-87B7-BA111E36754F}"/>
                </a:ext>
              </a:extLst>
            </p:cNvPr>
            <p:cNvCxnSpPr/>
            <p:nvPr/>
          </p:nvCxnSpPr>
          <p:spPr>
            <a:xfrm>
              <a:off x="4267880" y="2367794"/>
              <a:ext cx="0" cy="123329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549DAD15-7C8C-B6EF-41C5-B9BC576A897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6019" t="27708" r="7037" b="35313"/>
          <a:stretch/>
        </p:blipFill>
        <p:spPr>
          <a:xfrm>
            <a:off x="133809" y="62853"/>
            <a:ext cx="1766305" cy="764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3158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7E6F70A9-8D32-4B48-8E49-5D5E69DF5268}"/>
              </a:ext>
            </a:extLst>
          </p:cNvPr>
          <p:cNvSpPr txBox="1"/>
          <p:nvPr/>
        </p:nvSpPr>
        <p:spPr>
          <a:xfrm>
            <a:off x="1631356" y="4178461"/>
            <a:ext cx="7123116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Fresh set of families of children age 3-13</a:t>
            </a:r>
          </a:p>
          <a:p>
            <a:pPr algn="ctr"/>
            <a:r>
              <a:rPr lang="en-US" sz="1400" dirty="0"/>
              <a:t>Co-production workshop 2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4937052-ECED-D84F-AFBE-72BFE72D356B}"/>
              </a:ext>
            </a:extLst>
          </p:cNvPr>
          <p:cNvSpPr txBox="1"/>
          <p:nvPr/>
        </p:nvSpPr>
        <p:spPr>
          <a:xfrm>
            <a:off x="1631356" y="5050935"/>
            <a:ext cx="7123116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Fresh set of families of children age 3-13</a:t>
            </a:r>
          </a:p>
          <a:p>
            <a:pPr algn="ctr"/>
            <a:r>
              <a:rPr lang="en-US" sz="1400" dirty="0"/>
              <a:t>Co-production workshop 3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7A08D8F-BFC8-4142-9CA5-21E2E5C5C218}"/>
              </a:ext>
            </a:extLst>
          </p:cNvPr>
          <p:cNvSpPr txBox="1"/>
          <p:nvPr/>
        </p:nvSpPr>
        <p:spPr>
          <a:xfrm>
            <a:off x="1631356" y="5889267"/>
            <a:ext cx="9780748" cy="3077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FINAL ANALYSIS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192BEA9-EFED-E948-B98E-92261DCBB849}"/>
              </a:ext>
            </a:extLst>
          </p:cNvPr>
          <p:cNvSpPr txBox="1"/>
          <p:nvPr/>
        </p:nvSpPr>
        <p:spPr>
          <a:xfrm>
            <a:off x="9140332" y="4178461"/>
            <a:ext cx="2276220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Fresh stakeholders</a:t>
            </a:r>
          </a:p>
          <a:p>
            <a:pPr algn="ctr"/>
            <a:r>
              <a:rPr lang="en-US" sz="1400" dirty="0"/>
              <a:t>Co-production workshop 2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00A5E0B-CEF5-6E4F-85CA-0407C6501B67}"/>
              </a:ext>
            </a:extLst>
          </p:cNvPr>
          <p:cNvSpPr txBox="1"/>
          <p:nvPr/>
        </p:nvSpPr>
        <p:spPr>
          <a:xfrm>
            <a:off x="4368799" y="1453165"/>
            <a:ext cx="1602845" cy="738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30 Families with antibody negative children 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70992BF-4025-7C4C-9A6F-807083C7FABB}"/>
              </a:ext>
            </a:extLst>
          </p:cNvPr>
          <p:cNvSpPr txBox="1"/>
          <p:nvPr/>
        </p:nvSpPr>
        <p:spPr>
          <a:xfrm>
            <a:off x="4275175" y="2309366"/>
            <a:ext cx="1794530" cy="3077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Qualitative research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61C891BB-EB7E-0343-B0BF-816B0270B953}"/>
              </a:ext>
            </a:extLst>
          </p:cNvPr>
          <p:cNvSpPr txBox="1"/>
          <p:nvPr/>
        </p:nvSpPr>
        <p:spPr>
          <a:xfrm>
            <a:off x="4275175" y="2886624"/>
            <a:ext cx="1794530" cy="3077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Analysis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F301F3BF-DA1E-444C-A186-52A405719891}"/>
              </a:ext>
            </a:extLst>
          </p:cNvPr>
          <p:cNvSpPr txBox="1"/>
          <p:nvPr/>
        </p:nvSpPr>
        <p:spPr>
          <a:xfrm>
            <a:off x="4272957" y="3509170"/>
            <a:ext cx="1698678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Co-production</a:t>
            </a:r>
          </a:p>
          <a:p>
            <a:pPr algn="ctr"/>
            <a:r>
              <a:rPr lang="en-US" sz="1400" dirty="0"/>
              <a:t>workshop 1</a:t>
            </a:r>
          </a:p>
        </p:txBody>
      </p: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910ECF03-E6EA-E34D-BBEA-3187478DA378}"/>
              </a:ext>
            </a:extLst>
          </p:cNvPr>
          <p:cNvCxnSpPr>
            <a:cxnSpLocks/>
            <a:stCxn id="38" idx="2"/>
            <a:endCxn id="40" idx="0"/>
          </p:cNvCxnSpPr>
          <p:nvPr/>
        </p:nvCxnSpPr>
        <p:spPr>
          <a:xfrm>
            <a:off x="5170222" y="2191829"/>
            <a:ext cx="2218" cy="117537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0D200FE2-1C28-8947-B572-46EDEC663C60}"/>
              </a:ext>
            </a:extLst>
          </p:cNvPr>
          <p:cNvCxnSpPr>
            <a:cxnSpLocks/>
            <a:stCxn id="40" idx="2"/>
            <a:endCxn id="45" idx="0"/>
          </p:cNvCxnSpPr>
          <p:nvPr/>
        </p:nvCxnSpPr>
        <p:spPr>
          <a:xfrm>
            <a:off x="5172440" y="2617143"/>
            <a:ext cx="0" cy="26948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146B18BA-393A-6A4B-99DF-69F94A11C8AE}"/>
              </a:ext>
            </a:extLst>
          </p:cNvPr>
          <p:cNvCxnSpPr>
            <a:cxnSpLocks/>
          </p:cNvCxnSpPr>
          <p:nvPr/>
        </p:nvCxnSpPr>
        <p:spPr>
          <a:xfrm>
            <a:off x="5197840" y="3226743"/>
            <a:ext cx="0" cy="26767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>
            <a:extLst>
              <a:ext uri="{FF2B5EF4-FFF2-40B4-BE49-F238E27FC236}">
                <a16:creationId xmlns:a16="http://schemas.microsoft.com/office/drawing/2014/main" id="{55BB4E08-25AD-EC4A-BDBA-0D2864EA60D2}"/>
              </a:ext>
            </a:extLst>
          </p:cNvPr>
          <p:cNvSpPr txBox="1"/>
          <p:nvPr/>
        </p:nvSpPr>
        <p:spPr>
          <a:xfrm>
            <a:off x="6375399" y="1453165"/>
            <a:ext cx="1602845" cy="738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30 Families with antibody positive children 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790EDA08-A9E1-8C4C-A0D0-8796E078E655}"/>
              </a:ext>
            </a:extLst>
          </p:cNvPr>
          <p:cNvSpPr txBox="1"/>
          <p:nvPr/>
        </p:nvSpPr>
        <p:spPr>
          <a:xfrm>
            <a:off x="6281775" y="2309366"/>
            <a:ext cx="1794530" cy="3077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Qualitative research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8FCEC906-0F98-0A44-B9B5-26F3D193E8A2}"/>
              </a:ext>
            </a:extLst>
          </p:cNvPr>
          <p:cNvSpPr txBox="1"/>
          <p:nvPr/>
        </p:nvSpPr>
        <p:spPr>
          <a:xfrm>
            <a:off x="6281775" y="2886624"/>
            <a:ext cx="1794530" cy="3077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Analysis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7E0A0F70-4E67-5A40-9666-9A8DC2FB98B1}"/>
              </a:ext>
            </a:extLst>
          </p:cNvPr>
          <p:cNvSpPr txBox="1"/>
          <p:nvPr/>
        </p:nvSpPr>
        <p:spPr>
          <a:xfrm>
            <a:off x="6279556" y="3509170"/>
            <a:ext cx="1794530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Co-production</a:t>
            </a:r>
          </a:p>
          <a:p>
            <a:pPr algn="ctr"/>
            <a:r>
              <a:rPr lang="en-US" sz="1400" dirty="0"/>
              <a:t>workshop 1</a:t>
            </a:r>
          </a:p>
        </p:txBody>
      </p: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20B001CC-CBD1-F34A-BF2D-6E78C851477D}"/>
              </a:ext>
            </a:extLst>
          </p:cNvPr>
          <p:cNvCxnSpPr>
            <a:cxnSpLocks/>
            <a:stCxn id="61" idx="2"/>
            <a:endCxn id="62" idx="0"/>
          </p:cNvCxnSpPr>
          <p:nvPr/>
        </p:nvCxnSpPr>
        <p:spPr>
          <a:xfrm>
            <a:off x="7176822" y="2191829"/>
            <a:ext cx="2218" cy="117537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FD840943-4DE7-124E-A486-EA052FA2ED07}"/>
              </a:ext>
            </a:extLst>
          </p:cNvPr>
          <p:cNvCxnSpPr>
            <a:cxnSpLocks/>
            <a:stCxn id="62" idx="2"/>
            <a:endCxn id="63" idx="0"/>
          </p:cNvCxnSpPr>
          <p:nvPr/>
        </p:nvCxnSpPr>
        <p:spPr>
          <a:xfrm>
            <a:off x="7179040" y="2617143"/>
            <a:ext cx="0" cy="26948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F739D7D2-C540-824B-AC68-043E62BC2F3B}"/>
              </a:ext>
            </a:extLst>
          </p:cNvPr>
          <p:cNvCxnSpPr>
            <a:cxnSpLocks/>
          </p:cNvCxnSpPr>
          <p:nvPr/>
        </p:nvCxnSpPr>
        <p:spPr>
          <a:xfrm>
            <a:off x="7204440" y="3226743"/>
            <a:ext cx="0" cy="26767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Box 81">
            <a:extLst>
              <a:ext uri="{FF2B5EF4-FFF2-40B4-BE49-F238E27FC236}">
                <a16:creationId xmlns:a16="http://schemas.microsoft.com/office/drawing/2014/main" id="{F036D240-7060-1F44-A917-ECB36E347DFC}"/>
              </a:ext>
            </a:extLst>
          </p:cNvPr>
          <p:cNvSpPr txBox="1"/>
          <p:nvPr/>
        </p:nvSpPr>
        <p:spPr>
          <a:xfrm>
            <a:off x="9140332" y="386365"/>
            <a:ext cx="2276219" cy="3077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10 Stakeholder professionals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DA4A0272-35F3-364C-9412-D1538D77C6D5}"/>
              </a:ext>
            </a:extLst>
          </p:cNvPr>
          <p:cNvSpPr txBox="1"/>
          <p:nvPr/>
        </p:nvSpPr>
        <p:spPr>
          <a:xfrm>
            <a:off x="9142551" y="2309366"/>
            <a:ext cx="2269555" cy="31476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Qualitative research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12665F24-B592-6946-AF0F-2A57F898510F}"/>
              </a:ext>
            </a:extLst>
          </p:cNvPr>
          <p:cNvSpPr txBox="1"/>
          <p:nvPr/>
        </p:nvSpPr>
        <p:spPr>
          <a:xfrm>
            <a:off x="9142551" y="2914030"/>
            <a:ext cx="2269563" cy="31476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Analysis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367EF8F0-C15B-1E48-835F-289130AE099D}"/>
              </a:ext>
            </a:extLst>
          </p:cNvPr>
          <p:cNvSpPr txBox="1"/>
          <p:nvPr/>
        </p:nvSpPr>
        <p:spPr>
          <a:xfrm>
            <a:off x="9140332" y="3496470"/>
            <a:ext cx="2271782" cy="3077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Co-production workshop 1</a:t>
            </a:r>
          </a:p>
        </p:txBody>
      </p: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07662D74-F3BE-3744-9A90-7BE09256023A}"/>
              </a:ext>
            </a:extLst>
          </p:cNvPr>
          <p:cNvCxnSpPr>
            <a:cxnSpLocks/>
            <a:stCxn id="82" idx="2"/>
            <a:endCxn id="83" idx="0"/>
          </p:cNvCxnSpPr>
          <p:nvPr/>
        </p:nvCxnSpPr>
        <p:spPr>
          <a:xfrm flipH="1">
            <a:off x="10277329" y="694142"/>
            <a:ext cx="1113" cy="1615224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F762CFB7-8751-A549-A3A5-4391E0F864BB}"/>
              </a:ext>
            </a:extLst>
          </p:cNvPr>
          <p:cNvCxnSpPr>
            <a:cxnSpLocks/>
            <a:stCxn id="83" idx="2"/>
            <a:endCxn id="84" idx="0"/>
          </p:cNvCxnSpPr>
          <p:nvPr/>
        </p:nvCxnSpPr>
        <p:spPr>
          <a:xfrm>
            <a:off x="10277329" y="2624135"/>
            <a:ext cx="4" cy="289895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1A6C6307-1B5B-EA46-8133-636F13F7F163}"/>
              </a:ext>
            </a:extLst>
          </p:cNvPr>
          <p:cNvCxnSpPr>
            <a:cxnSpLocks/>
          </p:cNvCxnSpPr>
          <p:nvPr/>
        </p:nvCxnSpPr>
        <p:spPr>
          <a:xfrm>
            <a:off x="10253475" y="3214043"/>
            <a:ext cx="0" cy="26767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TextBox 88">
            <a:extLst>
              <a:ext uri="{FF2B5EF4-FFF2-40B4-BE49-F238E27FC236}">
                <a16:creationId xmlns:a16="http://schemas.microsoft.com/office/drawing/2014/main" id="{475402BC-998D-8847-9D31-CC875A6A35E9}"/>
              </a:ext>
            </a:extLst>
          </p:cNvPr>
          <p:cNvSpPr txBox="1"/>
          <p:nvPr/>
        </p:nvSpPr>
        <p:spPr>
          <a:xfrm>
            <a:off x="1631356" y="386365"/>
            <a:ext cx="1794529" cy="95410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30 Families who did not wish to participate in T1D risk testing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A22779A3-1A83-7B4D-84F4-7F5586701BA7}"/>
              </a:ext>
            </a:extLst>
          </p:cNvPr>
          <p:cNvSpPr txBox="1"/>
          <p:nvPr/>
        </p:nvSpPr>
        <p:spPr>
          <a:xfrm>
            <a:off x="1633575" y="2309366"/>
            <a:ext cx="1794530" cy="3077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Qualitative research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A1A3A22A-EF4A-ED4E-BF84-76D75B3A09A3}"/>
              </a:ext>
            </a:extLst>
          </p:cNvPr>
          <p:cNvSpPr txBox="1"/>
          <p:nvPr/>
        </p:nvSpPr>
        <p:spPr>
          <a:xfrm>
            <a:off x="1633575" y="2886624"/>
            <a:ext cx="1794530" cy="3077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Analysis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0E75A01F-2980-E849-9071-0005E4B9B7BA}"/>
              </a:ext>
            </a:extLst>
          </p:cNvPr>
          <p:cNvSpPr txBox="1"/>
          <p:nvPr/>
        </p:nvSpPr>
        <p:spPr>
          <a:xfrm>
            <a:off x="1631356" y="3509170"/>
            <a:ext cx="1794530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Co-production workshop 1</a:t>
            </a:r>
          </a:p>
        </p:txBody>
      </p: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B1BEA0B5-681D-8E4E-86CE-4C68873F51FB}"/>
              </a:ext>
            </a:extLst>
          </p:cNvPr>
          <p:cNvCxnSpPr>
            <a:cxnSpLocks/>
            <a:stCxn id="89" idx="2"/>
            <a:endCxn id="90" idx="0"/>
          </p:cNvCxnSpPr>
          <p:nvPr/>
        </p:nvCxnSpPr>
        <p:spPr>
          <a:xfrm>
            <a:off x="2528621" y="1340472"/>
            <a:ext cx="2219" cy="968894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Arrow Connector 93">
            <a:extLst>
              <a:ext uri="{FF2B5EF4-FFF2-40B4-BE49-F238E27FC236}">
                <a16:creationId xmlns:a16="http://schemas.microsoft.com/office/drawing/2014/main" id="{76283831-3AF2-A349-88A5-FDE4D60619E9}"/>
              </a:ext>
            </a:extLst>
          </p:cNvPr>
          <p:cNvCxnSpPr>
            <a:cxnSpLocks/>
            <a:stCxn id="90" idx="2"/>
            <a:endCxn id="91" idx="0"/>
          </p:cNvCxnSpPr>
          <p:nvPr/>
        </p:nvCxnSpPr>
        <p:spPr>
          <a:xfrm>
            <a:off x="2530840" y="2617143"/>
            <a:ext cx="0" cy="26948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5E5F25A9-FD6A-ED4A-A2F0-6A6E5EC20A15}"/>
              </a:ext>
            </a:extLst>
          </p:cNvPr>
          <p:cNvCxnSpPr>
            <a:cxnSpLocks/>
            <a:stCxn id="91" idx="2"/>
            <a:endCxn id="92" idx="0"/>
          </p:cNvCxnSpPr>
          <p:nvPr/>
        </p:nvCxnSpPr>
        <p:spPr>
          <a:xfrm flipH="1">
            <a:off x="2528621" y="3194401"/>
            <a:ext cx="2219" cy="314769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TextBox 95">
            <a:extLst>
              <a:ext uri="{FF2B5EF4-FFF2-40B4-BE49-F238E27FC236}">
                <a16:creationId xmlns:a16="http://schemas.microsoft.com/office/drawing/2014/main" id="{1B40C7F1-4D86-084F-A712-6886E52DFBDD}"/>
              </a:ext>
            </a:extLst>
          </p:cNvPr>
          <p:cNvSpPr txBox="1"/>
          <p:nvPr/>
        </p:nvSpPr>
        <p:spPr>
          <a:xfrm>
            <a:off x="3862122" y="386365"/>
            <a:ext cx="4892350" cy="3077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Families who participated in T1D risk testing</a:t>
            </a:r>
          </a:p>
        </p:txBody>
      </p:sp>
      <p:cxnSp>
        <p:nvCxnSpPr>
          <p:cNvPr id="97" name="Straight Arrow Connector 96">
            <a:extLst>
              <a:ext uri="{FF2B5EF4-FFF2-40B4-BE49-F238E27FC236}">
                <a16:creationId xmlns:a16="http://schemas.microsoft.com/office/drawing/2014/main" id="{5EF7C242-E0B4-4745-BB81-C4D30A8FB62A}"/>
              </a:ext>
            </a:extLst>
          </p:cNvPr>
          <p:cNvCxnSpPr>
            <a:cxnSpLocks/>
            <a:stCxn id="96" idx="2"/>
            <a:endCxn id="38" idx="0"/>
          </p:cNvCxnSpPr>
          <p:nvPr/>
        </p:nvCxnSpPr>
        <p:spPr>
          <a:xfrm flipH="1">
            <a:off x="5170222" y="694142"/>
            <a:ext cx="1138075" cy="759023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50603C35-61E8-794B-91B9-12AB166772BD}"/>
              </a:ext>
            </a:extLst>
          </p:cNvPr>
          <p:cNvCxnSpPr>
            <a:cxnSpLocks/>
            <a:stCxn id="96" idx="2"/>
            <a:endCxn id="61" idx="0"/>
          </p:cNvCxnSpPr>
          <p:nvPr/>
        </p:nvCxnSpPr>
        <p:spPr>
          <a:xfrm>
            <a:off x="6308297" y="694142"/>
            <a:ext cx="868525" cy="759023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TextBox 107">
            <a:extLst>
              <a:ext uri="{FF2B5EF4-FFF2-40B4-BE49-F238E27FC236}">
                <a16:creationId xmlns:a16="http://schemas.microsoft.com/office/drawing/2014/main" id="{8029F556-955B-AA45-A827-5070C084BFBD}"/>
              </a:ext>
            </a:extLst>
          </p:cNvPr>
          <p:cNvSpPr txBox="1"/>
          <p:nvPr/>
        </p:nvSpPr>
        <p:spPr>
          <a:xfrm>
            <a:off x="9140338" y="5065348"/>
            <a:ext cx="2276214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Fresh stakeholders</a:t>
            </a:r>
          </a:p>
          <a:p>
            <a:pPr algn="ctr"/>
            <a:r>
              <a:rPr lang="en-US" sz="1400" dirty="0"/>
              <a:t>Co-production workshop 3</a:t>
            </a:r>
          </a:p>
        </p:txBody>
      </p: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E9B76393-3727-B442-AB48-284E205D71B2}"/>
              </a:ext>
            </a:extLst>
          </p:cNvPr>
          <p:cNvCxnSpPr>
            <a:cxnSpLocks/>
          </p:cNvCxnSpPr>
          <p:nvPr/>
        </p:nvCxnSpPr>
        <p:spPr>
          <a:xfrm>
            <a:off x="5293279" y="4701681"/>
            <a:ext cx="0" cy="26767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23D8FB36-036B-EF40-A118-A1D86E4D273D}"/>
              </a:ext>
            </a:extLst>
          </p:cNvPr>
          <p:cNvCxnSpPr>
            <a:cxnSpLocks/>
          </p:cNvCxnSpPr>
          <p:nvPr/>
        </p:nvCxnSpPr>
        <p:spPr>
          <a:xfrm>
            <a:off x="10225856" y="4714366"/>
            <a:ext cx="0" cy="26767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460F74F6-B8C4-124F-9B34-D9B4DC70B627}"/>
              </a:ext>
            </a:extLst>
          </p:cNvPr>
          <p:cNvCxnSpPr>
            <a:cxnSpLocks/>
          </p:cNvCxnSpPr>
          <p:nvPr/>
        </p:nvCxnSpPr>
        <p:spPr>
          <a:xfrm>
            <a:off x="5306158" y="5579537"/>
            <a:ext cx="0" cy="26767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>
            <a:extLst>
              <a:ext uri="{FF2B5EF4-FFF2-40B4-BE49-F238E27FC236}">
                <a16:creationId xmlns:a16="http://schemas.microsoft.com/office/drawing/2014/main" id="{A0DCF1B4-678E-E14C-962A-D49AF92390FB}"/>
              </a:ext>
            </a:extLst>
          </p:cNvPr>
          <p:cNvCxnSpPr>
            <a:cxnSpLocks/>
          </p:cNvCxnSpPr>
          <p:nvPr/>
        </p:nvCxnSpPr>
        <p:spPr>
          <a:xfrm>
            <a:off x="10261308" y="5576782"/>
            <a:ext cx="0" cy="26767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29017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863</TotalTime>
  <Words>1160</Words>
  <Application>Microsoft Office PowerPoint</Application>
  <PresentationFormat>Widescreen</PresentationFormat>
  <Paragraphs>237</Paragraphs>
  <Slides>21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Screening for type 1 diabetes  The ELSA study</vt:lpstr>
      <vt:lpstr>Issues in establishing an early surveillance programme for T1D in the UK</vt:lpstr>
      <vt:lpstr>EarLy Surveillance for Autoimmune Diabetes</vt:lpstr>
      <vt:lpstr>PowerPoint Presentation</vt:lpstr>
      <vt:lpstr>PowerPoint Presentation</vt:lpstr>
      <vt:lpstr>Dried blood spot card collection</vt:lpstr>
      <vt:lpstr>PowerPoint Presentation</vt:lpstr>
      <vt:lpstr>PowerPoint Presentation</vt:lpstr>
      <vt:lpstr>PowerPoint Presentation</vt:lpstr>
      <vt:lpstr>Expected numbers</vt:lpstr>
      <vt:lpstr>Timeline</vt:lpstr>
      <vt:lpstr>National launch – World Diabetes Day  14th November 2022</vt:lpstr>
      <vt:lpstr>Beyond 14th November 2022</vt:lpstr>
      <vt:lpstr>17th November 2022</vt:lpstr>
      <vt:lpstr>Nov – Dec 2022: Childhood Immunisation clinics</vt:lpstr>
      <vt:lpstr>Community Connexions - BCHC</vt:lpstr>
      <vt:lpstr>PowerPoint Presentation</vt:lpstr>
      <vt:lpstr>PowerPoint Presentation</vt:lpstr>
      <vt:lpstr>ELSA Study Team</vt:lpstr>
      <vt:lpstr>PowerPoint Presentation</vt:lpstr>
      <vt:lpstr>ELSA Beta version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BSPED 2021</dc:title>
  <dc:creator>Anna Krochmal</dc:creator>
  <cp:lastModifiedBy>Parth Narendran (Immunology and Immunotherapy)</cp:lastModifiedBy>
  <cp:revision>50</cp:revision>
  <dcterms:created xsi:type="dcterms:W3CDTF">2021-10-14T11:14:04Z</dcterms:created>
  <dcterms:modified xsi:type="dcterms:W3CDTF">2022-11-11T00:03:10Z</dcterms:modified>
</cp:coreProperties>
</file>