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D8C0"/>
    <a:srgbClr val="58D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5"/>
  </p:normalViewPr>
  <p:slideViewPr>
    <p:cSldViewPr snapToGrid="0">
      <p:cViewPr varScale="1">
        <p:scale>
          <a:sx n="104" d="100"/>
          <a:sy n="104" d="100"/>
        </p:scale>
        <p:origin x="232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0A91D-AD90-27A3-092E-AD4AA8932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FA417-941E-9604-B089-2CFE80238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87B4D-86D3-5757-8658-B2C02009A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7C14F-8120-288D-6125-54F6AF0B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61FB4-80A2-C03E-E681-CA7EBAD8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34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A0C4C-5B1A-A5B7-7D89-57B48366E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E158BD-0418-8940-C982-DAA99C64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51AAD-B18D-F292-7C2C-9D096FDE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E7160-3612-9A68-2D99-F1F9F904E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A706E-D71A-0156-73D5-F292865E2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2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5CE23-5665-9CC7-5AF2-CBE7C6A7F8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0B5AC-9C5B-871C-F17F-25D1BE55F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F92B0-35A0-8116-2D8F-B64DDB7C2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790B3-673C-79D5-DFDE-ABFA06F6F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832C0-3263-AC86-DAB4-6459CE0B8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17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70386-F858-B786-5100-773C693EF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C35141-F765-DA96-23FD-CFF3D695A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117C0-3E98-D17F-21FF-8C7F4C1B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5FE81-CAB0-FD38-3E29-D36245266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7393BB-D9CC-671A-0254-E67EED3D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4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DD813-67D5-5B55-5BCF-7A89873D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4E95A7-3688-50B9-7437-4FFFD6400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BA792-C571-69C7-2F0C-254763A27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2D993-FF28-6DC1-162D-6202ECBCF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55670-3B7D-ED40-9797-10F3577F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56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99DB3-78CF-4B22-43D4-3C532C686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4F9F7-0854-4F60-329A-8F4D6AED9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751BA-73A8-F975-67A0-88963ECF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553BC-392D-5B7D-DF8D-B09BC9E91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9F446-80FC-DD26-DBE0-66A347A4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3AFC5-78CF-6F02-DD5D-29E72173B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4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6B3F-C16A-8D61-FDF7-F47AC7844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79E6-7CDF-5869-58C5-F5178FFAF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6A53F5-64F6-75AA-1E8E-C54CA5921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D34B7-82C4-A6B3-23D5-16032926B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E49CCC-C55D-4FE2-FA2C-858B44462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34BAB3-B289-10CB-7555-57EA6EE1E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360C7C-752A-4E7E-EA2C-45F2EF47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9F7858-4021-612A-4401-9CA031C8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4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808BA-65B9-9492-6858-F55E91042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807A94-1C53-94B1-4358-1CFAFCBA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75C73E-4C32-73C6-4731-E48FDE3EE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27B07B-D7CF-C46C-1AA1-B163BBB1A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77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2F8B0-885B-E903-DDB8-241BF61CB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ABB6CF-CAF9-BC4F-7B11-5645CA593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E65E6-218B-31CE-4AAC-82343CC66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83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60F2D-E5F8-3F97-0D75-0BFA3790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24F9E-E140-0975-A7E5-AA108DD1A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0A206-34BE-BCEE-C6D2-01E6C0CC3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B70ED9-9825-9659-38D2-C553E0CD2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BA41C-F7A3-77BC-275B-58079C22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BE80C-AF46-976C-7950-B80B27AAB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7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5E2A6-D304-2E44-1FBB-F8A120E59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3EE050-6C7C-0F9C-A629-590876D3D1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CC3CEC-2E2E-CD30-94B2-530BA21D9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9D953-C217-FA92-5094-A97CE9D28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CB8202-FE5E-D7C2-F739-BB442DEC3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5CFED-5915-9090-B2A8-460AC2E12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2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673A3D-2FD6-B375-12CA-90AE7F721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69722-C58D-0F49-33ED-0A036D765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35E56-ECBC-EAF9-D24C-399EA3F604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D593-751A-0B45-81CF-F6254DC99398}" type="datetimeFigureOut">
              <a:rPr lang="en-US" smtClean="0"/>
              <a:t>11/2/22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382A1-5720-5740-A35E-198AF4638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0D27B-3CD8-E954-6610-3E3B2865E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1C647-BA3F-B249-A4B1-AB89610F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27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9DCBC-0EDF-DDFC-8F70-126B992B6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241" y="566154"/>
            <a:ext cx="9899515" cy="3716185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5</a:t>
            </a:r>
            <a:r>
              <a:rPr lang="en-US" sz="3600" b="1" baseline="30000" dirty="0"/>
              <a:t>th</a:t>
            </a:r>
            <a:r>
              <a:rPr lang="en-US" sz="3600" b="1" dirty="0"/>
              <a:t> Childhood Diabetes Prevention Symposium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General Population Screening for T1D</a:t>
            </a:r>
            <a:br>
              <a:rPr lang="en-US" sz="3600" dirty="0"/>
            </a:br>
            <a:r>
              <a:rPr lang="en-US" sz="3600" dirty="0"/>
              <a:t>Reports from Ongoing Screening Programs</a:t>
            </a:r>
            <a:br>
              <a:rPr lang="en-US" sz="3600" dirty="0"/>
            </a:br>
            <a:br>
              <a:rPr lang="en-US" sz="3600" dirty="0"/>
            </a:br>
            <a:r>
              <a:rPr lang="en-US" sz="3600" b="1" i="1" dirty="0" err="1"/>
              <a:t>PrIMeD</a:t>
            </a:r>
            <a:r>
              <a:rPr lang="en-US" sz="3600" b="1" i="1" dirty="0"/>
              <a:t> (Precision Individualized Medicine for Diabetes)</a:t>
            </a:r>
            <a:br>
              <a:rPr lang="en-US" sz="3600" b="1" i="1" dirty="0"/>
            </a:br>
            <a:endParaRPr lang="en-US" sz="3600" b="1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2B1749-760A-3AE5-9007-B492C52DF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433753"/>
            <a:ext cx="9144000" cy="1655762"/>
          </a:xfrm>
        </p:spPr>
        <p:txBody>
          <a:bodyPr>
            <a:noAutofit/>
          </a:bodyPr>
          <a:lstStyle/>
          <a:p>
            <a:endParaRPr lang="en-US" dirty="0"/>
          </a:p>
          <a:p>
            <a:r>
              <a:rPr lang="en-US" dirty="0"/>
              <a:t>Stephen S Rich, PhD, FAHA</a:t>
            </a:r>
            <a:br>
              <a:rPr lang="en-US" dirty="0"/>
            </a:br>
            <a:r>
              <a:rPr lang="en-US" dirty="0"/>
              <a:t>University of Virginia</a:t>
            </a:r>
          </a:p>
          <a:p>
            <a:endParaRPr lang="en-US" dirty="0"/>
          </a:p>
          <a:p>
            <a:r>
              <a:rPr lang="en-US" sz="2000" dirty="0"/>
              <a:t>November 11, 2022</a:t>
            </a:r>
          </a:p>
        </p:txBody>
      </p:sp>
    </p:spTree>
    <p:extLst>
      <p:ext uri="{BB962C8B-B14F-4D97-AF65-F5344CB8AC3E}">
        <p14:creationId xmlns:p14="http://schemas.microsoft.com/office/powerpoint/2010/main" val="210660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57730-F2FE-6F98-E317-3CC66AAD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755"/>
            <a:ext cx="10515600" cy="1084296"/>
          </a:xfrm>
        </p:spPr>
        <p:txBody>
          <a:bodyPr>
            <a:normAutofit/>
          </a:bodyPr>
          <a:lstStyle/>
          <a:p>
            <a:r>
              <a:rPr lang="en-US" sz="3600" dirty="0" err="1"/>
              <a:t>PrIMeD</a:t>
            </a:r>
            <a:r>
              <a:rPr lang="en-US" sz="3600" dirty="0"/>
              <a:t> Study Design, Concept and Initial 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0A9DFCE-F292-CE63-3FBF-219A9C087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7841" y="943583"/>
            <a:ext cx="7960908" cy="5572636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A4E880-F7E8-370B-6A4F-B94A4F3423B5}"/>
              </a:ext>
            </a:extLst>
          </p:cNvPr>
          <p:cNvSpPr/>
          <p:nvPr/>
        </p:nvSpPr>
        <p:spPr>
          <a:xfrm>
            <a:off x="6984460" y="5914417"/>
            <a:ext cx="3394953" cy="7587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4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B66753-05EB-DCBC-5E1B-A0C3F8E86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078" y="0"/>
            <a:ext cx="5321030" cy="687654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F62FA9-4413-6C96-3605-07A4E3637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893" y="-13509"/>
            <a:ext cx="5321029" cy="689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6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E0B1A5-3C30-429A-D315-702CABFC4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1624" y="1303506"/>
            <a:ext cx="7628752" cy="5894945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FCCCC92-E57D-3F23-93EE-53A7BC51D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290" y="46394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Frequency of </a:t>
            </a:r>
            <a:r>
              <a:rPr lang="en-US" sz="3600" dirty="0" err="1"/>
              <a:t>PrIMeD</a:t>
            </a:r>
            <a:r>
              <a:rPr lang="en-US" sz="3600" dirty="0"/>
              <a:t> Participants by T1D GRS</a:t>
            </a:r>
            <a:br>
              <a:rPr lang="en-US" sz="3600" dirty="0"/>
            </a:br>
            <a:br>
              <a:rPr lang="en-US" sz="1800" dirty="0"/>
            </a:br>
            <a:r>
              <a:rPr lang="en-US" sz="2800" dirty="0">
                <a:solidFill>
                  <a:schemeClr val="accent5">
                    <a:lumMod val="50000"/>
                  </a:schemeClr>
                </a:solidFill>
              </a:rPr>
              <a:t>Not High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sym typeface="Wingdings" pitchFamily="2" charset="2"/>
              </a:rPr>
              <a:t> </a:t>
            </a:r>
            <a:r>
              <a:rPr lang="en-US" sz="2800" dirty="0">
                <a:sym typeface="Wingdings" pitchFamily="2" charset="2"/>
              </a:rPr>
              <a:t>(n=3276, 85.8%)   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High</a:t>
            </a:r>
            <a:r>
              <a:rPr lang="en-US" sz="2800" dirty="0">
                <a:sym typeface="Wingdings" pitchFamily="2" charset="2"/>
              </a:rPr>
              <a:t> (n=542, 14.2%)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F69D9F-7598-BC50-E077-1195FF971BE4}"/>
              </a:ext>
            </a:extLst>
          </p:cNvPr>
          <p:cNvSpPr txBox="1"/>
          <p:nvPr/>
        </p:nvSpPr>
        <p:spPr>
          <a:xfrm>
            <a:off x="2830749" y="1702340"/>
            <a:ext cx="6692630" cy="573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72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3CDB1E-D67F-DC48-E636-070F01803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027" y="1112108"/>
            <a:ext cx="10456562" cy="588181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921801-7431-1DC2-C97C-DC0724B5AE3E}"/>
              </a:ext>
            </a:extLst>
          </p:cNvPr>
          <p:cNvSpPr txBox="1"/>
          <p:nvPr/>
        </p:nvSpPr>
        <p:spPr>
          <a:xfrm>
            <a:off x="1396315" y="1492979"/>
            <a:ext cx="8723870" cy="1176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9C1DBFA-CE93-2123-F784-AF9A35A67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411" y="3404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T1D GRS by Age at Ascertainment</a:t>
            </a:r>
            <a:br>
              <a:rPr lang="en-US" sz="3600" dirty="0"/>
            </a:br>
            <a:br>
              <a:rPr lang="en-US" sz="2000" dirty="0"/>
            </a:br>
            <a:r>
              <a:rPr lang="en-US" sz="2800" dirty="0"/>
              <a:t>High = </a:t>
            </a:r>
            <a:r>
              <a:rPr lang="en-US" sz="2800" dirty="0">
                <a:solidFill>
                  <a:srgbClr val="C00000"/>
                </a:solidFill>
              </a:rPr>
              <a:t>red</a:t>
            </a:r>
            <a:r>
              <a:rPr lang="en-US" sz="2800" dirty="0"/>
              <a:t>; Low = </a:t>
            </a:r>
            <a:r>
              <a:rPr lang="en-US" sz="2800" dirty="0">
                <a:solidFill>
                  <a:srgbClr val="11D8C0"/>
                </a:solidFill>
              </a:rPr>
              <a:t>blue</a:t>
            </a:r>
          </a:p>
        </p:txBody>
      </p:sp>
    </p:spTree>
    <p:extLst>
      <p:ext uri="{BB962C8B-B14F-4D97-AF65-F5344CB8AC3E}">
        <p14:creationId xmlns:p14="http://schemas.microsoft.com/office/powerpoint/2010/main" val="1121033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4C8A65-F80B-67F0-DB02-910382CE9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9438" y="1123094"/>
            <a:ext cx="8550876" cy="660749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7BEE7C-0769-853C-1428-27B86D8FF4D8}"/>
              </a:ext>
            </a:extLst>
          </p:cNvPr>
          <p:cNvSpPr txBox="1"/>
          <p:nvPr/>
        </p:nvSpPr>
        <p:spPr>
          <a:xfrm>
            <a:off x="2508422" y="1519881"/>
            <a:ext cx="7661189" cy="877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889BC88-5DC6-A069-D588-3568204B0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500744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HLA and non-HLA contribution to T1D GRS</a:t>
            </a:r>
            <a:br>
              <a:rPr lang="en-US" sz="3600" dirty="0"/>
            </a:br>
            <a:br>
              <a:rPr lang="en-US" sz="2000" dirty="0"/>
            </a:br>
            <a:r>
              <a:rPr lang="en-US" sz="2800" dirty="0"/>
              <a:t>(restricted to the 542 with “high” T1D GRS)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4BBC5FA-77A5-0266-1E63-B6D9E3743BD5}"/>
              </a:ext>
            </a:extLst>
          </p:cNvPr>
          <p:cNvCxnSpPr/>
          <p:nvPr/>
        </p:nvCxnSpPr>
        <p:spPr>
          <a:xfrm>
            <a:off x="3803515" y="4173166"/>
            <a:ext cx="532103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35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4D4BB0-577D-5278-34A1-316F7C0DD7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5181" y="1036446"/>
            <a:ext cx="9138699" cy="514051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BBCC13-F1E5-C69C-5618-96DCD55AD515}"/>
              </a:ext>
            </a:extLst>
          </p:cNvPr>
          <p:cNvSpPr txBox="1"/>
          <p:nvPr/>
        </p:nvSpPr>
        <p:spPr>
          <a:xfrm>
            <a:off x="2174788" y="1272746"/>
            <a:ext cx="7871255" cy="580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80ABBE-4FE3-ADAD-5D37-8FAD26844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986"/>
            <a:ext cx="10515600" cy="9817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T1D GRS association with Age at Onset (n=91)</a:t>
            </a:r>
            <a:br>
              <a:rPr lang="en-US" sz="3600" dirty="0"/>
            </a:br>
            <a:br>
              <a:rPr lang="en-US" sz="2000" dirty="0"/>
            </a:br>
            <a:r>
              <a:rPr lang="en-US" sz="2800" dirty="0"/>
              <a:t>(HLA only, Panel A; non-HLA, Panel B)</a:t>
            </a:r>
          </a:p>
        </p:txBody>
      </p:sp>
    </p:spTree>
    <p:extLst>
      <p:ext uri="{BB962C8B-B14F-4D97-AF65-F5344CB8AC3E}">
        <p14:creationId xmlns:p14="http://schemas.microsoft.com/office/powerpoint/2010/main" val="205363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A1AB3-3C6D-AAA8-1A16-CB5503DD0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0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Summary and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E0C12-B4A4-8330-9626-EE82FA556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564"/>
            <a:ext cx="10515600" cy="4958235"/>
          </a:xfrm>
        </p:spPr>
        <p:txBody>
          <a:bodyPr>
            <a:normAutofit/>
          </a:bodyPr>
          <a:lstStyle/>
          <a:p>
            <a:r>
              <a:rPr lang="en-US" sz="2400" dirty="0"/>
              <a:t>Implementation of a T1D community screening for genetic risk at multiple sites</a:t>
            </a:r>
          </a:p>
          <a:p>
            <a:r>
              <a:rPr lang="en-US" sz="2400" dirty="0"/>
              <a:t>Cost prohibitive (CRCs in pediatric waiting rooms)</a:t>
            </a:r>
          </a:p>
          <a:p>
            <a:r>
              <a:rPr lang="en-US" sz="2400" dirty="0"/>
              <a:t>Collection of consent, medical history, saliva (DNA) also could be home-based</a:t>
            </a:r>
          </a:p>
          <a:p>
            <a:r>
              <a:rPr lang="en-US" sz="2400" dirty="0"/>
              <a:t>Screening for islet autoantibodies not successful (5.7% of those eligible)</a:t>
            </a:r>
          </a:p>
          <a:p>
            <a:pPr lvl="1"/>
            <a:r>
              <a:rPr lang="en-US" sz="2000" dirty="0"/>
              <a:t>COVID-19, restriction from hospital setting, exposures, travel</a:t>
            </a:r>
          </a:p>
          <a:p>
            <a:pPr lvl="1"/>
            <a:r>
              <a:rPr lang="en-US" sz="2000" dirty="0"/>
              <a:t>Post-COVID-19, issues related to blood collection at hospital/clinical laboratory</a:t>
            </a:r>
          </a:p>
          <a:p>
            <a:r>
              <a:rPr lang="en-US" sz="2400" dirty="0"/>
              <a:t>Follow-up of participants difficult (55% completed) due to movement, incorrect information), with wo participants (0.095%) developed T1D during follow-up</a:t>
            </a:r>
          </a:p>
          <a:p>
            <a:r>
              <a:rPr lang="en-US" sz="2400" dirty="0"/>
              <a:t>How to follow participants who move out of health care coverage?</a:t>
            </a:r>
          </a:p>
          <a:p>
            <a:r>
              <a:rPr lang="en-US" sz="2400" dirty="0"/>
              <a:t>DNA processing, testing inexpensive; islet autoantibody testing made home-based, cost-effective?</a:t>
            </a:r>
          </a:p>
          <a:p>
            <a:r>
              <a:rPr lang="en-US" sz="2400" dirty="0"/>
              <a:t>Education and communication key components for early detection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19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274</Words>
  <Application>Microsoft Macintosh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5th Childhood Diabetes Prevention Symposium  General Population Screening for T1D Reports from Ongoing Screening Programs  PrIMeD (Precision Individualized Medicine for Diabetes) </vt:lpstr>
      <vt:lpstr>PrIMeD Study Design, Concept and Initial Results</vt:lpstr>
      <vt:lpstr>PowerPoint Presentation</vt:lpstr>
      <vt:lpstr>Frequency of PrIMeD Participants by T1D GRS  Not High (n=3276, 85.8%)   High (n=542, 14.2%)</vt:lpstr>
      <vt:lpstr>T1D GRS by Age at Ascertainment  High = red; Low = blue</vt:lpstr>
      <vt:lpstr>HLA and non-HLA contribution to T1D GRS  (restricted to the 542 with “high” T1D GRS)</vt:lpstr>
      <vt:lpstr>T1D GRS association with Age at Onset (n=91)  (HLA only, Panel A; non-HLA, Panel B)</vt:lpstr>
      <vt:lpstr>Summary and 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5th Childhood Diabetes Prevention Symposium  General Population Screening for T1D Reports from Ongoing Screening Programs  PrIMeD (Precision Individualized Medicine for Diabetes) </dc:title>
  <dc:creator>Rich, Stephen S (ssr4n)</dc:creator>
  <cp:lastModifiedBy>Rich, Stephen S (ssr4n)</cp:lastModifiedBy>
  <cp:revision>2</cp:revision>
  <cp:lastPrinted>2022-11-02T16:39:10Z</cp:lastPrinted>
  <dcterms:created xsi:type="dcterms:W3CDTF">2022-11-02T14:08:04Z</dcterms:created>
  <dcterms:modified xsi:type="dcterms:W3CDTF">2022-11-02T16:39:13Z</dcterms:modified>
</cp:coreProperties>
</file>