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0" r:id="rId2"/>
  </p:sldMasterIdLst>
  <p:notesMasterIdLst>
    <p:notesMasterId r:id="rId19"/>
  </p:notesMasterIdLst>
  <p:sldIdLst>
    <p:sldId id="706" r:id="rId3"/>
    <p:sldId id="705" r:id="rId4"/>
    <p:sldId id="707" r:id="rId5"/>
    <p:sldId id="266" r:id="rId6"/>
    <p:sldId id="285" r:id="rId7"/>
    <p:sldId id="742" r:id="rId8"/>
    <p:sldId id="744" r:id="rId9"/>
    <p:sldId id="738" r:id="rId10"/>
    <p:sldId id="722" r:id="rId11"/>
    <p:sldId id="724" r:id="rId12"/>
    <p:sldId id="726" r:id="rId13"/>
    <p:sldId id="265" r:id="rId14"/>
    <p:sldId id="740" r:id="rId15"/>
    <p:sldId id="734" r:id="rId16"/>
    <p:sldId id="730" r:id="rId17"/>
    <p:sldId id="73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472D96-41CD-D1F4-F726-FE8F9E5D0DF5}" name="Pauley, Meghan" initials="PM" userId="Pauley, Meghan" providerId="None"/>
  <p188:author id="{4AD327E8-697A-0E9F-5EDB-77A5EDDA0B0B}" name="Rewers, Marian J" initials="RMJ" userId="S::MARIAN.REWERS@CUANSCHUTZ.EDU::c0a3316c-dd41-4caf-9ff6-9c176f3fd2f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8F19"/>
    <a:srgbClr val="2F0DFB"/>
    <a:srgbClr val="F9E027"/>
    <a:srgbClr val="7A7474"/>
    <a:srgbClr val="706A6A"/>
    <a:srgbClr val="F3AC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08EAA4-81B6-A151-AD79-D36805B3A32C}" v="66" dt="2022-11-09T23:18:18.519"/>
    <p1510:client id="{2333A451-ADCF-451F-961F-931A17A8B24A}" v="112" dt="2022-11-08T20:32:47.754"/>
    <p1510:client id="{6113A43C-0F37-8423-9FC6-66ED43D8197A}" v="9" dt="2022-11-09T23:25:26.666"/>
    <p1510:client id="{F76F722F-81DB-1604-5D3B-9AAEA6D06E52}" v="10" dt="2022-11-09T17:26:43.7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8892" autoAdjust="0"/>
    <p:restoredTop sz="84383" autoAdjust="0"/>
  </p:normalViewPr>
  <p:slideViewPr>
    <p:cSldViewPr snapToGrid="0">
      <p:cViewPr varScale="1">
        <p:scale>
          <a:sx n="76" d="100"/>
          <a:sy n="76" d="100"/>
        </p:scale>
        <p:origin x="68" y="224"/>
      </p:cViewPr>
      <p:guideLst/>
    </p:cSldViewPr>
  </p:slideViewPr>
  <p:notesTextViewPr>
    <p:cViewPr>
      <p:scale>
        <a:sx n="1" d="1"/>
        <a:sy n="1" d="1"/>
      </p:scale>
      <p:origin x="0" y="0"/>
    </p:cViewPr>
  </p:notesTextViewPr>
  <p:sorterViewPr>
    <p:cViewPr>
      <p:scale>
        <a:sx n="130" d="100"/>
        <a:sy n="13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8/10/relationships/authors" Target="authors.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ey, Meghan" userId="S::meghan.pauley_childrenscolorado.org#ext#@olucdenver.onmicrosoft.com::926c89aa-e056-4c6f-b790-fe6cff453451" providerId="AD" clId="Web-{6113A43C-0F37-8423-9FC6-66ED43D8197A}"/>
    <pc:docChg chg="modSld">
      <pc:chgData name="Pauley, Meghan" userId="S::meghan.pauley_childrenscolorado.org#ext#@olucdenver.onmicrosoft.com::926c89aa-e056-4c6f-b790-fe6cff453451" providerId="AD" clId="Web-{6113A43C-0F37-8423-9FC6-66ED43D8197A}" dt="2022-11-09T23:25:23.525" v="6" actId="20577"/>
      <pc:docMkLst>
        <pc:docMk/>
      </pc:docMkLst>
      <pc:sldChg chg="modSp">
        <pc:chgData name="Pauley, Meghan" userId="S::meghan.pauley_childrenscolorado.org#ext#@olucdenver.onmicrosoft.com::926c89aa-e056-4c6f-b790-fe6cff453451" providerId="AD" clId="Web-{6113A43C-0F37-8423-9FC6-66ED43D8197A}" dt="2022-11-09T23:25:19.103" v="5" actId="20577"/>
        <pc:sldMkLst>
          <pc:docMk/>
          <pc:sldMk cId="3341306244" sldId="722"/>
        </pc:sldMkLst>
        <pc:spChg chg="mod">
          <ac:chgData name="Pauley, Meghan" userId="S::meghan.pauley_childrenscolorado.org#ext#@olucdenver.onmicrosoft.com::926c89aa-e056-4c6f-b790-fe6cff453451" providerId="AD" clId="Web-{6113A43C-0F37-8423-9FC6-66ED43D8197A}" dt="2022-11-09T23:25:19.103" v="5" actId="20577"/>
          <ac:spMkLst>
            <pc:docMk/>
            <pc:sldMk cId="3341306244" sldId="722"/>
            <ac:spMk id="5" creationId="{A5A47875-4BB5-B131-8A41-B74E433C2447}"/>
          </ac:spMkLst>
        </pc:spChg>
      </pc:sldChg>
      <pc:sldChg chg="modSp">
        <pc:chgData name="Pauley, Meghan" userId="S::meghan.pauley_childrenscolorado.org#ext#@olucdenver.onmicrosoft.com::926c89aa-e056-4c6f-b790-fe6cff453451" providerId="AD" clId="Web-{6113A43C-0F37-8423-9FC6-66ED43D8197A}" dt="2022-11-09T23:25:23.525" v="6" actId="20577"/>
        <pc:sldMkLst>
          <pc:docMk/>
          <pc:sldMk cId="3256778014" sldId="724"/>
        </pc:sldMkLst>
        <pc:spChg chg="mod">
          <ac:chgData name="Pauley, Meghan" userId="S::meghan.pauley_childrenscolorado.org#ext#@olucdenver.onmicrosoft.com::926c89aa-e056-4c6f-b790-fe6cff453451" providerId="AD" clId="Web-{6113A43C-0F37-8423-9FC6-66ED43D8197A}" dt="2022-11-09T23:25:23.525" v="6" actId="20577"/>
          <ac:spMkLst>
            <pc:docMk/>
            <pc:sldMk cId="3256778014" sldId="724"/>
            <ac:spMk id="5" creationId="{A5A47875-4BB5-B131-8A41-B74E433C2447}"/>
          </ac:spMkLst>
        </pc:spChg>
      </pc:sldChg>
    </pc:docChg>
  </pc:docChgLst>
  <pc:docChgLst>
    <pc:chgData name="Pauley, Meghan" userId="S::meghan.pauley_childrenscolorado.org#ext#@olucdenver.onmicrosoft.com::926c89aa-e056-4c6f-b790-fe6cff453451" providerId="AD" clId="Web-{2333A451-ADCF-451F-961F-931A17A8B24A}"/>
    <pc:docChg chg="addSld delSld modSld">
      <pc:chgData name="Pauley, Meghan" userId="S::meghan.pauley_childrenscolorado.org#ext#@olucdenver.onmicrosoft.com::926c89aa-e056-4c6f-b790-fe6cff453451" providerId="AD" clId="Web-{2333A451-ADCF-451F-961F-931A17A8B24A}" dt="2022-11-08T20:32:47.754" v="124"/>
      <pc:docMkLst>
        <pc:docMk/>
      </pc:docMkLst>
      <pc:sldChg chg="modNotes">
        <pc:chgData name="Pauley, Meghan" userId="S::meghan.pauley_childrenscolorado.org#ext#@olucdenver.onmicrosoft.com::926c89aa-e056-4c6f-b790-fe6cff453451" providerId="AD" clId="Web-{2333A451-ADCF-451F-961F-931A17A8B24A}" dt="2022-11-08T20:30:03.408" v="62"/>
        <pc:sldMkLst>
          <pc:docMk/>
          <pc:sldMk cId="2797806780" sldId="265"/>
        </pc:sldMkLst>
      </pc:sldChg>
      <pc:sldChg chg="modSp modNotes">
        <pc:chgData name="Pauley, Meghan" userId="S::meghan.pauley_childrenscolorado.org#ext#@olucdenver.onmicrosoft.com::926c89aa-e056-4c6f-b790-fe6cff453451" providerId="AD" clId="Web-{2333A451-ADCF-451F-961F-931A17A8B24A}" dt="2022-11-08T20:21:02.136" v="17"/>
        <pc:sldMkLst>
          <pc:docMk/>
          <pc:sldMk cId="3479147743" sldId="266"/>
        </pc:sldMkLst>
        <pc:graphicFrameChg chg="mod modGraphic">
          <ac:chgData name="Pauley, Meghan" userId="S::meghan.pauley_childrenscolorado.org#ext#@olucdenver.onmicrosoft.com::926c89aa-e056-4c6f-b790-fe6cff453451" providerId="AD" clId="Web-{2333A451-ADCF-451F-961F-931A17A8B24A}" dt="2022-11-08T20:20:36.432" v="13"/>
          <ac:graphicFrameMkLst>
            <pc:docMk/>
            <pc:sldMk cId="3479147743" sldId="266"/>
            <ac:graphicFrameMk id="7" creationId="{A8C4429C-78ED-D833-3C4C-ADC747F75A93}"/>
          </ac:graphicFrameMkLst>
        </pc:graphicFrameChg>
      </pc:sldChg>
      <pc:sldChg chg="del">
        <pc:chgData name="Pauley, Meghan" userId="S::meghan.pauley_childrenscolorado.org#ext#@olucdenver.onmicrosoft.com::926c89aa-e056-4c6f-b790-fe6cff453451" providerId="AD" clId="Web-{2333A451-ADCF-451F-961F-931A17A8B24A}" dt="2022-11-08T20:29:38.345" v="59"/>
        <pc:sldMkLst>
          <pc:docMk/>
          <pc:sldMk cId="481845892" sldId="277"/>
        </pc:sldMkLst>
      </pc:sldChg>
      <pc:sldChg chg="modNotes">
        <pc:chgData name="Pauley, Meghan" userId="S::meghan.pauley_childrenscolorado.org#ext#@olucdenver.onmicrosoft.com::926c89aa-e056-4c6f-b790-fe6cff453451" providerId="AD" clId="Web-{2333A451-ADCF-451F-961F-931A17A8B24A}" dt="2022-11-08T20:21:14.620" v="19"/>
        <pc:sldMkLst>
          <pc:docMk/>
          <pc:sldMk cId="1662692532" sldId="285"/>
        </pc:sldMkLst>
      </pc:sldChg>
      <pc:sldChg chg="modNotes">
        <pc:chgData name="Pauley, Meghan" userId="S::meghan.pauley_childrenscolorado.org#ext#@olucdenver.onmicrosoft.com::926c89aa-e056-4c6f-b790-fe6cff453451" providerId="AD" clId="Web-{2333A451-ADCF-451F-961F-931A17A8B24A}" dt="2022-11-08T20:28:09.860" v="43"/>
        <pc:sldMkLst>
          <pc:docMk/>
          <pc:sldMk cId="3542383784" sldId="290"/>
        </pc:sldMkLst>
      </pc:sldChg>
      <pc:sldChg chg="modSp">
        <pc:chgData name="Pauley, Meghan" userId="S::meghan.pauley_childrenscolorado.org#ext#@olucdenver.onmicrosoft.com::926c89aa-e056-4c6f-b790-fe6cff453451" providerId="AD" clId="Web-{2333A451-ADCF-451F-961F-931A17A8B24A}" dt="2022-11-08T20:20:15.041" v="1" actId="20577"/>
        <pc:sldMkLst>
          <pc:docMk/>
          <pc:sldMk cId="3670710337" sldId="707"/>
        </pc:sldMkLst>
        <pc:spChg chg="mod">
          <ac:chgData name="Pauley, Meghan" userId="S::meghan.pauley_childrenscolorado.org#ext#@olucdenver.onmicrosoft.com::926c89aa-e056-4c6f-b790-fe6cff453451" providerId="AD" clId="Web-{2333A451-ADCF-451F-961F-931A17A8B24A}" dt="2022-11-08T20:20:15.041" v="1" actId="20577"/>
          <ac:spMkLst>
            <pc:docMk/>
            <pc:sldMk cId="3670710337" sldId="707"/>
            <ac:spMk id="7" creationId="{00000000-0000-0000-0000-000000000000}"/>
          </ac:spMkLst>
        </pc:spChg>
      </pc:sldChg>
      <pc:sldChg chg="del">
        <pc:chgData name="Pauley, Meghan" userId="S::meghan.pauley_childrenscolorado.org#ext#@olucdenver.onmicrosoft.com::926c89aa-e056-4c6f-b790-fe6cff453451" providerId="AD" clId="Web-{2333A451-ADCF-451F-961F-931A17A8B24A}" dt="2022-11-08T20:29:17.407" v="55"/>
        <pc:sldMkLst>
          <pc:docMk/>
          <pc:sldMk cId="1686358314" sldId="709"/>
        </pc:sldMkLst>
      </pc:sldChg>
      <pc:sldChg chg="del">
        <pc:chgData name="Pauley, Meghan" userId="S::meghan.pauley_childrenscolorado.org#ext#@olucdenver.onmicrosoft.com::926c89aa-e056-4c6f-b790-fe6cff453451" providerId="AD" clId="Web-{2333A451-ADCF-451F-961F-931A17A8B24A}" dt="2022-11-08T20:22:28.824" v="23"/>
        <pc:sldMkLst>
          <pc:docMk/>
          <pc:sldMk cId="1727372274" sldId="711"/>
        </pc:sldMkLst>
      </pc:sldChg>
      <pc:sldChg chg="modSp">
        <pc:chgData name="Pauley, Meghan" userId="S::meghan.pauley_childrenscolorado.org#ext#@olucdenver.onmicrosoft.com::926c89aa-e056-4c6f-b790-fe6cff453451" providerId="AD" clId="Web-{2333A451-ADCF-451F-961F-931A17A8B24A}" dt="2022-11-08T20:31:36.909" v="110" actId="14100"/>
        <pc:sldMkLst>
          <pc:docMk/>
          <pc:sldMk cId="1546045173" sldId="712"/>
        </pc:sldMkLst>
        <pc:spChg chg="mod">
          <ac:chgData name="Pauley, Meghan" userId="S::meghan.pauley_childrenscolorado.org#ext#@olucdenver.onmicrosoft.com::926c89aa-e056-4c6f-b790-fe6cff453451" providerId="AD" clId="Web-{2333A451-ADCF-451F-961F-931A17A8B24A}" dt="2022-11-08T20:31:36.909" v="110" actId="14100"/>
          <ac:spMkLst>
            <pc:docMk/>
            <pc:sldMk cId="1546045173" sldId="712"/>
            <ac:spMk id="6" creationId="{2AC1DAA4-AF10-1D82-2747-FF6F8E980D2A}"/>
          </ac:spMkLst>
        </pc:spChg>
      </pc:sldChg>
      <pc:sldChg chg="del delCm">
        <pc:chgData name="Pauley, Meghan" userId="S::meghan.pauley_childrenscolorado.org#ext#@olucdenver.onmicrosoft.com::926c89aa-e056-4c6f-b790-fe6cff453451" providerId="AD" clId="Web-{2333A451-ADCF-451F-961F-931A17A8B24A}" dt="2022-11-08T20:28:51.329" v="48"/>
        <pc:sldMkLst>
          <pc:docMk/>
          <pc:sldMk cId="3930984562" sldId="715"/>
        </pc:sldMkLst>
      </pc:sldChg>
      <pc:sldChg chg="del">
        <pc:chgData name="Pauley, Meghan" userId="S::meghan.pauley_childrenscolorado.org#ext#@olucdenver.onmicrosoft.com::926c89aa-e056-4c6f-b790-fe6cff453451" providerId="AD" clId="Web-{2333A451-ADCF-451F-961F-931A17A8B24A}" dt="2022-11-08T20:32:36.269" v="120"/>
        <pc:sldMkLst>
          <pc:docMk/>
          <pc:sldMk cId="3262544085" sldId="717"/>
        </pc:sldMkLst>
      </pc:sldChg>
      <pc:sldChg chg="del">
        <pc:chgData name="Pauley, Meghan" userId="S::meghan.pauley_childrenscolorado.org#ext#@olucdenver.onmicrosoft.com::926c89aa-e056-4c6f-b790-fe6cff453451" providerId="AD" clId="Web-{2333A451-ADCF-451F-961F-931A17A8B24A}" dt="2022-11-08T20:32:08.597" v="114"/>
        <pc:sldMkLst>
          <pc:docMk/>
          <pc:sldMk cId="475368327" sldId="718"/>
        </pc:sldMkLst>
      </pc:sldChg>
      <pc:sldChg chg="addSp delSp modSp new add del">
        <pc:chgData name="Pauley, Meghan" userId="S::meghan.pauley_childrenscolorado.org#ext#@olucdenver.onmicrosoft.com::926c89aa-e056-4c6f-b790-fe6cff453451" providerId="AD" clId="Web-{2333A451-ADCF-451F-961F-931A17A8B24A}" dt="2022-11-08T20:27:03.906" v="39"/>
        <pc:sldMkLst>
          <pc:docMk/>
          <pc:sldMk cId="1035579237" sldId="719"/>
        </pc:sldMkLst>
        <pc:spChg chg="add del">
          <ac:chgData name="Pauley, Meghan" userId="S::meghan.pauley_childrenscolorado.org#ext#@olucdenver.onmicrosoft.com::926c89aa-e056-4c6f-b790-fe6cff453451" providerId="AD" clId="Web-{2333A451-ADCF-451F-961F-931A17A8B24A}" dt="2022-11-08T20:25:40.030" v="36"/>
          <ac:spMkLst>
            <pc:docMk/>
            <pc:sldMk cId="1035579237" sldId="719"/>
            <ac:spMk id="3" creationId="{C32C4598-54EC-054A-EE82-4A73FC3A4AF8}"/>
          </ac:spMkLst>
        </pc:spChg>
        <pc:picChg chg="add del mod ord">
          <ac:chgData name="Pauley, Meghan" userId="S::meghan.pauley_childrenscolorado.org#ext#@olucdenver.onmicrosoft.com::926c89aa-e056-4c6f-b790-fe6cff453451" providerId="AD" clId="Web-{2333A451-ADCF-451F-961F-931A17A8B24A}" dt="2022-11-08T20:25:40.030" v="36"/>
          <ac:picMkLst>
            <pc:docMk/>
            <pc:sldMk cId="1035579237" sldId="719"/>
            <ac:picMk id="5" creationId="{16AF9B38-3BFC-CDDC-993C-ACFC658BB4D5}"/>
          </ac:picMkLst>
        </pc:picChg>
      </pc:sldChg>
      <pc:sldChg chg="new del">
        <pc:chgData name="Pauley, Meghan" userId="S::meghan.pauley_childrenscolorado.org#ext#@olucdenver.onmicrosoft.com::926c89aa-e056-4c6f-b790-fe6cff453451" providerId="AD" clId="Web-{2333A451-ADCF-451F-961F-931A17A8B24A}" dt="2022-11-08T20:22:30.590" v="24"/>
        <pc:sldMkLst>
          <pc:docMk/>
          <pc:sldMk cId="2242111636" sldId="719"/>
        </pc:sldMkLst>
      </pc:sldChg>
      <pc:sldChg chg="add del">
        <pc:chgData name="Pauley, Meghan" userId="S::meghan.pauley_childrenscolorado.org#ext#@olucdenver.onmicrosoft.com::926c89aa-e056-4c6f-b790-fe6cff453451" providerId="AD" clId="Web-{2333A451-ADCF-451F-961F-931A17A8B24A}" dt="2022-11-08T20:22:26.855" v="22"/>
        <pc:sldMkLst>
          <pc:docMk/>
          <pc:sldMk cId="1133831004" sldId="720"/>
        </pc:sldMkLst>
      </pc:sldChg>
      <pc:sldChg chg="modSp add">
        <pc:chgData name="Pauley, Meghan" userId="S::meghan.pauley_childrenscolorado.org#ext#@olucdenver.onmicrosoft.com::926c89aa-e056-4c6f-b790-fe6cff453451" providerId="AD" clId="Web-{2333A451-ADCF-451F-961F-931A17A8B24A}" dt="2022-11-08T20:27:34.469" v="40" actId="1076"/>
        <pc:sldMkLst>
          <pc:docMk/>
          <pc:sldMk cId="2680757119" sldId="720"/>
        </pc:sldMkLst>
        <pc:graphicFrameChg chg="mod">
          <ac:chgData name="Pauley, Meghan" userId="S::meghan.pauley_childrenscolorado.org#ext#@olucdenver.onmicrosoft.com::926c89aa-e056-4c6f-b790-fe6cff453451" providerId="AD" clId="Web-{2333A451-ADCF-451F-961F-931A17A8B24A}" dt="2022-11-08T20:27:34.469" v="40" actId="1076"/>
          <ac:graphicFrameMkLst>
            <pc:docMk/>
            <pc:sldMk cId="2680757119" sldId="720"/>
            <ac:graphicFrameMk id="6" creationId="{62792E7D-F123-F3DB-8B80-229F63E21148}"/>
          </ac:graphicFrameMkLst>
        </pc:graphicFrameChg>
      </pc:sldChg>
      <pc:sldChg chg="modSp add del">
        <pc:chgData name="Pauley, Meghan" userId="S::meghan.pauley_childrenscolorado.org#ext#@olucdenver.onmicrosoft.com::926c89aa-e056-4c6f-b790-fe6cff453451" providerId="AD" clId="Web-{2333A451-ADCF-451F-961F-931A17A8B24A}" dt="2022-11-08T20:26:21.780" v="37"/>
        <pc:sldMkLst>
          <pc:docMk/>
          <pc:sldMk cId="3718353622" sldId="720"/>
        </pc:sldMkLst>
        <pc:graphicFrameChg chg="mod">
          <ac:chgData name="Pauley, Meghan" userId="S::meghan.pauley_childrenscolorado.org#ext#@olucdenver.onmicrosoft.com::926c89aa-e056-4c6f-b790-fe6cff453451" providerId="AD" clId="Web-{2333A451-ADCF-451F-961F-931A17A8B24A}" dt="2022-11-08T20:24:05.950" v="29" actId="1076"/>
          <ac:graphicFrameMkLst>
            <pc:docMk/>
            <pc:sldMk cId="3718353622" sldId="720"/>
            <ac:graphicFrameMk id="6" creationId="{62792E7D-F123-F3DB-8B80-229F63E21148}"/>
          </ac:graphicFrameMkLst>
        </pc:graphicFrameChg>
      </pc:sldChg>
      <pc:sldChg chg="new del">
        <pc:chgData name="Pauley, Meghan" userId="S::meghan.pauley_childrenscolorado.org#ext#@olucdenver.onmicrosoft.com::926c89aa-e056-4c6f-b790-fe6cff453451" providerId="AD" clId="Web-{2333A451-ADCF-451F-961F-931A17A8B24A}" dt="2022-11-08T20:28:34.282" v="46"/>
        <pc:sldMkLst>
          <pc:docMk/>
          <pc:sldMk cId="1123761287" sldId="721"/>
        </pc:sldMkLst>
      </pc:sldChg>
      <pc:sldChg chg="modSp add del">
        <pc:chgData name="Pauley, Meghan" userId="S::meghan.pauley_childrenscolorado.org#ext#@olucdenver.onmicrosoft.com::926c89aa-e056-4c6f-b790-fe6cff453451" providerId="AD" clId="Web-{2333A451-ADCF-451F-961F-931A17A8B24A}" dt="2022-11-08T20:25:02.060" v="34"/>
        <pc:sldMkLst>
          <pc:docMk/>
          <pc:sldMk cId="1479267642" sldId="721"/>
        </pc:sldMkLst>
        <pc:graphicFrameChg chg="mod">
          <ac:chgData name="Pauley, Meghan" userId="S::meghan.pauley_childrenscolorado.org#ext#@olucdenver.onmicrosoft.com::926c89aa-e056-4c6f-b790-fe6cff453451" providerId="AD" clId="Web-{2333A451-ADCF-451F-961F-931A17A8B24A}" dt="2022-11-08T20:24:54.935" v="33" actId="1076"/>
          <ac:graphicFrameMkLst>
            <pc:docMk/>
            <pc:sldMk cId="1479267642" sldId="721"/>
            <ac:graphicFrameMk id="6" creationId="{62792E7D-F123-F3DB-8B80-229F63E21148}"/>
          </ac:graphicFrameMkLst>
        </pc:graphicFrameChg>
      </pc:sldChg>
      <pc:sldChg chg="add">
        <pc:chgData name="Pauley, Meghan" userId="S::meghan.pauley_childrenscolorado.org#ext#@olucdenver.onmicrosoft.com::926c89aa-e056-4c6f-b790-fe6cff453451" providerId="AD" clId="Web-{2333A451-ADCF-451F-961F-931A17A8B24A}" dt="2022-11-08T20:28:18.485" v="45"/>
        <pc:sldMkLst>
          <pc:docMk/>
          <pc:sldMk cId="3341306244" sldId="722"/>
        </pc:sldMkLst>
      </pc:sldChg>
      <pc:sldChg chg="new del">
        <pc:chgData name="Pauley, Meghan" userId="S::meghan.pauley_childrenscolorado.org#ext#@olucdenver.onmicrosoft.com::926c89aa-e056-4c6f-b790-fe6cff453451" providerId="AD" clId="Web-{2333A451-ADCF-451F-961F-931A17A8B24A}" dt="2022-11-08T20:29:03.688" v="51"/>
        <pc:sldMkLst>
          <pc:docMk/>
          <pc:sldMk cId="3489499670" sldId="723"/>
        </pc:sldMkLst>
      </pc:sldChg>
      <pc:sldChg chg="add modNotes">
        <pc:chgData name="Pauley, Meghan" userId="S::meghan.pauley_childrenscolorado.org#ext#@olucdenver.onmicrosoft.com::926c89aa-e056-4c6f-b790-fe6cff453451" providerId="AD" clId="Web-{2333A451-ADCF-451F-961F-931A17A8B24A}" dt="2022-11-08T20:29:14.923" v="54"/>
        <pc:sldMkLst>
          <pc:docMk/>
          <pc:sldMk cId="3256778014" sldId="724"/>
        </pc:sldMkLst>
      </pc:sldChg>
      <pc:sldChg chg="new del">
        <pc:chgData name="Pauley, Meghan" userId="S::meghan.pauley_childrenscolorado.org#ext#@olucdenver.onmicrosoft.com::926c89aa-e056-4c6f-b790-fe6cff453451" providerId="AD" clId="Web-{2333A451-ADCF-451F-961F-931A17A8B24A}" dt="2022-11-08T20:29:34.564" v="58"/>
        <pc:sldMkLst>
          <pc:docMk/>
          <pc:sldMk cId="1970907078" sldId="725"/>
        </pc:sldMkLst>
      </pc:sldChg>
      <pc:sldChg chg="add">
        <pc:chgData name="Pauley, Meghan" userId="S::meghan.pauley_childrenscolorado.org#ext#@olucdenver.onmicrosoft.com::926c89aa-e056-4c6f-b790-fe6cff453451" providerId="AD" clId="Web-{2333A451-ADCF-451F-961F-931A17A8B24A}" dt="2022-11-08T20:29:32.204" v="57"/>
        <pc:sldMkLst>
          <pc:docMk/>
          <pc:sldMk cId="1061404523" sldId="726"/>
        </pc:sldMkLst>
      </pc:sldChg>
      <pc:sldChg chg="new del">
        <pc:chgData name="Pauley, Meghan" userId="S::meghan.pauley_childrenscolorado.org#ext#@olucdenver.onmicrosoft.com::926c89aa-e056-4c6f-b790-fe6cff453451" providerId="AD" clId="Web-{2333A451-ADCF-451F-961F-931A17A8B24A}" dt="2022-11-08T20:32:06.394" v="113"/>
        <pc:sldMkLst>
          <pc:docMk/>
          <pc:sldMk cId="2542785273" sldId="727"/>
        </pc:sldMkLst>
      </pc:sldChg>
      <pc:sldChg chg="add">
        <pc:chgData name="Pauley, Meghan" userId="S::meghan.pauley_childrenscolorado.org#ext#@olucdenver.onmicrosoft.com::926c89aa-e056-4c6f-b790-fe6cff453451" providerId="AD" clId="Web-{2333A451-ADCF-451F-961F-931A17A8B24A}" dt="2022-11-08T20:32:04.238" v="112"/>
        <pc:sldMkLst>
          <pc:docMk/>
          <pc:sldMk cId="3617421628" sldId="728"/>
        </pc:sldMkLst>
      </pc:sldChg>
      <pc:sldChg chg="new del">
        <pc:chgData name="Pauley, Meghan" userId="S::meghan.pauley_childrenscolorado.org#ext#@olucdenver.onmicrosoft.com::926c89aa-e056-4c6f-b790-fe6cff453451" providerId="AD" clId="Web-{2333A451-ADCF-451F-961F-931A17A8B24A}" dt="2022-11-08T20:32:23.238" v="117"/>
        <pc:sldMkLst>
          <pc:docMk/>
          <pc:sldMk cId="2684123951" sldId="729"/>
        </pc:sldMkLst>
      </pc:sldChg>
      <pc:sldChg chg="add">
        <pc:chgData name="Pauley, Meghan" userId="S::meghan.pauley_childrenscolorado.org#ext#@olucdenver.onmicrosoft.com::926c89aa-e056-4c6f-b790-fe6cff453451" providerId="AD" clId="Web-{2333A451-ADCF-451F-961F-931A17A8B24A}" dt="2022-11-08T20:32:20.925" v="116"/>
        <pc:sldMkLst>
          <pc:docMk/>
          <pc:sldMk cId="615618749" sldId="730"/>
        </pc:sldMkLst>
      </pc:sldChg>
      <pc:sldChg chg="new del">
        <pc:chgData name="Pauley, Meghan" userId="S::meghan.pauley_childrenscolorado.org#ext#@olucdenver.onmicrosoft.com::926c89aa-e056-4c6f-b790-fe6cff453451" providerId="AD" clId="Web-{2333A451-ADCF-451F-961F-931A17A8B24A}" dt="2022-11-08T20:32:38.019" v="121"/>
        <pc:sldMkLst>
          <pc:docMk/>
          <pc:sldMk cId="1480477666" sldId="731"/>
        </pc:sldMkLst>
      </pc:sldChg>
      <pc:sldChg chg="add">
        <pc:chgData name="Pauley, Meghan" userId="S::meghan.pauley_childrenscolorado.org#ext#@olucdenver.onmicrosoft.com::926c89aa-e056-4c6f-b790-fe6cff453451" providerId="AD" clId="Web-{2333A451-ADCF-451F-961F-931A17A8B24A}" dt="2022-11-08T20:32:31.988" v="119"/>
        <pc:sldMkLst>
          <pc:docMk/>
          <pc:sldMk cId="1523611739" sldId="732"/>
        </pc:sldMkLst>
      </pc:sldChg>
      <pc:sldChg chg="new del">
        <pc:chgData name="Pauley, Meghan" userId="S::meghan.pauley_childrenscolorado.org#ext#@olucdenver.onmicrosoft.com::926c89aa-e056-4c6f-b790-fe6cff453451" providerId="AD" clId="Web-{2333A451-ADCF-451F-961F-931A17A8B24A}" dt="2022-11-08T20:32:47.754" v="124"/>
        <pc:sldMkLst>
          <pc:docMk/>
          <pc:sldMk cId="1280972852" sldId="733"/>
        </pc:sldMkLst>
      </pc:sldChg>
      <pc:sldChg chg="add">
        <pc:chgData name="Pauley, Meghan" userId="S::meghan.pauley_childrenscolorado.org#ext#@olucdenver.onmicrosoft.com::926c89aa-e056-4c6f-b790-fe6cff453451" providerId="AD" clId="Web-{2333A451-ADCF-451F-961F-931A17A8B24A}" dt="2022-11-08T20:32:45.769" v="123"/>
        <pc:sldMkLst>
          <pc:docMk/>
          <pc:sldMk cId="3079748295" sldId="734"/>
        </pc:sldMkLst>
      </pc:sldChg>
    </pc:docChg>
  </pc:docChgLst>
  <pc:docChgLst>
    <pc:chgData name="Pauley, Meghan" userId="S::meghan.pauley_childrenscolorado.org#ext#@olucdenver.onmicrosoft.com::926c89aa-e056-4c6f-b790-fe6cff453451" providerId="AD" clId="Web-{F76F722F-81DB-1604-5D3B-9AAEA6D06E52}"/>
    <pc:docChg chg="modSld">
      <pc:chgData name="Pauley, Meghan" userId="S::meghan.pauley_childrenscolorado.org#ext#@olucdenver.onmicrosoft.com::926c89aa-e056-4c6f-b790-fe6cff453451" providerId="AD" clId="Web-{F76F722F-81DB-1604-5D3B-9AAEA6D06E52}" dt="2022-11-09T17:26:43.757" v="13" actId="20577"/>
      <pc:docMkLst>
        <pc:docMk/>
      </pc:docMkLst>
      <pc:sldChg chg="modSp modNotes">
        <pc:chgData name="Pauley, Meghan" userId="S::meghan.pauley_childrenscolorado.org#ext#@olucdenver.onmicrosoft.com::926c89aa-e056-4c6f-b790-fe6cff453451" providerId="AD" clId="Web-{F76F722F-81DB-1604-5D3B-9AAEA6D06E52}" dt="2022-11-09T17:26:43.757" v="13" actId="20577"/>
        <pc:sldMkLst>
          <pc:docMk/>
          <pc:sldMk cId="3341306244" sldId="722"/>
        </pc:sldMkLst>
        <pc:spChg chg="mod">
          <ac:chgData name="Pauley, Meghan" userId="S::meghan.pauley_childrenscolorado.org#ext#@olucdenver.onmicrosoft.com::926c89aa-e056-4c6f-b790-fe6cff453451" providerId="AD" clId="Web-{F76F722F-81DB-1604-5D3B-9AAEA6D06E52}" dt="2022-11-09T17:26:43.757" v="13" actId="20577"/>
          <ac:spMkLst>
            <pc:docMk/>
            <pc:sldMk cId="3341306244" sldId="722"/>
            <ac:spMk id="5" creationId="{A5A47875-4BB5-B131-8A41-B74E433C2447}"/>
          </ac:spMkLst>
        </pc:spChg>
      </pc:sldChg>
      <pc:sldChg chg="modNotes">
        <pc:chgData name="Pauley, Meghan" userId="S::meghan.pauley_childrenscolorado.org#ext#@olucdenver.onmicrosoft.com::926c89aa-e056-4c6f-b790-fe6cff453451" providerId="AD" clId="Web-{F76F722F-81DB-1604-5D3B-9AAEA6D06E52}" dt="2022-11-09T17:26:20.272" v="9"/>
        <pc:sldMkLst>
          <pc:docMk/>
          <pc:sldMk cId="3256778014" sldId="724"/>
        </pc:sldMkLst>
      </pc:sldChg>
    </pc:docChg>
  </pc:docChgLst>
  <pc:docChgLst>
    <pc:chgData name="Pauley, Meghan" userId="S::meghan.pauley_childrenscolorado.org#ext#@olucdenver.onmicrosoft.com::926c89aa-e056-4c6f-b790-fe6cff453451" providerId="AD" clId="Web-{2008EAA4-81B6-A151-AD79-D36805B3A32C}"/>
    <pc:docChg chg="addSld delSld modSld sldOrd">
      <pc:chgData name="Pauley, Meghan" userId="S::meghan.pauley_childrenscolorado.org#ext#@olucdenver.onmicrosoft.com::926c89aa-e056-4c6f-b790-fe6cff453451" providerId="AD" clId="Web-{2008EAA4-81B6-A151-AD79-D36805B3A32C}" dt="2022-11-09T23:20:57.742" v="183"/>
      <pc:docMkLst>
        <pc:docMk/>
      </pc:docMkLst>
      <pc:sldChg chg="modNotes">
        <pc:chgData name="Pauley, Meghan" userId="S::meghan.pauley_childrenscolorado.org#ext#@olucdenver.onmicrosoft.com::926c89aa-e056-4c6f-b790-fe6cff453451" providerId="AD" clId="Web-{2008EAA4-81B6-A151-AD79-D36805B3A32C}" dt="2022-11-09T23:06:49.047" v="93"/>
        <pc:sldMkLst>
          <pc:docMk/>
          <pc:sldMk cId="2797806780" sldId="265"/>
        </pc:sldMkLst>
      </pc:sldChg>
      <pc:sldChg chg="modNotes">
        <pc:chgData name="Pauley, Meghan" userId="S::meghan.pauley_childrenscolorado.org#ext#@olucdenver.onmicrosoft.com::926c89aa-e056-4c6f-b790-fe6cff453451" providerId="AD" clId="Web-{2008EAA4-81B6-A151-AD79-D36805B3A32C}" dt="2022-11-09T23:09:43.568" v="105"/>
        <pc:sldMkLst>
          <pc:docMk/>
          <pc:sldMk cId="1662692532" sldId="285"/>
        </pc:sldMkLst>
      </pc:sldChg>
      <pc:sldChg chg="modSp del">
        <pc:chgData name="Pauley, Meghan" userId="S::meghan.pauley_childrenscolorado.org#ext#@olucdenver.onmicrosoft.com::926c89aa-e056-4c6f-b790-fe6cff453451" providerId="AD" clId="Web-{2008EAA4-81B6-A151-AD79-D36805B3A32C}" dt="2022-11-09T23:03:49.746" v="65"/>
        <pc:sldMkLst>
          <pc:docMk/>
          <pc:sldMk cId="3542383784" sldId="290"/>
        </pc:sldMkLst>
        <pc:spChg chg="mod">
          <ac:chgData name="Pauley, Meghan" userId="S::meghan.pauley_childrenscolorado.org#ext#@olucdenver.onmicrosoft.com::926c89aa-e056-4c6f-b790-fe6cff453451" providerId="AD" clId="Web-{2008EAA4-81B6-A151-AD79-D36805B3A32C}" dt="2022-11-09T22:58:18.471" v="61" actId="20577"/>
          <ac:spMkLst>
            <pc:docMk/>
            <pc:sldMk cId="3542383784" sldId="290"/>
            <ac:spMk id="2" creationId="{B34C1787-2960-38F4-5F55-BCA01E2F3238}"/>
          </ac:spMkLst>
        </pc:spChg>
      </pc:sldChg>
      <pc:sldChg chg="modNotes">
        <pc:chgData name="Pauley, Meghan" userId="S::meghan.pauley_childrenscolorado.org#ext#@olucdenver.onmicrosoft.com::926c89aa-e056-4c6f-b790-fe6cff453451" providerId="AD" clId="Web-{2008EAA4-81B6-A151-AD79-D36805B3A32C}" dt="2022-11-09T22:54:39.684" v="9"/>
        <pc:sldMkLst>
          <pc:docMk/>
          <pc:sldMk cId="2274906196" sldId="705"/>
        </pc:sldMkLst>
      </pc:sldChg>
      <pc:sldChg chg="modNotes">
        <pc:chgData name="Pauley, Meghan" userId="S::meghan.pauley_childrenscolorado.org#ext#@olucdenver.onmicrosoft.com::926c89aa-e056-4c6f-b790-fe6cff453451" providerId="AD" clId="Web-{2008EAA4-81B6-A151-AD79-D36805B3A32C}" dt="2022-11-09T22:54:06.573" v="1"/>
        <pc:sldMkLst>
          <pc:docMk/>
          <pc:sldMk cId="970043991" sldId="706"/>
        </pc:sldMkLst>
      </pc:sldChg>
      <pc:sldChg chg="modSp modNotes">
        <pc:chgData name="Pauley, Meghan" userId="S::meghan.pauley_childrenscolorado.org#ext#@olucdenver.onmicrosoft.com::926c89aa-e056-4c6f-b790-fe6cff453451" providerId="AD" clId="Web-{2008EAA4-81B6-A151-AD79-D36805B3A32C}" dt="2022-11-09T23:16:53.814" v="128" actId="1076"/>
        <pc:sldMkLst>
          <pc:docMk/>
          <pc:sldMk cId="3670710337" sldId="707"/>
        </pc:sldMkLst>
        <pc:spChg chg="mod">
          <ac:chgData name="Pauley, Meghan" userId="S::meghan.pauley_childrenscolorado.org#ext#@olucdenver.onmicrosoft.com::926c89aa-e056-4c6f-b790-fe6cff453451" providerId="AD" clId="Web-{2008EAA4-81B6-A151-AD79-D36805B3A32C}" dt="2022-11-09T23:16:53.814" v="128" actId="1076"/>
          <ac:spMkLst>
            <pc:docMk/>
            <pc:sldMk cId="3670710337" sldId="707"/>
            <ac:spMk id="7" creationId="{00000000-0000-0000-0000-000000000000}"/>
          </ac:spMkLst>
        </pc:spChg>
      </pc:sldChg>
      <pc:sldChg chg="del">
        <pc:chgData name="Pauley, Meghan" userId="S::meghan.pauley_childrenscolorado.org#ext#@olucdenver.onmicrosoft.com::926c89aa-e056-4c6f-b790-fe6cff453451" providerId="AD" clId="Web-{2008EAA4-81B6-A151-AD79-D36805B3A32C}" dt="2022-11-09T22:56:52.250" v="38"/>
        <pc:sldMkLst>
          <pc:docMk/>
          <pc:sldMk cId="3437597290" sldId="710"/>
        </pc:sldMkLst>
      </pc:sldChg>
      <pc:sldChg chg="del">
        <pc:chgData name="Pauley, Meghan" userId="S::meghan.pauley_childrenscolorado.org#ext#@olucdenver.onmicrosoft.com::926c89aa-e056-4c6f-b790-fe6cff453451" providerId="AD" clId="Web-{2008EAA4-81B6-A151-AD79-D36805B3A32C}" dt="2022-11-09T23:06:56.360" v="97"/>
        <pc:sldMkLst>
          <pc:docMk/>
          <pc:sldMk cId="1546045173" sldId="712"/>
        </pc:sldMkLst>
      </pc:sldChg>
      <pc:sldChg chg="del modNotes">
        <pc:chgData name="Pauley, Meghan" userId="S::meghan.pauley_childrenscolorado.org#ext#@olucdenver.onmicrosoft.com::926c89aa-e056-4c6f-b790-fe6cff453451" providerId="AD" clId="Web-{2008EAA4-81B6-A151-AD79-D36805B3A32C}" dt="2022-11-09T23:16:11.844" v="118"/>
        <pc:sldMkLst>
          <pc:docMk/>
          <pc:sldMk cId="2680757119" sldId="720"/>
        </pc:sldMkLst>
      </pc:sldChg>
      <pc:sldChg chg="modNotes">
        <pc:chgData name="Pauley, Meghan" userId="S::meghan.pauley_childrenscolorado.org#ext#@olucdenver.onmicrosoft.com::926c89aa-e056-4c6f-b790-fe6cff453451" providerId="AD" clId="Web-{2008EAA4-81B6-A151-AD79-D36805B3A32C}" dt="2022-11-09T23:04:42.966" v="73"/>
        <pc:sldMkLst>
          <pc:docMk/>
          <pc:sldMk cId="3341306244" sldId="722"/>
        </pc:sldMkLst>
      </pc:sldChg>
      <pc:sldChg chg="modSp">
        <pc:chgData name="Pauley, Meghan" userId="S::meghan.pauley_childrenscolorado.org#ext#@olucdenver.onmicrosoft.com::926c89aa-e056-4c6f-b790-fe6cff453451" providerId="AD" clId="Web-{2008EAA4-81B6-A151-AD79-D36805B3A32C}" dt="2022-11-09T23:05:14.123" v="88" actId="1076"/>
        <pc:sldMkLst>
          <pc:docMk/>
          <pc:sldMk cId="3256778014" sldId="724"/>
        </pc:sldMkLst>
        <pc:spChg chg="mod">
          <ac:chgData name="Pauley, Meghan" userId="S::meghan.pauley_childrenscolorado.org#ext#@olucdenver.onmicrosoft.com::926c89aa-e056-4c6f-b790-fe6cff453451" providerId="AD" clId="Web-{2008EAA4-81B6-A151-AD79-D36805B3A32C}" dt="2022-11-09T23:05:14.123" v="88" actId="1076"/>
          <ac:spMkLst>
            <pc:docMk/>
            <pc:sldMk cId="3256778014" sldId="724"/>
            <ac:spMk id="2" creationId="{D5EE7BF7-EA9D-C5B0-EF3C-0BB8EA0D34C4}"/>
          </ac:spMkLst>
        </pc:spChg>
      </pc:sldChg>
      <pc:sldChg chg="modNotes">
        <pc:chgData name="Pauley, Meghan" userId="S::meghan.pauley_childrenscolorado.org#ext#@olucdenver.onmicrosoft.com::926c89aa-e056-4c6f-b790-fe6cff453451" providerId="AD" clId="Web-{2008EAA4-81B6-A151-AD79-D36805B3A32C}" dt="2022-11-09T23:06:31.328" v="91"/>
        <pc:sldMkLst>
          <pc:docMk/>
          <pc:sldMk cId="1061404523" sldId="726"/>
        </pc:sldMkLst>
      </pc:sldChg>
      <pc:sldChg chg="del">
        <pc:chgData name="Pauley, Meghan" userId="S::meghan.pauley_childrenscolorado.org#ext#@olucdenver.onmicrosoft.com::926c89aa-e056-4c6f-b790-fe6cff453451" providerId="AD" clId="Web-{2008EAA4-81B6-A151-AD79-D36805B3A32C}" dt="2022-11-09T23:06:58.235" v="98"/>
        <pc:sldMkLst>
          <pc:docMk/>
          <pc:sldMk cId="3617421628" sldId="728"/>
        </pc:sldMkLst>
      </pc:sldChg>
      <pc:sldChg chg="ord">
        <pc:chgData name="Pauley, Meghan" userId="S::meghan.pauley_childrenscolorado.org#ext#@olucdenver.onmicrosoft.com::926c89aa-e056-4c6f-b790-fe6cff453451" providerId="AD" clId="Web-{2008EAA4-81B6-A151-AD79-D36805B3A32C}" dt="2022-11-09T23:07:12.407" v="99"/>
        <pc:sldMkLst>
          <pc:docMk/>
          <pc:sldMk cId="1523611739" sldId="732"/>
        </pc:sldMkLst>
      </pc:sldChg>
      <pc:sldChg chg="ord">
        <pc:chgData name="Pauley, Meghan" userId="S::meghan.pauley_childrenscolorado.org#ext#@olucdenver.onmicrosoft.com::926c89aa-e056-4c6f-b790-fe6cff453451" providerId="AD" clId="Web-{2008EAA4-81B6-A151-AD79-D36805B3A32C}" dt="2022-11-09T23:07:14.985" v="100"/>
        <pc:sldMkLst>
          <pc:docMk/>
          <pc:sldMk cId="3079748295" sldId="734"/>
        </pc:sldMkLst>
      </pc:sldChg>
      <pc:sldChg chg="new del">
        <pc:chgData name="Pauley, Meghan" userId="S::meghan.pauley_childrenscolorado.org#ext#@olucdenver.onmicrosoft.com::926c89aa-e056-4c6f-b790-fe6cff453451" providerId="AD" clId="Web-{2008EAA4-81B6-A151-AD79-D36805B3A32C}" dt="2022-11-09T22:56:49.547" v="37"/>
        <pc:sldMkLst>
          <pc:docMk/>
          <pc:sldMk cId="1529684064" sldId="735"/>
        </pc:sldMkLst>
      </pc:sldChg>
      <pc:sldChg chg="modSp add del modNotes">
        <pc:chgData name="Pauley, Meghan" userId="S::meghan.pauley_childrenscolorado.org#ext#@olucdenver.onmicrosoft.com::926c89aa-e056-4c6f-b790-fe6cff453451" providerId="AD" clId="Web-{2008EAA4-81B6-A151-AD79-D36805B3A32C}" dt="2022-11-09T23:13:13.042" v="114"/>
        <pc:sldMkLst>
          <pc:docMk/>
          <pc:sldMk cId="2382717902" sldId="736"/>
        </pc:sldMkLst>
        <pc:spChg chg="mod">
          <ac:chgData name="Pauley, Meghan" userId="S::meghan.pauley_childrenscolorado.org#ext#@olucdenver.onmicrosoft.com::926c89aa-e056-4c6f-b790-fe6cff453451" providerId="AD" clId="Web-{2008EAA4-81B6-A151-AD79-D36805B3A32C}" dt="2022-11-09T23:11:05.289" v="110" actId="20577"/>
          <ac:spMkLst>
            <pc:docMk/>
            <pc:sldMk cId="2382717902" sldId="736"/>
            <ac:spMk id="6" creationId="{B9B6F924-22CC-A1DF-9629-6AF9514CA808}"/>
          </ac:spMkLst>
        </pc:spChg>
      </pc:sldChg>
      <pc:sldChg chg="new del">
        <pc:chgData name="Pauley, Meghan" userId="S::meghan.pauley_childrenscolorado.org#ext#@olucdenver.onmicrosoft.com::926c89aa-e056-4c6f-b790-fe6cff453451" providerId="AD" clId="Web-{2008EAA4-81B6-A151-AD79-D36805B3A32C}" dt="2022-11-09T23:03:48.074" v="64"/>
        <pc:sldMkLst>
          <pc:docMk/>
          <pc:sldMk cId="2274663928" sldId="737"/>
        </pc:sldMkLst>
      </pc:sldChg>
      <pc:sldChg chg="add modNotes">
        <pc:chgData name="Pauley, Meghan" userId="S::meghan.pauley_childrenscolorado.org#ext#@olucdenver.onmicrosoft.com::926c89aa-e056-4c6f-b790-fe6cff453451" providerId="AD" clId="Web-{2008EAA4-81B6-A151-AD79-D36805B3A32C}" dt="2022-11-09T23:04:10.074" v="69"/>
        <pc:sldMkLst>
          <pc:docMk/>
          <pc:sldMk cId="921938804" sldId="738"/>
        </pc:sldMkLst>
      </pc:sldChg>
      <pc:sldChg chg="new del">
        <pc:chgData name="Pauley, Meghan" userId="S::meghan.pauley_childrenscolorado.org#ext#@olucdenver.onmicrosoft.com::926c89aa-e056-4c6f-b790-fe6cff453451" providerId="AD" clId="Web-{2008EAA4-81B6-A151-AD79-D36805B3A32C}" dt="2022-11-09T23:06:53.860" v="96"/>
        <pc:sldMkLst>
          <pc:docMk/>
          <pc:sldMk cId="1612628127" sldId="739"/>
        </pc:sldMkLst>
      </pc:sldChg>
      <pc:sldChg chg="add">
        <pc:chgData name="Pauley, Meghan" userId="S::meghan.pauley_childrenscolorado.org#ext#@olucdenver.onmicrosoft.com::926c89aa-e056-4c6f-b790-fe6cff453451" providerId="AD" clId="Web-{2008EAA4-81B6-A151-AD79-D36805B3A32C}" dt="2022-11-09T23:06:51.594" v="95"/>
        <pc:sldMkLst>
          <pc:docMk/>
          <pc:sldMk cId="4114289790" sldId="740"/>
        </pc:sldMkLst>
      </pc:sldChg>
      <pc:sldChg chg="new del">
        <pc:chgData name="Pauley, Meghan" userId="S::meghan.pauley_childrenscolorado.org#ext#@olucdenver.onmicrosoft.com::926c89aa-e056-4c6f-b790-fe6cff453451" providerId="AD" clId="Web-{2008EAA4-81B6-A151-AD79-D36805B3A32C}" dt="2022-11-09T23:13:11.105" v="113"/>
        <pc:sldMkLst>
          <pc:docMk/>
          <pc:sldMk cId="902635672" sldId="741"/>
        </pc:sldMkLst>
      </pc:sldChg>
      <pc:sldChg chg="modSp add modNotes">
        <pc:chgData name="Pauley, Meghan" userId="S::meghan.pauley_childrenscolorado.org#ext#@olucdenver.onmicrosoft.com::926c89aa-e056-4c6f-b790-fe6cff453451" providerId="AD" clId="Web-{2008EAA4-81B6-A151-AD79-D36805B3A32C}" dt="2022-11-09T23:20:57.742" v="183"/>
        <pc:sldMkLst>
          <pc:docMk/>
          <pc:sldMk cId="2393355609" sldId="742"/>
        </pc:sldMkLst>
        <pc:graphicFrameChg chg="mod">
          <ac:chgData name="Pauley, Meghan" userId="S::meghan.pauley_childrenscolorado.org#ext#@olucdenver.onmicrosoft.com::926c89aa-e056-4c6f-b790-fe6cff453451" providerId="AD" clId="Web-{2008EAA4-81B6-A151-AD79-D36805B3A32C}" dt="2022-11-09T23:18:05.753" v="131" actId="14100"/>
          <ac:graphicFrameMkLst>
            <pc:docMk/>
            <pc:sldMk cId="2393355609" sldId="742"/>
            <ac:graphicFrameMk id="5" creationId="{943E88C1-1B2B-42A5-15B0-C875DF8C0B10}"/>
          </ac:graphicFrameMkLst>
        </pc:graphicFrameChg>
      </pc:sldChg>
      <pc:sldChg chg="new del">
        <pc:chgData name="Pauley, Meghan" userId="S::meghan.pauley_childrenscolorado.org#ext#@olucdenver.onmicrosoft.com::926c89aa-e056-4c6f-b790-fe6cff453451" providerId="AD" clId="Web-{2008EAA4-81B6-A151-AD79-D36805B3A32C}" dt="2022-11-09T23:16:00.859" v="117"/>
        <pc:sldMkLst>
          <pc:docMk/>
          <pc:sldMk cId="2375370389" sldId="743"/>
        </pc:sldMkLst>
      </pc:sldChg>
      <pc:sldChg chg="modSp add">
        <pc:chgData name="Pauley, Meghan" userId="S::meghan.pauley_childrenscolorado.org#ext#@olucdenver.onmicrosoft.com::926c89aa-e056-4c6f-b790-fe6cff453451" providerId="AD" clId="Web-{2008EAA4-81B6-A151-AD79-D36805B3A32C}" dt="2022-11-09T23:18:18.519" v="132" actId="1076"/>
        <pc:sldMkLst>
          <pc:docMk/>
          <pc:sldMk cId="3682042141" sldId="744"/>
        </pc:sldMkLst>
        <pc:spChg chg="mod">
          <ac:chgData name="Pauley, Meghan" userId="S::meghan.pauley_childrenscolorado.org#ext#@olucdenver.onmicrosoft.com::926c89aa-e056-4c6f-b790-fe6cff453451" providerId="AD" clId="Web-{2008EAA4-81B6-A151-AD79-D36805B3A32C}" dt="2022-11-09T23:18:18.519" v="132" actId="1076"/>
          <ac:spMkLst>
            <pc:docMk/>
            <pc:sldMk cId="3682042141" sldId="744"/>
            <ac:spMk id="5" creationId="{EA66030E-D992-3AEF-CF3B-C465DAA4753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1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layout>
        <c:manualLayout>
          <c:xMode val="edge"/>
          <c:yMode val="edge"/>
          <c:x val="0.35256544776142329"/>
          <c:y val="3.2880939928852895E-2"/>
        </c:manualLayout>
      </c:layout>
      <c:overlay val="0"/>
      <c:spPr>
        <a:noFill/>
        <a:ln>
          <a:noFill/>
        </a:ln>
        <a:effectLst/>
      </c:spPr>
      <c:txPr>
        <a:bodyPr rot="0" spcFirstLastPara="1" vertOverflow="ellipsis" vert="horz" wrap="square" anchor="ctr" anchorCtr="1"/>
        <a:lstStyle/>
        <a:p>
          <a:pPr>
            <a:defRPr sz="2000" b="1" i="0" u="sng"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All Participants (N=1087)</c:v>
                </c:pt>
              </c:strCache>
            </c:strRef>
          </c:tx>
          <c:spPr>
            <a:solidFill>
              <a:srgbClr val="2F0DFB"/>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0"/>
            <c:invertIfNegative val="0"/>
            <c:bubble3D val="0"/>
            <c:spPr>
              <a:solidFill>
                <a:srgbClr val="2F0DFB"/>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0640-4CFC-82D9-A6C16D843B10}"/>
              </c:ext>
            </c:extLst>
          </c:dPt>
          <c:dPt>
            <c:idx val="1"/>
            <c:invertIfNegative val="0"/>
            <c:bubble3D val="0"/>
            <c:spPr>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0640-4CFC-82D9-A6C16D843B10}"/>
              </c:ext>
            </c:extLst>
          </c:dPt>
          <c:dPt>
            <c:idx val="2"/>
            <c:invertIfNegative val="0"/>
            <c:bubble3D val="0"/>
            <c:spPr>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0640-4CFC-82D9-A6C16D843B10}"/>
              </c:ext>
            </c:extLst>
          </c:dPt>
          <c:dPt>
            <c:idx val="3"/>
            <c:invertIfNegative val="0"/>
            <c:bubble3D val="0"/>
            <c:spPr>
              <a:solidFill>
                <a:srgbClr val="FB8F1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0640-4CFC-82D9-A6C16D843B10}"/>
              </c:ext>
            </c:extLst>
          </c:dPt>
          <c:dPt>
            <c:idx val="4"/>
            <c:invertIfNegative val="0"/>
            <c:bubble3D val="0"/>
            <c:spPr>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0640-4CFC-82D9-A6C16D843B10}"/>
              </c:ext>
            </c:extLst>
          </c:dPt>
          <c:dLbls>
            <c:dLbl>
              <c:idx val="0"/>
              <c:tx>
                <c:rich>
                  <a:bodyPr/>
                  <a:lstStyle/>
                  <a:p>
                    <a:r>
                      <a:rPr lang="en-US"/>
                      <a:t>1.2%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0640-4CFC-82D9-A6C16D843B10}"/>
                </c:ext>
              </c:extLst>
            </c:dLbl>
            <c:dLbl>
              <c:idx val="1"/>
              <c:tx>
                <c:rich>
                  <a:bodyPr/>
                  <a:lstStyle/>
                  <a:p>
                    <a:r>
                      <a:rPr lang="en-US"/>
                      <a:t>0.1%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0640-4CFC-82D9-A6C16D843B10}"/>
                </c:ext>
              </c:extLst>
            </c:dLbl>
            <c:dLbl>
              <c:idx val="2"/>
              <c:tx>
                <c:rich>
                  <a:bodyPr/>
                  <a:lstStyle/>
                  <a:p>
                    <a:r>
                      <a:rPr lang="en-US"/>
                      <a:t>0.6%</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0640-4CFC-82D9-A6C16D843B10}"/>
                </c:ext>
              </c:extLst>
            </c:dLbl>
            <c:dLbl>
              <c:idx val="3"/>
              <c:tx>
                <c:rich>
                  <a:bodyPr/>
                  <a:lstStyle/>
                  <a:p>
                    <a:r>
                      <a:rPr lang="en-US"/>
                      <a:t>2.7%</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0640-4CFC-82D9-A6C16D843B10}"/>
                </c:ext>
              </c:extLst>
            </c:dLbl>
            <c:dLbl>
              <c:idx val="4"/>
              <c:tx>
                <c:rich>
                  <a:bodyPr/>
                  <a:lstStyle/>
                  <a:p>
                    <a:r>
                      <a:rPr lang="en-US"/>
                      <a:t>1.6%</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0640-4CFC-82D9-A6C16D843B10}"/>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mIAA</c:v>
                </c:pt>
                <c:pt idx="1">
                  <c:v>IA2A</c:v>
                </c:pt>
                <c:pt idx="2">
                  <c:v>ZnT8A</c:v>
                </c:pt>
                <c:pt idx="3">
                  <c:v>GADA</c:v>
                </c:pt>
                <c:pt idx="4">
                  <c:v>TGA</c:v>
                </c:pt>
              </c:strCache>
            </c:strRef>
          </c:cat>
          <c:val>
            <c:numRef>
              <c:f>Sheet1!$B$2:$B$6</c:f>
              <c:numCache>
                <c:formatCode>0.00%</c:formatCode>
                <c:ptCount val="5"/>
                <c:pt idx="0">
                  <c:v>1.2E-2</c:v>
                </c:pt>
                <c:pt idx="1">
                  <c:v>8.9999999999999998E-4</c:v>
                </c:pt>
                <c:pt idx="2">
                  <c:v>5.4999999999999997E-3</c:v>
                </c:pt>
                <c:pt idx="3">
                  <c:v>2.6700000000000002E-2</c:v>
                </c:pt>
                <c:pt idx="4">
                  <c:v>1.5599999999999999E-2</c:v>
                </c:pt>
              </c:numCache>
            </c:numRef>
          </c:val>
          <c:extLst>
            <c:ext xmlns:c16="http://schemas.microsoft.com/office/drawing/2014/chart" uri="{C3380CC4-5D6E-409C-BE32-E72D297353CC}">
              <c16:uniqueId val="{0000000A-0640-4CFC-82D9-A6C16D843B10}"/>
            </c:ext>
          </c:extLst>
        </c:ser>
        <c:dLbls>
          <c:dLblPos val="outEnd"/>
          <c:showLegendKey val="0"/>
          <c:showVal val="1"/>
          <c:showCatName val="0"/>
          <c:showSerName val="0"/>
          <c:showPercent val="0"/>
          <c:showBubbleSize val="0"/>
        </c:dLbls>
        <c:gapWidth val="115"/>
        <c:overlap val="-20"/>
        <c:axId val="1203563872"/>
        <c:axId val="1203566368"/>
      </c:barChart>
      <c:catAx>
        <c:axId val="120356387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sng" strike="noStrike" kern="1200" baseline="0">
                <a:solidFill>
                  <a:schemeClr val="tx1"/>
                </a:solidFill>
                <a:latin typeface="+mn-lt"/>
                <a:ea typeface="+mn-ea"/>
                <a:cs typeface="+mn-cs"/>
              </a:defRPr>
            </a:pPr>
            <a:endParaRPr lang="en-US"/>
          </a:p>
        </c:txPr>
        <c:crossAx val="1203566368"/>
        <c:crosses val="autoZero"/>
        <c:auto val="1"/>
        <c:lblAlgn val="ctr"/>
        <c:lblOffset val="100"/>
        <c:noMultiLvlLbl val="0"/>
      </c:catAx>
      <c:valAx>
        <c:axId val="1203566368"/>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203563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790474394345173E-2"/>
          <c:y val="6.6942344049846308E-2"/>
          <c:w val="0.92111077691965759"/>
          <c:h val="0.84565949093971204"/>
        </c:manualLayout>
      </c:layout>
      <c:barChart>
        <c:barDir val="col"/>
        <c:grouping val="clustered"/>
        <c:varyColors val="0"/>
        <c:ser>
          <c:idx val="0"/>
          <c:order val="0"/>
          <c:tx>
            <c:strRef>
              <c:f>Sheet1!$B$1</c:f>
              <c:strCache>
                <c:ptCount val="1"/>
                <c:pt idx="0">
                  <c:v>mIAA</c:v>
                </c:pt>
              </c:strCache>
            </c:strRef>
          </c:tx>
          <c:spPr>
            <a:solidFill>
              <a:srgbClr val="0070C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Multiple (n=6)</c:v>
                </c:pt>
                <c:pt idx="1">
                  <c:v>Single by RBA and ECL (n=19)</c:v>
                </c:pt>
                <c:pt idx="2">
                  <c:v>Single by RBA or ECL (n=17)</c:v>
                </c:pt>
              </c:strCache>
            </c:strRef>
          </c:cat>
          <c:val>
            <c:numRef>
              <c:f>Sheet1!$B$2:$B$4</c:f>
              <c:numCache>
                <c:formatCode>0.0%</c:formatCode>
                <c:ptCount val="3"/>
                <c:pt idx="0">
                  <c:v>0.5</c:v>
                </c:pt>
                <c:pt idx="1">
                  <c:v>0.27800000000000002</c:v>
                </c:pt>
                <c:pt idx="2">
                  <c:v>0.29399999999999998</c:v>
                </c:pt>
              </c:numCache>
            </c:numRef>
          </c:val>
          <c:extLst>
            <c:ext xmlns:c16="http://schemas.microsoft.com/office/drawing/2014/chart" uri="{C3380CC4-5D6E-409C-BE32-E72D297353CC}">
              <c16:uniqueId val="{00000000-0F28-4642-B734-7DE261D50749}"/>
            </c:ext>
          </c:extLst>
        </c:ser>
        <c:ser>
          <c:idx val="1"/>
          <c:order val="1"/>
          <c:tx>
            <c:strRef>
              <c:f>Sheet1!$C$1</c:f>
              <c:strCache>
                <c:ptCount val="1"/>
                <c:pt idx="0">
                  <c:v>IA2A</c:v>
                </c:pt>
              </c:strCache>
            </c:strRef>
          </c:tx>
          <c:spPr>
            <a:solidFill>
              <a:srgbClr val="00B05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Multiple (n=6)</c:v>
                </c:pt>
                <c:pt idx="1">
                  <c:v>Single by RBA and ECL (n=19)</c:v>
                </c:pt>
                <c:pt idx="2">
                  <c:v>Single by RBA or ECL (n=17)</c:v>
                </c:pt>
              </c:strCache>
            </c:strRef>
          </c:cat>
          <c:val>
            <c:numRef>
              <c:f>Sheet1!$C$2:$C$4</c:f>
              <c:numCache>
                <c:formatCode>0.0%</c:formatCode>
                <c:ptCount val="3"/>
                <c:pt idx="0">
                  <c:v>0.16700000000000001</c:v>
                </c:pt>
                <c:pt idx="1">
                  <c:v>0</c:v>
                </c:pt>
                <c:pt idx="2">
                  <c:v>0</c:v>
                </c:pt>
              </c:numCache>
            </c:numRef>
          </c:val>
          <c:extLst>
            <c:ext xmlns:c16="http://schemas.microsoft.com/office/drawing/2014/chart" uri="{C3380CC4-5D6E-409C-BE32-E72D297353CC}">
              <c16:uniqueId val="{00000001-0F28-4642-B734-7DE261D50749}"/>
            </c:ext>
          </c:extLst>
        </c:ser>
        <c:ser>
          <c:idx val="2"/>
          <c:order val="2"/>
          <c:tx>
            <c:strRef>
              <c:f>Sheet1!$D$1</c:f>
              <c:strCache>
                <c:ptCount val="1"/>
                <c:pt idx="0">
                  <c:v>ZnT8A</c:v>
                </c:pt>
              </c:strCache>
            </c:strRef>
          </c:tx>
          <c:spPr>
            <a:solidFill>
              <a:srgbClr val="FFFF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8.1109660443393402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2A0-4067-89A9-60098650DBAC}"/>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Multiple (n=6)</c:v>
                </c:pt>
                <c:pt idx="1">
                  <c:v>Single by RBA and ECL (n=19)</c:v>
                </c:pt>
                <c:pt idx="2">
                  <c:v>Single by RBA or ECL (n=17)</c:v>
                </c:pt>
              </c:strCache>
            </c:strRef>
          </c:cat>
          <c:val>
            <c:numRef>
              <c:f>Sheet1!$D$2:$D$4</c:f>
              <c:numCache>
                <c:formatCode>0.0%</c:formatCode>
                <c:ptCount val="3"/>
                <c:pt idx="0">
                  <c:v>0.66700000000000004</c:v>
                </c:pt>
                <c:pt idx="1">
                  <c:v>5.6000000000000001E-2</c:v>
                </c:pt>
                <c:pt idx="2">
                  <c:v>5.8999999999999997E-2</c:v>
                </c:pt>
              </c:numCache>
            </c:numRef>
          </c:val>
          <c:extLst>
            <c:ext xmlns:c16="http://schemas.microsoft.com/office/drawing/2014/chart" uri="{C3380CC4-5D6E-409C-BE32-E72D297353CC}">
              <c16:uniqueId val="{00000002-0F28-4642-B734-7DE261D50749}"/>
            </c:ext>
          </c:extLst>
        </c:ser>
        <c:ser>
          <c:idx val="3"/>
          <c:order val="3"/>
          <c:tx>
            <c:strRef>
              <c:f>Sheet1!$E$1</c:f>
              <c:strCache>
                <c:ptCount val="1"/>
                <c:pt idx="0">
                  <c:v>GADA</c:v>
                </c:pt>
              </c:strCache>
            </c:strRef>
          </c:tx>
          <c:spPr>
            <a:solidFill>
              <a:srgbClr val="FB8F19"/>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Multiple (n=6)</c:v>
                </c:pt>
                <c:pt idx="1">
                  <c:v>Single by RBA and ECL (n=19)</c:v>
                </c:pt>
                <c:pt idx="2">
                  <c:v>Single by RBA or ECL (n=17)</c:v>
                </c:pt>
              </c:strCache>
            </c:strRef>
          </c:cat>
          <c:val>
            <c:numRef>
              <c:f>Sheet1!$E$2:$E$4</c:f>
              <c:numCache>
                <c:formatCode>0.0%</c:formatCode>
                <c:ptCount val="3"/>
                <c:pt idx="0">
                  <c:v>0.83299999999999996</c:v>
                </c:pt>
                <c:pt idx="1">
                  <c:v>0.72199999999999998</c:v>
                </c:pt>
                <c:pt idx="2">
                  <c:v>0.64700000000000002</c:v>
                </c:pt>
              </c:numCache>
            </c:numRef>
          </c:val>
          <c:extLst>
            <c:ext xmlns:c16="http://schemas.microsoft.com/office/drawing/2014/chart" uri="{C3380CC4-5D6E-409C-BE32-E72D297353CC}">
              <c16:uniqueId val="{00000003-0F28-4642-B734-7DE261D50749}"/>
            </c:ext>
          </c:extLst>
        </c:ser>
        <c:dLbls>
          <c:dLblPos val="outEnd"/>
          <c:showLegendKey val="0"/>
          <c:showVal val="1"/>
          <c:showCatName val="0"/>
          <c:showSerName val="0"/>
          <c:showPercent val="0"/>
          <c:showBubbleSize val="0"/>
        </c:dLbls>
        <c:gapWidth val="100"/>
        <c:overlap val="-24"/>
        <c:axId val="1201332448"/>
        <c:axId val="1201322048"/>
      </c:barChart>
      <c:catAx>
        <c:axId val="120133244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t" anchorCtr="0"/>
          <a:lstStyle/>
          <a:p>
            <a:pPr>
              <a:defRPr sz="2000" b="1" i="0" u="none" strike="noStrike" kern="1200" baseline="0">
                <a:solidFill>
                  <a:schemeClr val="tx1"/>
                </a:solidFill>
                <a:latin typeface="+mn-lt"/>
                <a:ea typeface="+mn-ea"/>
                <a:cs typeface="+mn-cs"/>
              </a:defRPr>
            </a:pPr>
            <a:endParaRPr lang="en-US"/>
          </a:p>
        </c:txPr>
        <c:crossAx val="1201322048"/>
        <c:crosses val="autoZero"/>
        <c:auto val="1"/>
        <c:lblAlgn val="ctr"/>
        <c:lblOffset val="0"/>
        <c:noMultiLvlLbl val="0"/>
      </c:catAx>
      <c:valAx>
        <c:axId val="1201322048"/>
        <c:scaling>
          <c:orientation val="minMax"/>
          <c:max val="0.9"/>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201332448"/>
        <c:crosses val="autoZero"/>
        <c:crossBetween val="between"/>
        <c:majorUnit val="0.1"/>
      </c:valAx>
      <c:spPr>
        <a:noFill/>
        <a:ln>
          <a:noFill/>
        </a:ln>
        <a:effectLst/>
      </c:spPr>
    </c:plotArea>
    <c:legend>
      <c:legendPos val="t"/>
      <c:layout>
        <c:manualLayout>
          <c:xMode val="edge"/>
          <c:yMode val="edge"/>
          <c:x val="0.60315370300650784"/>
          <c:y val="5.3099920923720088E-2"/>
          <c:w val="0.39084306719283984"/>
          <c:h val="7.2608624715117892E-2"/>
        </c:manualLayout>
      </c:layout>
      <c:overlay val="1"/>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255812569964798E-2"/>
          <c:y val="6.9920309146029022E-2"/>
          <c:w val="0.89990444704235539"/>
          <c:h val="0.81274990112521317"/>
        </c:manualLayout>
      </c:layout>
      <c:barChart>
        <c:barDir val="col"/>
        <c:grouping val="clustered"/>
        <c:varyColors val="0"/>
        <c:ser>
          <c:idx val="0"/>
          <c:order val="0"/>
          <c:tx>
            <c:strRef>
              <c:f>Sheet1!$B$1</c:f>
              <c:strCache>
                <c:ptCount val="1"/>
                <c:pt idx="0">
                  <c:v>Adults (N=1,087)</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Any Islet Autoantibody</c:v>
                </c:pt>
                <c:pt idx="1">
                  <c:v>Multiple</c:v>
                </c:pt>
                <c:pt idx="2">
                  <c:v>Single by RBA and ECL</c:v>
                </c:pt>
                <c:pt idx="3">
                  <c:v>Single by RBA or ECL</c:v>
                </c:pt>
              </c:strCache>
            </c:strRef>
          </c:cat>
          <c:val>
            <c:numRef>
              <c:f>Sheet1!$B$2:$B$5</c:f>
              <c:numCache>
                <c:formatCode>0.0%</c:formatCode>
                <c:ptCount val="4"/>
                <c:pt idx="0">
                  <c:v>3.9E-2</c:v>
                </c:pt>
                <c:pt idx="1">
                  <c:v>6.0000000000000001E-3</c:v>
                </c:pt>
                <c:pt idx="2">
                  <c:v>1.7000000000000001E-2</c:v>
                </c:pt>
                <c:pt idx="3">
                  <c:v>1.6E-2</c:v>
                </c:pt>
              </c:numCache>
            </c:numRef>
          </c:val>
          <c:extLst>
            <c:ext xmlns:c16="http://schemas.microsoft.com/office/drawing/2014/chart" uri="{C3380CC4-5D6E-409C-BE32-E72D297353CC}">
              <c16:uniqueId val="{00000000-134A-4F49-9224-D36F64FC0CEF}"/>
            </c:ext>
          </c:extLst>
        </c:ser>
        <c:ser>
          <c:idx val="1"/>
          <c:order val="1"/>
          <c:tx>
            <c:strRef>
              <c:f>Sheet1!$C$1</c:f>
              <c:strCache>
                <c:ptCount val="1"/>
                <c:pt idx="0">
                  <c:v>Youth (N=29,441)</c:v>
                </c:pt>
              </c:strCache>
            </c:strRef>
          </c:tx>
          <c:spPr>
            <a:solidFill>
              <a:srgbClr val="FB8F1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Any Islet Autoantibody</c:v>
                </c:pt>
                <c:pt idx="1">
                  <c:v>Multiple</c:v>
                </c:pt>
                <c:pt idx="2">
                  <c:v>Single by RBA and ECL</c:v>
                </c:pt>
                <c:pt idx="3">
                  <c:v>Single by RBA or ECL</c:v>
                </c:pt>
              </c:strCache>
            </c:strRef>
          </c:cat>
          <c:val>
            <c:numRef>
              <c:f>Sheet1!$C$2:$C$5</c:f>
              <c:numCache>
                <c:formatCode>0.0%</c:formatCode>
                <c:ptCount val="4"/>
                <c:pt idx="0">
                  <c:v>3.2000000000000001E-2</c:v>
                </c:pt>
                <c:pt idx="1">
                  <c:v>4.0000000000000001E-3</c:v>
                </c:pt>
                <c:pt idx="2">
                  <c:v>5.0000000000000001E-3</c:v>
                </c:pt>
                <c:pt idx="3">
                  <c:v>2.1999999999999999E-2</c:v>
                </c:pt>
              </c:numCache>
            </c:numRef>
          </c:val>
          <c:extLst>
            <c:ext xmlns:c16="http://schemas.microsoft.com/office/drawing/2014/chart" uri="{C3380CC4-5D6E-409C-BE32-E72D297353CC}">
              <c16:uniqueId val="{00000001-134A-4F49-9224-D36F64FC0CEF}"/>
            </c:ext>
          </c:extLst>
        </c:ser>
        <c:dLbls>
          <c:dLblPos val="outEnd"/>
          <c:showLegendKey val="0"/>
          <c:showVal val="1"/>
          <c:showCatName val="0"/>
          <c:showSerName val="0"/>
          <c:showPercent val="0"/>
          <c:showBubbleSize val="0"/>
        </c:dLbls>
        <c:gapWidth val="219"/>
        <c:overlap val="-27"/>
        <c:axId val="203817680"/>
        <c:axId val="203821008"/>
      </c:barChart>
      <c:catAx>
        <c:axId val="203817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sng" strike="noStrike" kern="1200" baseline="0">
                <a:solidFill>
                  <a:schemeClr val="tx1"/>
                </a:solidFill>
                <a:latin typeface="+mn-lt"/>
                <a:ea typeface="+mn-ea"/>
                <a:cs typeface="+mn-cs"/>
              </a:defRPr>
            </a:pPr>
            <a:endParaRPr lang="en-US"/>
          </a:p>
        </c:txPr>
        <c:crossAx val="203821008"/>
        <c:crosses val="autoZero"/>
        <c:auto val="1"/>
        <c:lblAlgn val="ctr"/>
        <c:lblOffset val="100"/>
        <c:noMultiLvlLbl val="0"/>
      </c:catAx>
      <c:valAx>
        <c:axId val="203821008"/>
        <c:scaling>
          <c:orientation val="minMax"/>
          <c:max val="4.5000000000000012E-2"/>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203817680"/>
        <c:crosses val="autoZero"/>
        <c:crossBetween val="between"/>
      </c:valAx>
      <c:spPr>
        <a:noFill/>
        <a:ln>
          <a:noFill/>
        </a:ln>
        <a:effectLst/>
      </c:spPr>
    </c:plotArea>
    <c:legend>
      <c:legendPos val="t"/>
      <c:layout>
        <c:manualLayout>
          <c:xMode val="edge"/>
          <c:yMode val="edge"/>
          <c:x val="0.33826874807392698"/>
          <c:y val="7.26388097149165E-2"/>
          <c:w val="0.56456755316441165"/>
          <c:h val="9.8707442122236116E-2"/>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col"/>
        <c:grouping val="clustered"/>
        <c:varyColors val="0"/>
        <c:ser>
          <c:idx val="0"/>
          <c:order val="0"/>
          <c:tx>
            <c:strRef>
              <c:f>Sheet1!$B$1</c:f>
              <c:strCache>
                <c:ptCount val="1"/>
                <c:pt idx="0">
                  <c:v>2</c:v>
                </c:pt>
              </c:strCache>
            </c:strRef>
          </c:tx>
          <c:spPr>
            <a:solidFill>
              <a:schemeClr val="accent5">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Adults (n=6)</c:v>
                </c:pt>
              </c:strCache>
            </c:strRef>
          </c:cat>
          <c:val>
            <c:numRef>
              <c:f>Sheet1!$B$2</c:f>
              <c:numCache>
                <c:formatCode>0.00%</c:formatCode>
                <c:ptCount val="1"/>
                <c:pt idx="0">
                  <c:v>0.83299999999999996</c:v>
                </c:pt>
              </c:numCache>
            </c:numRef>
          </c:val>
          <c:extLst>
            <c:ext xmlns:c16="http://schemas.microsoft.com/office/drawing/2014/chart" uri="{C3380CC4-5D6E-409C-BE32-E72D297353CC}">
              <c16:uniqueId val="{00000000-CDC0-4914-9F2A-BE12F98F71AE}"/>
            </c:ext>
          </c:extLst>
        </c:ser>
        <c:ser>
          <c:idx val="1"/>
          <c:order val="1"/>
          <c:tx>
            <c:strRef>
              <c:f>Sheet1!$C$1</c:f>
              <c:strCache>
                <c:ptCount val="1"/>
                <c:pt idx="0">
                  <c:v>3</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Adults (n=6)</c:v>
                </c:pt>
              </c:strCache>
            </c:strRef>
          </c:cat>
          <c:val>
            <c:numRef>
              <c:f>Sheet1!$C$2</c:f>
              <c:numCache>
                <c:formatCode>0.00%</c:formatCode>
                <c:ptCount val="1"/>
                <c:pt idx="0">
                  <c:v>0.16700000000000001</c:v>
                </c:pt>
              </c:numCache>
            </c:numRef>
          </c:val>
          <c:extLst>
            <c:ext xmlns:c16="http://schemas.microsoft.com/office/drawing/2014/chart" uri="{C3380CC4-5D6E-409C-BE32-E72D297353CC}">
              <c16:uniqueId val="{00000001-CDC0-4914-9F2A-BE12F98F71AE}"/>
            </c:ext>
          </c:extLst>
        </c:ser>
        <c:ser>
          <c:idx val="2"/>
          <c:order val="2"/>
          <c:tx>
            <c:strRef>
              <c:f>Sheet1!$D$1</c:f>
              <c:strCache>
                <c:ptCount val="1"/>
                <c:pt idx="0">
                  <c:v>4</c:v>
                </c:pt>
              </c:strCache>
            </c:strRef>
          </c:tx>
          <c:spPr>
            <a:solidFill>
              <a:schemeClr val="accent5">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Adults (n=6)</c:v>
                </c:pt>
              </c:strCache>
            </c:strRef>
          </c:cat>
          <c:val>
            <c:numRef>
              <c:f>Sheet1!$D$2</c:f>
              <c:numCache>
                <c:formatCode>0%</c:formatCode>
                <c:ptCount val="1"/>
                <c:pt idx="0">
                  <c:v>0</c:v>
                </c:pt>
              </c:numCache>
            </c:numRef>
          </c:val>
          <c:extLst>
            <c:ext xmlns:c16="http://schemas.microsoft.com/office/drawing/2014/chart" uri="{C3380CC4-5D6E-409C-BE32-E72D297353CC}">
              <c16:uniqueId val="{00000002-CDC0-4914-9F2A-BE12F98F71AE}"/>
            </c:ext>
          </c:extLst>
        </c:ser>
        <c:dLbls>
          <c:dLblPos val="outEnd"/>
          <c:showLegendKey val="0"/>
          <c:showVal val="1"/>
          <c:showCatName val="0"/>
          <c:showSerName val="0"/>
          <c:showPercent val="0"/>
          <c:showBubbleSize val="0"/>
        </c:dLbls>
        <c:gapWidth val="219"/>
        <c:overlap val="-27"/>
        <c:axId val="289341263"/>
        <c:axId val="289358319"/>
      </c:barChart>
      <c:catAx>
        <c:axId val="2893412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9358319"/>
        <c:crosses val="autoZero"/>
        <c:auto val="1"/>
        <c:lblAlgn val="ctr"/>
        <c:lblOffset val="100"/>
        <c:noMultiLvlLbl val="0"/>
      </c:catAx>
      <c:valAx>
        <c:axId val="2893583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Percent of MAB+ Group with 2,</a:t>
                </a:r>
                <a:r>
                  <a:rPr lang="en-US" baseline="0" dirty="0"/>
                  <a:t> 3, or 4 Abs Positive</a:t>
                </a:r>
                <a:endParaRPr lang="en-US" dirty="0"/>
              </a:p>
            </c:rich>
          </c:tx>
          <c:layout>
            <c:manualLayout>
              <c:xMode val="edge"/>
              <c:yMode val="edge"/>
              <c:x val="1.3998001427079713E-2"/>
              <c:y val="0.11887191631065684"/>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9341263"/>
        <c:crosses val="autoZero"/>
        <c:crossBetween val="between"/>
      </c:valAx>
      <c:spPr>
        <a:noFill/>
        <a:ln w="3175">
          <a:solidFill>
            <a:schemeClr val="accent6">
              <a:lumMod val="75000"/>
            </a:schemeClr>
          </a:solidFill>
        </a:ln>
        <a:effectLst/>
      </c:spPr>
    </c:plotArea>
    <c:legend>
      <c:legendPos val="b"/>
      <c:layout>
        <c:manualLayout>
          <c:xMode val="edge"/>
          <c:yMode val="edge"/>
          <c:x val="0.65643249321997299"/>
          <c:y val="0.43692337359034972"/>
          <c:w val="0.20676921856019256"/>
          <c:h val="7.2705448725233088E-2"/>
        </c:manualLayout>
      </c:layout>
      <c:overlay val="0"/>
      <c:spPr>
        <a:noFill/>
        <a:ln w="19050">
          <a:solidFill>
            <a:schemeClr val="tx1"/>
          </a:solid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128" b="1" i="0" u="none" strike="noStrike" kern="1200" baseline="0">
                <a:solidFill>
                  <a:schemeClr val="tx1"/>
                </a:solidFill>
                <a:latin typeface="+mn-lt"/>
                <a:ea typeface="+mn-ea"/>
                <a:cs typeface="+mn-cs"/>
              </a:defRPr>
            </a:pPr>
            <a:r>
              <a:rPr lang="en-US" sz="2400" dirty="0">
                <a:solidFill>
                  <a:schemeClr val="tx1"/>
                </a:solidFill>
              </a:rPr>
              <a:t>T1D FDRs  n=112</a:t>
            </a:r>
          </a:p>
        </c:rich>
      </c:tx>
      <c:layout>
        <c:manualLayout>
          <c:xMode val="edge"/>
          <c:yMode val="edge"/>
          <c:x val="0.11124119803303173"/>
          <c:y val="2.5094455486541534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Relatives Comprising Positive FDR Status</c:v>
                </c:pt>
              </c:strCache>
            </c:strRef>
          </c:tx>
          <c:dPt>
            <c:idx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3052-4D73-8B00-7A60D45D0DF6}"/>
              </c:ext>
            </c:extLst>
          </c:dPt>
          <c:dPt>
            <c:idx val="1"/>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3052-4D73-8B00-7A60D45D0DF6}"/>
              </c:ext>
            </c:extLst>
          </c:dPt>
          <c:dPt>
            <c:idx val="2"/>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3052-4D73-8B00-7A60D45D0DF6}"/>
              </c:ext>
            </c:extLst>
          </c:dPt>
          <c:dPt>
            <c:idx val="3"/>
            <c:bubble3D val="0"/>
            <c:spPr>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3052-4D73-8B00-7A60D45D0DF6}"/>
              </c:ext>
            </c:extLst>
          </c:dPt>
          <c:dPt>
            <c:idx val="4"/>
            <c:bubble3D val="0"/>
            <c:spPr>
              <a:gradFill rotWithShape="1">
                <a:gsLst>
                  <a:gs pos="0">
                    <a:schemeClr val="accent5">
                      <a:tint val="100000"/>
                      <a:shade val="100000"/>
                      <a:satMod val="130000"/>
                    </a:schemeClr>
                  </a:gs>
                  <a:gs pos="100000">
                    <a:schemeClr val="accent5">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3052-4D73-8B00-7A60D45D0DF6}"/>
              </c:ext>
            </c:extLst>
          </c:dPt>
          <c:dLbls>
            <c:dLbl>
              <c:idx val="0"/>
              <c:layout>
                <c:manualLayout>
                  <c:x val="-0.21370220402805826"/>
                  <c:y val="3.57568547052982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052-4D73-8B00-7A60D45D0DF6}"/>
                </c:ext>
              </c:extLst>
            </c:dLbl>
            <c:dLbl>
              <c:idx val="1"/>
              <c:layout>
                <c:manualLayout>
                  <c:x val="-5.237039527743962E-3"/>
                  <c:y val="-0.15293654527726958"/>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052-4D73-8B00-7A60D45D0DF6}"/>
                </c:ext>
              </c:extLst>
            </c:dLbl>
            <c:dLbl>
              <c:idx val="2"/>
              <c:layout>
                <c:manualLayout>
                  <c:x val="0.12846331109927273"/>
                  <c:y val="-9.070646710244224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052-4D73-8B00-7A60D45D0DF6}"/>
                </c:ext>
              </c:extLst>
            </c:dLbl>
            <c:dLbl>
              <c:idx val="3"/>
              <c:layout>
                <c:manualLayout>
                  <c:x val="0.12873119338096134"/>
                  <c:y val="9.855644309475451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052-4D73-8B00-7A60D45D0DF6}"/>
                </c:ext>
              </c:extLst>
            </c:dLbl>
            <c:dLbl>
              <c:idx val="4"/>
              <c:layout>
                <c:manualLayout>
                  <c:x val="3.8549560078889392E-2"/>
                  <c:y val="9.681959062446550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052-4D73-8B00-7A60D45D0DF6}"/>
                </c:ext>
              </c:extLst>
            </c:dLbl>
            <c:spPr>
              <a:noFill/>
              <a:ln>
                <a:noFill/>
              </a:ln>
              <a:effectLst/>
            </c:spPr>
            <c:txPr>
              <a:bodyPr rot="0" spcFirstLastPara="1" vertOverflow="ellipsis" vert="horz" wrap="square" lIns="38100" tIns="19050" rIns="38100" bIns="19050" anchor="ctr" anchorCtr="1">
                <a:spAutoFit/>
              </a:bodyPr>
              <a:lstStyle/>
              <a:p>
                <a:pPr>
                  <a:defRPr sz="2000" b="1" i="0" u="sng"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Sheet1!$A$2:$A$6</c:f>
              <c:strCache>
                <c:ptCount val="5"/>
                <c:pt idx="0">
                  <c:v>Child</c:v>
                </c:pt>
                <c:pt idx="1">
                  <c:v>Father</c:v>
                </c:pt>
                <c:pt idx="2">
                  <c:v>Mother</c:v>
                </c:pt>
                <c:pt idx="3">
                  <c:v>Sibling</c:v>
                </c:pt>
                <c:pt idx="4">
                  <c:v>Multiple</c:v>
                </c:pt>
              </c:strCache>
            </c:strRef>
          </c:cat>
          <c:val>
            <c:numRef>
              <c:f>Sheet1!$B$2:$B$6</c:f>
              <c:numCache>
                <c:formatCode>0.0%</c:formatCode>
                <c:ptCount val="5"/>
                <c:pt idx="0">
                  <c:v>0.40200000000000002</c:v>
                </c:pt>
                <c:pt idx="1">
                  <c:v>0.188</c:v>
                </c:pt>
                <c:pt idx="2">
                  <c:v>0.188</c:v>
                </c:pt>
                <c:pt idx="3">
                  <c:v>0.161</c:v>
                </c:pt>
                <c:pt idx="4">
                  <c:v>6.3E-2</c:v>
                </c:pt>
              </c:numCache>
            </c:numRef>
          </c:val>
          <c:extLst>
            <c:ext xmlns:c16="http://schemas.microsoft.com/office/drawing/2014/chart" uri="{C3380CC4-5D6E-409C-BE32-E72D297353CC}">
              <c16:uniqueId val="{0000000A-3052-4D73-8B00-7A60D45D0DF6}"/>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r"/>
      <c:layout>
        <c:manualLayout>
          <c:xMode val="edge"/>
          <c:yMode val="edge"/>
          <c:x val="0.6748477949253946"/>
          <c:y val="0.2101771519264001"/>
          <c:w val="0.24902519207514073"/>
          <c:h val="0.67844166724664201"/>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sz="2400" dirty="0">
                <a:solidFill>
                  <a:schemeClr val="tx1"/>
                </a:solidFill>
              </a:rPr>
              <a:t>CD FDRs  n=78 </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Relatives Comprising Positive FDR Status</c:v>
                </c:pt>
              </c:strCache>
            </c:strRef>
          </c:tx>
          <c:dPt>
            <c:idx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1336-412F-9825-5AAC34836A5D}"/>
              </c:ext>
            </c:extLst>
          </c:dPt>
          <c:dPt>
            <c:idx val="1"/>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1336-412F-9825-5AAC34836A5D}"/>
              </c:ext>
            </c:extLst>
          </c:dPt>
          <c:dPt>
            <c:idx val="2"/>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1336-412F-9825-5AAC34836A5D}"/>
              </c:ext>
            </c:extLst>
          </c:dPt>
          <c:dPt>
            <c:idx val="3"/>
            <c:bubble3D val="0"/>
            <c:spPr>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1336-412F-9825-5AAC34836A5D}"/>
              </c:ext>
            </c:extLst>
          </c:dPt>
          <c:dPt>
            <c:idx val="4"/>
            <c:bubble3D val="0"/>
            <c:spPr>
              <a:gradFill rotWithShape="1">
                <a:gsLst>
                  <a:gs pos="0">
                    <a:schemeClr val="accent5">
                      <a:tint val="100000"/>
                      <a:shade val="100000"/>
                      <a:satMod val="130000"/>
                    </a:schemeClr>
                  </a:gs>
                  <a:gs pos="100000">
                    <a:schemeClr val="accent5">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1336-412F-9825-5AAC34836A5D}"/>
              </c:ext>
            </c:extLst>
          </c:dPt>
          <c:dLbls>
            <c:dLbl>
              <c:idx val="0"/>
              <c:layout>
                <c:manualLayout>
                  <c:x val="-0.21400491271931149"/>
                  <c:y val="-0.10166879882018234"/>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336-412F-9825-5AAC34836A5D}"/>
                </c:ext>
              </c:extLst>
            </c:dLbl>
            <c:dLbl>
              <c:idx val="1"/>
              <c:layout>
                <c:manualLayout>
                  <c:x val="0.1059532753234342"/>
                  <c:y val="-5.6541054776109816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336-412F-9825-5AAC34836A5D}"/>
                </c:ext>
              </c:extLst>
            </c:dLbl>
            <c:spPr>
              <a:noFill/>
              <a:ln>
                <a:noFill/>
              </a:ln>
              <a:effectLst/>
            </c:spPr>
            <c:txPr>
              <a:bodyPr rot="0" spcFirstLastPara="1" vertOverflow="ellipsis" vert="horz" wrap="square" lIns="38100" tIns="19050" rIns="38100" bIns="19050" anchor="ctr" anchorCtr="1">
                <a:spAutoFit/>
              </a:bodyPr>
              <a:lstStyle/>
              <a:p>
                <a:pPr>
                  <a:defRPr sz="2000" b="1" i="0" u="sng"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Child</c:v>
                </c:pt>
                <c:pt idx="1">
                  <c:v>Father</c:v>
                </c:pt>
                <c:pt idx="2">
                  <c:v>Mother</c:v>
                </c:pt>
                <c:pt idx="3">
                  <c:v>Sibling</c:v>
                </c:pt>
                <c:pt idx="4">
                  <c:v>Multiple</c:v>
                </c:pt>
              </c:strCache>
            </c:strRef>
          </c:cat>
          <c:val>
            <c:numRef>
              <c:f>Sheet1!$B$2:$B$6</c:f>
              <c:numCache>
                <c:formatCode>0.0%</c:formatCode>
                <c:ptCount val="5"/>
                <c:pt idx="0">
                  <c:v>0.63700000000000001</c:v>
                </c:pt>
                <c:pt idx="1">
                  <c:v>6.6000000000000003E-2</c:v>
                </c:pt>
                <c:pt idx="2">
                  <c:v>5.5E-2</c:v>
                </c:pt>
                <c:pt idx="3">
                  <c:v>0.13200000000000001</c:v>
                </c:pt>
                <c:pt idx="4">
                  <c:v>0.11</c:v>
                </c:pt>
              </c:numCache>
            </c:numRef>
          </c:val>
          <c:extLst>
            <c:ext xmlns:c16="http://schemas.microsoft.com/office/drawing/2014/chart" uri="{C3380CC4-5D6E-409C-BE32-E72D297353CC}">
              <c16:uniqueId val="{0000000A-1336-412F-9825-5AAC34836A5D}"/>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8668274308179378"/>
          <c:y val="0.18246483821806656"/>
          <c:w val="0.20613740524499374"/>
          <c:h val="0.73322798354218122"/>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Reversed" id="25">
  <a:schemeClr val="accent5"/>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3EEE40-526D-4AD9-9BCD-4974019FA5C8}" type="datetimeFigureOut">
              <a:rPr lang="en-US" smtClean="0"/>
              <a:t>11/9/2022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ABC444-0DA6-4076-8DAF-FAE2F53363F1}" type="slidenum">
              <a:rPr lang="en-US" smtClean="0"/>
              <a:t>‹#›</a:t>
            </a:fld>
            <a:endParaRPr lang="en-US"/>
          </a:p>
        </p:txBody>
      </p:sp>
    </p:spTree>
    <p:extLst>
      <p:ext uri="{BB962C8B-B14F-4D97-AF65-F5344CB8AC3E}">
        <p14:creationId xmlns:p14="http://schemas.microsoft.com/office/powerpoint/2010/main" val="255979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92150"/>
            <a:ext cx="6157912" cy="3463925"/>
          </a:xfrm>
        </p:spPr>
      </p:sp>
      <p:sp>
        <p:nvSpPr>
          <p:cNvPr id="3" name="Notes Placeholder 2"/>
          <p:cNvSpPr>
            <a:spLocks noGrp="1"/>
          </p:cNvSpPr>
          <p:nvPr>
            <p:ph type="body" idx="1"/>
          </p:nvPr>
        </p:nvSpPr>
        <p:spPr/>
        <p:txBody>
          <a:bodyPr/>
          <a:lstStyle/>
          <a:p>
            <a:r>
              <a:rPr lang="en-US" b="1" dirty="0"/>
              <a:t>As mentioned, I’m going to be discussing screening for islet autoantibodies in adults in the general population. </a:t>
            </a:r>
            <a:endParaRPr lang="en-US" dirty="0"/>
          </a:p>
          <a:p>
            <a:endParaRPr lang="en-US" b="1" dirty="0">
              <a:cs typeface="Calibri"/>
            </a:endParaRPr>
          </a:p>
        </p:txBody>
      </p:sp>
      <p:sp>
        <p:nvSpPr>
          <p:cNvPr id="4" name="Slide Number Placeholder 3"/>
          <p:cNvSpPr>
            <a:spLocks noGrp="1"/>
          </p:cNvSpPr>
          <p:nvPr>
            <p:ph type="sldNum" sz="quarter" idx="10"/>
          </p:nvPr>
        </p:nvSpPr>
        <p:spPr/>
        <p:txBody>
          <a:bodyPr/>
          <a:lstStyle/>
          <a:p>
            <a:pPr marL="0" marR="0" lvl="0" indent="0" algn="r" defTabSz="462334" rtl="0" eaLnBrk="1" fontAlgn="auto" latinLnBrk="0" hangingPunct="1">
              <a:lnSpc>
                <a:spcPct val="100000"/>
              </a:lnSpc>
              <a:spcBef>
                <a:spcPts val="0"/>
              </a:spcBef>
              <a:spcAft>
                <a:spcPts val="0"/>
              </a:spcAft>
              <a:buClrTx/>
              <a:buSzTx/>
              <a:buFontTx/>
              <a:buNone/>
              <a:tabLst/>
              <a:defRPr/>
            </a:pPr>
            <a:fld id="{825F995B-E090-9E49-9599-D064BD0D3458}"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62334"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765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And then We performed a similar multivariate analysis for celiac autoantibody positivity, controlling for sex, celiac disease FDR status, and race/ethnicity, </a:t>
            </a:r>
            <a:endParaRPr lang="en-US"/>
          </a:p>
          <a:p>
            <a:pPr>
              <a:defRPr/>
            </a:pPr>
            <a:r>
              <a:rPr lang="en-US" dirty="0"/>
              <a:t>We found that the risk of celiac antibody positivity slightly decreases with increasing age</a:t>
            </a:r>
            <a:endParaRPr lang="en-US" dirty="0">
              <a:ea typeface="Calibri"/>
              <a:cs typeface="Calibri"/>
            </a:endParaRPr>
          </a:p>
          <a:p>
            <a:pPr>
              <a:defRPr/>
            </a:pPr>
            <a:endParaRPr lang="en-US" dirty="0">
              <a:ea typeface="Calibri"/>
              <a:cs typeface="Calibri"/>
            </a:endParaRPr>
          </a:p>
          <a:p>
            <a:pPr>
              <a:defRPr/>
            </a:pPr>
            <a:r>
              <a:rPr lang="en-US" dirty="0"/>
              <a:t>No other significant or near significant relationships found.</a:t>
            </a:r>
            <a:endParaRPr lang="en-US" dirty="0">
              <a:cs typeface="Calibri" panose="020F0502020204030204"/>
            </a:endParaRPr>
          </a:p>
          <a:p>
            <a:pPr marL="0" marR="0" lvl="0" indent="0" algn="l" defTabSz="914400">
              <a:lnSpc>
                <a:spcPct val="100000"/>
              </a:lnSpc>
              <a:spcBef>
                <a:spcPts val="0"/>
              </a:spcBef>
              <a:spcAft>
                <a:spcPts val="0"/>
              </a:spcAft>
              <a:buClrTx/>
              <a:buSzTx/>
              <a:buFontTx/>
              <a:buNone/>
              <a:tabLst/>
              <a:defRPr/>
            </a:pPr>
            <a:endParaRPr lang="en-US" sz="1200" dirty="0">
              <a:cs typeface="Calibri"/>
            </a:endParaRPr>
          </a:p>
          <a:p>
            <a:endParaRPr lang="en-US" b="1" dirty="0"/>
          </a:p>
        </p:txBody>
      </p:sp>
      <p:sp>
        <p:nvSpPr>
          <p:cNvPr id="4" name="Slide Number Placeholder 3"/>
          <p:cNvSpPr>
            <a:spLocks noGrp="1"/>
          </p:cNvSpPr>
          <p:nvPr>
            <p:ph type="sldNum" sz="quarter" idx="5"/>
          </p:nvPr>
        </p:nvSpPr>
        <p:spPr/>
        <p:txBody>
          <a:bodyPr/>
          <a:lstStyle/>
          <a:p>
            <a:fld id="{B0ABC444-0DA6-4076-8DAF-FAE2F53363F1}" type="slidenum">
              <a:rPr lang="en-US" smtClean="0"/>
              <a:t>10</a:t>
            </a:fld>
            <a:endParaRPr lang="en-US" dirty="0"/>
          </a:p>
        </p:txBody>
      </p:sp>
    </p:spTree>
    <p:extLst>
      <p:ext uri="{BB962C8B-B14F-4D97-AF65-F5344CB8AC3E}">
        <p14:creationId xmlns:p14="http://schemas.microsoft.com/office/powerpoint/2010/main" val="42836991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To wrap up, this study has some notable Strengths, including </a:t>
            </a:r>
            <a:endParaRPr lang="en-US"/>
          </a:p>
          <a:p>
            <a:r>
              <a:rPr lang="en-US" dirty="0"/>
              <a:t>Large sample size of &gt;1000.</a:t>
            </a:r>
            <a:endParaRPr lang="en-US" dirty="0">
              <a:cs typeface="Calibri"/>
            </a:endParaRPr>
          </a:p>
          <a:p>
            <a:r>
              <a:rPr lang="en-US" dirty="0"/>
              <a:t>As far as I am aware, this is the only screening program for adults in the general population that didn’t require having a first degree relative with T1D.</a:t>
            </a:r>
            <a:endParaRPr lang="en-US" dirty="0">
              <a:cs typeface="Calibri"/>
            </a:endParaRPr>
          </a:p>
          <a:p>
            <a:r>
              <a:rPr lang="en-US" u="sng" dirty="0"/>
              <a:t>There are Limitations to keep in mind, including </a:t>
            </a:r>
            <a:endParaRPr lang="en-US"/>
          </a:p>
          <a:p>
            <a:r>
              <a:rPr lang="en-US" dirty="0"/>
              <a:t>Low retention after initial screening, so we still don’t have much information on confirmation results or longitudinal follow up of these participants. </a:t>
            </a:r>
            <a:endParaRPr lang="en-US" dirty="0">
              <a:cs typeface="Calibri"/>
            </a:endParaRPr>
          </a:p>
          <a:p>
            <a:r>
              <a:rPr lang="en-US" dirty="0"/>
              <a:t>Significantly more females than males, which limits generalizability of results.</a:t>
            </a:r>
            <a:endParaRPr lang="en-US" dirty="0">
              <a:cs typeface="Calibri"/>
            </a:endParaRPr>
          </a:p>
          <a:p>
            <a:r>
              <a:rPr lang="en-US" dirty="0"/>
              <a:t>Over-representation of first degree relatives compared to typical findings in general population</a:t>
            </a:r>
          </a:p>
          <a:p>
            <a:pPr>
              <a:spcAft>
                <a:spcPts val="600"/>
              </a:spcAft>
            </a:pPr>
            <a:endParaRPr lang="en-US" sz="2400" u="sng" dirty="0">
              <a:cs typeface="Calibri"/>
            </a:endParaRPr>
          </a:p>
        </p:txBody>
      </p:sp>
      <p:sp>
        <p:nvSpPr>
          <p:cNvPr id="4" name="Slide Number Placeholder 3"/>
          <p:cNvSpPr>
            <a:spLocks noGrp="1"/>
          </p:cNvSpPr>
          <p:nvPr>
            <p:ph type="sldNum" sz="quarter" idx="5"/>
          </p:nvPr>
        </p:nvSpPr>
        <p:spPr/>
        <p:txBody>
          <a:bodyPr/>
          <a:lstStyle/>
          <a:p>
            <a:fld id="{B0ABC444-0DA6-4076-8DAF-FAE2F53363F1}" type="slidenum">
              <a:rPr lang="en-US" smtClean="0"/>
              <a:t>11</a:t>
            </a:fld>
            <a:endParaRPr lang="en-US" dirty="0"/>
          </a:p>
        </p:txBody>
      </p:sp>
    </p:spTree>
    <p:extLst>
      <p:ext uri="{BB962C8B-B14F-4D97-AF65-F5344CB8AC3E}">
        <p14:creationId xmlns:p14="http://schemas.microsoft.com/office/powerpoint/2010/main" val="3888282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conclusion, these results show that autoimmunity exists throughout the lifetime, and these findings suggest prevalence of islet autoantibody positivity in adults is similar to that of youth in the general population.</a:t>
            </a:r>
          </a:p>
          <a:p>
            <a:r>
              <a:rPr lang="en-US" dirty="0"/>
              <a:t>Consistent with existing literature, we found that GAD is the most prevalent islet autoantibody in adults in the general population.2 </a:t>
            </a:r>
            <a:endParaRPr lang="en-US" dirty="0">
              <a:cs typeface="Calibri"/>
            </a:endParaRPr>
          </a:p>
          <a:p>
            <a:r>
              <a:rPr lang="en-US" dirty="0"/>
              <a:t>Importantly, it’s still uncertain if the benefits of screening and disease monitoring that are seen in youth will also exist in adults. Our results suggests that antibody positivity is similar, but literature suggests that adults somehow have a less aggressive phenotype with slower progression to true clinical disease. So expanded access to screening and longitudinal monitoring could help determine </a:t>
            </a:r>
            <a:r>
              <a:rPr lang="en-US" u="sng" dirty="0"/>
              <a:t>if early detection and monitoring provide similar health benefits in adults </a:t>
            </a:r>
            <a:r>
              <a:rPr lang="en-US" dirty="0"/>
              <a:t>as those seen in youth. </a:t>
            </a:r>
            <a:endParaRPr lang="en-US" dirty="0">
              <a:cs typeface="Calibri"/>
            </a:endParaRPr>
          </a:p>
          <a:p>
            <a:pPr>
              <a:spcAft>
                <a:spcPts val="600"/>
              </a:spcAft>
            </a:pPr>
            <a:endParaRPr lang="en-US" dirty="0">
              <a:cs typeface="Calibri"/>
            </a:endParaRPr>
          </a:p>
        </p:txBody>
      </p:sp>
      <p:sp>
        <p:nvSpPr>
          <p:cNvPr id="4" name="Slide Number Placeholder 3"/>
          <p:cNvSpPr>
            <a:spLocks noGrp="1"/>
          </p:cNvSpPr>
          <p:nvPr>
            <p:ph type="sldNum" sz="quarter" idx="5"/>
          </p:nvPr>
        </p:nvSpPr>
        <p:spPr/>
        <p:txBody>
          <a:bodyPr/>
          <a:lstStyle/>
          <a:p>
            <a:fld id="{B0ABC444-0DA6-4076-8DAF-FAE2F53363F1}" type="slidenum">
              <a:rPr lang="en-US" smtClean="0"/>
              <a:t>12</a:t>
            </a:fld>
            <a:endParaRPr lang="en-US"/>
          </a:p>
        </p:txBody>
      </p:sp>
    </p:spTree>
    <p:extLst>
      <p:ext uri="{BB962C8B-B14F-4D97-AF65-F5344CB8AC3E}">
        <p14:creationId xmlns:p14="http://schemas.microsoft.com/office/powerpoint/2010/main" val="2388135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 want to quickly acknowledge everyone who supported this study and analysis and I look forward to any questions in the Q&amp;A session</a:t>
            </a:r>
          </a:p>
        </p:txBody>
      </p:sp>
      <p:sp>
        <p:nvSpPr>
          <p:cNvPr id="4" name="Slide Number Placeholder 3"/>
          <p:cNvSpPr>
            <a:spLocks noGrp="1"/>
          </p:cNvSpPr>
          <p:nvPr>
            <p:ph type="sldNum" sz="quarter" idx="5"/>
          </p:nvPr>
        </p:nvSpPr>
        <p:spPr/>
        <p:txBody>
          <a:bodyPr/>
          <a:lstStyle/>
          <a:p>
            <a:fld id="{B0ABC444-0DA6-4076-8DAF-FAE2F53363F1}" type="slidenum">
              <a:rPr lang="en-US" smtClean="0"/>
              <a:t>13</a:t>
            </a:fld>
            <a:endParaRPr lang="en-US"/>
          </a:p>
        </p:txBody>
      </p:sp>
    </p:spTree>
    <p:extLst>
      <p:ext uri="{BB962C8B-B14F-4D97-AF65-F5344CB8AC3E}">
        <p14:creationId xmlns:p14="http://schemas.microsoft.com/office/powerpoint/2010/main" val="8780652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Hold for PRN</a:t>
            </a:r>
          </a:p>
        </p:txBody>
      </p:sp>
      <p:sp>
        <p:nvSpPr>
          <p:cNvPr id="4" name="Slide Number Placeholder 3"/>
          <p:cNvSpPr>
            <a:spLocks noGrp="1"/>
          </p:cNvSpPr>
          <p:nvPr>
            <p:ph type="sldNum" sz="quarter" idx="5"/>
          </p:nvPr>
        </p:nvSpPr>
        <p:spPr/>
        <p:txBody>
          <a:bodyPr/>
          <a:lstStyle/>
          <a:p>
            <a:fld id="{B0ABC444-0DA6-4076-8DAF-FAE2F53363F1}" type="slidenum">
              <a:rPr lang="en-US" smtClean="0"/>
              <a:t>14</a:t>
            </a:fld>
            <a:endParaRPr lang="en-US"/>
          </a:p>
        </p:txBody>
      </p:sp>
    </p:spTree>
    <p:extLst>
      <p:ext uri="{BB962C8B-B14F-4D97-AF65-F5344CB8AC3E}">
        <p14:creationId xmlns:p14="http://schemas.microsoft.com/office/powerpoint/2010/main" val="23846793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Hold for PRN</a:t>
            </a:r>
          </a:p>
        </p:txBody>
      </p:sp>
      <p:sp>
        <p:nvSpPr>
          <p:cNvPr id="4" name="Slide Number Placeholder 3"/>
          <p:cNvSpPr>
            <a:spLocks noGrp="1"/>
          </p:cNvSpPr>
          <p:nvPr>
            <p:ph type="sldNum" sz="quarter" idx="5"/>
          </p:nvPr>
        </p:nvSpPr>
        <p:spPr/>
        <p:txBody>
          <a:bodyPr/>
          <a:lstStyle/>
          <a:p>
            <a:fld id="{B0ABC444-0DA6-4076-8DAF-FAE2F53363F1}" type="slidenum">
              <a:rPr lang="en-US" smtClean="0"/>
              <a:t>15</a:t>
            </a:fld>
            <a:endParaRPr lang="en-US"/>
          </a:p>
        </p:txBody>
      </p:sp>
    </p:spTree>
    <p:extLst>
      <p:ext uri="{BB962C8B-B14F-4D97-AF65-F5344CB8AC3E}">
        <p14:creationId xmlns:p14="http://schemas.microsoft.com/office/powerpoint/2010/main" val="3115446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Hold for PRN</a:t>
            </a:r>
          </a:p>
        </p:txBody>
      </p:sp>
      <p:sp>
        <p:nvSpPr>
          <p:cNvPr id="4" name="Slide Number Placeholder 3"/>
          <p:cNvSpPr>
            <a:spLocks noGrp="1"/>
          </p:cNvSpPr>
          <p:nvPr>
            <p:ph type="sldNum" sz="quarter" idx="5"/>
          </p:nvPr>
        </p:nvSpPr>
        <p:spPr/>
        <p:txBody>
          <a:bodyPr/>
          <a:lstStyle/>
          <a:p>
            <a:fld id="{B0ABC444-0DA6-4076-8DAF-FAE2F53363F1}" type="slidenum">
              <a:rPr lang="en-US" smtClean="0"/>
              <a:t>16</a:t>
            </a:fld>
            <a:endParaRPr lang="en-US"/>
          </a:p>
        </p:txBody>
      </p:sp>
    </p:spTree>
    <p:extLst>
      <p:ext uri="{BB962C8B-B14F-4D97-AF65-F5344CB8AC3E}">
        <p14:creationId xmlns:p14="http://schemas.microsoft.com/office/powerpoint/2010/main" val="3210238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92150"/>
            <a:ext cx="6157912" cy="3463925"/>
          </a:xfrm>
        </p:spPr>
      </p:sp>
      <p:sp>
        <p:nvSpPr>
          <p:cNvPr id="3" name="Notes Placeholder 2"/>
          <p:cNvSpPr>
            <a:spLocks noGrp="1"/>
          </p:cNvSpPr>
          <p:nvPr>
            <p:ph type="body" idx="1"/>
          </p:nvPr>
        </p:nvSpPr>
        <p:spPr/>
        <p:txBody>
          <a:bodyPr/>
          <a:lstStyle/>
          <a:p>
            <a:r>
              <a:rPr lang="en-US" dirty="0"/>
              <a:t>As we’ve heard today, the incidence of type 1 diabetes (T1D) is increasing, and T1D is not a strictly pediatric disease. Actually, over half of new cases of type 1 diabetes are diagnosed in adults.</a:t>
            </a:r>
          </a:p>
          <a:p>
            <a:r>
              <a:rPr lang="en-US" dirty="0"/>
              <a:t>Currently, efforts surrounding early detection of T1D are largely focused in youth and first degree relatives of those with T1D. So our knowledge of islet autoantibody status in adults in the general population is lacking.</a:t>
            </a:r>
            <a:endParaRPr lang="en-US" dirty="0">
              <a:cs typeface="Calibri"/>
            </a:endParaRPr>
          </a:p>
          <a:p>
            <a:r>
              <a:rPr lang="en-US" dirty="0"/>
              <a:t>The information we do have suggests that GAD antibody positivity is common in adult-onset T1D, Multiple autoantibody positivity is less prevalent with increasing age, and adults with islet autoantibodies seem to have slower rate of progression to clinical T1D compared to youth.</a:t>
            </a:r>
            <a:endParaRPr lang="en-US" dirty="0">
              <a:cs typeface="Calibri"/>
            </a:endParaRPr>
          </a:p>
          <a:p>
            <a:pPr>
              <a:spcBef>
                <a:spcPts val="1200"/>
              </a:spcBef>
            </a:pPr>
            <a:endParaRPr lang="en-US" sz="2400" dirty="0">
              <a:cs typeface="Calibri"/>
            </a:endParaRPr>
          </a:p>
        </p:txBody>
      </p:sp>
      <p:sp>
        <p:nvSpPr>
          <p:cNvPr id="4" name="Slide Number Placeholder 3"/>
          <p:cNvSpPr>
            <a:spLocks noGrp="1"/>
          </p:cNvSpPr>
          <p:nvPr>
            <p:ph type="sldNum" sz="quarter" idx="10"/>
          </p:nvPr>
        </p:nvSpPr>
        <p:spPr/>
        <p:txBody>
          <a:bodyPr/>
          <a:lstStyle/>
          <a:p>
            <a:pPr marL="0" marR="0" lvl="0" indent="0" algn="r" defTabSz="462334" rtl="0" eaLnBrk="1" fontAlgn="auto" latinLnBrk="0" hangingPunct="1">
              <a:lnSpc>
                <a:spcPct val="100000"/>
              </a:lnSpc>
              <a:spcBef>
                <a:spcPts val="0"/>
              </a:spcBef>
              <a:spcAft>
                <a:spcPts val="0"/>
              </a:spcAft>
              <a:buClrTx/>
              <a:buSzTx/>
              <a:buFontTx/>
              <a:buNone/>
              <a:tabLst/>
              <a:defRPr/>
            </a:pPr>
            <a:fld id="{825F995B-E090-9E49-9599-D064BD0D3458}"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62334"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765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92150"/>
            <a:ext cx="6157912" cy="3463925"/>
          </a:xfrm>
        </p:spPr>
      </p:sp>
      <p:sp>
        <p:nvSpPr>
          <p:cNvPr id="3" name="Notes Placeholder 2"/>
          <p:cNvSpPr>
            <a:spLocks noGrp="1"/>
          </p:cNvSpPr>
          <p:nvPr>
            <p:ph type="body" idx="1"/>
          </p:nvPr>
        </p:nvSpPr>
        <p:spPr/>
        <p:txBody>
          <a:bodyPr/>
          <a:lstStyle/>
          <a:p>
            <a:r>
              <a:rPr lang="en-US" dirty="0"/>
              <a:t>Luckily for us, the ASK program expanding screening for T1D and celiac autoantibodies, and included adults from the general population. We’ll be focusing mostly on the T1D results in this talk.</a:t>
            </a:r>
          </a:p>
          <a:p>
            <a:r>
              <a:rPr lang="en-US" dirty="0"/>
              <a:t>We recruited parents of children that were undergoing screening. They completed an enrollment questionnaire that included demographic factors, medical history and family medical history.</a:t>
            </a:r>
            <a:endParaRPr lang="en-US" dirty="0">
              <a:cs typeface="Calibri"/>
            </a:endParaRPr>
          </a:p>
          <a:p>
            <a:r>
              <a:rPr lang="en-US" dirty="0"/>
              <a:t>Anyone who reported an existing diabetes diagnosis was deemed ineligible for screening. Anyone who reported an existing celiac disease diagnosis was still considered eligible to undergo screening, but were then excluded from any analyses regarding celiac autoantibody status.</a:t>
            </a:r>
            <a:endParaRPr lang="en-US" dirty="0">
              <a:cs typeface="Calibri"/>
            </a:endParaRPr>
          </a:p>
          <a:p>
            <a:r>
              <a:rPr lang="en-US" dirty="0"/>
              <a:t>So T1D autoantibodies as well as TTG antibody for celiac disease were measured by the methods you’ve already heard about today: either </a:t>
            </a:r>
            <a:r>
              <a:rPr lang="en-US" dirty="0" err="1"/>
              <a:t>radiobinding</a:t>
            </a:r>
            <a:r>
              <a:rPr lang="en-US" dirty="0"/>
              <a:t> (RBA) or electrochemiluminescence (ECL) assays. If results were positive by either method, antibodies were then measured by the other method, so effectively any positivity led to measurement by both methods</a:t>
            </a:r>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62334" rtl="0" eaLnBrk="1" fontAlgn="auto" latinLnBrk="0" hangingPunct="1">
              <a:lnSpc>
                <a:spcPct val="100000"/>
              </a:lnSpc>
              <a:spcBef>
                <a:spcPts val="0"/>
              </a:spcBef>
              <a:spcAft>
                <a:spcPts val="0"/>
              </a:spcAft>
              <a:buClrTx/>
              <a:buSzTx/>
              <a:buFontTx/>
              <a:buNone/>
              <a:tabLst/>
              <a:defRPr/>
            </a:pPr>
            <a:fld id="{825F995B-E090-9E49-9599-D064BD0D3458}"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62334"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1972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Participants are predominantly female and non-Hispanic white.</a:t>
            </a:r>
            <a:endParaRPr lang="en-US" dirty="0"/>
          </a:p>
          <a:p>
            <a:r>
              <a:rPr lang="en-US" b="0" dirty="0"/>
              <a:t>FDR status is higher than typically reported in the general population. </a:t>
            </a:r>
          </a:p>
          <a:p>
            <a:pPr marL="285750" indent="-285750">
              <a:buFont typeface="Arial" panose="020B0604020202020204" pitchFamily="34" charset="0"/>
              <a:buChar char="•"/>
            </a:pPr>
            <a:endParaRPr lang="en-US" b="1" dirty="0"/>
          </a:p>
        </p:txBody>
      </p:sp>
      <p:sp>
        <p:nvSpPr>
          <p:cNvPr id="4" name="Slide Number Placeholder 3"/>
          <p:cNvSpPr>
            <a:spLocks noGrp="1"/>
          </p:cNvSpPr>
          <p:nvPr>
            <p:ph type="sldNum" sz="quarter" idx="5"/>
          </p:nvPr>
        </p:nvSpPr>
        <p:spPr/>
        <p:txBody>
          <a:bodyPr/>
          <a:lstStyle/>
          <a:p>
            <a:fld id="{B0ABC444-0DA6-4076-8DAF-FAE2F53363F1}" type="slidenum">
              <a:rPr lang="en-US" smtClean="0"/>
              <a:t>4</a:t>
            </a:fld>
            <a:endParaRPr lang="en-US"/>
          </a:p>
        </p:txBody>
      </p:sp>
    </p:spTree>
    <p:extLst>
      <p:ext uri="{BB962C8B-B14F-4D97-AF65-F5344CB8AC3E}">
        <p14:creationId xmlns:p14="http://schemas.microsoft.com/office/powerpoint/2010/main" val="3992822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This is a flowchart showing results of the T1D antibody screening. We had1087 participants, 96.1% of those screened negative so that is where their participation ended. 3.9% screened some version of positive. That is then further broken down to show that 1.8% of the total 1,087 screened positive for a single antibody by a single method – either RBA or ECL. 1.7% screened positive for a single antibody by both methods – RBA and ECL. You’ll also hear me refer to this as being single “high affinity” antibody positive. And then 0.6% screened positive for multiple antibodies. </a:t>
            </a:r>
            <a:endParaRPr lang="en-US"/>
          </a:p>
          <a:p>
            <a:pPr>
              <a:defRPr/>
            </a:pPr>
            <a:r>
              <a:rPr lang="en-US" dirty="0"/>
              <a:t>Not all of those that initially screened positive returned for confirmation of results. So the numbers get smaller here in this last row. But you can see that of those that returned for confirmation, there wasn’t much discordance in the results. We had one participant who screened single by a single method and then was completely negative at confirmation, and then one participant who screened positive for multiple antibodies and then was only found to be single antibody positivity by a single method at confirmation. Otherwise, results remained consistent. </a:t>
            </a:r>
            <a:endParaRPr lang="en-US" dirty="0">
              <a:cs typeface="Calibri"/>
            </a:endParaRPr>
          </a:p>
          <a:p>
            <a:pPr>
              <a:defRPr/>
            </a:pPr>
            <a:r>
              <a:rPr lang="en-US" dirty="0"/>
              <a:t>what I’d like to highlight from these results is that it’s easy to think of T1D as being a pediatric disease but when you reduce these fractions down, what you find is that </a:t>
            </a:r>
            <a:r>
              <a:rPr lang="en-US" b="0" dirty="0"/>
              <a:t>1 in 25 adults in the general population have islet </a:t>
            </a:r>
            <a:r>
              <a:rPr lang="en-US" dirty="0"/>
              <a:t>autoantibodies. And </a:t>
            </a:r>
            <a:r>
              <a:rPr lang="en-US" b="0" dirty="0"/>
              <a:t>1 in 43 </a:t>
            </a:r>
            <a:r>
              <a:rPr lang="en-US" dirty="0"/>
              <a:t>are </a:t>
            </a:r>
            <a:r>
              <a:rPr lang="en-US" b="0" dirty="0"/>
              <a:t>high risk </a:t>
            </a:r>
            <a:r>
              <a:rPr lang="en-US" dirty="0"/>
              <a:t>– meaning either single high affinity antibody </a:t>
            </a:r>
            <a:r>
              <a:rPr lang="en-US" b="0" dirty="0"/>
              <a:t>or </a:t>
            </a:r>
            <a:r>
              <a:rPr lang="en-US" dirty="0"/>
              <a:t>multiple antibody positive</a:t>
            </a:r>
            <a:r>
              <a:rPr lang="en-US" b="0" dirty="0"/>
              <a:t>.</a:t>
            </a:r>
            <a:r>
              <a:rPr lang="en-US" dirty="0"/>
              <a:t> </a:t>
            </a:r>
            <a:endParaRPr lang="en-US" dirty="0">
              <a:cs typeface="Calibri"/>
            </a:endParaRPr>
          </a:p>
        </p:txBody>
      </p:sp>
      <p:sp>
        <p:nvSpPr>
          <p:cNvPr id="4" name="Slide Number Placeholder 3"/>
          <p:cNvSpPr>
            <a:spLocks noGrp="1"/>
          </p:cNvSpPr>
          <p:nvPr>
            <p:ph type="sldNum" sz="quarter" idx="5"/>
          </p:nvPr>
        </p:nvSpPr>
        <p:spPr/>
        <p:txBody>
          <a:bodyPr/>
          <a:lstStyle/>
          <a:p>
            <a:fld id="{B0ABC444-0DA6-4076-8DAF-FAE2F53363F1}" type="slidenum">
              <a:rPr lang="en-US" smtClean="0"/>
              <a:t>5</a:t>
            </a:fld>
            <a:endParaRPr lang="en-US"/>
          </a:p>
        </p:txBody>
      </p:sp>
    </p:spTree>
    <p:extLst>
      <p:ext uri="{BB962C8B-B14F-4D97-AF65-F5344CB8AC3E}">
        <p14:creationId xmlns:p14="http://schemas.microsoft.com/office/powerpoint/2010/main" val="282726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hart shows the prevalence of each antibody in adults in the general population, and this includes celiac. You can see that GAD in orange was most prevalent at 2.67%, followed actually by TGA for celiac disease in purple at 1.56%., then 1.2% with </a:t>
            </a:r>
            <a:r>
              <a:rPr lang="en-US" b="0" dirty="0" err="1"/>
              <a:t>mIAA</a:t>
            </a:r>
            <a:r>
              <a:rPr lang="en-US" b="0" dirty="0"/>
              <a:t> in blue. And zinc in yellow and IA2 in green were both very low.</a:t>
            </a:r>
          </a:p>
          <a:p>
            <a:endParaRPr lang="en-US" dirty="0">
              <a:cs typeface="Calibri"/>
            </a:endParaRPr>
          </a:p>
          <a:p>
            <a:endParaRPr lang="en-US" dirty="0">
              <a:cs typeface="Calibri"/>
            </a:endParaRPr>
          </a:p>
          <a:p>
            <a:r>
              <a:rPr lang="en-US" dirty="0">
                <a:cs typeface="Calibri"/>
              </a:rPr>
              <a:t>If asked: 30 excluded for celiac positivity, but still comes to 1.6% </a:t>
            </a:r>
            <a:r>
              <a:rPr lang="en-US" dirty="0" err="1">
                <a:cs typeface="Calibri"/>
              </a:rPr>
              <a:t>postiive</a:t>
            </a:r>
            <a:r>
              <a:rPr lang="en-US" dirty="0">
                <a:cs typeface="Calibri"/>
              </a:rPr>
              <a:t> even with a denominator of 1057.</a:t>
            </a:r>
          </a:p>
          <a:p>
            <a:endParaRPr lang="en-US" dirty="0">
              <a:cs typeface="Calibri"/>
            </a:endParaRPr>
          </a:p>
        </p:txBody>
      </p:sp>
      <p:sp>
        <p:nvSpPr>
          <p:cNvPr id="4" name="Slide Number Placeholder 3"/>
          <p:cNvSpPr>
            <a:spLocks noGrp="1"/>
          </p:cNvSpPr>
          <p:nvPr>
            <p:ph type="sldNum" sz="quarter" idx="5"/>
          </p:nvPr>
        </p:nvSpPr>
        <p:spPr/>
        <p:txBody>
          <a:bodyPr/>
          <a:lstStyle/>
          <a:p>
            <a:fld id="{B0ABC444-0DA6-4076-8DAF-FAE2F53363F1}" type="slidenum">
              <a:rPr lang="en-US" smtClean="0"/>
              <a:t>6</a:t>
            </a:fld>
            <a:endParaRPr lang="en-US"/>
          </a:p>
        </p:txBody>
      </p:sp>
    </p:spTree>
    <p:extLst>
      <p:ext uri="{BB962C8B-B14F-4D97-AF65-F5344CB8AC3E}">
        <p14:creationId xmlns:p14="http://schemas.microsoft.com/office/powerpoint/2010/main" val="1578484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chart shows the prevalence of each antibody within each risk group, so multiple antibody positive, single high affinity, or single by one method. </a:t>
            </a:r>
          </a:p>
          <a:p>
            <a:r>
              <a:rPr lang="en-US" b="1" dirty="0"/>
              <a:t>Again, GAD in orange is most prevalent across all groups, but then the distribution looks different for the multiple group compared to the two single groups. In the multiple group, zinc is the second most prevalent, but then in the single groups, was only found in around 6%. And no one in the single groups had the IA2 antibody. </a:t>
            </a:r>
          </a:p>
          <a:p>
            <a:endParaRPr lang="en-US" dirty="0"/>
          </a:p>
        </p:txBody>
      </p:sp>
      <p:sp>
        <p:nvSpPr>
          <p:cNvPr id="4" name="Slide Number Placeholder 3"/>
          <p:cNvSpPr>
            <a:spLocks noGrp="1"/>
          </p:cNvSpPr>
          <p:nvPr>
            <p:ph type="sldNum" sz="quarter" idx="5"/>
          </p:nvPr>
        </p:nvSpPr>
        <p:spPr/>
        <p:txBody>
          <a:bodyPr/>
          <a:lstStyle/>
          <a:p>
            <a:fld id="{B0ABC444-0DA6-4076-8DAF-FAE2F53363F1}" type="slidenum">
              <a:rPr lang="en-US" smtClean="0"/>
              <a:t>7</a:t>
            </a:fld>
            <a:endParaRPr lang="en-US"/>
          </a:p>
        </p:txBody>
      </p:sp>
    </p:spTree>
    <p:extLst>
      <p:ext uri="{BB962C8B-B14F-4D97-AF65-F5344CB8AC3E}">
        <p14:creationId xmlns:p14="http://schemas.microsoft.com/office/powerpoint/2010/main" val="4151320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This chart shows comparison of T1D autoantibody prevalence in youth versus adults by risk group. You can see The first group on the left represents any positivity – so overall, 3.9% of adults screened positive, whereas about 3.2% of youth screened positive. For multiple </a:t>
            </a:r>
            <a:r>
              <a:rPr lang="en-US" b="1" dirty="0" err="1"/>
              <a:t>antidboy</a:t>
            </a:r>
            <a:r>
              <a:rPr lang="en-US" b="1" dirty="0"/>
              <a:t> positivity, adults were 0.6% and youth were 0.4%. Single high affinity was more prevalent in this adult group with 1.7% compared to 0.5% in youth, and then single by one method was more prevalent in the youth group with 2.2% compared to 1.6% in adults. We found that the single high affinity </a:t>
            </a:r>
            <a:r>
              <a:rPr lang="en-US" b="1" dirty="0" err="1"/>
              <a:t>prevlaences</a:t>
            </a:r>
            <a:r>
              <a:rPr lang="en-US" b="1" dirty="0"/>
              <a:t> were statistically significantly different, but the other groups including any positivity, single antibody by one method, and multiple </a:t>
            </a:r>
            <a:r>
              <a:rPr lang="en-US" b="1" dirty="0" err="1"/>
              <a:t>antidboy</a:t>
            </a:r>
            <a:r>
              <a:rPr lang="en-US" b="1" dirty="0"/>
              <a:t>, were not significantly different.</a:t>
            </a:r>
            <a:endParaRPr lang="en-US"/>
          </a:p>
          <a:p>
            <a:pPr marL="0" marR="0" lvl="0" indent="0" algn="l" defTabSz="914400">
              <a:lnSpc>
                <a:spcPct val="100000"/>
              </a:lnSpc>
              <a:spcBef>
                <a:spcPts val="0"/>
              </a:spcBef>
              <a:spcAft>
                <a:spcPts val="0"/>
              </a:spcAft>
              <a:buClrTx/>
              <a:buSzTx/>
              <a:buFontTx/>
              <a:buNone/>
              <a:tabLst/>
              <a:defRPr/>
            </a:pPr>
            <a:r>
              <a:rPr lang="en-US" b="1" dirty="0"/>
              <a:t>Considering our high representation of positive T1D FDR status, We also compared these prevalence after removing those that reported a positive FDR status in both adults and youth. I didn’t show those results on the slide, but it did not change the results significantly.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5"/>
          </p:nvPr>
        </p:nvSpPr>
        <p:spPr/>
        <p:txBody>
          <a:bodyPr/>
          <a:lstStyle/>
          <a:p>
            <a:fld id="{B0ABC444-0DA6-4076-8DAF-FAE2F53363F1}" type="slidenum">
              <a:rPr lang="en-US" smtClean="0"/>
              <a:t>8</a:t>
            </a:fld>
            <a:endParaRPr lang="en-US"/>
          </a:p>
        </p:txBody>
      </p:sp>
    </p:spTree>
    <p:extLst>
      <p:ext uri="{BB962C8B-B14F-4D97-AF65-F5344CB8AC3E}">
        <p14:creationId xmlns:p14="http://schemas.microsoft.com/office/powerpoint/2010/main" val="620005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Back to focusing on the adult group - We performed a multivariate analysis looking at relationships between the T1D autoantibody risk group (so being single antibody positive, single high affinity, or multiple antibody positive) with the different demographic factors like age, sex, FDR status, race and ethnicity, etc.</a:t>
            </a:r>
          </a:p>
          <a:p>
            <a:pPr>
              <a:defRPr/>
            </a:pPr>
            <a:r>
              <a:rPr lang="en-US" dirty="0"/>
              <a:t>After controlling for age, sex, and race/ethnicity, the risk for multiple autoantibody positivity in those with positive FDR status is 5.2 times higher. But this did not quite reach statistical significance and does have a wide confidence interval.</a:t>
            </a:r>
            <a:endParaRPr lang="en-US" dirty="0">
              <a:cs typeface="Calibri"/>
            </a:endParaRPr>
          </a:p>
          <a:p>
            <a:pPr>
              <a:defRPr/>
            </a:pPr>
            <a:r>
              <a:rPr lang="en-US" dirty="0"/>
              <a:t>*DON’T SAY UNFORTUNATELY</a:t>
            </a:r>
            <a:endParaRPr lang="en-US" dirty="0">
              <a:cs typeface="Calibri"/>
            </a:endParaRPr>
          </a:p>
          <a:p>
            <a:pPr>
              <a:defRPr/>
            </a:pPr>
            <a:r>
              <a:rPr lang="en-US" dirty="0"/>
              <a:t>And then after controlling for age, sex, and FDR status, the risk of single high affinity autoantibody positivity (so testing positive by both RBA and ECL) is about 6 times higher in those with Hispanic ethnicity, and this had a narrower CI and did reach statistical significance with a very low p value.</a:t>
            </a:r>
            <a:endParaRPr lang="en-US" dirty="0">
              <a:cs typeface="Calibri"/>
            </a:endParaRPr>
          </a:p>
          <a:p>
            <a:pPr>
              <a:defRPr/>
            </a:pPr>
            <a:r>
              <a:rPr lang="en-US" dirty="0"/>
              <a:t>No other significant or near significant relationships were found.</a:t>
            </a:r>
            <a:endParaRPr lang="en-US" dirty="0">
              <a:cs typeface="Calibri"/>
            </a:endParaRPr>
          </a:p>
          <a:p>
            <a:pPr marL="0" marR="0" lvl="0" indent="0" algn="l" defTabSz="914400">
              <a:lnSpc>
                <a:spcPct val="100000"/>
              </a:lnSpc>
              <a:spcBef>
                <a:spcPts val="0"/>
              </a:spcBef>
              <a:spcAft>
                <a:spcPts val="0"/>
              </a:spcAft>
              <a:buClrTx/>
              <a:buSzTx/>
              <a:buFontTx/>
              <a:buNone/>
              <a:tabLst/>
              <a:defRPr/>
            </a:pPr>
            <a:endParaRPr lang="en-US" sz="1200" dirty="0">
              <a:cs typeface="Calibri"/>
            </a:endParaRPr>
          </a:p>
          <a:p>
            <a:endParaRPr lang="en-US" b="1" dirty="0"/>
          </a:p>
          <a:p>
            <a:endParaRPr lang="en-US" b="1" dirty="0"/>
          </a:p>
        </p:txBody>
      </p:sp>
      <p:sp>
        <p:nvSpPr>
          <p:cNvPr id="4" name="Slide Number Placeholder 3"/>
          <p:cNvSpPr>
            <a:spLocks noGrp="1"/>
          </p:cNvSpPr>
          <p:nvPr>
            <p:ph type="sldNum" sz="quarter" idx="5"/>
          </p:nvPr>
        </p:nvSpPr>
        <p:spPr/>
        <p:txBody>
          <a:bodyPr/>
          <a:lstStyle/>
          <a:p>
            <a:fld id="{B0ABC444-0DA6-4076-8DAF-FAE2F53363F1}" type="slidenum">
              <a:rPr lang="en-US" smtClean="0"/>
              <a:t>9</a:t>
            </a:fld>
            <a:endParaRPr lang="en-US" dirty="0"/>
          </a:p>
        </p:txBody>
      </p:sp>
    </p:spTree>
    <p:extLst>
      <p:ext uri="{BB962C8B-B14F-4D97-AF65-F5344CB8AC3E}">
        <p14:creationId xmlns:p14="http://schemas.microsoft.com/office/powerpoint/2010/main" val="1599867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84A92-9B61-EE8B-D76F-8B58B70E6E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B8D074C-EAF2-6363-75B3-C08D04A9F6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D6F8E9-807A-28D3-7F44-A291A77D07D2}"/>
              </a:ext>
            </a:extLst>
          </p:cNvPr>
          <p:cNvSpPr>
            <a:spLocks noGrp="1"/>
          </p:cNvSpPr>
          <p:nvPr>
            <p:ph type="dt" sz="half" idx="10"/>
          </p:nvPr>
        </p:nvSpPr>
        <p:spPr/>
        <p:txBody>
          <a:bodyPr/>
          <a:lstStyle/>
          <a:p>
            <a:fld id="{25B3ED21-F551-4AF5-87A3-4C6B901B29CC}" type="datetimeFigureOut">
              <a:rPr lang="en-US" smtClean="0"/>
              <a:t>11/9/2022</a:t>
            </a:fld>
            <a:endParaRPr lang="en-US"/>
          </a:p>
        </p:txBody>
      </p:sp>
      <p:sp>
        <p:nvSpPr>
          <p:cNvPr id="5" name="Footer Placeholder 4">
            <a:extLst>
              <a:ext uri="{FF2B5EF4-FFF2-40B4-BE49-F238E27FC236}">
                <a16:creationId xmlns:a16="http://schemas.microsoft.com/office/drawing/2014/main" id="{D06FB423-FEA0-C345-0FE5-E1257C89F2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1787C5-CB06-E1AE-CB09-0FFB45F5136A}"/>
              </a:ext>
            </a:extLst>
          </p:cNvPr>
          <p:cNvSpPr>
            <a:spLocks noGrp="1"/>
          </p:cNvSpPr>
          <p:nvPr>
            <p:ph type="sldNum" sz="quarter" idx="12"/>
          </p:nvPr>
        </p:nvSpPr>
        <p:spPr/>
        <p:txBody>
          <a:bodyPr/>
          <a:lstStyle/>
          <a:p>
            <a:fld id="{B45C3398-A830-4E24-A187-73D2DC7614C0}" type="slidenum">
              <a:rPr lang="en-US" smtClean="0"/>
              <a:t>‹#›</a:t>
            </a:fld>
            <a:endParaRPr lang="en-US"/>
          </a:p>
        </p:txBody>
      </p:sp>
    </p:spTree>
    <p:extLst>
      <p:ext uri="{BB962C8B-B14F-4D97-AF65-F5344CB8AC3E}">
        <p14:creationId xmlns:p14="http://schemas.microsoft.com/office/powerpoint/2010/main" val="4138391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64711-AAE6-F545-1CBF-3E2E6A9876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228E6F6-EEB5-7EA6-8AE8-42C7074029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A67D2D-540D-F3D6-7061-8190C7416BD0}"/>
              </a:ext>
            </a:extLst>
          </p:cNvPr>
          <p:cNvSpPr>
            <a:spLocks noGrp="1"/>
          </p:cNvSpPr>
          <p:nvPr>
            <p:ph type="dt" sz="half" idx="10"/>
          </p:nvPr>
        </p:nvSpPr>
        <p:spPr/>
        <p:txBody>
          <a:bodyPr/>
          <a:lstStyle/>
          <a:p>
            <a:fld id="{25B3ED21-F551-4AF5-87A3-4C6B901B29CC}" type="datetimeFigureOut">
              <a:rPr lang="en-US" smtClean="0"/>
              <a:t>11/9/2022</a:t>
            </a:fld>
            <a:endParaRPr lang="en-US"/>
          </a:p>
        </p:txBody>
      </p:sp>
      <p:sp>
        <p:nvSpPr>
          <p:cNvPr id="5" name="Footer Placeholder 4">
            <a:extLst>
              <a:ext uri="{FF2B5EF4-FFF2-40B4-BE49-F238E27FC236}">
                <a16:creationId xmlns:a16="http://schemas.microsoft.com/office/drawing/2014/main" id="{DDD58CE6-BED9-0708-7573-BFEAD419D0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D14D08-34DC-BD77-162D-0163C90E1562}"/>
              </a:ext>
            </a:extLst>
          </p:cNvPr>
          <p:cNvSpPr>
            <a:spLocks noGrp="1"/>
          </p:cNvSpPr>
          <p:nvPr>
            <p:ph type="sldNum" sz="quarter" idx="12"/>
          </p:nvPr>
        </p:nvSpPr>
        <p:spPr/>
        <p:txBody>
          <a:bodyPr/>
          <a:lstStyle/>
          <a:p>
            <a:fld id="{B45C3398-A830-4E24-A187-73D2DC7614C0}" type="slidenum">
              <a:rPr lang="en-US" smtClean="0"/>
              <a:t>‹#›</a:t>
            </a:fld>
            <a:endParaRPr lang="en-US"/>
          </a:p>
        </p:txBody>
      </p:sp>
    </p:spTree>
    <p:extLst>
      <p:ext uri="{BB962C8B-B14F-4D97-AF65-F5344CB8AC3E}">
        <p14:creationId xmlns:p14="http://schemas.microsoft.com/office/powerpoint/2010/main" val="662397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2F255A-506A-725A-DD8D-3FFBA540BA2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F8E0B4A-7CF0-E989-09F2-776C55C0FF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C0CB28-B7BD-5587-9783-40C39357DBA9}"/>
              </a:ext>
            </a:extLst>
          </p:cNvPr>
          <p:cNvSpPr>
            <a:spLocks noGrp="1"/>
          </p:cNvSpPr>
          <p:nvPr>
            <p:ph type="dt" sz="half" idx="10"/>
          </p:nvPr>
        </p:nvSpPr>
        <p:spPr/>
        <p:txBody>
          <a:bodyPr/>
          <a:lstStyle/>
          <a:p>
            <a:fld id="{25B3ED21-F551-4AF5-87A3-4C6B901B29CC}" type="datetimeFigureOut">
              <a:rPr lang="en-US" smtClean="0"/>
              <a:t>11/9/2022</a:t>
            </a:fld>
            <a:endParaRPr lang="en-US"/>
          </a:p>
        </p:txBody>
      </p:sp>
      <p:sp>
        <p:nvSpPr>
          <p:cNvPr id="5" name="Footer Placeholder 4">
            <a:extLst>
              <a:ext uri="{FF2B5EF4-FFF2-40B4-BE49-F238E27FC236}">
                <a16:creationId xmlns:a16="http://schemas.microsoft.com/office/drawing/2014/main" id="{1955F9CB-A89A-C356-145E-BAF4EAABF0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896936-D588-AF6B-B1DE-0D8BA7D0CD31}"/>
              </a:ext>
            </a:extLst>
          </p:cNvPr>
          <p:cNvSpPr>
            <a:spLocks noGrp="1"/>
          </p:cNvSpPr>
          <p:nvPr>
            <p:ph type="sldNum" sz="quarter" idx="12"/>
          </p:nvPr>
        </p:nvSpPr>
        <p:spPr/>
        <p:txBody>
          <a:bodyPr/>
          <a:lstStyle/>
          <a:p>
            <a:fld id="{B45C3398-A830-4E24-A187-73D2DC7614C0}" type="slidenum">
              <a:rPr lang="en-US" smtClean="0"/>
              <a:t>‹#›</a:t>
            </a:fld>
            <a:endParaRPr lang="en-US"/>
          </a:p>
        </p:txBody>
      </p:sp>
    </p:spTree>
    <p:extLst>
      <p:ext uri="{BB962C8B-B14F-4D97-AF65-F5344CB8AC3E}">
        <p14:creationId xmlns:p14="http://schemas.microsoft.com/office/powerpoint/2010/main" val="2906417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95413"/>
            <a:ext cx="10363200" cy="1470025"/>
          </a:xfrm>
        </p:spPr>
        <p:txBody>
          <a:bodyPr anchor="b"/>
          <a:lstStyle/>
          <a:p>
            <a:r>
              <a:rPr lang="en-US" dirty="0"/>
              <a:t>Click to edit Master title style</a:t>
            </a:r>
          </a:p>
        </p:txBody>
      </p:sp>
      <p:sp>
        <p:nvSpPr>
          <p:cNvPr id="3" name="Subtitle 2"/>
          <p:cNvSpPr>
            <a:spLocks noGrp="1"/>
          </p:cNvSpPr>
          <p:nvPr>
            <p:ph type="subTitle" idx="1"/>
          </p:nvPr>
        </p:nvSpPr>
        <p:spPr>
          <a:xfrm>
            <a:off x="914400" y="3128673"/>
            <a:ext cx="8534400" cy="1752600"/>
          </a:xfrm>
        </p:spPr>
        <p:txBody>
          <a:bodyPr>
            <a:normAutofit/>
          </a:bodyPr>
          <a:lstStyle>
            <a:lvl1pPr marL="0" indent="0" algn="l">
              <a:buNone/>
              <a:defRPr sz="2800">
                <a:solidFill>
                  <a:srgbClr val="14A9D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6"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2238694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6"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286746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169354"/>
            <a:ext cx="103632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963084" y="2669167"/>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Slide Number Placeholder 3"/>
          <p:cNvSpPr txBox="1">
            <a:spLocks/>
          </p:cNvSpPr>
          <p:nvPr userDrawn="1"/>
        </p:nvSpPr>
        <p:spPr>
          <a:xfrm>
            <a:off x="286001" y="6343358"/>
            <a:ext cx="692660" cy="365125"/>
          </a:xfrm>
          <a:prstGeom prst="rect">
            <a:avLst/>
          </a:prstGeom>
        </p:spPr>
        <p:txBody>
          <a:bodyPr vert="horz" lIns="91440" tIns="45720" rIns="91440" bIns="45720" rtlCol="0" anchor="ctr"/>
          <a:lstStyle>
            <a:defPPr>
              <a:defRPr lang="en-US"/>
            </a:defPPr>
            <a:lvl1pPr marL="0" algn="r" defTabSz="457200" rtl="0" eaLnBrk="1" latinLnBrk="0" hangingPunct="1">
              <a:defRPr sz="1200" b="1" kern="1200">
                <a:solidFill>
                  <a:srgbClr val="7F7F7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577FC49-4FA3-FF4E-AF12-B8D654846B6B}" type="slidenum">
              <a:rPr lang="en-US" sz="1200" smtClean="0"/>
              <a:pPr/>
              <a:t>‹#›</a:t>
            </a:fld>
            <a:endParaRPr lang="en-US" sz="1200" dirty="0"/>
          </a:p>
        </p:txBody>
      </p:sp>
      <p:sp>
        <p:nvSpPr>
          <p:cNvPr id="6"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4236859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11917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1191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7"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31144066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59018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59018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0"/>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9" name="Footer Placeholder 4"/>
          <p:cNvSpPr>
            <a:spLocks noGrp="1"/>
          </p:cNvSpPr>
          <p:nvPr>
            <p:ph type="ftr" sz="quarter" idx="11"/>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38375449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5"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35092670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4"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16814391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49201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3299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7"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1139703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47F76-C9E2-6B29-9A9E-EFBCCA9938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AB7E24-196E-475B-CFD1-25C4F71FA5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B6A1D2-4963-A565-329E-05B812EB1918}"/>
              </a:ext>
            </a:extLst>
          </p:cNvPr>
          <p:cNvSpPr>
            <a:spLocks noGrp="1"/>
          </p:cNvSpPr>
          <p:nvPr>
            <p:ph type="dt" sz="half" idx="10"/>
          </p:nvPr>
        </p:nvSpPr>
        <p:spPr/>
        <p:txBody>
          <a:bodyPr/>
          <a:lstStyle/>
          <a:p>
            <a:fld id="{25B3ED21-F551-4AF5-87A3-4C6B901B29CC}" type="datetimeFigureOut">
              <a:rPr lang="en-US" smtClean="0"/>
              <a:t>11/9/2022</a:t>
            </a:fld>
            <a:endParaRPr lang="en-US"/>
          </a:p>
        </p:txBody>
      </p:sp>
      <p:sp>
        <p:nvSpPr>
          <p:cNvPr id="5" name="Footer Placeholder 4">
            <a:extLst>
              <a:ext uri="{FF2B5EF4-FFF2-40B4-BE49-F238E27FC236}">
                <a16:creationId xmlns:a16="http://schemas.microsoft.com/office/drawing/2014/main" id="{3F0ECFDC-55CA-4C12-A79D-33208FBFFD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DE2F8D-1A5F-4A00-4CE0-066024C608C4}"/>
              </a:ext>
            </a:extLst>
          </p:cNvPr>
          <p:cNvSpPr>
            <a:spLocks noGrp="1"/>
          </p:cNvSpPr>
          <p:nvPr>
            <p:ph type="sldNum" sz="quarter" idx="12"/>
          </p:nvPr>
        </p:nvSpPr>
        <p:spPr/>
        <p:txBody>
          <a:bodyPr/>
          <a:lstStyle/>
          <a:p>
            <a:fld id="{B45C3398-A830-4E24-A187-73D2DC7614C0}" type="slidenum">
              <a:rPr lang="en-US" smtClean="0"/>
              <a:t>‹#›</a:t>
            </a:fld>
            <a:endParaRPr lang="en-US"/>
          </a:p>
        </p:txBody>
      </p:sp>
    </p:spTree>
    <p:extLst>
      <p:ext uri="{BB962C8B-B14F-4D97-AF65-F5344CB8AC3E}">
        <p14:creationId xmlns:p14="http://schemas.microsoft.com/office/powerpoint/2010/main" val="12909261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4473" y="4645288"/>
            <a:ext cx="73152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706607" y="475093"/>
            <a:ext cx="10794015" cy="425248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574473" y="5212026"/>
            <a:ext cx="7315200" cy="5987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7"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3498097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EC5F3-2C9A-9786-BA87-3CB215DC90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0E3259-AB02-AF94-B369-192063D47A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E6B872-0FAD-1AEB-923D-B80C9C1C0C06}"/>
              </a:ext>
            </a:extLst>
          </p:cNvPr>
          <p:cNvSpPr>
            <a:spLocks noGrp="1"/>
          </p:cNvSpPr>
          <p:nvPr>
            <p:ph type="dt" sz="half" idx="10"/>
          </p:nvPr>
        </p:nvSpPr>
        <p:spPr/>
        <p:txBody>
          <a:bodyPr/>
          <a:lstStyle/>
          <a:p>
            <a:fld id="{25B3ED21-F551-4AF5-87A3-4C6B901B29CC}" type="datetimeFigureOut">
              <a:rPr lang="en-US" smtClean="0"/>
              <a:t>11/9/2022</a:t>
            </a:fld>
            <a:endParaRPr lang="en-US"/>
          </a:p>
        </p:txBody>
      </p:sp>
      <p:sp>
        <p:nvSpPr>
          <p:cNvPr id="5" name="Footer Placeholder 4">
            <a:extLst>
              <a:ext uri="{FF2B5EF4-FFF2-40B4-BE49-F238E27FC236}">
                <a16:creationId xmlns:a16="http://schemas.microsoft.com/office/drawing/2014/main" id="{EBE739BF-B320-3031-D785-24FC89BD98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98A2F0-8012-ADB4-A8D7-2FC9D7C13264}"/>
              </a:ext>
            </a:extLst>
          </p:cNvPr>
          <p:cNvSpPr>
            <a:spLocks noGrp="1"/>
          </p:cNvSpPr>
          <p:nvPr>
            <p:ph type="sldNum" sz="quarter" idx="12"/>
          </p:nvPr>
        </p:nvSpPr>
        <p:spPr/>
        <p:txBody>
          <a:bodyPr/>
          <a:lstStyle/>
          <a:p>
            <a:fld id="{B45C3398-A830-4E24-A187-73D2DC7614C0}" type="slidenum">
              <a:rPr lang="en-US" smtClean="0"/>
              <a:t>‹#›</a:t>
            </a:fld>
            <a:endParaRPr lang="en-US"/>
          </a:p>
        </p:txBody>
      </p:sp>
    </p:spTree>
    <p:extLst>
      <p:ext uri="{BB962C8B-B14F-4D97-AF65-F5344CB8AC3E}">
        <p14:creationId xmlns:p14="http://schemas.microsoft.com/office/powerpoint/2010/main" val="589148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F4961-CEEC-52EB-677A-DB3BFC92D7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57C81E-1794-4118-FF58-C8749B838A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717264-FF00-090A-04D0-CABAC692FA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EA9CA7-16C2-0C1F-CE75-7538EB597795}"/>
              </a:ext>
            </a:extLst>
          </p:cNvPr>
          <p:cNvSpPr>
            <a:spLocks noGrp="1"/>
          </p:cNvSpPr>
          <p:nvPr>
            <p:ph type="dt" sz="half" idx="10"/>
          </p:nvPr>
        </p:nvSpPr>
        <p:spPr/>
        <p:txBody>
          <a:bodyPr/>
          <a:lstStyle/>
          <a:p>
            <a:fld id="{25B3ED21-F551-4AF5-87A3-4C6B901B29CC}" type="datetimeFigureOut">
              <a:rPr lang="en-US" smtClean="0"/>
              <a:t>11/9/2022</a:t>
            </a:fld>
            <a:endParaRPr lang="en-US"/>
          </a:p>
        </p:txBody>
      </p:sp>
      <p:sp>
        <p:nvSpPr>
          <p:cNvPr id="6" name="Footer Placeholder 5">
            <a:extLst>
              <a:ext uri="{FF2B5EF4-FFF2-40B4-BE49-F238E27FC236}">
                <a16:creationId xmlns:a16="http://schemas.microsoft.com/office/drawing/2014/main" id="{A22A0D66-3C26-A2FB-5B0A-1FC85AD420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639BC0-B5C8-F06C-C6FF-4F3800E46AE9}"/>
              </a:ext>
            </a:extLst>
          </p:cNvPr>
          <p:cNvSpPr>
            <a:spLocks noGrp="1"/>
          </p:cNvSpPr>
          <p:nvPr>
            <p:ph type="sldNum" sz="quarter" idx="12"/>
          </p:nvPr>
        </p:nvSpPr>
        <p:spPr/>
        <p:txBody>
          <a:bodyPr/>
          <a:lstStyle/>
          <a:p>
            <a:fld id="{B45C3398-A830-4E24-A187-73D2DC7614C0}" type="slidenum">
              <a:rPr lang="en-US" smtClean="0"/>
              <a:t>‹#›</a:t>
            </a:fld>
            <a:endParaRPr lang="en-US"/>
          </a:p>
        </p:txBody>
      </p:sp>
    </p:spTree>
    <p:extLst>
      <p:ext uri="{BB962C8B-B14F-4D97-AF65-F5344CB8AC3E}">
        <p14:creationId xmlns:p14="http://schemas.microsoft.com/office/powerpoint/2010/main" val="2722335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EFF0A-A8D6-8924-8C0A-3012E0F214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7D72E5-7CB5-27DB-123A-758F1C8B34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87823B-2E2D-B157-72C1-1A87E5EA62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B0CE1E-ED99-958B-53BE-D33B8FE09F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8D3750-C60E-57F5-139B-BF3C23DDDF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C2DC40-C650-866D-0419-66F67331619B}"/>
              </a:ext>
            </a:extLst>
          </p:cNvPr>
          <p:cNvSpPr>
            <a:spLocks noGrp="1"/>
          </p:cNvSpPr>
          <p:nvPr>
            <p:ph type="dt" sz="half" idx="10"/>
          </p:nvPr>
        </p:nvSpPr>
        <p:spPr/>
        <p:txBody>
          <a:bodyPr/>
          <a:lstStyle/>
          <a:p>
            <a:fld id="{25B3ED21-F551-4AF5-87A3-4C6B901B29CC}" type="datetimeFigureOut">
              <a:rPr lang="en-US" smtClean="0"/>
              <a:t>11/9/2022</a:t>
            </a:fld>
            <a:endParaRPr lang="en-US"/>
          </a:p>
        </p:txBody>
      </p:sp>
      <p:sp>
        <p:nvSpPr>
          <p:cNvPr id="8" name="Footer Placeholder 7">
            <a:extLst>
              <a:ext uri="{FF2B5EF4-FFF2-40B4-BE49-F238E27FC236}">
                <a16:creationId xmlns:a16="http://schemas.microsoft.com/office/drawing/2014/main" id="{7D6210B4-AD42-ED22-A399-E54027A0AB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66BBB66-3296-5769-5653-308AB9CB52A2}"/>
              </a:ext>
            </a:extLst>
          </p:cNvPr>
          <p:cNvSpPr>
            <a:spLocks noGrp="1"/>
          </p:cNvSpPr>
          <p:nvPr>
            <p:ph type="sldNum" sz="quarter" idx="12"/>
          </p:nvPr>
        </p:nvSpPr>
        <p:spPr/>
        <p:txBody>
          <a:bodyPr/>
          <a:lstStyle/>
          <a:p>
            <a:fld id="{B45C3398-A830-4E24-A187-73D2DC7614C0}" type="slidenum">
              <a:rPr lang="en-US" smtClean="0"/>
              <a:t>‹#›</a:t>
            </a:fld>
            <a:endParaRPr lang="en-US"/>
          </a:p>
        </p:txBody>
      </p:sp>
    </p:spTree>
    <p:extLst>
      <p:ext uri="{BB962C8B-B14F-4D97-AF65-F5344CB8AC3E}">
        <p14:creationId xmlns:p14="http://schemas.microsoft.com/office/powerpoint/2010/main" val="2318249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CE628-4265-386E-7846-AA99E957D4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FC0DA7-D576-FC15-DDC1-B69E4AD692F9}"/>
              </a:ext>
            </a:extLst>
          </p:cNvPr>
          <p:cNvSpPr>
            <a:spLocks noGrp="1"/>
          </p:cNvSpPr>
          <p:nvPr>
            <p:ph type="dt" sz="half" idx="10"/>
          </p:nvPr>
        </p:nvSpPr>
        <p:spPr/>
        <p:txBody>
          <a:bodyPr/>
          <a:lstStyle/>
          <a:p>
            <a:fld id="{25B3ED21-F551-4AF5-87A3-4C6B901B29CC}" type="datetimeFigureOut">
              <a:rPr lang="en-US" smtClean="0"/>
              <a:t>11/9/2022</a:t>
            </a:fld>
            <a:endParaRPr lang="en-US"/>
          </a:p>
        </p:txBody>
      </p:sp>
      <p:sp>
        <p:nvSpPr>
          <p:cNvPr id="4" name="Footer Placeholder 3">
            <a:extLst>
              <a:ext uri="{FF2B5EF4-FFF2-40B4-BE49-F238E27FC236}">
                <a16:creationId xmlns:a16="http://schemas.microsoft.com/office/drawing/2014/main" id="{D2BDD1EC-709A-6D7E-0CA6-ADACA5B226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7ECFF00-1293-7A94-A3CC-6DFD8A77DBAB}"/>
              </a:ext>
            </a:extLst>
          </p:cNvPr>
          <p:cNvSpPr>
            <a:spLocks noGrp="1"/>
          </p:cNvSpPr>
          <p:nvPr>
            <p:ph type="sldNum" sz="quarter" idx="12"/>
          </p:nvPr>
        </p:nvSpPr>
        <p:spPr/>
        <p:txBody>
          <a:bodyPr/>
          <a:lstStyle/>
          <a:p>
            <a:fld id="{B45C3398-A830-4E24-A187-73D2DC7614C0}" type="slidenum">
              <a:rPr lang="en-US" smtClean="0"/>
              <a:t>‹#›</a:t>
            </a:fld>
            <a:endParaRPr lang="en-US"/>
          </a:p>
        </p:txBody>
      </p:sp>
    </p:spTree>
    <p:extLst>
      <p:ext uri="{BB962C8B-B14F-4D97-AF65-F5344CB8AC3E}">
        <p14:creationId xmlns:p14="http://schemas.microsoft.com/office/powerpoint/2010/main" val="1153722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6976C2-C283-9C53-7CD8-123FCC770A32}"/>
              </a:ext>
            </a:extLst>
          </p:cNvPr>
          <p:cNvSpPr>
            <a:spLocks noGrp="1"/>
          </p:cNvSpPr>
          <p:nvPr>
            <p:ph type="dt" sz="half" idx="10"/>
          </p:nvPr>
        </p:nvSpPr>
        <p:spPr/>
        <p:txBody>
          <a:bodyPr/>
          <a:lstStyle/>
          <a:p>
            <a:fld id="{25B3ED21-F551-4AF5-87A3-4C6B901B29CC}" type="datetimeFigureOut">
              <a:rPr lang="en-US" smtClean="0"/>
              <a:t>11/9/2022</a:t>
            </a:fld>
            <a:endParaRPr lang="en-US"/>
          </a:p>
        </p:txBody>
      </p:sp>
      <p:sp>
        <p:nvSpPr>
          <p:cNvPr id="3" name="Footer Placeholder 2">
            <a:extLst>
              <a:ext uri="{FF2B5EF4-FFF2-40B4-BE49-F238E27FC236}">
                <a16:creationId xmlns:a16="http://schemas.microsoft.com/office/drawing/2014/main" id="{DF5D9733-6D19-7E28-BDC2-C3E7600FA1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1BF68B-F0D3-67F9-5B64-ED0B9D5C0D80}"/>
              </a:ext>
            </a:extLst>
          </p:cNvPr>
          <p:cNvSpPr>
            <a:spLocks noGrp="1"/>
          </p:cNvSpPr>
          <p:nvPr>
            <p:ph type="sldNum" sz="quarter" idx="12"/>
          </p:nvPr>
        </p:nvSpPr>
        <p:spPr/>
        <p:txBody>
          <a:bodyPr/>
          <a:lstStyle/>
          <a:p>
            <a:fld id="{B45C3398-A830-4E24-A187-73D2DC7614C0}" type="slidenum">
              <a:rPr lang="en-US" smtClean="0"/>
              <a:t>‹#›</a:t>
            </a:fld>
            <a:endParaRPr lang="en-US"/>
          </a:p>
        </p:txBody>
      </p:sp>
    </p:spTree>
    <p:extLst>
      <p:ext uri="{BB962C8B-B14F-4D97-AF65-F5344CB8AC3E}">
        <p14:creationId xmlns:p14="http://schemas.microsoft.com/office/powerpoint/2010/main" val="2026122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F4085-DC9C-1A34-F826-632F92E2F9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3823AA-6BBD-4462-9C91-085F04CF6A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B7AEFB-282A-11D3-ED2F-DD425D1C5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2C3D40-3951-036D-4704-584524F6FCC4}"/>
              </a:ext>
            </a:extLst>
          </p:cNvPr>
          <p:cNvSpPr>
            <a:spLocks noGrp="1"/>
          </p:cNvSpPr>
          <p:nvPr>
            <p:ph type="dt" sz="half" idx="10"/>
          </p:nvPr>
        </p:nvSpPr>
        <p:spPr/>
        <p:txBody>
          <a:bodyPr/>
          <a:lstStyle/>
          <a:p>
            <a:fld id="{25B3ED21-F551-4AF5-87A3-4C6B901B29CC}" type="datetimeFigureOut">
              <a:rPr lang="en-US" smtClean="0"/>
              <a:t>11/9/2022</a:t>
            </a:fld>
            <a:endParaRPr lang="en-US"/>
          </a:p>
        </p:txBody>
      </p:sp>
      <p:sp>
        <p:nvSpPr>
          <p:cNvPr id="6" name="Footer Placeholder 5">
            <a:extLst>
              <a:ext uri="{FF2B5EF4-FFF2-40B4-BE49-F238E27FC236}">
                <a16:creationId xmlns:a16="http://schemas.microsoft.com/office/drawing/2014/main" id="{A5E31280-8EF2-C4E7-30B8-6AF8FD740C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B19003-03C0-282F-3267-40E1E459C61E}"/>
              </a:ext>
            </a:extLst>
          </p:cNvPr>
          <p:cNvSpPr>
            <a:spLocks noGrp="1"/>
          </p:cNvSpPr>
          <p:nvPr>
            <p:ph type="sldNum" sz="quarter" idx="12"/>
          </p:nvPr>
        </p:nvSpPr>
        <p:spPr/>
        <p:txBody>
          <a:bodyPr/>
          <a:lstStyle/>
          <a:p>
            <a:fld id="{B45C3398-A830-4E24-A187-73D2DC7614C0}" type="slidenum">
              <a:rPr lang="en-US" smtClean="0"/>
              <a:t>‹#›</a:t>
            </a:fld>
            <a:endParaRPr lang="en-US"/>
          </a:p>
        </p:txBody>
      </p:sp>
    </p:spTree>
    <p:extLst>
      <p:ext uri="{BB962C8B-B14F-4D97-AF65-F5344CB8AC3E}">
        <p14:creationId xmlns:p14="http://schemas.microsoft.com/office/powerpoint/2010/main" val="4133603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71579-ED6B-77DC-CA16-AB0C1347AA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E36536-BBAE-7E5C-3611-591CA5744F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6DD7650-BEEE-849A-9705-FCDBE6AA67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79F7E8-1FCC-85BE-FAE7-3776C8B271D8}"/>
              </a:ext>
            </a:extLst>
          </p:cNvPr>
          <p:cNvSpPr>
            <a:spLocks noGrp="1"/>
          </p:cNvSpPr>
          <p:nvPr>
            <p:ph type="dt" sz="half" idx="10"/>
          </p:nvPr>
        </p:nvSpPr>
        <p:spPr/>
        <p:txBody>
          <a:bodyPr/>
          <a:lstStyle/>
          <a:p>
            <a:fld id="{25B3ED21-F551-4AF5-87A3-4C6B901B29CC}" type="datetimeFigureOut">
              <a:rPr lang="en-US" smtClean="0"/>
              <a:t>11/9/2022</a:t>
            </a:fld>
            <a:endParaRPr lang="en-US"/>
          </a:p>
        </p:txBody>
      </p:sp>
      <p:sp>
        <p:nvSpPr>
          <p:cNvPr id="6" name="Footer Placeholder 5">
            <a:extLst>
              <a:ext uri="{FF2B5EF4-FFF2-40B4-BE49-F238E27FC236}">
                <a16:creationId xmlns:a16="http://schemas.microsoft.com/office/drawing/2014/main" id="{A9DD315B-2688-5040-2F79-26F6FF6F8E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9AD22F-B59A-FEC4-8D03-47375BF89332}"/>
              </a:ext>
            </a:extLst>
          </p:cNvPr>
          <p:cNvSpPr>
            <a:spLocks noGrp="1"/>
          </p:cNvSpPr>
          <p:nvPr>
            <p:ph type="sldNum" sz="quarter" idx="12"/>
          </p:nvPr>
        </p:nvSpPr>
        <p:spPr/>
        <p:txBody>
          <a:bodyPr/>
          <a:lstStyle/>
          <a:p>
            <a:fld id="{B45C3398-A830-4E24-A187-73D2DC7614C0}" type="slidenum">
              <a:rPr lang="en-US" smtClean="0"/>
              <a:t>‹#›</a:t>
            </a:fld>
            <a:endParaRPr lang="en-US"/>
          </a:p>
        </p:txBody>
      </p:sp>
    </p:spTree>
    <p:extLst>
      <p:ext uri="{BB962C8B-B14F-4D97-AF65-F5344CB8AC3E}">
        <p14:creationId xmlns:p14="http://schemas.microsoft.com/office/powerpoint/2010/main" val="3458643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pn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369375-F3E9-2961-A25B-027CA862BA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AB6C1B-0297-8A0C-C791-CC6A216BEB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1E2EDF-6269-4AF4-D0B8-D06DA89336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B3ED21-F551-4AF5-87A3-4C6B901B29CC}" type="datetimeFigureOut">
              <a:rPr lang="en-US" smtClean="0"/>
              <a:t>11/9/2022</a:t>
            </a:fld>
            <a:endParaRPr lang="en-US"/>
          </a:p>
        </p:txBody>
      </p:sp>
      <p:sp>
        <p:nvSpPr>
          <p:cNvPr id="5" name="Footer Placeholder 4">
            <a:extLst>
              <a:ext uri="{FF2B5EF4-FFF2-40B4-BE49-F238E27FC236}">
                <a16:creationId xmlns:a16="http://schemas.microsoft.com/office/drawing/2014/main" id="{45192EB5-25A5-EA6E-42F3-4E19798FAF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3F33E37-D14F-B18C-E623-7AC5769A60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5C3398-A830-4E24-A187-73D2DC7614C0}" type="slidenum">
              <a:rPr lang="en-US" smtClean="0"/>
              <a:t>‹#›</a:t>
            </a:fld>
            <a:endParaRPr lang="en-US"/>
          </a:p>
        </p:txBody>
      </p:sp>
    </p:spTree>
    <p:extLst>
      <p:ext uri="{BB962C8B-B14F-4D97-AF65-F5344CB8AC3E}">
        <p14:creationId xmlns:p14="http://schemas.microsoft.com/office/powerpoint/2010/main" val="678613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1" y="5978770"/>
            <a:ext cx="12191999" cy="87923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pic>
        <p:nvPicPr>
          <p:cNvPr id="8" name="Picture 7" descr="Screen Shot 2017-02-22 at 10.12.18 PM.png"/>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437641" y="6116516"/>
            <a:ext cx="4545948" cy="591967"/>
          </a:xfrm>
          <a:prstGeom prst="rect">
            <a:avLst/>
          </a:prstGeom>
        </p:spPr>
      </p:pic>
      <p:cxnSp>
        <p:nvCxnSpPr>
          <p:cNvPr id="9" name="Straight Connector 8"/>
          <p:cNvCxnSpPr/>
          <p:nvPr userDrawn="1"/>
        </p:nvCxnSpPr>
        <p:spPr>
          <a:xfrm>
            <a:off x="1" y="5978770"/>
            <a:ext cx="12191999" cy="0"/>
          </a:xfrm>
          <a:prstGeom prst="line">
            <a:avLst/>
          </a:prstGeom>
          <a:ln w="76200" cmpd="sng">
            <a:solidFill>
              <a:srgbClr val="14A9D8"/>
            </a:solidFill>
          </a:ln>
          <a:effectLst/>
        </p:spPr>
        <p:style>
          <a:lnRef idx="2">
            <a:schemeClr val="accent1"/>
          </a:lnRef>
          <a:fillRef idx="0">
            <a:schemeClr val="accent1"/>
          </a:fillRef>
          <a:effectRef idx="1">
            <a:schemeClr val="accent1"/>
          </a:effectRef>
          <a:fontRef idx="minor">
            <a:schemeClr val="tx1"/>
          </a:fontRef>
        </p:style>
      </p:cxnSp>
      <p:sp>
        <p:nvSpPr>
          <p:cNvPr id="10" name="Right Triangle 9"/>
          <p:cNvSpPr/>
          <p:nvPr userDrawn="1"/>
        </p:nvSpPr>
        <p:spPr>
          <a:xfrm rot="10800000">
            <a:off x="6043893" y="6003192"/>
            <a:ext cx="963897" cy="528271"/>
          </a:xfrm>
          <a:prstGeom prst="rtTriangle">
            <a:avLst/>
          </a:prstGeom>
          <a:solidFill>
            <a:srgbClr val="14A9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11" name="Right Triangle 10"/>
          <p:cNvSpPr/>
          <p:nvPr userDrawn="1"/>
        </p:nvSpPr>
        <p:spPr>
          <a:xfrm rot="10800000">
            <a:off x="5947502" y="5852380"/>
            <a:ext cx="963897" cy="528271"/>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13745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5"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dirty="0">
                <a:solidFill>
                  <a:prstClr val="white">
                    <a:lumMod val="50000"/>
                  </a:prstClr>
                </a:solidFill>
              </a:rPr>
              <a:t>Presentation Title Here</a:t>
            </a:r>
          </a:p>
        </p:txBody>
      </p:sp>
      <p:cxnSp>
        <p:nvCxnSpPr>
          <p:cNvPr id="13" name="Straight Connector 12"/>
          <p:cNvCxnSpPr/>
          <p:nvPr userDrawn="1"/>
        </p:nvCxnSpPr>
        <p:spPr>
          <a:xfrm>
            <a:off x="1035487" y="6434462"/>
            <a:ext cx="0" cy="224848"/>
          </a:xfrm>
          <a:prstGeom prst="line">
            <a:avLst/>
          </a:prstGeom>
          <a:ln w="12700" cmpd="sng">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6450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457200" rtl="0" eaLnBrk="1" latinLnBrk="0" hangingPunct="1">
        <a:spcBef>
          <a:spcPct val="0"/>
        </a:spcBef>
        <a:buNone/>
        <a:defRPr sz="4000" b="1"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chart" Target="../charts/char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a:xfrm>
            <a:off x="286001" y="6343358"/>
            <a:ext cx="692660" cy="365125"/>
          </a:xfrm>
        </p:spPr>
        <p:txBody>
          <a:bodyPr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B577FC49-4FA3-FF4E-AF12-B8D654846B6B}" type="slidenum">
              <a:rPr kumimoji="0" lang="en-US" sz="1200" b="1" i="0" u="none" strike="noStrike" kern="1200" cap="none" spc="0" normalizeH="0" baseline="0" noProof="0" smtClean="0">
                <a:ln>
                  <a:noFill/>
                </a:ln>
                <a:solidFill>
                  <a:srgbClr val="7F7F7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a:t>
            </a:fld>
            <a:endParaRPr kumimoji="0" lang="en-US" sz="1200" b="1" i="0" u="none" strike="noStrike" kern="1200" cap="none" spc="0" normalizeH="0" baseline="0" noProof="0">
              <a:ln>
                <a:noFill/>
              </a:ln>
              <a:solidFill>
                <a:srgbClr val="7F7F7F"/>
              </a:solidFill>
              <a:effectLst/>
              <a:uLnTx/>
              <a:uFillTx/>
              <a:latin typeface="Calibri"/>
              <a:ea typeface="+mn-ea"/>
              <a:cs typeface="+mn-cs"/>
            </a:endParaRPr>
          </a:p>
        </p:txBody>
      </p:sp>
      <p:sp>
        <p:nvSpPr>
          <p:cNvPr id="6" name="Title 1">
            <a:extLst>
              <a:ext uri="{FF2B5EF4-FFF2-40B4-BE49-F238E27FC236}">
                <a16:creationId xmlns:a16="http://schemas.microsoft.com/office/drawing/2014/main" id="{AD21296F-3F4E-415F-2152-22C71F015899}"/>
              </a:ext>
            </a:extLst>
          </p:cNvPr>
          <p:cNvSpPr txBox="1">
            <a:spLocks/>
          </p:cNvSpPr>
          <p:nvPr/>
        </p:nvSpPr>
        <p:spPr>
          <a:xfrm>
            <a:off x="1456544" y="489040"/>
            <a:ext cx="9144000" cy="1420327"/>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b="1" kern="1200">
                <a:solidFill>
                  <a:schemeClr val="tx1"/>
                </a:solidFill>
                <a:latin typeface="+mj-lt"/>
                <a:ea typeface="+mj-ea"/>
                <a:cs typeface="+mj-cs"/>
              </a:defRPr>
            </a:lvl1pPr>
          </a:lstStyle>
          <a:p>
            <a:pPr algn="ctr"/>
            <a:r>
              <a:rPr lang="en-US" sz="4200" dirty="0"/>
              <a:t>Screening Adults in the General Population for Islet Autoantibodies</a:t>
            </a:r>
          </a:p>
        </p:txBody>
      </p:sp>
      <p:sp>
        <p:nvSpPr>
          <p:cNvPr id="8" name="Subtitle 2">
            <a:extLst>
              <a:ext uri="{FF2B5EF4-FFF2-40B4-BE49-F238E27FC236}">
                <a16:creationId xmlns:a16="http://schemas.microsoft.com/office/drawing/2014/main" id="{5602014A-BE13-E155-DD6C-4AE27DC85890}"/>
              </a:ext>
            </a:extLst>
          </p:cNvPr>
          <p:cNvSpPr txBox="1">
            <a:spLocks/>
          </p:cNvSpPr>
          <p:nvPr/>
        </p:nvSpPr>
        <p:spPr>
          <a:xfrm>
            <a:off x="1332617" y="2821563"/>
            <a:ext cx="9526766" cy="201156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1800"/>
              </a:spcAft>
              <a:buClrTx/>
              <a:buSzTx/>
              <a:buFont typeface="Arial" panose="020B0604020202020204" pitchFamily="34" charset="0"/>
              <a:buNone/>
              <a:tabLst/>
              <a:defRPr/>
            </a:pP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Meghan E. Pauley, DO</a:t>
            </a:r>
          </a:p>
          <a:p>
            <a:pPr marL="0" marR="0" lvl="0" indent="0" algn="ctr" defTabSz="914400" rtl="0" eaLnBrk="1" fontAlgn="auto" latinLnBrk="0" hangingPunct="1">
              <a:lnSpc>
                <a:spcPct val="90000"/>
              </a:lnSpc>
              <a:spcBef>
                <a:spcPts val="0"/>
              </a:spcBef>
              <a:spcAft>
                <a:spcPts val="200"/>
              </a:spcAft>
              <a:buClrTx/>
              <a:buSzTx/>
              <a:buFont typeface="Arial" panose="020B0604020202020204" pitchFamily="34" charset="0"/>
              <a:buNone/>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a:t>
            </a:r>
            <a:r>
              <a:rPr kumimoji="0" lang="en-US" sz="2800" b="0" i="0" u="none" strike="noStrike" kern="1200" cap="none" spc="0" normalizeH="0" baseline="30000" noProof="0" dirty="0">
                <a:ln>
                  <a:noFill/>
                </a:ln>
                <a:solidFill>
                  <a:sysClr val="windowText" lastClr="000000"/>
                </a:solidFill>
                <a:effectLst/>
                <a:uLnTx/>
                <a:uFillTx/>
                <a:latin typeface="Calibri" panose="020F0502020204030204"/>
                <a:ea typeface="+mn-ea"/>
                <a:cs typeface="+mn-cs"/>
              </a:rPr>
              <a:t>rd</a:t>
            </a: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Year Fellow in Pediatric Endocrinology and Diabetes</a:t>
            </a:r>
          </a:p>
        </p:txBody>
      </p:sp>
      <p:pic>
        <p:nvPicPr>
          <p:cNvPr id="9" name="Picture 8">
            <a:extLst>
              <a:ext uri="{FF2B5EF4-FFF2-40B4-BE49-F238E27FC236}">
                <a16:creationId xmlns:a16="http://schemas.microsoft.com/office/drawing/2014/main" id="{D0B3F463-C034-06F3-D37C-6D916E03302A}"/>
              </a:ext>
            </a:extLst>
          </p:cNvPr>
          <p:cNvPicPr>
            <a:picLocks noChangeAspect="1"/>
          </p:cNvPicPr>
          <p:nvPr/>
        </p:nvPicPr>
        <p:blipFill>
          <a:blip r:embed="rId3"/>
          <a:stretch>
            <a:fillRect/>
          </a:stretch>
        </p:blipFill>
        <p:spPr>
          <a:xfrm>
            <a:off x="8912060" y="4734115"/>
            <a:ext cx="914400" cy="914400"/>
          </a:xfrm>
          <a:prstGeom prst="rect">
            <a:avLst/>
          </a:prstGeom>
        </p:spPr>
      </p:pic>
      <p:pic>
        <p:nvPicPr>
          <p:cNvPr id="10" name="Picture 9" descr="Colored without Childrens.jpg">
            <a:extLst>
              <a:ext uri="{FF2B5EF4-FFF2-40B4-BE49-F238E27FC236}">
                <a16:creationId xmlns:a16="http://schemas.microsoft.com/office/drawing/2014/main" id="{917308AE-356A-0B0B-A2B1-DF3E2126788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701" b="14473"/>
          <a:stretch/>
        </p:blipFill>
        <p:spPr>
          <a:xfrm>
            <a:off x="2358391" y="4734115"/>
            <a:ext cx="6553669" cy="914400"/>
          </a:xfrm>
          <a:prstGeom prst="rect">
            <a:avLst/>
          </a:prstGeom>
        </p:spPr>
      </p:pic>
    </p:spTree>
    <p:extLst>
      <p:ext uri="{BB962C8B-B14F-4D97-AF65-F5344CB8AC3E}">
        <p14:creationId xmlns:p14="http://schemas.microsoft.com/office/powerpoint/2010/main" val="97004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E7BF7-EA9D-C5B0-EF3C-0BB8EA0D34C4}"/>
              </a:ext>
            </a:extLst>
          </p:cNvPr>
          <p:cNvSpPr>
            <a:spLocks noGrp="1"/>
          </p:cNvSpPr>
          <p:nvPr>
            <p:ph type="title"/>
          </p:nvPr>
        </p:nvSpPr>
        <p:spPr>
          <a:xfrm>
            <a:off x="1370699" y="1128"/>
            <a:ext cx="9450600" cy="885403"/>
          </a:xfrm>
        </p:spPr>
        <p:txBody>
          <a:bodyPr>
            <a:noAutofit/>
          </a:bodyPr>
          <a:lstStyle/>
          <a:p>
            <a:r>
              <a:rPr lang="en-US" sz="3000" u="sng" dirty="0">
                <a:solidFill>
                  <a:srgbClr val="2F0DFB"/>
                </a:solidFill>
              </a:rPr>
              <a:t>Celiac Autoantibody</a:t>
            </a:r>
            <a:r>
              <a:rPr lang="en-US" sz="3000" b="1" u="sng" dirty="0">
                <a:solidFill>
                  <a:srgbClr val="2F0DFB"/>
                </a:solidFill>
              </a:rPr>
              <a:t> Odds by Demographic Factors (Adult)</a:t>
            </a:r>
            <a:endParaRPr lang="en-US" sz="3000" u="sng" dirty="0">
              <a:solidFill>
                <a:srgbClr val="2F0DFB"/>
              </a:solidFill>
              <a:cs typeface="Calibri"/>
            </a:endParaRPr>
          </a:p>
        </p:txBody>
      </p:sp>
      <p:sp>
        <p:nvSpPr>
          <p:cNvPr id="4" name="Slide Number Placeholder 3">
            <a:extLst>
              <a:ext uri="{FF2B5EF4-FFF2-40B4-BE49-F238E27FC236}">
                <a16:creationId xmlns:a16="http://schemas.microsoft.com/office/drawing/2014/main" id="{A63F9990-8926-EB72-3E6A-966A4A0E9EDE}"/>
              </a:ext>
            </a:extLst>
          </p:cNvPr>
          <p:cNvSpPr>
            <a:spLocks noGrp="1"/>
          </p:cNvSpPr>
          <p:nvPr>
            <p:ph type="sldNum" sz="quarter" idx="4"/>
          </p:nvPr>
        </p:nvSpPr>
        <p:spPr/>
        <p:txBody>
          <a:bodyPr/>
          <a:lstStyle/>
          <a:p>
            <a:fld id="{B577FC49-4FA3-FF4E-AF12-B8D654846B6B}" type="slidenum">
              <a:rPr lang="en-US" smtClean="0"/>
              <a:pPr/>
              <a:t>10</a:t>
            </a:fld>
            <a:endParaRPr lang="en-US" dirty="0"/>
          </a:p>
        </p:txBody>
      </p:sp>
      <p:sp>
        <p:nvSpPr>
          <p:cNvPr id="5" name="Content Placeholder 4">
            <a:extLst>
              <a:ext uri="{FF2B5EF4-FFF2-40B4-BE49-F238E27FC236}">
                <a16:creationId xmlns:a16="http://schemas.microsoft.com/office/drawing/2014/main" id="{A5A47875-4BB5-B131-8A41-B74E433C2447}"/>
              </a:ext>
            </a:extLst>
          </p:cNvPr>
          <p:cNvSpPr>
            <a:spLocks noGrp="1"/>
          </p:cNvSpPr>
          <p:nvPr>
            <p:ph idx="1"/>
          </p:nvPr>
        </p:nvSpPr>
        <p:spPr>
          <a:xfrm>
            <a:off x="632331" y="845710"/>
            <a:ext cx="10835769" cy="5033033"/>
          </a:xfrm>
        </p:spPr>
        <p:txBody>
          <a:bodyPr vert="horz" lIns="91440" tIns="45720" rIns="91440" bIns="45720" rtlCol="0" anchor="t">
            <a:normAutofit/>
          </a:bodyPr>
          <a:lstStyle/>
          <a:p>
            <a:pPr marL="0" indent="0">
              <a:spcBef>
                <a:spcPts val="0"/>
              </a:spcBef>
              <a:spcAft>
                <a:spcPts val="1200"/>
              </a:spcAft>
              <a:buNone/>
            </a:pPr>
            <a:endParaRPr lang="en-US" sz="3000" b="1" u="sng" dirty="0"/>
          </a:p>
          <a:p>
            <a:pPr>
              <a:spcBef>
                <a:spcPts val="0"/>
              </a:spcBef>
              <a:spcAft>
                <a:spcPts val="1200"/>
              </a:spcAft>
              <a:buFont typeface="Wingdings" panose="05000000000000000000" pitchFamily="2" charset="2"/>
              <a:buChar char="§"/>
            </a:pPr>
            <a:r>
              <a:rPr lang="en-US" sz="3000" b="1" dirty="0"/>
              <a:t>Decreased odds of autoantibody positivity with increasing age.</a:t>
            </a:r>
            <a:endParaRPr lang="en-US" sz="3000" b="1" dirty="0">
              <a:cs typeface="Calibri"/>
            </a:endParaRPr>
          </a:p>
          <a:p>
            <a:pPr lvl="1">
              <a:spcBef>
                <a:spcPts val="0"/>
              </a:spcBef>
              <a:spcAft>
                <a:spcPts val="1200"/>
              </a:spcAft>
              <a:buFont typeface="Wingdings" panose="05000000000000000000" pitchFamily="2" charset="2"/>
              <a:buChar char="§"/>
            </a:pPr>
            <a:r>
              <a:rPr lang="en-US" sz="3000" dirty="0"/>
              <a:t>OR=0.92 </a:t>
            </a:r>
          </a:p>
          <a:p>
            <a:pPr lvl="1">
              <a:spcBef>
                <a:spcPts val="0"/>
              </a:spcBef>
              <a:spcAft>
                <a:spcPts val="1200"/>
              </a:spcAft>
              <a:buFont typeface="Wingdings" panose="05000000000000000000" pitchFamily="2" charset="2"/>
              <a:buChar char="§"/>
            </a:pPr>
            <a:r>
              <a:rPr lang="en-US" sz="3000" dirty="0"/>
              <a:t>95% CI: (0.85, 1.00), p=0.04</a:t>
            </a:r>
          </a:p>
          <a:p>
            <a:pPr lvl="1">
              <a:spcBef>
                <a:spcPts val="0"/>
              </a:spcBef>
              <a:spcAft>
                <a:spcPts val="1200"/>
              </a:spcAft>
              <a:buFont typeface="Wingdings" panose="05000000000000000000" pitchFamily="2" charset="2"/>
              <a:buChar char="§"/>
            </a:pPr>
            <a:r>
              <a:rPr lang="en-US" sz="3000" dirty="0"/>
              <a:t>Adjusted for sex, CD FDR status, race/ethnicity</a:t>
            </a:r>
          </a:p>
        </p:txBody>
      </p:sp>
    </p:spTree>
    <p:extLst>
      <p:ext uri="{BB962C8B-B14F-4D97-AF65-F5344CB8AC3E}">
        <p14:creationId xmlns:p14="http://schemas.microsoft.com/office/powerpoint/2010/main" val="3256778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ADB0E9-B3D9-B6C2-F798-E8CDCAEE4F8E}"/>
              </a:ext>
            </a:extLst>
          </p:cNvPr>
          <p:cNvSpPr>
            <a:spLocks noGrp="1"/>
          </p:cNvSpPr>
          <p:nvPr>
            <p:ph idx="1"/>
          </p:nvPr>
        </p:nvSpPr>
        <p:spPr>
          <a:xfrm>
            <a:off x="626045" y="1325366"/>
            <a:ext cx="10939910" cy="4358212"/>
          </a:xfrm>
        </p:spPr>
        <p:txBody>
          <a:bodyPr>
            <a:noAutofit/>
          </a:bodyPr>
          <a:lstStyle/>
          <a:p>
            <a:pPr>
              <a:spcBef>
                <a:spcPts val="0"/>
              </a:spcBef>
              <a:spcAft>
                <a:spcPts val="1200"/>
              </a:spcAft>
              <a:buFont typeface="Wingdings" panose="05000000000000000000" pitchFamily="2" charset="2"/>
              <a:buChar char="§"/>
            </a:pPr>
            <a:r>
              <a:rPr lang="en-US" sz="2800" b="1" dirty="0"/>
              <a:t>Study Strengths:</a:t>
            </a:r>
          </a:p>
          <a:p>
            <a:pPr lvl="1">
              <a:spcBef>
                <a:spcPts val="0"/>
              </a:spcBef>
              <a:spcAft>
                <a:spcPts val="1200"/>
              </a:spcAft>
              <a:buFont typeface="Wingdings" panose="05000000000000000000" pitchFamily="2" charset="2"/>
              <a:buChar char="§"/>
            </a:pPr>
            <a:r>
              <a:rPr lang="en-US" dirty="0"/>
              <a:t>Sample size &gt;1000.</a:t>
            </a:r>
          </a:p>
          <a:p>
            <a:pPr lvl="1">
              <a:spcBef>
                <a:spcPts val="0"/>
              </a:spcBef>
              <a:spcAft>
                <a:spcPts val="1200"/>
              </a:spcAft>
              <a:buFont typeface="Wingdings" panose="05000000000000000000" pitchFamily="2" charset="2"/>
              <a:buChar char="§"/>
            </a:pPr>
            <a:r>
              <a:rPr lang="en-US" dirty="0"/>
              <a:t>The only screening program for adults in the general population.</a:t>
            </a:r>
            <a:endParaRPr lang="en-US" sz="800" dirty="0"/>
          </a:p>
          <a:p>
            <a:pPr>
              <a:spcBef>
                <a:spcPts val="0"/>
              </a:spcBef>
              <a:spcAft>
                <a:spcPts val="1200"/>
              </a:spcAft>
              <a:buFont typeface="Wingdings" panose="05000000000000000000" pitchFamily="2" charset="2"/>
              <a:buChar char="§"/>
            </a:pPr>
            <a:r>
              <a:rPr lang="en-US" sz="2800" b="1" dirty="0"/>
              <a:t>Study Limitations:</a:t>
            </a:r>
          </a:p>
          <a:p>
            <a:pPr lvl="1">
              <a:spcBef>
                <a:spcPts val="0"/>
              </a:spcBef>
              <a:spcAft>
                <a:spcPts val="1200"/>
              </a:spcAft>
              <a:buFont typeface="Wingdings" panose="05000000000000000000" pitchFamily="2" charset="2"/>
              <a:buChar char="§"/>
            </a:pPr>
            <a:r>
              <a:rPr lang="en-US" dirty="0"/>
              <a:t>Low retention after initial screening.</a:t>
            </a:r>
          </a:p>
          <a:p>
            <a:pPr lvl="1">
              <a:spcBef>
                <a:spcPts val="0"/>
              </a:spcBef>
              <a:spcAft>
                <a:spcPts val="1200"/>
              </a:spcAft>
              <a:buFont typeface="Wingdings" panose="05000000000000000000" pitchFamily="2" charset="2"/>
              <a:buChar char="§"/>
            </a:pPr>
            <a:r>
              <a:rPr lang="en-US" dirty="0"/>
              <a:t>Significantly more females than males, may limit generalizability.</a:t>
            </a:r>
          </a:p>
          <a:p>
            <a:pPr lvl="1">
              <a:spcBef>
                <a:spcPts val="0"/>
              </a:spcBef>
              <a:spcAft>
                <a:spcPts val="1200"/>
              </a:spcAft>
              <a:buFont typeface="Wingdings" panose="05000000000000000000" pitchFamily="2" charset="2"/>
              <a:buChar char="§"/>
            </a:pPr>
            <a:r>
              <a:rPr lang="en-US" dirty="0"/>
              <a:t>Over-representation of FDR. </a:t>
            </a:r>
          </a:p>
        </p:txBody>
      </p:sp>
      <p:sp>
        <p:nvSpPr>
          <p:cNvPr id="4" name="Title 1">
            <a:extLst>
              <a:ext uri="{FF2B5EF4-FFF2-40B4-BE49-F238E27FC236}">
                <a16:creationId xmlns:a16="http://schemas.microsoft.com/office/drawing/2014/main" id="{5BB8C6D2-1CCA-1E15-3ECF-0A73C96535C4}"/>
              </a:ext>
            </a:extLst>
          </p:cNvPr>
          <p:cNvSpPr>
            <a:spLocks noGrp="1"/>
          </p:cNvSpPr>
          <p:nvPr>
            <p:ph type="title"/>
          </p:nvPr>
        </p:nvSpPr>
        <p:spPr>
          <a:xfrm>
            <a:off x="626045" y="274097"/>
            <a:ext cx="2689803" cy="694903"/>
          </a:xfrm>
        </p:spPr>
        <p:txBody>
          <a:bodyPr>
            <a:noAutofit/>
          </a:bodyPr>
          <a:lstStyle/>
          <a:p>
            <a:r>
              <a:rPr lang="en-US" dirty="0">
                <a:solidFill>
                  <a:srgbClr val="2F0DFB"/>
                </a:solidFill>
              </a:rPr>
              <a:t>Discussion</a:t>
            </a:r>
          </a:p>
        </p:txBody>
      </p:sp>
    </p:spTree>
    <p:extLst>
      <p:ext uri="{BB962C8B-B14F-4D97-AF65-F5344CB8AC3E}">
        <p14:creationId xmlns:p14="http://schemas.microsoft.com/office/powerpoint/2010/main" val="1061404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F1A5E-F4CE-20CE-9C8B-F4F49A569106}"/>
              </a:ext>
            </a:extLst>
          </p:cNvPr>
          <p:cNvSpPr>
            <a:spLocks noGrp="1"/>
          </p:cNvSpPr>
          <p:nvPr>
            <p:ph type="title"/>
          </p:nvPr>
        </p:nvSpPr>
        <p:spPr>
          <a:xfrm>
            <a:off x="384435" y="250706"/>
            <a:ext cx="10515600" cy="930275"/>
          </a:xfrm>
        </p:spPr>
        <p:txBody>
          <a:bodyPr/>
          <a:lstStyle/>
          <a:p>
            <a:r>
              <a:rPr lang="en-US" b="1" dirty="0">
                <a:solidFill>
                  <a:srgbClr val="2F0DFB"/>
                </a:solidFill>
              </a:rPr>
              <a:t>Conclusions</a:t>
            </a:r>
          </a:p>
        </p:txBody>
      </p:sp>
      <p:sp>
        <p:nvSpPr>
          <p:cNvPr id="3" name="Content Placeholder 2">
            <a:extLst>
              <a:ext uri="{FF2B5EF4-FFF2-40B4-BE49-F238E27FC236}">
                <a16:creationId xmlns:a16="http://schemas.microsoft.com/office/drawing/2014/main" id="{7FADB0E9-B3D9-B6C2-F798-E8CDCAEE4F8E}"/>
              </a:ext>
            </a:extLst>
          </p:cNvPr>
          <p:cNvSpPr>
            <a:spLocks noGrp="1"/>
          </p:cNvSpPr>
          <p:nvPr>
            <p:ph idx="1"/>
          </p:nvPr>
        </p:nvSpPr>
        <p:spPr>
          <a:xfrm>
            <a:off x="838200" y="1448306"/>
            <a:ext cx="10515600" cy="4496038"/>
          </a:xfrm>
        </p:spPr>
        <p:txBody>
          <a:bodyPr>
            <a:normAutofit/>
          </a:bodyPr>
          <a:lstStyle/>
          <a:p>
            <a:pPr>
              <a:spcBef>
                <a:spcPts val="0"/>
              </a:spcBef>
              <a:spcAft>
                <a:spcPts val="1200"/>
              </a:spcAft>
              <a:buFont typeface="Wingdings" panose="05000000000000000000" pitchFamily="2" charset="2"/>
              <a:buChar char="§"/>
            </a:pPr>
            <a:r>
              <a:rPr lang="en-US" sz="2800" b="1" dirty="0"/>
              <a:t>Prevalence of islet autoantibody positivity is similar in youth and adults in the general population.</a:t>
            </a:r>
          </a:p>
          <a:p>
            <a:pPr marL="0" indent="0">
              <a:spcBef>
                <a:spcPts val="0"/>
              </a:spcBef>
              <a:spcAft>
                <a:spcPts val="1200"/>
              </a:spcAft>
              <a:buNone/>
            </a:pPr>
            <a:endParaRPr lang="en-US" sz="1400" b="1" dirty="0"/>
          </a:p>
          <a:p>
            <a:pPr>
              <a:spcBef>
                <a:spcPts val="0"/>
              </a:spcBef>
              <a:spcAft>
                <a:spcPts val="1200"/>
              </a:spcAft>
              <a:buFont typeface="Wingdings" panose="05000000000000000000" pitchFamily="2" charset="2"/>
              <a:buChar char="§"/>
            </a:pPr>
            <a:r>
              <a:rPr lang="en-US" sz="2800" b="1" dirty="0"/>
              <a:t>GAD is the most prevalent islet autoantibody in adults in the general population.</a:t>
            </a:r>
            <a:r>
              <a:rPr lang="en-US" sz="2800" b="1" baseline="30000" dirty="0"/>
              <a:t>1</a:t>
            </a:r>
          </a:p>
          <a:p>
            <a:pPr marL="0" indent="0">
              <a:spcBef>
                <a:spcPts val="0"/>
              </a:spcBef>
              <a:spcAft>
                <a:spcPts val="1200"/>
              </a:spcAft>
              <a:buNone/>
            </a:pPr>
            <a:endParaRPr lang="en-US" sz="1400" b="1" baseline="30000" dirty="0"/>
          </a:p>
          <a:p>
            <a:pPr>
              <a:spcBef>
                <a:spcPts val="0"/>
              </a:spcBef>
              <a:spcAft>
                <a:spcPts val="1200"/>
              </a:spcAft>
              <a:buFont typeface="Wingdings" panose="05000000000000000000" pitchFamily="2" charset="2"/>
              <a:buChar char="§"/>
            </a:pPr>
            <a:r>
              <a:rPr lang="en-US" sz="2800" b="1" dirty="0"/>
              <a:t>It is unclear if the benefits of screening and monitoring seen in youth will also exist in adults.</a:t>
            </a:r>
          </a:p>
        </p:txBody>
      </p:sp>
      <p:sp>
        <p:nvSpPr>
          <p:cNvPr id="4" name="TextBox 3">
            <a:extLst>
              <a:ext uri="{FF2B5EF4-FFF2-40B4-BE49-F238E27FC236}">
                <a16:creationId xmlns:a16="http://schemas.microsoft.com/office/drawing/2014/main" id="{940A810B-2CF3-6143-7B1E-635ABE5B8A10}"/>
              </a:ext>
            </a:extLst>
          </p:cNvPr>
          <p:cNvSpPr txBox="1"/>
          <p:nvPr/>
        </p:nvSpPr>
        <p:spPr>
          <a:xfrm>
            <a:off x="140678" y="6233553"/>
            <a:ext cx="7646795" cy="646331"/>
          </a:xfrm>
          <a:prstGeom prst="rect">
            <a:avLst/>
          </a:prstGeom>
          <a:noFill/>
        </p:spPr>
        <p:txBody>
          <a:bodyPr wrap="square" rtlCol="0">
            <a:spAutoFit/>
          </a:bodyPr>
          <a:lstStyle/>
          <a:p>
            <a:pPr marL="342900" indent="-342900">
              <a:buFont typeface="+mj-lt"/>
              <a:buAutoNum type="arabicPeriod"/>
            </a:pPr>
            <a:r>
              <a:rPr lang="en-US" sz="1100" dirty="0">
                <a:solidFill>
                  <a:schemeClr val="bg1"/>
                </a:solidFill>
              </a:rPr>
              <a:t>Leslie DR, et al. </a:t>
            </a:r>
            <a:r>
              <a:rPr lang="en-US" sz="1100" i="1" dirty="0">
                <a:solidFill>
                  <a:schemeClr val="bg1"/>
                </a:solidFill>
              </a:rPr>
              <a:t>Diabetes Care</a:t>
            </a:r>
            <a:r>
              <a:rPr lang="en-US" sz="1100" dirty="0">
                <a:solidFill>
                  <a:schemeClr val="bg1"/>
                </a:solidFill>
              </a:rPr>
              <a:t>. 2021</a:t>
            </a:r>
            <a:r>
              <a:rPr lang="en-US" sz="1800" dirty="0">
                <a:solidFill>
                  <a:schemeClr val="bg1"/>
                </a:solidFill>
              </a:rPr>
              <a:t>.</a:t>
            </a:r>
          </a:p>
          <a:p>
            <a:endParaRPr lang="en-US" dirty="0">
              <a:solidFill>
                <a:schemeClr val="bg1"/>
              </a:solidFill>
            </a:endParaRPr>
          </a:p>
        </p:txBody>
      </p:sp>
    </p:spTree>
    <p:extLst>
      <p:ext uri="{BB962C8B-B14F-4D97-AF65-F5344CB8AC3E}">
        <p14:creationId xmlns:p14="http://schemas.microsoft.com/office/powerpoint/2010/main" val="2797806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C823DE-F3BA-C620-81ED-D880FDD797DE}"/>
              </a:ext>
            </a:extLst>
          </p:cNvPr>
          <p:cNvSpPr>
            <a:spLocks noGrp="1"/>
          </p:cNvSpPr>
          <p:nvPr>
            <p:ph type="sldNum" sz="quarter" idx="4"/>
          </p:nvPr>
        </p:nvSpPr>
        <p:spPr/>
        <p:txBody>
          <a:bodyPr/>
          <a:lstStyle/>
          <a:p>
            <a:fld id="{B577FC49-4FA3-FF4E-AF12-B8D654846B6B}" type="slidenum">
              <a:rPr lang="en-US" smtClean="0"/>
              <a:pPr/>
              <a:t>13</a:t>
            </a:fld>
            <a:endParaRPr lang="en-US" dirty="0"/>
          </a:p>
        </p:txBody>
      </p:sp>
      <p:sp>
        <p:nvSpPr>
          <p:cNvPr id="5" name="Title 1">
            <a:extLst>
              <a:ext uri="{FF2B5EF4-FFF2-40B4-BE49-F238E27FC236}">
                <a16:creationId xmlns:a16="http://schemas.microsoft.com/office/drawing/2014/main" id="{E73B3BE4-3A98-6BE3-D576-3A7A03468235}"/>
              </a:ext>
            </a:extLst>
          </p:cNvPr>
          <p:cNvSpPr txBox="1">
            <a:spLocks/>
          </p:cNvSpPr>
          <p:nvPr/>
        </p:nvSpPr>
        <p:spPr>
          <a:xfrm>
            <a:off x="428625" y="215899"/>
            <a:ext cx="10515600" cy="93027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b="1" kern="1200">
                <a:solidFill>
                  <a:schemeClr val="tx1"/>
                </a:solidFill>
                <a:latin typeface="+mj-lt"/>
                <a:ea typeface="+mj-ea"/>
                <a:cs typeface="+mj-cs"/>
              </a:defRPr>
            </a:lvl1pPr>
          </a:lstStyle>
          <a:p>
            <a:r>
              <a:rPr lang="en-US" dirty="0">
                <a:solidFill>
                  <a:srgbClr val="2F0DFB"/>
                </a:solidFill>
              </a:rPr>
              <a:t>Thank You!</a:t>
            </a:r>
          </a:p>
        </p:txBody>
      </p:sp>
      <p:sp>
        <p:nvSpPr>
          <p:cNvPr id="6" name="Content Placeholder 2">
            <a:extLst>
              <a:ext uri="{FF2B5EF4-FFF2-40B4-BE49-F238E27FC236}">
                <a16:creationId xmlns:a16="http://schemas.microsoft.com/office/drawing/2014/main" id="{2AC1DAA4-AF10-1D82-2747-FF6F8E980D2A}"/>
              </a:ext>
            </a:extLst>
          </p:cNvPr>
          <p:cNvSpPr txBox="1">
            <a:spLocks/>
          </p:cNvSpPr>
          <p:nvPr/>
        </p:nvSpPr>
        <p:spPr>
          <a:xfrm>
            <a:off x="570415" y="1482212"/>
            <a:ext cx="5292981" cy="3348984"/>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600"/>
              </a:spcAft>
              <a:buNone/>
            </a:pPr>
            <a:r>
              <a:rPr lang="en-US" sz="2600" b="1" u="sng" dirty="0"/>
              <a:t>Acknowledgements:</a:t>
            </a:r>
          </a:p>
          <a:p>
            <a:pPr>
              <a:spcAft>
                <a:spcPts val="600"/>
              </a:spcAft>
              <a:buFont typeface="Wingdings" panose="05000000000000000000" pitchFamily="2" charset="2"/>
              <a:buChar char="§"/>
            </a:pPr>
            <a:r>
              <a:rPr lang="en-US" sz="2600" b="1" dirty="0"/>
              <a:t>Fran Dong, MS</a:t>
            </a:r>
          </a:p>
          <a:p>
            <a:pPr>
              <a:spcAft>
                <a:spcPts val="600"/>
              </a:spcAft>
              <a:buFont typeface="Wingdings" panose="05000000000000000000" pitchFamily="2" charset="2"/>
              <a:buChar char="§"/>
            </a:pPr>
            <a:r>
              <a:rPr lang="en-US" sz="2600" b="1" dirty="0"/>
              <a:t>Daniel Felipe-Morales</a:t>
            </a:r>
          </a:p>
          <a:p>
            <a:pPr>
              <a:spcAft>
                <a:spcPts val="600"/>
              </a:spcAft>
              <a:buFont typeface="Wingdings" panose="05000000000000000000" pitchFamily="2" charset="2"/>
              <a:buChar char="§"/>
            </a:pPr>
            <a:r>
              <a:rPr lang="en-US" sz="2600" b="1" dirty="0"/>
              <a:t>Cristy Geno Rasmussen, PhD, MPH</a:t>
            </a:r>
          </a:p>
          <a:p>
            <a:pPr>
              <a:spcAft>
                <a:spcPts val="600"/>
              </a:spcAft>
              <a:buFont typeface="Wingdings" panose="05000000000000000000" pitchFamily="2" charset="2"/>
              <a:buChar char="§"/>
            </a:pPr>
            <a:r>
              <a:rPr lang="en-US" sz="2600" b="1" dirty="0"/>
              <a:t>Marian Rewers, MD, PhD</a:t>
            </a:r>
          </a:p>
          <a:p>
            <a:pPr>
              <a:spcAft>
                <a:spcPts val="600"/>
              </a:spcAft>
              <a:buFont typeface="Wingdings" panose="05000000000000000000" pitchFamily="2" charset="2"/>
              <a:buChar char="§"/>
            </a:pPr>
            <a:r>
              <a:rPr lang="en-US" sz="2600" b="1" dirty="0"/>
              <a:t>Kimber Simmons, MD, MS</a:t>
            </a:r>
          </a:p>
          <a:p>
            <a:pPr>
              <a:spcAft>
                <a:spcPts val="600"/>
              </a:spcAft>
              <a:buFont typeface="Wingdings" panose="05000000000000000000" pitchFamily="2" charset="2"/>
              <a:buChar char="§"/>
            </a:pPr>
            <a:r>
              <a:rPr lang="en-US" sz="2600" b="1" u="sng" dirty="0"/>
              <a:t>Entire ASK team!</a:t>
            </a:r>
          </a:p>
        </p:txBody>
      </p:sp>
      <p:sp>
        <p:nvSpPr>
          <p:cNvPr id="3" name="TextBox 2">
            <a:extLst>
              <a:ext uri="{FF2B5EF4-FFF2-40B4-BE49-F238E27FC236}">
                <a16:creationId xmlns:a16="http://schemas.microsoft.com/office/drawing/2014/main" id="{4860F48E-3462-E152-C838-AEC1FA085B19}"/>
              </a:ext>
            </a:extLst>
          </p:cNvPr>
          <p:cNvSpPr txBox="1"/>
          <p:nvPr/>
        </p:nvSpPr>
        <p:spPr>
          <a:xfrm>
            <a:off x="6018657" y="3429000"/>
            <a:ext cx="5689199" cy="1713290"/>
          </a:xfrm>
          <a:prstGeom prst="rect">
            <a:avLst/>
          </a:prstGeom>
          <a:noFill/>
        </p:spPr>
        <p:txBody>
          <a:bodyPr wrap="square">
            <a:spAutoFit/>
          </a:bodyPr>
          <a:lstStyle/>
          <a:p>
            <a:pPr marL="0" indent="0" algn="ctr">
              <a:spcBef>
                <a:spcPts val="0"/>
              </a:spcBef>
              <a:spcAft>
                <a:spcPts val="200"/>
              </a:spcAft>
              <a:buNone/>
            </a:pPr>
            <a:r>
              <a:rPr lang="en-US" sz="2400" b="1" dirty="0">
                <a:latin typeface="Trebuchet MS" panose="020B0703020202090204" pitchFamily="34" charset="0"/>
              </a:rPr>
              <a:t>Meghan E. Pauley, DO</a:t>
            </a:r>
          </a:p>
          <a:p>
            <a:pPr marL="0" indent="0" algn="ctr">
              <a:spcBef>
                <a:spcPts val="0"/>
              </a:spcBef>
              <a:spcAft>
                <a:spcPts val="200"/>
              </a:spcAft>
              <a:buNone/>
            </a:pPr>
            <a:endParaRPr lang="en-US" sz="600" b="1" dirty="0">
              <a:latin typeface="Trebuchet MS" panose="020B0703020202090204" pitchFamily="34" charset="0"/>
            </a:endParaRPr>
          </a:p>
          <a:p>
            <a:pPr marL="0" indent="0" algn="ctr">
              <a:spcBef>
                <a:spcPts val="0"/>
              </a:spcBef>
              <a:buNone/>
            </a:pPr>
            <a:r>
              <a:rPr lang="en-US" sz="2400" dirty="0">
                <a:latin typeface="Trebuchet MS" panose="020B0703020202090204" pitchFamily="34" charset="0"/>
              </a:rPr>
              <a:t>13123 E. 16</a:t>
            </a:r>
            <a:r>
              <a:rPr lang="en-US" sz="2400" baseline="30000" dirty="0">
                <a:latin typeface="Trebuchet MS" panose="020B0703020202090204" pitchFamily="34" charset="0"/>
              </a:rPr>
              <a:t>th</a:t>
            </a:r>
            <a:r>
              <a:rPr lang="en-US" sz="2400" dirty="0">
                <a:latin typeface="Trebuchet MS" panose="020B0703020202090204" pitchFamily="34" charset="0"/>
              </a:rPr>
              <a:t> Avenue, B-265</a:t>
            </a:r>
          </a:p>
          <a:p>
            <a:pPr marL="0" indent="0" algn="ctr">
              <a:spcBef>
                <a:spcPts val="0"/>
              </a:spcBef>
              <a:buNone/>
            </a:pPr>
            <a:r>
              <a:rPr lang="en-US" sz="2400" dirty="0">
                <a:latin typeface="Trebuchet MS" panose="020B0703020202090204" pitchFamily="34" charset="0"/>
              </a:rPr>
              <a:t>Aurora, CO 80045</a:t>
            </a:r>
          </a:p>
          <a:p>
            <a:pPr marL="0" indent="0" algn="ctr">
              <a:spcBef>
                <a:spcPts val="0"/>
              </a:spcBef>
              <a:buNone/>
            </a:pPr>
            <a:r>
              <a:rPr lang="en-US" sz="2400" dirty="0">
                <a:latin typeface="Trebuchet MS" panose="020B0703020202090204" pitchFamily="34" charset="0"/>
              </a:rPr>
              <a:t>Meghan.pauley@childrenscolorado.org</a:t>
            </a:r>
          </a:p>
        </p:txBody>
      </p:sp>
      <p:pic>
        <p:nvPicPr>
          <p:cNvPr id="7" name="Picture 6">
            <a:extLst>
              <a:ext uri="{FF2B5EF4-FFF2-40B4-BE49-F238E27FC236}">
                <a16:creationId xmlns:a16="http://schemas.microsoft.com/office/drawing/2014/main" id="{87E254DC-ECAD-9735-B643-4E7ED8BD0116}"/>
              </a:ext>
            </a:extLst>
          </p:cNvPr>
          <p:cNvPicPr>
            <a:picLocks noChangeAspect="1"/>
          </p:cNvPicPr>
          <p:nvPr/>
        </p:nvPicPr>
        <p:blipFill>
          <a:blip r:embed="rId3"/>
          <a:stretch>
            <a:fillRect/>
          </a:stretch>
        </p:blipFill>
        <p:spPr>
          <a:xfrm>
            <a:off x="8125162" y="1482212"/>
            <a:ext cx="1476188" cy="1828800"/>
          </a:xfrm>
          <a:prstGeom prst="rect">
            <a:avLst/>
          </a:prstGeom>
        </p:spPr>
      </p:pic>
    </p:spTree>
    <p:extLst>
      <p:ext uri="{BB962C8B-B14F-4D97-AF65-F5344CB8AC3E}">
        <p14:creationId xmlns:p14="http://schemas.microsoft.com/office/powerpoint/2010/main" val="4114289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5AF022D-564B-4536-A727-D4A0CA1F325A}"/>
              </a:ext>
            </a:extLst>
          </p:cNvPr>
          <p:cNvSpPr>
            <a:spLocks noGrp="1"/>
          </p:cNvSpPr>
          <p:nvPr>
            <p:ph type="sldNum" sz="quarter" idx="4"/>
          </p:nvPr>
        </p:nvSpPr>
        <p:spPr/>
        <p:txBody>
          <a:bodyPr/>
          <a:lstStyle/>
          <a:p>
            <a:fld id="{B577FC49-4FA3-FF4E-AF12-B8D654846B6B}" type="slidenum">
              <a:rPr lang="en-US" smtClean="0"/>
              <a:pPr/>
              <a:t>14</a:t>
            </a:fld>
            <a:endParaRPr lang="en-US" dirty="0"/>
          </a:p>
        </p:txBody>
      </p:sp>
      <p:sp>
        <p:nvSpPr>
          <p:cNvPr id="5" name="Title 1">
            <a:extLst>
              <a:ext uri="{FF2B5EF4-FFF2-40B4-BE49-F238E27FC236}">
                <a16:creationId xmlns:a16="http://schemas.microsoft.com/office/drawing/2014/main" id="{440FC088-616C-6061-8FDB-4620F82D040A}"/>
              </a:ext>
            </a:extLst>
          </p:cNvPr>
          <p:cNvSpPr>
            <a:spLocks noGrp="1"/>
          </p:cNvSpPr>
          <p:nvPr>
            <p:ph type="title"/>
          </p:nvPr>
        </p:nvSpPr>
        <p:spPr>
          <a:xfrm>
            <a:off x="428625" y="215899"/>
            <a:ext cx="10515600" cy="930275"/>
          </a:xfrm>
        </p:spPr>
        <p:txBody>
          <a:bodyPr/>
          <a:lstStyle/>
          <a:p>
            <a:r>
              <a:rPr lang="en-US" b="1" dirty="0">
                <a:solidFill>
                  <a:srgbClr val="2F0DFB"/>
                </a:solidFill>
              </a:rPr>
              <a:t>References</a:t>
            </a:r>
          </a:p>
        </p:txBody>
      </p:sp>
      <p:sp>
        <p:nvSpPr>
          <p:cNvPr id="6" name="Content Placeholder 2">
            <a:extLst>
              <a:ext uri="{FF2B5EF4-FFF2-40B4-BE49-F238E27FC236}">
                <a16:creationId xmlns:a16="http://schemas.microsoft.com/office/drawing/2014/main" id="{9EB73440-593F-0881-F184-AE0BB0EB61C7}"/>
              </a:ext>
            </a:extLst>
          </p:cNvPr>
          <p:cNvSpPr>
            <a:spLocks noGrp="1"/>
          </p:cNvSpPr>
          <p:nvPr>
            <p:ph idx="1"/>
          </p:nvPr>
        </p:nvSpPr>
        <p:spPr>
          <a:xfrm>
            <a:off x="507331" y="1291354"/>
            <a:ext cx="11177337" cy="5350747"/>
          </a:xfrm>
        </p:spPr>
        <p:txBody>
          <a:bodyPr>
            <a:normAutofit/>
          </a:bodyPr>
          <a:lstStyle/>
          <a:p>
            <a:pPr marL="342900" marR="0" indent="-342900">
              <a:spcBef>
                <a:spcPts val="0"/>
              </a:spcBef>
              <a:spcAft>
                <a:spcPts val="800"/>
              </a:spcAft>
              <a:buFont typeface="+mj-lt"/>
              <a:buAutoNum type="arabicPeriod"/>
            </a:pPr>
            <a:r>
              <a:rPr lang="en-US" sz="2200" dirty="0">
                <a:effectLst/>
                <a:latin typeface="Calibri" panose="020F0502020204030204" pitchFamily="34" charset="0"/>
                <a:ea typeface="Calibri" panose="020F0502020204030204" pitchFamily="34" charset="0"/>
              </a:rPr>
              <a:t>Leslie RD, Evans-Molina C, Freund-Brown J, et al.; Adult-Onset Type 1 Diabetes: Current Understanding and Challenges. </a:t>
            </a:r>
            <a:r>
              <a:rPr lang="en-US" sz="2200" i="1" dirty="0">
                <a:effectLst/>
                <a:latin typeface="Calibri" panose="020F0502020204030204" pitchFamily="34" charset="0"/>
                <a:ea typeface="Calibri" panose="020F0502020204030204" pitchFamily="34" charset="0"/>
              </a:rPr>
              <a:t>Diabetes Care </a:t>
            </a:r>
            <a:r>
              <a:rPr lang="en-US" sz="2200" dirty="0">
                <a:effectLst/>
                <a:latin typeface="Calibri" panose="020F0502020204030204" pitchFamily="34" charset="0"/>
                <a:ea typeface="Calibri" panose="020F0502020204030204" pitchFamily="34" charset="0"/>
              </a:rPr>
              <a:t>2021; </a:t>
            </a:r>
            <a:r>
              <a:rPr lang="en-US" sz="2200" i="1" dirty="0">
                <a:effectLst/>
                <a:latin typeface="Calibri" panose="020F0502020204030204" pitchFamily="34" charset="0"/>
                <a:ea typeface="Calibri" panose="020F0502020204030204" pitchFamily="34" charset="0"/>
              </a:rPr>
              <a:t>44</a:t>
            </a:r>
            <a:r>
              <a:rPr lang="en-US" sz="2200" dirty="0">
                <a:effectLst/>
                <a:latin typeface="Calibri" panose="020F0502020204030204" pitchFamily="34" charset="0"/>
                <a:ea typeface="Calibri" panose="020F0502020204030204" pitchFamily="34" charset="0"/>
              </a:rPr>
              <a:t>(11), 2449-2456. </a:t>
            </a:r>
          </a:p>
          <a:p>
            <a:pPr marL="342900" marR="0" indent="-342900">
              <a:spcBef>
                <a:spcPts val="0"/>
              </a:spcBef>
              <a:spcAft>
                <a:spcPts val="800"/>
              </a:spcAft>
              <a:buFont typeface="+mj-lt"/>
              <a:buAutoNum type="arabicPeriod"/>
            </a:pPr>
            <a:r>
              <a:rPr lang="en-US" sz="2200" dirty="0">
                <a:effectLst/>
                <a:latin typeface="Calibri" panose="020F0502020204030204" pitchFamily="34" charset="0"/>
                <a:ea typeface="Calibri" panose="020F0502020204030204" pitchFamily="34" charset="0"/>
              </a:rPr>
              <a:t>Munoz C, </a:t>
            </a:r>
            <a:r>
              <a:rPr lang="en-US" sz="2200" dirty="0" err="1">
                <a:effectLst/>
                <a:latin typeface="Calibri" panose="020F0502020204030204" pitchFamily="34" charset="0"/>
                <a:ea typeface="Calibri" panose="020F0502020204030204" pitchFamily="34" charset="0"/>
              </a:rPr>
              <a:t>Floreen</a:t>
            </a:r>
            <a:r>
              <a:rPr lang="en-US" sz="2200" dirty="0">
                <a:effectLst/>
                <a:latin typeface="Calibri" panose="020F0502020204030204" pitchFamily="34" charset="0"/>
                <a:ea typeface="Calibri" panose="020F0502020204030204" pitchFamily="34" charset="0"/>
              </a:rPr>
              <a:t> A, </a:t>
            </a:r>
            <a:r>
              <a:rPr lang="en-US" sz="2200" dirty="0" err="1">
                <a:effectLst/>
                <a:latin typeface="Calibri" panose="020F0502020204030204" pitchFamily="34" charset="0"/>
                <a:ea typeface="Calibri" panose="020F0502020204030204" pitchFamily="34" charset="0"/>
              </a:rPr>
              <a:t>Garey</a:t>
            </a:r>
            <a:r>
              <a:rPr lang="en-US" sz="2200" dirty="0">
                <a:effectLst/>
                <a:latin typeface="Calibri" panose="020F0502020204030204" pitchFamily="34" charset="0"/>
                <a:ea typeface="Calibri" panose="020F0502020204030204" pitchFamily="34" charset="0"/>
              </a:rPr>
              <a:t> C, et al. Misdiagnosis and diabetic ketoacidosis at diagnosis of type 1 diabetes: patient and caregiver perspectives</a:t>
            </a:r>
            <a:r>
              <a:rPr lang="en-US" sz="2200" i="1" dirty="0">
                <a:effectLst/>
                <a:latin typeface="Calibri" panose="020F0502020204030204" pitchFamily="34" charset="0"/>
                <a:ea typeface="Calibri" panose="020F0502020204030204" pitchFamily="34" charset="0"/>
              </a:rPr>
              <a:t>. Clin Diabetes </a:t>
            </a:r>
            <a:r>
              <a:rPr lang="en-US" sz="2200" dirty="0">
                <a:effectLst/>
                <a:latin typeface="Calibri" panose="020F0502020204030204" pitchFamily="34" charset="0"/>
                <a:ea typeface="Calibri" panose="020F0502020204030204" pitchFamily="34" charset="0"/>
              </a:rPr>
              <a:t>2019;37:276–281</a:t>
            </a:r>
          </a:p>
          <a:p>
            <a:pPr marL="342900" marR="0" indent="-342900">
              <a:spcBef>
                <a:spcPts val="0"/>
              </a:spcBef>
              <a:spcAft>
                <a:spcPts val="800"/>
              </a:spcAft>
              <a:buFont typeface="+mj-lt"/>
              <a:buAutoNum type="arabicPeriod"/>
            </a:pPr>
            <a:r>
              <a:rPr lang="en-US" sz="2200" dirty="0">
                <a:effectLst/>
                <a:latin typeface="Calibri" panose="020F0502020204030204" pitchFamily="34" charset="0"/>
                <a:ea typeface="Calibri" panose="020F0502020204030204" pitchFamily="34" charset="0"/>
              </a:rPr>
              <a:t>Wherrett DK, Chiang JL, Delamater AM, et al.; Type 1 Diabetes </a:t>
            </a:r>
            <a:r>
              <a:rPr lang="en-US" sz="2200" dirty="0" err="1">
                <a:effectLst/>
                <a:latin typeface="Calibri" panose="020F0502020204030204" pitchFamily="34" charset="0"/>
                <a:ea typeface="Calibri" panose="020F0502020204030204" pitchFamily="34" charset="0"/>
              </a:rPr>
              <a:t>TrialNet</a:t>
            </a:r>
            <a:r>
              <a:rPr lang="en-US" sz="2200" dirty="0">
                <a:effectLst/>
                <a:latin typeface="Calibri" panose="020F0502020204030204" pitchFamily="34" charset="0"/>
                <a:ea typeface="Calibri" panose="020F0502020204030204" pitchFamily="34" charset="0"/>
              </a:rPr>
              <a:t> Study Group. Defining pathways for development of disease modifying therapies in children with type 1 diabetes: a consensus report. </a:t>
            </a:r>
            <a:r>
              <a:rPr lang="en-US" sz="2200" i="1" dirty="0">
                <a:effectLst/>
                <a:latin typeface="Calibri" panose="020F0502020204030204" pitchFamily="34" charset="0"/>
                <a:ea typeface="Calibri" panose="020F0502020204030204" pitchFamily="34" charset="0"/>
              </a:rPr>
              <a:t>Diabetes Care </a:t>
            </a:r>
            <a:r>
              <a:rPr lang="en-US" sz="2200" dirty="0">
                <a:effectLst/>
                <a:latin typeface="Calibri" panose="020F0502020204030204" pitchFamily="34" charset="0"/>
                <a:ea typeface="Calibri" panose="020F0502020204030204" pitchFamily="34" charset="0"/>
              </a:rPr>
              <a:t>2015;38:1975–1985</a:t>
            </a:r>
          </a:p>
          <a:p>
            <a:pPr marL="342900" marR="0" indent="-342900">
              <a:spcBef>
                <a:spcPts val="0"/>
              </a:spcBef>
              <a:spcAft>
                <a:spcPts val="800"/>
              </a:spcAft>
              <a:buFont typeface="+mj-lt"/>
              <a:buAutoNum type="arabicPeriod"/>
            </a:pPr>
            <a:r>
              <a:rPr lang="en-US" sz="2200" dirty="0">
                <a:effectLst/>
                <a:latin typeface="Calibri" panose="020F0502020204030204" pitchFamily="34" charset="0"/>
                <a:ea typeface="Calibri" panose="020F0502020204030204" pitchFamily="34" charset="0"/>
              </a:rPr>
              <a:t>Jacobsen LM, </a:t>
            </a:r>
            <a:r>
              <a:rPr lang="en-US" sz="2200" dirty="0" err="1">
                <a:effectLst/>
                <a:latin typeface="Calibri" panose="020F0502020204030204" pitchFamily="34" charset="0"/>
                <a:ea typeface="Calibri" panose="020F0502020204030204" pitchFamily="34" charset="0"/>
              </a:rPr>
              <a:t>Bocchino</a:t>
            </a:r>
            <a:r>
              <a:rPr lang="en-US" sz="2200" dirty="0">
                <a:effectLst/>
                <a:latin typeface="Calibri" panose="020F0502020204030204" pitchFamily="34" charset="0"/>
                <a:ea typeface="Calibri" panose="020F0502020204030204" pitchFamily="34" charset="0"/>
              </a:rPr>
              <a:t> L, Evans-Molina C, et al. The risk of progression to type 1 diabetes is highly variable in individuals with multiple autoantibodies following screening. </a:t>
            </a:r>
            <a:r>
              <a:rPr lang="en-US" sz="2200" i="1" dirty="0" err="1">
                <a:effectLst/>
                <a:latin typeface="Calibri" panose="020F0502020204030204" pitchFamily="34" charset="0"/>
                <a:ea typeface="Calibri" panose="020F0502020204030204" pitchFamily="34" charset="0"/>
              </a:rPr>
              <a:t>Diabetologia</a:t>
            </a:r>
            <a:r>
              <a:rPr lang="en-US" sz="2200" dirty="0">
                <a:effectLst/>
                <a:latin typeface="Calibri" panose="020F0502020204030204" pitchFamily="34" charset="0"/>
                <a:ea typeface="Calibri" panose="020F0502020204030204" pitchFamily="34" charset="0"/>
              </a:rPr>
              <a:t> 2020;63:588–596</a:t>
            </a:r>
          </a:p>
          <a:p>
            <a:pPr marL="342900" indent="-342900">
              <a:spcBef>
                <a:spcPts val="0"/>
              </a:spcBef>
              <a:spcAft>
                <a:spcPts val="800"/>
              </a:spcAft>
              <a:buFont typeface="+mj-lt"/>
              <a:buAutoNum type="arabicPeriod"/>
            </a:pPr>
            <a:r>
              <a:rPr lang="en-US" sz="2200" dirty="0">
                <a:effectLst/>
                <a:latin typeface="Calibri" panose="020F0502020204030204" pitchFamily="34" charset="0"/>
                <a:ea typeface="Calibri" panose="020F0502020204030204" pitchFamily="34" charset="0"/>
              </a:rPr>
              <a:t>Pham-Short A, </a:t>
            </a:r>
            <a:r>
              <a:rPr lang="en-US" sz="2200" dirty="0" err="1">
                <a:effectLst/>
                <a:latin typeface="Calibri" panose="020F0502020204030204" pitchFamily="34" charset="0"/>
                <a:ea typeface="Calibri" panose="020F0502020204030204" pitchFamily="34" charset="0"/>
              </a:rPr>
              <a:t>Donaghue</a:t>
            </a:r>
            <a:r>
              <a:rPr lang="en-US" sz="2200" dirty="0">
                <a:effectLst/>
                <a:latin typeface="Calibri" panose="020F0502020204030204" pitchFamily="34" charset="0"/>
                <a:ea typeface="Calibri" panose="020F0502020204030204" pitchFamily="34" charset="0"/>
              </a:rPr>
              <a:t> KC, Ambler G, et al.; Screening for Celiac Disease in Type 1 Diabetes: A Systematic Review. </a:t>
            </a:r>
            <a:r>
              <a:rPr lang="en-US" sz="2200" i="1" dirty="0">
                <a:effectLst/>
                <a:latin typeface="Calibri" panose="020F0502020204030204" pitchFamily="34" charset="0"/>
                <a:ea typeface="Calibri" panose="020F0502020204030204" pitchFamily="34" charset="0"/>
              </a:rPr>
              <a:t>Pediatrics </a:t>
            </a:r>
            <a:r>
              <a:rPr lang="en-US" sz="2200" dirty="0">
                <a:effectLst/>
                <a:latin typeface="Calibri" panose="020F0502020204030204" pitchFamily="34" charset="0"/>
                <a:ea typeface="Calibri" panose="020F0502020204030204" pitchFamily="34" charset="0"/>
              </a:rPr>
              <a:t>2015;</a:t>
            </a:r>
            <a:r>
              <a:rPr lang="en-US" sz="2200" i="1" dirty="0">
                <a:effectLst/>
                <a:latin typeface="Calibri" panose="020F0502020204030204" pitchFamily="34" charset="0"/>
                <a:ea typeface="Calibri" panose="020F0502020204030204" pitchFamily="34" charset="0"/>
              </a:rPr>
              <a:t> 136</a:t>
            </a:r>
            <a:r>
              <a:rPr lang="en-US" sz="2200" dirty="0">
                <a:effectLst/>
                <a:latin typeface="Calibri" panose="020F0502020204030204" pitchFamily="34" charset="0"/>
                <a:ea typeface="Calibri" panose="020F0502020204030204" pitchFamily="34" charset="0"/>
              </a:rPr>
              <a:t>(1), e170-176. </a:t>
            </a:r>
          </a:p>
        </p:txBody>
      </p:sp>
    </p:spTree>
    <p:extLst>
      <p:ext uri="{BB962C8B-B14F-4D97-AF65-F5344CB8AC3E}">
        <p14:creationId xmlns:p14="http://schemas.microsoft.com/office/powerpoint/2010/main" val="3079748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BB0D64-B837-B149-6176-FB1C724B1538}"/>
              </a:ext>
            </a:extLst>
          </p:cNvPr>
          <p:cNvSpPr>
            <a:spLocks noGrp="1"/>
          </p:cNvSpPr>
          <p:nvPr>
            <p:ph type="sldNum" sz="quarter" idx="4"/>
          </p:nvPr>
        </p:nvSpPr>
        <p:spPr/>
        <p:txBody>
          <a:bodyPr/>
          <a:lstStyle/>
          <a:p>
            <a:fld id="{B577FC49-4FA3-FF4E-AF12-B8D654846B6B}" type="slidenum">
              <a:rPr lang="en-US" smtClean="0"/>
              <a:pPr/>
              <a:t>15</a:t>
            </a:fld>
            <a:endParaRPr lang="en-US" dirty="0"/>
          </a:p>
        </p:txBody>
      </p:sp>
      <p:graphicFrame>
        <p:nvGraphicFramePr>
          <p:cNvPr id="5" name="Content Placeholder 4">
            <a:extLst>
              <a:ext uri="{FF2B5EF4-FFF2-40B4-BE49-F238E27FC236}">
                <a16:creationId xmlns:a16="http://schemas.microsoft.com/office/drawing/2014/main" id="{32F3F6E7-4247-9532-86BC-3EE3324955B1}"/>
              </a:ext>
            </a:extLst>
          </p:cNvPr>
          <p:cNvGraphicFramePr>
            <a:graphicFrameLocks noGrp="1"/>
          </p:cNvGraphicFramePr>
          <p:nvPr>
            <p:ph idx="1"/>
            <p:extLst>
              <p:ext uri="{D42A27DB-BD31-4B8C-83A1-F6EECF244321}">
                <p14:modId xmlns:p14="http://schemas.microsoft.com/office/powerpoint/2010/main" val="1362459057"/>
              </p:ext>
            </p:extLst>
          </p:nvPr>
        </p:nvGraphicFramePr>
        <p:xfrm>
          <a:off x="646443" y="2286000"/>
          <a:ext cx="3125947" cy="2286000"/>
        </p:xfrm>
        <a:graphic>
          <a:graphicData uri="http://schemas.openxmlformats.org/drawingml/2006/table">
            <a:tbl>
              <a:tblPr firstRow="1" bandRow="1">
                <a:tableStyleId>{5C22544A-7EE6-4342-B048-85BDC9FD1C3A}</a:tableStyleId>
              </a:tblPr>
              <a:tblGrid>
                <a:gridCol w="1070537">
                  <a:extLst>
                    <a:ext uri="{9D8B030D-6E8A-4147-A177-3AD203B41FA5}">
                      <a16:colId xmlns:a16="http://schemas.microsoft.com/office/drawing/2014/main" val="3989824260"/>
                    </a:ext>
                  </a:extLst>
                </a:gridCol>
                <a:gridCol w="2055410">
                  <a:extLst>
                    <a:ext uri="{9D8B030D-6E8A-4147-A177-3AD203B41FA5}">
                      <a16:colId xmlns:a16="http://schemas.microsoft.com/office/drawing/2014/main" val="3241971167"/>
                    </a:ext>
                  </a:extLst>
                </a:gridCol>
              </a:tblGrid>
              <a:tr h="370840">
                <a:tc gridSpan="2">
                  <a:txBody>
                    <a:bodyPr/>
                    <a:lstStyle/>
                    <a:p>
                      <a:pPr algn="ctr"/>
                      <a:r>
                        <a:rPr lang="en-US" sz="1600" dirty="0"/>
                        <a:t>Number</a:t>
                      </a:r>
                      <a:r>
                        <a:rPr lang="en-US" sz="1600" baseline="0" dirty="0"/>
                        <a:t> of T1D Autoantibodies in MAB+ </a:t>
                      </a:r>
                      <a:r>
                        <a:rPr lang="en-US" sz="1600" dirty="0"/>
                        <a:t>(n,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hMerge="1">
                  <a:txBody>
                    <a:bodyPr/>
                    <a:lstStyle/>
                    <a:p>
                      <a:pPr algn="ct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2649819872"/>
                  </a:ext>
                </a:extLst>
              </a:tr>
              <a:tr h="370840">
                <a:tc>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spcBef>
                          <a:spcPts val="0"/>
                        </a:spcBef>
                        <a:spcAft>
                          <a:spcPts val="600"/>
                        </a:spcAft>
                      </a:pPr>
                      <a:r>
                        <a:rPr lang="en-US" sz="1400" b="1" u="sng" dirty="0"/>
                        <a:t>Adults</a:t>
                      </a:r>
                    </a:p>
                    <a:p>
                      <a:pPr algn="ctr">
                        <a:spcBef>
                          <a:spcPts val="0"/>
                        </a:spcBef>
                        <a:spcAft>
                          <a:spcPts val="600"/>
                        </a:spcAft>
                      </a:pPr>
                      <a:r>
                        <a:rPr lang="en-US" sz="1400" b="0" u="none" dirty="0"/>
                        <a:t>(n=6)</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851696681"/>
                  </a:ext>
                </a:extLst>
              </a:tr>
              <a:tr h="370840">
                <a:tc>
                  <a:txBody>
                    <a:bodyPr/>
                    <a:lstStyle/>
                    <a:p>
                      <a:pPr algn="l"/>
                      <a:r>
                        <a:rPr lang="en-US" sz="1400" b="1" dirty="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5,  83.3%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64695780"/>
                  </a:ext>
                </a:extLst>
              </a:tr>
              <a:tr h="370840">
                <a:tc>
                  <a:txBody>
                    <a:bodyPr/>
                    <a:lstStyle/>
                    <a:p>
                      <a:pPr algn="l"/>
                      <a:r>
                        <a:rPr lang="en-US" sz="1400" b="1" dirty="0"/>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400" dirty="0"/>
                        <a:t>1,</a:t>
                      </a:r>
                      <a:r>
                        <a:rPr lang="en-US" sz="1400" baseline="0" dirty="0"/>
                        <a:t>  16.7%</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69519025"/>
                  </a:ext>
                </a:extLst>
              </a:tr>
              <a:tr h="370840">
                <a:tc>
                  <a:txBody>
                    <a:bodyPr/>
                    <a:lstStyle/>
                    <a:p>
                      <a:pPr algn="l"/>
                      <a:r>
                        <a:rPr lang="en-US" sz="1400" b="1" dirty="0"/>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0,  0.0%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3945734"/>
                  </a:ext>
                </a:extLst>
              </a:tr>
            </a:tbl>
          </a:graphicData>
        </a:graphic>
      </p:graphicFrame>
      <p:graphicFrame>
        <p:nvGraphicFramePr>
          <p:cNvPr id="6" name="Chart 5">
            <a:extLst>
              <a:ext uri="{FF2B5EF4-FFF2-40B4-BE49-F238E27FC236}">
                <a16:creationId xmlns:a16="http://schemas.microsoft.com/office/drawing/2014/main" id="{E4489B82-07BF-7A92-8B8F-8897FDCEE65D}"/>
              </a:ext>
            </a:extLst>
          </p:cNvPr>
          <p:cNvGraphicFramePr/>
          <p:nvPr>
            <p:extLst>
              <p:ext uri="{D42A27DB-BD31-4B8C-83A1-F6EECF244321}">
                <p14:modId xmlns:p14="http://schemas.microsoft.com/office/powerpoint/2010/main" val="4130213051"/>
              </p:ext>
            </p:extLst>
          </p:nvPr>
        </p:nvGraphicFramePr>
        <p:xfrm>
          <a:off x="4042860" y="1277621"/>
          <a:ext cx="7241439" cy="4940244"/>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
            <a:extLst>
              <a:ext uri="{FF2B5EF4-FFF2-40B4-BE49-F238E27FC236}">
                <a16:creationId xmlns:a16="http://schemas.microsoft.com/office/drawing/2014/main" id="{124193AC-D795-403C-AD47-B8BE25E7B722}"/>
              </a:ext>
            </a:extLst>
          </p:cNvPr>
          <p:cNvSpPr>
            <a:spLocks noGrp="1"/>
          </p:cNvSpPr>
          <p:nvPr>
            <p:ph type="title"/>
          </p:nvPr>
        </p:nvSpPr>
        <p:spPr>
          <a:xfrm>
            <a:off x="413656" y="253451"/>
            <a:ext cx="11364687" cy="773368"/>
          </a:xfrm>
        </p:spPr>
        <p:txBody>
          <a:bodyPr>
            <a:noAutofit/>
          </a:bodyPr>
          <a:lstStyle/>
          <a:p>
            <a:r>
              <a:rPr lang="en-US" sz="3000" b="1" dirty="0">
                <a:solidFill>
                  <a:srgbClr val="2F0DFB"/>
                </a:solidFill>
              </a:rPr>
              <a:t>Number of T1D Autoantibodies Positive if Multiple Antibodies Positive</a:t>
            </a:r>
          </a:p>
        </p:txBody>
      </p:sp>
    </p:spTree>
    <p:extLst>
      <p:ext uri="{BB962C8B-B14F-4D97-AF65-F5344CB8AC3E}">
        <p14:creationId xmlns:p14="http://schemas.microsoft.com/office/powerpoint/2010/main" val="615618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2F59BD1-CEB2-27AD-CAB0-8E9C4D22D0C2}"/>
              </a:ext>
            </a:extLst>
          </p:cNvPr>
          <p:cNvGraphicFramePr>
            <a:graphicFrameLocks noChangeAspect="1"/>
          </p:cNvGraphicFramePr>
          <p:nvPr>
            <p:extLst>
              <p:ext uri="{D42A27DB-BD31-4B8C-83A1-F6EECF244321}">
                <p14:modId xmlns:p14="http://schemas.microsoft.com/office/powerpoint/2010/main" val="3827122612"/>
              </p:ext>
            </p:extLst>
          </p:nvPr>
        </p:nvGraphicFramePr>
        <p:xfrm>
          <a:off x="596201" y="983286"/>
          <a:ext cx="5499799" cy="45547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591F0A68-EFD5-B6C5-4237-52E4B1E0C63E}"/>
              </a:ext>
            </a:extLst>
          </p:cNvPr>
          <p:cNvGraphicFramePr>
            <a:graphicFrameLocks noChangeAspect="1"/>
          </p:cNvGraphicFramePr>
          <p:nvPr>
            <p:extLst>
              <p:ext uri="{D42A27DB-BD31-4B8C-83A1-F6EECF244321}">
                <p14:modId xmlns:p14="http://schemas.microsoft.com/office/powerpoint/2010/main" val="4047825349"/>
              </p:ext>
            </p:extLst>
          </p:nvPr>
        </p:nvGraphicFramePr>
        <p:xfrm>
          <a:off x="6342484" y="983286"/>
          <a:ext cx="5849516" cy="449708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23611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79497"/>
            <a:ext cx="10972800" cy="974746"/>
          </a:xfrm>
        </p:spPr>
        <p:txBody>
          <a:bodyPr anchor="ctr">
            <a:normAutofit/>
          </a:bodyPr>
          <a:lstStyle/>
          <a:p>
            <a:r>
              <a:rPr lang="en-US" dirty="0">
                <a:solidFill>
                  <a:srgbClr val="0000FF"/>
                </a:solidFill>
              </a:rPr>
              <a:t>Background</a:t>
            </a:r>
            <a:endParaRPr lang="en-US" dirty="0"/>
          </a:p>
        </p:txBody>
      </p:sp>
      <p:sp>
        <p:nvSpPr>
          <p:cNvPr id="4" name="Slide Number Placeholder 3"/>
          <p:cNvSpPr>
            <a:spLocks noGrp="1"/>
          </p:cNvSpPr>
          <p:nvPr>
            <p:ph type="sldNum" sz="quarter" idx="4"/>
          </p:nvPr>
        </p:nvSpPr>
        <p:spPr>
          <a:xfrm>
            <a:off x="286001" y="6343358"/>
            <a:ext cx="692660" cy="365125"/>
          </a:xfrm>
        </p:spPr>
        <p:txBody>
          <a:bodyPr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B577FC49-4FA3-FF4E-AF12-B8D654846B6B}" type="slidenum">
              <a:rPr kumimoji="0" lang="en-US" sz="1200" b="1" i="0" u="none" strike="noStrike" kern="1200" cap="none" spc="0" normalizeH="0" baseline="0" noProof="0" smtClean="0">
                <a:ln>
                  <a:noFill/>
                </a:ln>
                <a:solidFill>
                  <a:srgbClr val="7F7F7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a:t>
            </a:fld>
            <a:endParaRPr kumimoji="0" lang="en-US" sz="1200" b="1" i="0" u="none" strike="noStrike" kern="1200" cap="none" spc="0" normalizeH="0" baseline="0" noProof="0">
              <a:ln>
                <a:noFill/>
              </a:ln>
              <a:solidFill>
                <a:srgbClr val="7F7F7F"/>
              </a:solidFill>
              <a:effectLst/>
              <a:uLnTx/>
              <a:uFillTx/>
              <a:latin typeface="Calibri"/>
              <a:ea typeface="+mn-ea"/>
              <a:cs typeface="+mn-cs"/>
            </a:endParaRPr>
          </a:p>
        </p:txBody>
      </p:sp>
      <p:sp>
        <p:nvSpPr>
          <p:cNvPr id="7" name="Title 1"/>
          <p:cNvSpPr txBox="1">
            <a:spLocks/>
          </p:cNvSpPr>
          <p:nvPr/>
        </p:nvSpPr>
        <p:spPr>
          <a:xfrm>
            <a:off x="609600" y="1154243"/>
            <a:ext cx="10972800" cy="4454271"/>
          </a:xfrm>
          <a:prstGeom prst="rect">
            <a:avLst/>
          </a:prstGeom>
        </p:spPr>
        <p:txBody>
          <a:bodyPr vert="horz" lIns="91440" tIns="45720" rIns="91440" bIns="45720" rtlCol="0" anchor="ctr">
            <a:noAutofit/>
          </a:bodyPr>
          <a:lstStyle>
            <a:lvl1pPr algn="l" defTabSz="457200" rtl="0" eaLnBrk="1" latinLnBrk="0" hangingPunct="1">
              <a:spcBef>
                <a:spcPct val="0"/>
              </a:spcBef>
              <a:buNone/>
              <a:defRPr sz="4000" b="1" kern="1200">
                <a:solidFill>
                  <a:schemeClr val="tx1"/>
                </a:solidFill>
                <a:latin typeface="+mj-lt"/>
                <a:ea typeface="+mj-ea"/>
                <a:cs typeface="+mj-cs"/>
              </a:defRPr>
            </a:lvl1pPr>
          </a:lstStyle>
          <a:p>
            <a:pPr marL="457200" indent="-457200">
              <a:spcBef>
                <a:spcPts val="1200"/>
              </a:spcBef>
              <a:spcAft>
                <a:spcPts val="1200"/>
              </a:spcAft>
              <a:buFont typeface="Wingdings" panose="05000000000000000000" pitchFamily="2" charset="2"/>
              <a:buChar char="§"/>
            </a:pPr>
            <a:r>
              <a:rPr lang="en-US" sz="2800" dirty="0"/>
              <a:t>&gt;50% of type 1 diabetes (T1D) is diagnosed in adults.</a:t>
            </a:r>
            <a:r>
              <a:rPr lang="en-US" sz="2800" baseline="30000" dirty="0"/>
              <a:t>1</a:t>
            </a:r>
          </a:p>
          <a:p>
            <a:pPr marL="457200" indent="-457200">
              <a:spcBef>
                <a:spcPts val="1200"/>
              </a:spcBef>
              <a:spcAft>
                <a:spcPts val="1200"/>
              </a:spcAft>
              <a:buFont typeface="Wingdings" panose="05000000000000000000" pitchFamily="2" charset="2"/>
              <a:buChar char="§"/>
            </a:pPr>
            <a:r>
              <a:rPr lang="en-US" sz="2800" dirty="0"/>
              <a:t>Information surrounding islet autoantibody status in adults in the general population is lacking.</a:t>
            </a:r>
          </a:p>
          <a:p>
            <a:pPr marL="914400" lvl="1" indent="-457200">
              <a:spcAft>
                <a:spcPts val="1200"/>
              </a:spcAft>
              <a:buFont typeface="Wingdings" panose="05000000000000000000" pitchFamily="2" charset="2"/>
              <a:buChar char="§"/>
            </a:pPr>
            <a:r>
              <a:rPr lang="en-US" sz="2800" dirty="0"/>
              <a:t>GAD autoantibody is common in adult-onset T1D.</a:t>
            </a:r>
            <a:r>
              <a:rPr lang="en-US" sz="2800" baseline="30000" dirty="0"/>
              <a:t>1</a:t>
            </a:r>
          </a:p>
          <a:p>
            <a:pPr marL="914400" lvl="1" indent="-457200">
              <a:spcAft>
                <a:spcPts val="1200"/>
              </a:spcAft>
              <a:buFont typeface="Wingdings" panose="05000000000000000000" pitchFamily="2" charset="2"/>
              <a:buChar char="§"/>
            </a:pPr>
            <a:r>
              <a:rPr lang="en-US" sz="2800" dirty="0"/>
              <a:t>Multiple autoantibody positivity is less prevalent with increasing age.</a:t>
            </a:r>
            <a:r>
              <a:rPr lang="en-US" sz="2800" baseline="30000" dirty="0"/>
              <a:t>2</a:t>
            </a:r>
          </a:p>
          <a:p>
            <a:pPr marL="914400" lvl="1" indent="-457200">
              <a:spcAft>
                <a:spcPts val="1200"/>
              </a:spcAft>
              <a:buFont typeface="Wingdings" panose="05000000000000000000" pitchFamily="2" charset="2"/>
              <a:buChar char="§"/>
            </a:pPr>
            <a:r>
              <a:rPr lang="en-US" sz="2800" dirty="0"/>
              <a:t>Slower progression to clinical T1D compared to youth.</a:t>
            </a:r>
            <a:r>
              <a:rPr lang="en-US" sz="2800" baseline="30000" dirty="0"/>
              <a:t>3,4</a:t>
            </a:r>
            <a:endParaRPr kumimoji="0" lang="en-US" sz="2800" b="1" i="0" u="none" strike="noStrike" kern="1200" cap="none" spc="0" normalizeH="0" baseline="0" noProof="0" dirty="0">
              <a:ln>
                <a:noFill/>
              </a:ln>
              <a:solidFill>
                <a:prstClr val="black"/>
              </a:solidFill>
              <a:effectLst/>
              <a:uLnTx/>
              <a:uFillTx/>
              <a:latin typeface="Calibri"/>
              <a:ea typeface="+mj-ea"/>
              <a:cs typeface="+mj-cs"/>
            </a:endParaRPr>
          </a:p>
        </p:txBody>
      </p:sp>
      <p:sp>
        <p:nvSpPr>
          <p:cNvPr id="3" name="TextBox 2">
            <a:extLst>
              <a:ext uri="{FF2B5EF4-FFF2-40B4-BE49-F238E27FC236}">
                <a16:creationId xmlns:a16="http://schemas.microsoft.com/office/drawing/2014/main" id="{7A2BB330-C97D-F3A1-D90E-6F27C682CCA7}"/>
              </a:ext>
            </a:extLst>
          </p:cNvPr>
          <p:cNvSpPr txBox="1"/>
          <p:nvPr/>
        </p:nvSpPr>
        <p:spPr>
          <a:xfrm>
            <a:off x="1281659" y="6027003"/>
            <a:ext cx="4280598" cy="830997"/>
          </a:xfrm>
          <a:prstGeom prst="rect">
            <a:avLst/>
          </a:prstGeom>
          <a:noFill/>
        </p:spPr>
        <p:txBody>
          <a:bodyPr wrap="square" rtlCol="0">
            <a:spAutoFit/>
          </a:bodyPr>
          <a:lstStyle/>
          <a:p>
            <a:pPr marL="228600" indent="-228600">
              <a:buFont typeface="+mj-lt"/>
              <a:buAutoNum type="arabicPeriod"/>
            </a:pPr>
            <a:r>
              <a:rPr lang="en-US" sz="1200" dirty="0">
                <a:solidFill>
                  <a:schemeClr val="bg1"/>
                </a:solidFill>
              </a:rPr>
              <a:t>Leslie DR, et al. </a:t>
            </a:r>
            <a:r>
              <a:rPr lang="en-US" sz="1200" i="1" dirty="0">
                <a:solidFill>
                  <a:schemeClr val="bg1"/>
                </a:solidFill>
              </a:rPr>
              <a:t>Diabetes Care</a:t>
            </a:r>
            <a:r>
              <a:rPr lang="en-US" sz="1200" dirty="0">
                <a:solidFill>
                  <a:schemeClr val="bg1"/>
                </a:solidFill>
              </a:rPr>
              <a:t>. 2021.</a:t>
            </a:r>
          </a:p>
          <a:p>
            <a:pPr marL="228600" indent="-228600">
              <a:buFont typeface="+mj-lt"/>
              <a:buAutoNum type="arabicPeriod"/>
            </a:pPr>
            <a:r>
              <a:rPr lang="en-US" sz="1200" dirty="0">
                <a:solidFill>
                  <a:schemeClr val="bg1"/>
                </a:solidFill>
              </a:rPr>
              <a:t>Munoz C, et al. </a:t>
            </a:r>
            <a:r>
              <a:rPr lang="en-US" sz="1200" i="1" dirty="0">
                <a:solidFill>
                  <a:schemeClr val="bg1"/>
                </a:solidFill>
              </a:rPr>
              <a:t>Clin Diabetes. </a:t>
            </a:r>
            <a:r>
              <a:rPr lang="en-US" sz="1200" dirty="0">
                <a:solidFill>
                  <a:schemeClr val="bg1"/>
                </a:solidFill>
              </a:rPr>
              <a:t>2019.</a:t>
            </a:r>
          </a:p>
          <a:p>
            <a:pPr marL="228600" indent="-228600">
              <a:buFont typeface="+mj-lt"/>
              <a:buAutoNum type="arabicPeriod"/>
            </a:pPr>
            <a:r>
              <a:rPr lang="en-US" sz="1200" dirty="0">
                <a:solidFill>
                  <a:schemeClr val="bg1"/>
                </a:solidFill>
              </a:rPr>
              <a:t>Wherrett DK, et al. </a:t>
            </a:r>
            <a:r>
              <a:rPr lang="en-US" sz="1200" dirty="0" err="1">
                <a:solidFill>
                  <a:schemeClr val="bg1"/>
                </a:solidFill>
              </a:rPr>
              <a:t>TrialNet</a:t>
            </a:r>
            <a:r>
              <a:rPr lang="en-US" sz="1200" dirty="0">
                <a:solidFill>
                  <a:schemeClr val="bg1"/>
                </a:solidFill>
              </a:rPr>
              <a:t> Study Group. </a:t>
            </a:r>
            <a:r>
              <a:rPr lang="en-US" sz="1200" i="1" dirty="0">
                <a:solidFill>
                  <a:schemeClr val="bg1"/>
                </a:solidFill>
              </a:rPr>
              <a:t>Diabetes Care.</a:t>
            </a:r>
            <a:r>
              <a:rPr lang="en-US" sz="1200" dirty="0">
                <a:solidFill>
                  <a:schemeClr val="bg1"/>
                </a:solidFill>
              </a:rPr>
              <a:t> 2015.</a:t>
            </a:r>
          </a:p>
          <a:p>
            <a:pPr marL="228600" indent="-228600">
              <a:buFont typeface="+mj-lt"/>
              <a:buAutoNum type="arabicPeriod"/>
            </a:pPr>
            <a:r>
              <a:rPr lang="en-US" sz="1200" dirty="0">
                <a:solidFill>
                  <a:schemeClr val="bg1"/>
                </a:solidFill>
              </a:rPr>
              <a:t>Jacobsen LM, et al. </a:t>
            </a:r>
            <a:r>
              <a:rPr lang="en-US" sz="1200" i="1" dirty="0" err="1">
                <a:solidFill>
                  <a:schemeClr val="bg1"/>
                </a:solidFill>
              </a:rPr>
              <a:t>Diabetologia</a:t>
            </a:r>
            <a:r>
              <a:rPr lang="en-US" sz="1200" i="1" dirty="0">
                <a:solidFill>
                  <a:schemeClr val="bg1"/>
                </a:solidFill>
              </a:rPr>
              <a:t>.</a:t>
            </a:r>
            <a:r>
              <a:rPr lang="en-US" sz="1200" dirty="0">
                <a:solidFill>
                  <a:schemeClr val="bg1"/>
                </a:solidFill>
              </a:rPr>
              <a:t> 2020.</a:t>
            </a:r>
          </a:p>
        </p:txBody>
      </p:sp>
    </p:spTree>
    <p:extLst>
      <p:ext uri="{BB962C8B-B14F-4D97-AF65-F5344CB8AC3E}">
        <p14:creationId xmlns:p14="http://schemas.microsoft.com/office/powerpoint/2010/main" val="2274906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79497"/>
            <a:ext cx="10972800" cy="974746"/>
          </a:xfrm>
        </p:spPr>
        <p:txBody>
          <a:bodyPr anchor="ctr">
            <a:normAutofit/>
          </a:bodyPr>
          <a:lstStyle/>
          <a:p>
            <a:r>
              <a:rPr lang="en-US" dirty="0">
                <a:solidFill>
                  <a:srgbClr val="0000FF"/>
                </a:solidFill>
              </a:rPr>
              <a:t>Methods</a:t>
            </a:r>
            <a:endParaRPr lang="en-US" dirty="0"/>
          </a:p>
        </p:txBody>
      </p:sp>
      <p:sp>
        <p:nvSpPr>
          <p:cNvPr id="4" name="Slide Number Placeholder 3"/>
          <p:cNvSpPr>
            <a:spLocks noGrp="1"/>
          </p:cNvSpPr>
          <p:nvPr>
            <p:ph type="sldNum" sz="quarter" idx="4"/>
          </p:nvPr>
        </p:nvSpPr>
        <p:spPr>
          <a:xfrm>
            <a:off x="286001" y="6343358"/>
            <a:ext cx="692660" cy="365125"/>
          </a:xfrm>
        </p:spPr>
        <p:txBody>
          <a:bodyPr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B577FC49-4FA3-FF4E-AF12-B8D654846B6B}" type="slidenum">
              <a:rPr kumimoji="0" lang="en-US" sz="1200" b="1" i="0" u="none" strike="noStrike" kern="1200" cap="none" spc="0" normalizeH="0" baseline="0" noProof="0" smtClean="0">
                <a:ln>
                  <a:noFill/>
                </a:ln>
                <a:solidFill>
                  <a:srgbClr val="7F7F7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3</a:t>
            </a:fld>
            <a:endParaRPr kumimoji="0" lang="en-US" sz="1200" b="1" i="0" u="none" strike="noStrike" kern="1200" cap="none" spc="0" normalizeH="0" baseline="0" noProof="0">
              <a:ln>
                <a:noFill/>
              </a:ln>
              <a:solidFill>
                <a:srgbClr val="7F7F7F"/>
              </a:solidFill>
              <a:effectLst/>
              <a:uLnTx/>
              <a:uFillTx/>
              <a:latin typeface="Calibri"/>
              <a:ea typeface="+mn-ea"/>
              <a:cs typeface="+mn-cs"/>
            </a:endParaRPr>
          </a:p>
        </p:txBody>
      </p:sp>
      <p:sp>
        <p:nvSpPr>
          <p:cNvPr id="7" name="Title 1"/>
          <p:cNvSpPr txBox="1">
            <a:spLocks/>
          </p:cNvSpPr>
          <p:nvPr/>
        </p:nvSpPr>
        <p:spPr>
          <a:xfrm>
            <a:off x="500743" y="1154243"/>
            <a:ext cx="11190514" cy="4594916"/>
          </a:xfrm>
          <a:prstGeom prst="rect">
            <a:avLst/>
          </a:prstGeom>
        </p:spPr>
        <p:txBody>
          <a:bodyPr vert="horz" lIns="91440" tIns="45720" rIns="91440" bIns="45720" rtlCol="0" anchor="ctr">
            <a:noAutofit/>
          </a:bodyPr>
          <a:lstStyle>
            <a:lvl1pPr algn="l" defTabSz="457200" rtl="0" eaLnBrk="1" latinLnBrk="0" hangingPunct="1">
              <a:spcBef>
                <a:spcPct val="0"/>
              </a:spcBef>
              <a:buNone/>
              <a:defRPr sz="4000" b="1" kern="1200">
                <a:solidFill>
                  <a:schemeClr val="tx1"/>
                </a:solidFill>
                <a:latin typeface="+mj-lt"/>
                <a:ea typeface="+mj-ea"/>
                <a:cs typeface="+mj-cs"/>
              </a:defRPr>
            </a:lvl1pPr>
          </a:lstStyle>
          <a:p>
            <a:pPr marL="457200" indent="-457200">
              <a:spcBef>
                <a:spcPts val="0"/>
              </a:spcBef>
              <a:spcAft>
                <a:spcPts val="1200"/>
              </a:spcAft>
              <a:buFont typeface="Wingdings" panose="05000000000000000000" pitchFamily="2" charset="2"/>
              <a:buChar char="§"/>
            </a:pPr>
            <a:r>
              <a:rPr lang="en-US" sz="2800" dirty="0"/>
              <a:t>ASK Program screened adults (parents of children undergoing screening) from the general population.</a:t>
            </a:r>
          </a:p>
          <a:p>
            <a:pPr marL="914400" lvl="1" indent="-457200">
              <a:spcAft>
                <a:spcPts val="1200"/>
              </a:spcAft>
              <a:buFont typeface="Wingdings" panose="05000000000000000000" pitchFamily="2" charset="2"/>
              <a:buChar char="§"/>
            </a:pPr>
            <a:r>
              <a:rPr lang="en-US" sz="2800" dirty="0"/>
              <a:t>Enrollment questionnaire: demographics, medical history, family medical history.</a:t>
            </a:r>
          </a:p>
          <a:p>
            <a:pPr marL="914400" lvl="1" indent="-457200">
              <a:spcAft>
                <a:spcPts val="1200"/>
              </a:spcAft>
              <a:buFont typeface="Wingdings" panose="05000000000000000000" pitchFamily="2" charset="2"/>
              <a:buChar char="§"/>
            </a:pPr>
            <a:r>
              <a:rPr lang="en-US" sz="2800" dirty="0"/>
              <a:t>Exclusion criteria: existing diabetes diagnosis </a:t>
            </a:r>
          </a:p>
          <a:p>
            <a:pPr marL="914400" lvl="1" indent="-457200">
              <a:spcAft>
                <a:spcPts val="1200"/>
              </a:spcAft>
              <a:buFont typeface="Wingdings" panose="05000000000000000000" pitchFamily="2" charset="2"/>
              <a:buChar char="§"/>
            </a:pPr>
            <a:r>
              <a:rPr lang="en-US" sz="2800" dirty="0"/>
              <a:t>Those with celiac disease excluded from celiac autoantibody analyses.</a:t>
            </a:r>
            <a:endParaRPr lang="en-US" sz="2800" dirty="0">
              <a:cs typeface="Calibri"/>
            </a:endParaRPr>
          </a:p>
          <a:p>
            <a:pPr marL="457200" indent="-457200">
              <a:spcBef>
                <a:spcPts val="0"/>
              </a:spcBef>
              <a:spcAft>
                <a:spcPts val="1200"/>
              </a:spcAft>
              <a:buFont typeface="Wingdings" panose="05000000000000000000" pitchFamily="2" charset="2"/>
              <a:buChar char="§"/>
            </a:pPr>
            <a:r>
              <a:rPr lang="en-US" sz="2800" dirty="0"/>
              <a:t>GADA, IA-2A, mIAA, ZnT8A, TTG IgA measured by RBA or ECL assays.</a:t>
            </a:r>
          </a:p>
          <a:p>
            <a:pPr marL="914400" lvl="1" indent="-457200">
              <a:spcAft>
                <a:spcPts val="1200"/>
              </a:spcAft>
              <a:buFont typeface="Wingdings" panose="05000000000000000000" pitchFamily="2" charset="2"/>
              <a:buChar char="§"/>
            </a:pPr>
            <a:r>
              <a:rPr lang="en-US" sz="2800" dirty="0"/>
              <a:t>If positive, antibodies were measured by both methods.</a:t>
            </a:r>
          </a:p>
        </p:txBody>
      </p:sp>
    </p:spTree>
    <p:extLst>
      <p:ext uri="{BB962C8B-B14F-4D97-AF65-F5344CB8AC3E}">
        <p14:creationId xmlns:p14="http://schemas.microsoft.com/office/powerpoint/2010/main" val="3670710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A8C4429C-78ED-D833-3C4C-ADC747F75A93}"/>
              </a:ext>
            </a:extLst>
          </p:cNvPr>
          <p:cNvGraphicFramePr>
            <a:graphicFrameLocks noGrp="1"/>
          </p:cNvGraphicFramePr>
          <p:nvPr>
            <p:extLst>
              <p:ext uri="{D42A27DB-BD31-4B8C-83A1-F6EECF244321}">
                <p14:modId xmlns:p14="http://schemas.microsoft.com/office/powerpoint/2010/main" val="1982253296"/>
              </p:ext>
            </p:extLst>
          </p:nvPr>
        </p:nvGraphicFramePr>
        <p:xfrm>
          <a:off x="2036108" y="1154243"/>
          <a:ext cx="8701791" cy="4272417"/>
        </p:xfrm>
        <a:graphic>
          <a:graphicData uri="http://schemas.openxmlformats.org/drawingml/2006/table">
            <a:tbl>
              <a:tblPr firstRow="1" firstCol="1" bandRow="1"/>
              <a:tblGrid>
                <a:gridCol w="5621312">
                  <a:extLst>
                    <a:ext uri="{9D8B030D-6E8A-4147-A177-3AD203B41FA5}">
                      <a16:colId xmlns:a16="http://schemas.microsoft.com/office/drawing/2014/main" val="3626350670"/>
                    </a:ext>
                  </a:extLst>
                </a:gridCol>
                <a:gridCol w="3080479">
                  <a:extLst>
                    <a:ext uri="{9D8B030D-6E8A-4147-A177-3AD203B41FA5}">
                      <a16:colId xmlns:a16="http://schemas.microsoft.com/office/drawing/2014/main" val="972838281"/>
                    </a:ext>
                  </a:extLst>
                </a:gridCol>
              </a:tblGrid>
              <a:tr h="718805">
                <a:tc gridSpan="2">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800" b="1" u="none" dirty="0">
                          <a:solidFill>
                            <a:schemeClr val="bg1"/>
                          </a:solidFill>
                          <a:effectLst/>
                          <a:latin typeface="Calibri" panose="020F0502020204030204" pitchFamily="34" charset="0"/>
                          <a:cs typeface="Times New Roman" panose="02020603050405020304" pitchFamily="18" charset="0"/>
                        </a:rPr>
                        <a:t>Participant Demographics at Screening, N=1087</a:t>
                      </a:r>
                      <a:endParaRPr lang="en-US" sz="2800" b="1" u="none" dirty="0">
                        <a:effectLst/>
                        <a:latin typeface="Calibri" panose="020F0502020204030204" pitchFamily="34" charset="0"/>
                        <a:cs typeface="Times New Roman" panose="02020603050405020304" pitchFamily="18" charset="0"/>
                      </a:endParaRP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hMerge="1">
                  <a:txBody>
                    <a:bodyPr/>
                    <a:lstStyle/>
                    <a:p>
                      <a:pPr marL="0" marR="0">
                        <a:lnSpc>
                          <a:spcPct val="107000"/>
                        </a:lnSpc>
                        <a:spcBef>
                          <a:spcPts val="0"/>
                        </a:spcBef>
                        <a:spcAft>
                          <a:spcPts val="0"/>
                        </a:spcAft>
                        <a:tabLst>
                          <a:tab pos="1676400" algn="l"/>
                        </a:tabLst>
                      </a:pP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0521700"/>
                  </a:ext>
                </a:extLst>
              </a:tr>
              <a:tr h="441003">
                <a:tc>
                  <a:txBody>
                    <a:bodyPr/>
                    <a:lstStyle/>
                    <a:p>
                      <a:pPr marL="0" marR="0">
                        <a:lnSpc>
                          <a:spcPct val="107000"/>
                        </a:lnSpc>
                        <a:spcBef>
                          <a:spcPts val="0"/>
                        </a:spcBef>
                        <a:spcAft>
                          <a:spcPts val="0"/>
                        </a:spcAft>
                        <a:tabLst>
                          <a:tab pos="1676400" algn="l"/>
                        </a:tabLst>
                      </a:pPr>
                      <a:r>
                        <a:rPr lang="en-US"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Age in years (mean ± SD (range))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tab pos="1676400" algn="l"/>
                        </a:tabLst>
                        <a:defRPr/>
                      </a:pPr>
                      <a:r>
                        <a:rPr lang="en-US" sz="2400" b="1" dirty="0">
                          <a:solidFill>
                            <a:srgbClr val="000000"/>
                          </a:solidFill>
                          <a:effectLst/>
                          <a:latin typeface="Calibri"/>
                          <a:ea typeface="Calibri" panose="020F0502020204030204" pitchFamily="34" charset="0"/>
                          <a:cs typeface="Times New Roman"/>
                        </a:rPr>
                        <a:t>41 ± 7</a:t>
                      </a:r>
                      <a:r>
                        <a:rPr lang="en-US" sz="2400" dirty="0">
                          <a:solidFill>
                            <a:srgbClr val="000000"/>
                          </a:solidFill>
                          <a:effectLst/>
                          <a:latin typeface="Calibri"/>
                          <a:ea typeface="Calibri" panose="020F0502020204030204" pitchFamily="34" charset="0"/>
                          <a:cs typeface="Times New Roman"/>
                        </a:rPr>
                        <a:t> (20 – 64)</a:t>
                      </a: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241916739"/>
                  </a:ext>
                </a:extLst>
              </a:tr>
              <a:tr h="367941">
                <a:tc>
                  <a:txBody>
                    <a:bodyPr/>
                    <a:lstStyle/>
                    <a:p>
                      <a:pPr marL="0" marR="0">
                        <a:lnSpc>
                          <a:spcPct val="107000"/>
                        </a:lnSpc>
                        <a:spcBef>
                          <a:spcPts val="0"/>
                        </a:spcBef>
                        <a:spcAft>
                          <a:spcPts val="0"/>
                        </a:spcAft>
                        <a:tabLst>
                          <a:tab pos="1676400" algn="l"/>
                        </a:tabLst>
                      </a:pPr>
                      <a:r>
                        <a:rPr lang="en-US"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Sex (n,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tabLst>
                          <a:tab pos="1676400" algn="l"/>
                        </a:tabLst>
                      </a:pPr>
                      <a:r>
                        <a:rPr lang="en-US"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640334014"/>
                  </a:ext>
                </a:extLst>
              </a:tr>
              <a:tr h="367941">
                <a:tc>
                  <a:txBody>
                    <a:bodyPr/>
                    <a:lstStyle/>
                    <a:p>
                      <a:pPr marL="0" marR="0">
                        <a:lnSpc>
                          <a:spcPct val="107000"/>
                        </a:lnSpc>
                        <a:spcBef>
                          <a:spcPts val="0"/>
                        </a:spcBef>
                        <a:spcAft>
                          <a:spcPts val="0"/>
                        </a:spcAft>
                      </a:pPr>
                      <a:r>
                        <a:rPr lang="en-US" sz="2400" dirty="0">
                          <a:solidFill>
                            <a:srgbClr val="000000"/>
                          </a:solidFill>
                          <a:effectLst/>
                          <a:latin typeface="Calibri"/>
                          <a:ea typeface="Calibri" panose="020F0502020204030204" pitchFamily="34" charset="0"/>
                          <a:cs typeface="Times New Roman"/>
                        </a:rPr>
                        <a:t>     Female</a:t>
                      </a:r>
                      <a:endParaRPr lang="en-US" sz="2400" dirty="0">
                        <a:effectLst/>
                        <a:latin typeface="Calibri"/>
                        <a:ea typeface="Calibri" panose="020F0502020204030204" pitchFamily="34" charset="0"/>
                        <a:cs typeface="Times New Roman"/>
                      </a:endParaRPr>
                    </a:p>
                  </a:txBody>
                  <a:tcPr marL="45857" marR="45857" marT="76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dirty="0">
                          <a:solidFill>
                            <a:srgbClr val="000000"/>
                          </a:solidFill>
                          <a:effectLst/>
                          <a:latin typeface="Calibri"/>
                          <a:ea typeface="Calibri" panose="020F0502020204030204" pitchFamily="34" charset="0"/>
                          <a:cs typeface="Times New Roman"/>
                        </a:rPr>
                        <a:t>844, </a:t>
                      </a:r>
                      <a:r>
                        <a:rPr lang="en-US" sz="2400" b="1" dirty="0">
                          <a:solidFill>
                            <a:srgbClr val="000000"/>
                          </a:solidFill>
                          <a:effectLst/>
                          <a:latin typeface="Calibri"/>
                          <a:ea typeface="Calibri" panose="020F0502020204030204" pitchFamily="34" charset="0"/>
                          <a:cs typeface="Times New Roman"/>
                        </a:rPr>
                        <a:t>78%</a:t>
                      </a:r>
                      <a:r>
                        <a:rPr lang="en-US" sz="2400" dirty="0">
                          <a:solidFill>
                            <a:srgbClr val="000000"/>
                          </a:solidFill>
                          <a:effectLst/>
                          <a:latin typeface="Calibri"/>
                          <a:ea typeface="Calibri" panose="020F0502020204030204" pitchFamily="34" charset="0"/>
                          <a:cs typeface="Times New Roman"/>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4586670"/>
                  </a:ext>
                </a:extLst>
              </a:tr>
              <a:tr h="367941">
                <a:tc>
                  <a:txBody>
                    <a:bodyPr/>
                    <a:lstStyle/>
                    <a:p>
                      <a:pPr marL="0" marR="0">
                        <a:lnSpc>
                          <a:spcPct val="107000"/>
                        </a:lnSpc>
                        <a:spcBef>
                          <a:spcPts val="0"/>
                        </a:spcBef>
                        <a:spcAft>
                          <a:spcPts val="0"/>
                        </a:spcAft>
                        <a:tabLst>
                          <a:tab pos="1676400" algn="l"/>
                        </a:tabLst>
                      </a:pPr>
                      <a:r>
                        <a:rPr lang="en-US"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Race/Ethnicity (n,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tabLst>
                          <a:tab pos="1676400" algn="l"/>
                        </a:tabLst>
                      </a:pPr>
                      <a:r>
                        <a:rPr lang="en-US"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950008917"/>
                  </a:ext>
                </a:extLst>
              </a:tr>
              <a:tr h="367941">
                <a:tc>
                  <a:txBody>
                    <a:bodyPr/>
                    <a:lstStyle/>
                    <a:p>
                      <a:pPr marL="0" marR="0">
                        <a:lnSpc>
                          <a:spcPct val="107000"/>
                        </a:lnSpc>
                        <a:spcBef>
                          <a:spcPts val="0"/>
                        </a:spcBef>
                        <a:spcAft>
                          <a:spcPts val="0"/>
                        </a:spcAft>
                      </a:pPr>
                      <a:r>
                        <a:rPr lang="en-US" sz="2400" dirty="0">
                          <a:solidFill>
                            <a:srgbClr val="000000"/>
                          </a:solidFill>
                          <a:effectLst/>
                          <a:latin typeface="Calibri"/>
                          <a:ea typeface="Calibri" panose="020F0502020204030204" pitchFamily="34" charset="0"/>
                          <a:cs typeface="Times New Roman"/>
                        </a:rPr>
                        <a:t>     Non-Hispanic White</a:t>
                      </a:r>
                      <a:endParaRPr lang="en-US" sz="2400" dirty="0">
                        <a:effectLst/>
                        <a:latin typeface="Calibri"/>
                        <a:ea typeface="Calibri" panose="020F0502020204030204" pitchFamily="34" charset="0"/>
                        <a:cs typeface="Times New Roman"/>
                      </a:endParaRPr>
                    </a:p>
                  </a:txBody>
                  <a:tcPr marL="45857" marR="45857" marT="76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dirty="0">
                          <a:solidFill>
                            <a:srgbClr val="000000"/>
                          </a:solidFill>
                          <a:effectLst/>
                          <a:latin typeface="Calibri"/>
                          <a:ea typeface="Calibri" panose="020F0502020204030204" pitchFamily="34" charset="0"/>
                          <a:cs typeface="Times New Roman"/>
                        </a:rPr>
                        <a:t> 684, </a:t>
                      </a:r>
                      <a:r>
                        <a:rPr lang="en-US" sz="2400" b="1" dirty="0">
                          <a:solidFill>
                            <a:srgbClr val="000000"/>
                          </a:solidFill>
                          <a:effectLst/>
                          <a:latin typeface="Calibri"/>
                          <a:ea typeface="Calibri" panose="020F0502020204030204" pitchFamily="34" charset="0"/>
                          <a:cs typeface="Times New Roman"/>
                        </a:rPr>
                        <a:t>63%</a:t>
                      </a:r>
                      <a:endParaRPr lang="en-US" sz="2400" b="1">
                        <a:effectLst/>
                        <a:latin typeface="Calibri"/>
                        <a:ea typeface="Calibri" panose="020F0502020204030204" pitchFamily="34" charset="0"/>
                        <a:cs typeface="Times New Roman"/>
                      </a:endParaRP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73759083"/>
                  </a:ext>
                </a:extLst>
              </a:tr>
              <a:tr h="367941">
                <a:tc>
                  <a:txBody>
                    <a:bodyPr/>
                    <a:lstStyle/>
                    <a:p>
                      <a:pPr marL="0" marR="0">
                        <a:lnSpc>
                          <a:spcPct val="107000"/>
                        </a:lnSpc>
                        <a:spcBef>
                          <a:spcPts val="0"/>
                        </a:spcBef>
                        <a:spcAft>
                          <a:spcPts val="0"/>
                        </a:spcAft>
                        <a:tabLst>
                          <a:tab pos="1676400" algn="l"/>
                        </a:tabLst>
                      </a:pPr>
                      <a:r>
                        <a:rPr lang="en-US"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Hispanic, any race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857" marR="45857" marT="76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tabLst>
                          <a:tab pos="1676400" algn="l"/>
                        </a:tabLst>
                      </a:pPr>
                      <a:r>
                        <a:rPr lang="en-US" sz="2400" dirty="0">
                          <a:solidFill>
                            <a:srgbClr val="000000"/>
                          </a:solidFill>
                          <a:effectLst/>
                          <a:latin typeface="Calibri"/>
                          <a:ea typeface="Calibri" panose="020F0502020204030204" pitchFamily="34" charset="0"/>
                          <a:cs typeface="Times New Roman"/>
                        </a:rPr>
                        <a:t>296, </a:t>
                      </a:r>
                      <a:r>
                        <a:rPr lang="en-US" sz="2400" b="1" dirty="0">
                          <a:solidFill>
                            <a:srgbClr val="000000"/>
                          </a:solidFill>
                          <a:effectLst/>
                          <a:latin typeface="Calibri"/>
                          <a:ea typeface="Calibri" panose="020F0502020204030204" pitchFamily="34" charset="0"/>
                          <a:cs typeface="Times New Roman"/>
                        </a:rPr>
                        <a:t>27%</a:t>
                      </a:r>
                      <a:endParaRPr lang="en-US" sz="2400" b="1">
                        <a:effectLst/>
                        <a:latin typeface="Calibri"/>
                        <a:ea typeface="Calibri" panose="020F0502020204030204" pitchFamily="34" charset="0"/>
                        <a:cs typeface="Times New Roman"/>
                      </a:endParaRP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7461845"/>
                  </a:ext>
                </a:extLst>
              </a:tr>
              <a:tr h="367941">
                <a:tc>
                  <a:txBody>
                    <a:bodyPr/>
                    <a:lstStyle/>
                    <a:p>
                      <a:pPr marL="0" marR="0">
                        <a:lnSpc>
                          <a:spcPct val="107000"/>
                        </a:lnSpc>
                        <a:spcBef>
                          <a:spcPts val="0"/>
                        </a:spcBef>
                        <a:spcAft>
                          <a:spcPts val="0"/>
                        </a:spcAft>
                        <a:tabLst>
                          <a:tab pos="1676400" algn="l"/>
                        </a:tabLst>
                      </a:pPr>
                      <a:r>
                        <a:rPr lang="en-US"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Other race, not Hispanic</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857" marR="45857" marT="76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tabLst>
                          <a:tab pos="1676400" algn="l"/>
                        </a:tabLst>
                      </a:pPr>
                      <a:r>
                        <a:rPr lang="en-US" sz="2400" dirty="0">
                          <a:solidFill>
                            <a:srgbClr val="000000"/>
                          </a:solidFill>
                          <a:effectLst/>
                          <a:latin typeface="Calibri"/>
                          <a:ea typeface="Calibri" panose="020F0502020204030204" pitchFamily="34" charset="0"/>
                          <a:cs typeface="Times New Roman"/>
                        </a:rPr>
                        <a:t>107, </a:t>
                      </a:r>
                      <a:r>
                        <a:rPr lang="en-US" sz="2400" b="1" dirty="0">
                          <a:solidFill>
                            <a:srgbClr val="000000"/>
                          </a:solidFill>
                          <a:effectLst/>
                          <a:latin typeface="Calibri"/>
                          <a:ea typeface="Calibri" panose="020F0502020204030204" pitchFamily="34" charset="0"/>
                          <a:cs typeface="Times New Roman"/>
                        </a:rPr>
                        <a:t>10%</a:t>
                      </a:r>
                      <a:endParaRPr lang="en-US" sz="2400" b="1">
                        <a:effectLst/>
                        <a:latin typeface="Calibri"/>
                        <a:ea typeface="Calibri" panose="020F0502020204030204" pitchFamily="34" charset="0"/>
                        <a:cs typeface="Times New Roman"/>
                      </a:endParaRP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14927827"/>
                  </a:ext>
                </a:extLst>
              </a:tr>
              <a:tr h="441003">
                <a:tc>
                  <a:txBody>
                    <a:bodyPr/>
                    <a:lstStyle/>
                    <a:p>
                      <a:pPr marL="0" marR="0">
                        <a:lnSpc>
                          <a:spcPct val="107000"/>
                        </a:lnSpc>
                        <a:spcBef>
                          <a:spcPts val="0"/>
                        </a:spcBef>
                        <a:spcAft>
                          <a:spcPts val="0"/>
                        </a:spcAft>
                        <a:tabLst>
                          <a:tab pos="1676400" algn="l"/>
                        </a:tabLst>
                      </a:pPr>
                      <a:r>
                        <a:rPr lang="en-US"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T1D First Degree Relative (FDR) Status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tabLst>
                          <a:tab pos="1676400" algn="l"/>
                        </a:tabLst>
                      </a:pPr>
                      <a:r>
                        <a:rPr lang="en-US"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3988797807"/>
                  </a:ext>
                </a:extLst>
              </a:tr>
              <a:tr h="367941">
                <a:tc>
                  <a:txBody>
                    <a:bodyPr/>
                    <a:lstStyle/>
                    <a:p>
                      <a:pPr marL="0" marR="0">
                        <a:lnSpc>
                          <a:spcPct val="107000"/>
                        </a:lnSpc>
                        <a:spcBef>
                          <a:spcPts val="0"/>
                        </a:spcBef>
                        <a:spcAft>
                          <a:spcPts val="0"/>
                        </a:spcAft>
                        <a:tabLst>
                          <a:tab pos="1676400" algn="l"/>
                        </a:tabLst>
                      </a:pPr>
                      <a:r>
                        <a:rPr lang="en-US"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Yes</a:t>
                      </a:r>
                      <a:endParaRPr lang="en-US"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5857" marR="45857" marT="76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tabLst>
                          <a:tab pos="1676400" algn="l"/>
                        </a:tabLst>
                      </a:pPr>
                      <a:r>
                        <a:rPr lang="en-US" sz="2400" dirty="0">
                          <a:solidFill>
                            <a:srgbClr val="000000"/>
                          </a:solidFill>
                          <a:effectLst/>
                          <a:latin typeface="Calibri"/>
                          <a:ea typeface="Calibri" panose="020F0502020204030204" pitchFamily="34" charset="0"/>
                          <a:cs typeface="Times New Roman"/>
                        </a:rPr>
                        <a:t>112, </a:t>
                      </a:r>
                      <a:r>
                        <a:rPr lang="en-US" sz="2400" b="1" dirty="0">
                          <a:solidFill>
                            <a:srgbClr val="000000"/>
                          </a:solidFill>
                          <a:effectLst/>
                          <a:latin typeface="Calibri"/>
                          <a:ea typeface="Calibri" panose="020F0502020204030204" pitchFamily="34" charset="0"/>
                          <a:cs typeface="Times New Roman"/>
                        </a:rPr>
                        <a:t>10%</a:t>
                      </a:r>
                      <a:endParaRPr lang="en-US" sz="2400" b="1">
                        <a:effectLst/>
                        <a:latin typeface="Calibri"/>
                        <a:ea typeface="Calibri" panose="020F0502020204030204" pitchFamily="34" charset="0"/>
                        <a:cs typeface="Times New Roman"/>
                      </a:endParaRPr>
                    </a:p>
                  </a:txBody>
                  <a:tcPr marL="45857" marR="45857" marT="76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17034465"/>
                  </a:ext>
                </a:extLst>
              </a:tr>
            </a:tbl>
          </a:graphicData>
        </a:graphic>
      </p:graphicFrame>
      <p:sp>
        <p:nvSpPr>
          <p:cNvPr id="4" name="Title 1">
            <a:extLst>
              <a:ext uri="{FF2B5EF4-FFF2-40B4-BE49-F238E27FC236}">
                <a16:creationId xmlns:a16="http://schemas.microsoft.com/office/drawing/2014/main" id="{D39F92E3-D6D4-9F64-F1C8-595E27352B16}"/>
              </a:ext>
            </a:extLst>
          </p:cNvPr>
          <p:cNvSpPr txBox="1">
            <a:spLocks/>
          </p:cNvSpPr>
          <p:nvPr/>
        </p:nvSpPr>
        <p:spPr>
          <a:xfrm>
            <a:off x="609600" y="179497"/>
            <a:ext cx="10972800" cy="755451"/>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b="1" kern="1200">
                <a:solidFill>
                  <a:schemeClr val="tx1"/>
                </a:solidFill>
                <a:latin typeface="+mj-lt"/>
                <a:ea typeface="+mj-ea"/>
                <a:cs typeface="+mj-cs"/>
              </a:defRPr>
            </a:lvl1pPr>
          </a:lstStyle>
          <a:p>
            <a:r>
              <a:rPr lang="en-US" dirty="0">
                <a:solidFill>
                  <a:srgbClr val="0000FF"/>
                </a:solidFill>
              </a:rPr>
              <a:t>Results</a:t>
            </a:r>
            <a:endParaRPr lang="en-US" dirty="0"/>
          </a:p>
        </p:txBody>
      </p:sp>
    </p:spTree>
    <p:extLst>
      <p:ext uri="{BB962C8B-B14F-4D97-AF65-F5344CB8AC3E}">
        <p14:creationId xmlns:p14="http://schemas.microsoft.com/office/powerpoint/2010/main" val="3479147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6430580-5A99-D763-F6D7-00D4E5FCA4B6}"/>
              </a:ext>
            </a:extLst>
          </p:cNvPr>
          <p:cNvSpPr>
            <a:spLocks noGrp="1"/>
          </p:cNvSpPr>
          <p:nvPr>
            <p:ph type="title"/>
          </p:nvPr>
        </p:nvSpPr>
        <p:spPr>
          <a:xfrm>
            <a:off x="857318" y="91440"/>
            <a:ext cx="10477364" cy="367733"/>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1" dirty="0">
                <a:solidFill>
                  <a:srgbClr val="2F0DFB"/>
                </a:solidFill>
                <a:latin typeface="+mn-lt"/>
              </a:rPr>
              <a:t>T1D Autoantibody Results from Initial Screening to Confirmation</a:t>
            </a:r>
          </a:p>
        </p:txBody>
      </p:sp>
      <p:pic>
        <p:nvPicPr>
          <p:cNvPr id="7" name="Picture 6">
            <a:extLst>
              <a:ext uri="{FF2B5EF4-FFF2-40B4-BE49-F238E27FC236}">
                <a16:creationId xmlns:a16="http://schemas.microsoft.com/office/drawing/2014/main" id="{9E299386-9747-05D2-AAFB-649551B38066}"/>
              </a:ext>
            </a:extLst>
          </p:cNvPr>
          <p:cNvPicPr>
            <a:picLocks noChangeAspect="1"/>
          </p:cNvPicPr>
          <p:nvPr/>
        </p:nvPicPr>
        <p:blipFill>
          <a:blip r:embed="rId3"/>
          <a:stretch>
            <a:fillRect/>
          </a:stretch>
        </p:blipFill>
        <p:spPr>
          <a:xfrm>
            <a:off x="1549822" y="640080"/>
            <a:ext cx="8958643" cy="6126480"/>
          </a:xfrm>
          <a:prstGeom prst="rect">
            <a:avLst/>
          </a:prstGeom>
        </p:spPr>
      </p:pic>
    </p:spTree>
    <p:extLst>
      <p:ext uri="{BB962C8B-B14F-4D97-AF65-F5344CB8AC3E}">
        <p14:creationId xmlns:p14="http://schemas.microsoft.com/office/powerpoint/2010/main" val="1662692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A3DDFF-0842-AA51-368A-E86B13651367}"/>
              </a:ext>
            </a:extLst>
          </p:cNvPr>
          <p:cNvSpPr>
            <a:spLocks noGrp="1"/>
          </p:cNvSpPr>
          <p:nvPr>
            <p:ph type="sldNum" sz="quarter" idx="4"/>
          </p:nvPr>
        </p:nvSpPr>
        <p:spPr/>
        <p:txBody>
          <a:bodyPr/>
          <a:lstStyle/>
          <a:p>
            <a:fld id="{B577FC49-4FA3-FF4E-AF12-B8D654846B6B}" type="slidenum">
              <a:rPr lang="en-US" smtClean="0"/>
              <a:pPr/>
              <a:t>6</a:t>
            </a:fld>
            <a:endParaRPr lang="en-US" dirty="0"/>
          </a:p>
        </p:txBody>
      </p:sp>
      <p:graphicFrame>
        <p:nvGraphicFramePr>
          <p:cNvPr id="5" name="Chart 4">
            <a:extLst>
              <a:ext uri="{FF2B5EF4-FFF2-40B4-BE49-F238E27FC236}">
                <a16:creationId xmlns:a16="http://schemas.microsoft.com/office/drawing/2014/main" id="{943E88C1-1B2B-42A5-15B0-C875DF8C0B10}"/>
              </a:ext>
            </a:extLst>
          </p:cNvPr>
          <p:cNvGraphicFramePr/>
          <p:nvPr>
            <p:extLst>
              <p:ext uri="{D42A27DB-BD31-4B8C-83A1-F6EECF244321}">
                <p14:modId xmlns:p14="http://schemas.microsoft.com/office/powerpoint/2010/main" val="3753097706"/>
              </p:ext>
            </p:extLst>
          </p:nvPr>
        </p:nvGraphicFramePr>
        <p:xfrm>
          <a:off x="1241024" y="642197"/>
          <a:ext cx="9696343" cy="5170824"/>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a:extLst>
              <a:ext uri="{FF2B5EF4-FFF2-40B4-BE49-F238E27FC236}">
                <a16:creationId xmlns:a16="http://schemas.microsoft.com/office/drawing/2014/main" id="{B9B6F924-22CC-A1DF-9629-6AF9514CA808}"/>
              </a:ext>
            </a:extLst>
          </p:cNvPr>
          <p:cNvSpPr>
            <a:spLocks noGrp="1"/>
          </p:cNvSpPr>
          <p:nvPr>
            <p:ph type="title"/>
          </p:nvPr>
        </p:nvSpPr>
        <p:spPr>
          <a:xfrm>
            <a:off x="3165642" y="0"/>
            <a:ext cx="5860714" cy="585627"/>
          </a:xfrm>
        </p:spPr>
        <p:txBody>
          <a:bodyPr>
            <a:noAutofit/>
          </a:bodyPr>
          <a:lstStyle/>
          <a:p>
            <a:r>
              <a:rPr lang="en-US" sz="3000" b="1" dirty="0">
                <a:solidFill>
                  <a:srgbClr val="2F0DFB"/>
                </a:solidFill>
              </a:rPr>
              <a:t>Individual Autoantibody Prevalence</a:t>
            </a:r>
          </a:p>
        </p:txBody>
      </p:sp>
    </p:spTree>
    <p:extLst>
      <p:ext uri="{BB962C8B-B14F-4D97-AF65-F5344CB8AC3E}">
        <p14:creationId xmlns:p14="http://schemas.microsoft.com/office/powerpoint/2010/main" val="2393355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AFC858C-C0C9-645A-8FA2-9C6552812B86}"/>
              </a:ext>
            </a:extLst>
          </p:cNvPr>
          <p:cNvSpPr>
            <a:spLocks noGrp="1"/>
          </p:cNvSpPr>
          <p:nvPr>
            <p:ph type="sldNum" sz="quarter" idx="4"/>
          </p:nvPr>
        </p:nvSpPr>
        <p:spPr/>
        <p:txBody>
          <a:bodyPr/>
          <a:lstStyle/>
          <a:p>
            <a:fld id="{B577FC49-4FA3-FF4E-AF12-B8D654846B6B}" type="slidenum">
              <a:rPr lang="en-US" smtClean="0"/>
              <a:pPr/>
              <a:t>7</a:t>
            </a:fld>
            <a:endParaRPr lang="en-US" dirty="0"/>
          </a:p>
        </p:txBody>
      </p:sp>
      <p:sp>
        <p:nvSpPr>
          <p:cNvPr id="5" name="Title 1">
            <a:extLst>
              <a:ext uri="{FF2B5EF4-FFF2-40B4-BE49-F238E27FC236}">
                <a16:creationId xmlns:a16="http://schemas.microsoft.com/office/drawing/2014/main" id="{EA66030E-D992-3AEF-CF3B-C465DAA47535}"/>
              </a:ext>
            </a:extLst>
          </p:cNvPr>
          <p:cNvSpPr>
            <a:spLocks noGrp="1"/>
          </p:cNvSpPr>
          <p:nvPr>
            <p:ph type="title"/>
          </p:nvPr>
        </p:nvSpPr>
        <p:spPr>
          <a:xfrm>
            <a:off x="2461325" y="0"/>
            <a:ext cx="7272691" cy="663191"/>
          </a:xfrm>
        </p:spPr>
        <p:txBody>
          <a:bodyPr>
            <a:noAutofit/>
          </a:bodyPr>
          <a:lstStyle/>
          <a:p>
            <a:r>
              <a:rPr lang="en-US" sz="3000" b="1" dirty="0">
                <a:solidFill>
                  <a:srgbClr val="2F0DFB"/>
                </a:solidFill>
                <a:latin typeface="+mn-lt"/>
              </a:rPr>
              <a:t>T1D Autoantibody Prevalence by Risk Group</a:t>
            </a:r>
          </a:p>
        </p:txBody>
      </p:sp>
      <p:graphicFrame>
        <p:nvGraphicFramePr>
          <p:cNvPr id="6" name="Chart 5">
            <a:extLst>
              <a:ext uri="{FF2B5EF4-FFF2-40B4-BE49-F238E27FC236}">
                <a16:creationId xmlns:a16="http://schemas.microsoft.com/office/drawing/2014/main" id="{62792E7D-F123-F3DB-8B80-229F63E21148}"/>
              </a:ext>
            </a:extLst>
          </p:cNvPr>
          <p:cNvGraphicFramePr>
            <a:graphicFrameLocks noChangeAspect="1"/>
          </p:cNvGraphicFramePr>
          <p:nvPr>
            <p:extLst>
              <p:ext uri="{D42A27DB-BD31-4B8C-83A1-F6EECF244321}">
                <p14:modId xmlns:p14="http://schemas.microsoft.com/office/powerpoint/2010/main" val="473292426"/>
              </p:ext>
            </p:extLst>
          </p:nvPr>
        </p:nvGraphicFramePr>
        <p:xfrm>
          <a:off x="286001" y="663191"/>
          <a:ext cx="11620625" cy="52771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82042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C1787-2960-38F4-5F55-BCA01E2F3238}"/>
              </a:ext>
            </a:extLst>
          </p:cNvPr>
          <p:cNvSpPr>
            <a:spLocks noGrp="1"/>
          </p:cNvSpPr>
          <p:nvPr>
            <p:ph type="title"/>
          </p:nvPr>
        </p:nvSpPr>
        <p:spPr>
          <a:xfrm>
            <a:off x="1457293" y="0"/>
            <a:ext cx="9277411" cy="693336"/>
          </a:xfrm>
        </p:spPr>
        <p:txBody>
          <a:bodyPr>
            <a:normAutofit/>
          </a:bodyPr>
          <a:lstStyle/>
          <a:p>
            <a:r>
              <a:rPr lang="en-US" sz="3000" b="1" dirty="0">
                <a:solidFill>
                  <a:srgbClr val="2F0DFB"/>
                </a:solidFill>
              </a:rPr>
              <a:t>Prevalence of T1D Autoantibodies in Adults Versus Youth</a:t>
            </a:r>
          </a:p>
        </p:txBody>
      </p:sp>
      <p:graphicFrame>
        <p:nvGraphicFramePr>
          <p:cNvPr id="6" name="Content Placeholder 5">
            <a:extLst>
              <a:ext uri="{FF2B5EF4-FFF2-40B4-BE49-F238E27FC236}">
                <a16:creationId xmlns:a16="http://schemas.microsoft.com/office/drawing/2014/main" id="{CE11B29B-3E14-4CAB-F2EC-5AA17860EC81}"/>
              </a:ext>
            </a:extLst>
          </p:cNvPr>
          <p:cNvGraphicFramePr>
            <a:graphicFrameLocks noGrp="1"/>
          </p:cNvGraphicFramePr>
          <p:nvPr>
            <p:ph idx="1"/>
            <p:extLst>
              <p:ext uri="{D42A27DB-BD31-4B8C-83A1-F6EECF244321}">
                <p14:modId xmlns:p14="http://schemas.microsoft.com/office/powerpoint/2010/main" val="2172837890"/>
              </p:ext>
            </p:extLst>
          </p:nvPr>
        </p:nvGraphicFramePr>
        <p:xfrm>
          <a:off x="775913" y="816626"/>
          <a:ext cx="10640173" cy="472061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2CD7CBD0-74E5-9B1E-E841-7742B3250111}"/>
              </a:ext>
            </a:extLst>
          </p:cNvPr>
          <p:cNvSpPr txBox="1"/>
          <p:nvPr/>
        </p:nvSpPr>
        <p:spPr>
          <a:xfrm>
            <a:off x="2060293" y="5427507"/>
            <a:ext cx="1215342" cy="400110"/>
          </a:xfrm>
          <a:prstGeom prst="rect">
            <a:avLst/>
          </a:prstGeom>
          <a:noFill/>
        </p:spPr>
        <p:txBody>
          <a:bodyPr wrap="square" rtlCol="0">
            <a:spAutoFit/>
          </a:bodyPr>
          <a:lstStyle/>
          <a:p>
            <a:r>
              <a:rPr lang="en-US" sz="2000" b="1" i="1" dirty="0"/>
              <a:t>p</a:t>
            </a:r>
            <a:r>
              <a:rPr lang="en-US" sz="2000" b="1" dirty="0"/>
              <a:t>=0.22</a:t>
            </a:r>
            <a:endParaRPr lang="en-US" b="1" dirty="0"/>
          </a:p>
        </p:txBody>
      </p:sp>
      <p:sp>
        <p:nvSpPr>
          <p:cNvPr id="4" name="TextBox 3">
            <a:extLst>
              <a:ext uri="{FF2B5EF4-FFF2-40B4-BE49-F238E27FC236}">
                <a16:creationId xmlns:a16="http://schemas.microsoft.com/office/drawing/2014/main" id="{65873AEF-A5C0-F313-2E70-D37912DD30DB}"/>
              </a:ext>
            </a:extLst>
          </p:cNvPr>
          <p:cNvSpPr txBox="1"/>
          <p:nvPr/>
        </p:nvSpPr>
        <p:spPr>
          <a:xfrm>
            <a:off x="4560015" y="5427507"/>
            <a:ext cx="1215342" cy="400110"/>
          </a:xfrm>
          <a:prstGeom prst="rect">
            <a:avLst/>
          </a:prstGeom>
          <a:noFill/>
        </p:spPr>
        <p:txBody>
          <a:bodyPr wrap="square" rtlCol="0">
            <a:spAutoFit/>
          </a:bodyPr>
          <a:lstStyle/>
          <a:p>
            <a:r>
              <a:rPr lang="en-US" sz="2000" b="1" i="1" dirty="0"/>
              <a:t>p</a:t>
            </a:r>
            <a:r>
              <a:rPr lang="en-US" sz="2000" b="1" dirty="0"/>
              <a:t>=0.76</a:t>
            </a:r>
            <a:endParaRPr lang="en-US" b="1" dirty="0"/>
          </a:p>
        </p:txBody>
      </p:sp>
      <p:sp>
        <p:nvSpPr>
          <p:cNvPr id="5" name="TextBox 4">
            <a:extLst>
              <a:ext uri="{FF2B5EF4-FFF2-40B4-BE49-F238E27FC236}">
                <a16:creationId xmlns:a16="http://schemas.microsoft.com/office/drawing/2014/main" id="{8A63DDB8-44A3-F537-CA43-882789AF380E}"/>
              </a:ext>
            </a:extLst>
          </p:cNvPr>
          <p:cNvSpPr txBox="1"/>
          <p:nvPr/>
        </p:nvSpPr>
        <p:spPr>
          <a:xfrm>
            <a:off x="6774432" y="5427507"/>
            <a:ext cx="1215342" cy="400110"/>
          </a:xfrm>
          <a:prstGeom prst="rect">
            <a:avLst/>
          </a:prstGeom>
          <a:noFill/>
        </p:spPr>
        <p:txBody>
          <a:bodyPr wrap="square" rtlCol="0">
            <a:spAutoFit/>
          </a:bodyPr>
          <a:lstStyle/>
          <a:p>
            <a:r>
              <a:rPr lang="en-US" sz="2000" b="1" i="1" dirty="0"/>
              <a:t>p</a:t>
            </a:r>
            <a:r>
              <a:rPr lang="en-US" sz="2000" b="1" dirty="0"/>
              <a:t>&lt;0.0001</a:t>
            </a:r>
            <a:endParaRPr lang="en-US" b="1" dirty="0"/>
          </a:p>
        </p:txBody>
      </p:sp>
      <p:sp>
        <p:nvSpPr>
          <p:cNvPr id="7" name="TextBox 6">
            <a:extLst>
              <a:ext uri="{FF2B5EF4-FFF2-40B4-BE49-F238E27FC236}">
                <a16:creationId xmlns:a16="http://schemas.microsoft.com/office/drawing/2014/main" id="{6FA3A9DD-871F-8068-42B9-80F64B1B1FC4}"/>
              </a:ext>
            </a:extLst>
          </p:cNvPr>
          <p:cNvSpPr txBox="1"/>
          <p:nvPr/>
        </p:nvSpPr>
        <p:spPr>
          <a:xfrm>
            <a:off x="9236360" y="5427507"/>
            <a:ext cx="1215342" cy="400110"/>
          </a:xfrm>
          <a:prstGeom prst="rect">
            <a:avLst/>
          </a:prstGeom>
          <a:noFill/>
        </p:spPr>
        <p:txBody>
          <a:bodyPr wrap="square" rtlCol="0">
            <a:spAutoFit/>
          </a:bodyPr>
          <a:lstStyle/>
          <a:p>
            <a:r>
              <a:rPr lang="en-US" sz="2000" b="1" i="1" dirty="0"/>
              <a:t>p</a:t>
            </a:r>
            <a:r>
              <a:rPr lang="en-US" sz="2000" b="1" dirty="0"/>
              <a:t>=0.18</a:t>
            </a:r>
            <a:endParaRPr lang="en-US" b="1" dirty="0"/>
          </a:p>
        </p:txBody>
      </p:sp>
    </p:spTree>
    <p:extLst>
      <p:ext uri="{BB962C8B-B14F-4D97-AF65-F5344CB8AC3E}">
        <p14:creationId xmlns:p14="http://schemas.microsoft.com/office/powerpoint/2010/main" val="921938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E7BF7-EA9D-C5B0-EF3C-0BB8EA0D34C4}"/>
              </a:ext>
            </a:extLst>
          </p:cNvPr>
          <p:cNvSpPr>
            <a:spLocks noGrp="1"/>
          </p:cNvSpPr>
          <p:nvPr>
            <p:ph type="title"/>
          </p:nvPr>
        </p:nvSpPr>
        <p:spPr>
          <a:xfrm>
            <a:off x="662411" y="0"/>
            <a:ext cx="10867177" cy="797649"/>
          </a:xfrm>
        </p:spPr>
        <p:txBody>
          <a:bodyPr>
            <a:normAutofit/>
          </a:bodyPr>
          <a:lstStyle/>
          <a:p>
            <a:r>
              <a:rPr lang="en-US" sz="3000" b="1" u="sng" dirty="0">
                <a:solidFill>
                  <a:srgbClr val="2F0DFB"/>
                </a:solidFill>
              </a:rPr>
              <a:t>T1D</a:t>
            </a:r>
            <a:r>
              <a:rPr lang="en-US" sz="3000" b="1" dirty="0">
                <a:solidFill>
                  <a:srgbClr val="2F0DFB"/>
                </a:solidFill>
              </a:rPr>
              <a:t> Autoantibody Risk Group Odds by Demographic Factors (Adult)</a:t>
            </a:r>
            <a:endParaRPr lang="en-US" sz="3000" dirty="0">
              <a:solidFill>
                <a:srgbClr val="2F0DFB"/>
              </a:solidFill>
            </a:endParaRPr>
          </a:p>
        </p:txBody>
      </p:sp>
      <p:sp>
        <p:nvSpPr>
          <p:cNvPr id="4" name="Slide Number Placeholder 3">
            <a:extLst>
              <a:ext uri="{FF2B5EF4-FFF2-40B4-BE49-F238E27FC236}">
                <a16:creationId xmlns:a16="http://schemas.microsoft.com/office/drawing/2014/main" id="{A63F9990-8926-EB72-3E6A-966A4A0E9EDE}"/>
              </a:ext>
            </a:extLst>
          </p:cNvPr>
          <p:cNvSpPr>
            <a:spLocks noGrp="1"/>
          </p:cNvSpPr>
          <p:nvPr>
            <p:ph type="sldNum" sz="quarter" idx="4"/>
          </p:nvPr>
        </p:nvSpPr>
        <p:spPr/>
        <p:txBody>
          <a:bodyPr/>
          <a:lstStyle/>
          <a:p>
            <a:fld id="{B577FC49-4FA3-FF4E-AF12-B8D654846B6B}" type="slidenum">
              <a:rPr lang="en-US" smtClean="0"/>
              <a:pPr/>
              <a:t>9</a:t>
            </a:fld>
            <a:endParaRPr lang="en-US" dirty="0"/>
          </a:p>
        </p:txBody>
      </p:sp>
      <p:sp>
        <p:nvSpPr>
          <p:cNvPr id="5" name="Content Placeholder 4">
            <a:extLst>
              <a:ext uri="{FF2B5EF4-FFF2-40B4-BE49-F238E27FC236}">
                <a16:creationId xmlns:a16="http://schemas.microsoft.com/office/drawing/2014/main" id="{A5A47875-4BB5-B131-8A41-B74E433C2447}"/>
              </a:ext>
            </a:extLst>
          </p:cNvPr>
          <p:cNvSpPr>
            <a:spLocks noGrp="1"/>
          </p:cNvSpPr>
          <p:nvPr>
            <p:ph idx="1"/>
          </p:nvPr>
        </p:nvSpPr>
        <p:spPr>
          <a:xfrm>
            <a:off x="292542" y="1119961"/>
            <a:ext cx="11606916" cy="4782464"/>
          </a:xfrm>
        </p:spPr>
        <p:txBody>
          <a:bodyPr vert="horz" lIns="91440" tIns="45720" rIns="91440" bIns="45720" rtlCol="0" anchor="t">
            <a:normAutofit fontScale="85000" lnSpcReduction="20000"/>
          </a:bodyPr>
          <a:lstStyle/>
          <a:p>
            <a:pPr>
              <a:spcBef>
                <a:spcPts val="0"/>
              </a:spcBef>
              <a:spcAft>
                <a:spcPts val="1200"/>
              </a:spcAft>
              <a:buFont typeface="Wingdings" panose="05000000000000000000" pitchFamily="2" charset="2"/>
              <a:buChar char="§"/>
            </a:pPr>
            <a:r>
              <a:rPr lang="en-US" sz="3300" b="1" dirty="0"/>
              <a:t>Odds of multiple autoantibody positivity increase with positive FDR status.</a:t>
            </a:r>
          </a:p>
          <a:p>
            <a:pPr lvl="1">
              <a:spcBef>
                <a:spcPts val="0"/>
              </a:spcBef>
              <a:spcAft>
                <a:spcPts val="1200"/>
              </a:spcAft>
              <a:buFont typeface="Wingdings" panose="05000000000000000000" pitchFamily="2" charset="2"/>
              <a:buChar char="§"/>
            </a:pPr>
            <a:r>
              <a:rPr lang="en-US" sz="3300" dirty="0"/>
              <a:t>OR=5.20</a:t>
            </a:r>
            <a:endParaRPr lang="en-US" sz="3300" dirty="0">
              <a:ea typeface="Calibri"/>
              <a:cs typeface="Calibri"/>
            </a:endParaRPr>
          </a:p>
          <a:p>
            <a:pPr lvl="1">
              <a:spcBef>
                <a:spcPts val="0"/>
              </a:spcBef>
              <a:spcAft>
                <a:spcPts val="1200"/>
              </a:spcAft>
              <a:buFont typeface="Wingdings" panose="05000000000000000000" pitchFamily="2" charset="2"/>
              <a:buChar char="§"/>
            </a:pPr>
            <a:r>
              <a:rPr lang="en-US" sz="3300" dirty="0"/>
              <a:t>95% CI: (0.91, 29.56), p=0.06</a:t>
            </a:r>
            <a:endParaRPr lang="en-US" sz="3300" dirty="0">
              <a:ea typeface="Calibri"/>
              <a:cs typeface="Calibri"/>
            </a:endParaRPr>
          </a:p>
          <a:p>
            <a:pPr lvl="1">
              <a:spcBef>
                <a:spcPts val="0"/>
              </a:spcBef>
              <a:spcAft>
                <a:spcPts val="1200"/>
              </a:spcAft>
              <a:buFont typeface="Wingdings" panose="05000000000000000000" pitchFamily="2" charset="2"/>
              <a:buChar char="§"/>
            </a:pPr>
            <a:r>
              <a:rPr lang="en-US" sz="3300" dirty="0"/>
              <a:t>Adjusted for age, sex, race/ethnicity</a:t>
            </a:r>
          </a:p>
          <a:p>
            <a:pPr lvl="1">
              <a:spcBef>
                <a:spcPts val="0"/>
              </a:spcBef>
              <a:spcAft>
                <a:spcPts val="1200"/>
              </a:spcAft>
              <a:buFont typeface="Wingdings" panose="05000000000000000000" pitchFamily="2" charset="2"/>
              <a:buChar char="§"/>
            </a:pPr>
            <a:endParaRPr lang="en-US" sz="800" dirty="0"/>
          </a:p>
          <a:p>
            <a:pPr>
              <a:spcBef>
                <a:spcPts val="0"/>
              </a:spcBef>
              <a:spcAft>
                <a:spcPts val="1200"/>
              </a:spcAft>
              <a:buFont typeface="Wingdings" panose="05000000000000000000" pitchFamily="2" charset="2"/>
              <a:buChar char="§"/>
            </a:pPr>
            <a:r>
              <a:rPr lang="en-US" sz="3300" b="1" dirty="0"/>
              <a:t>Odds of single (high-affinity) autoantibody positivity are higher with Hispanic ethnicity.</a:t>
            </a:r>
            <a:endParaRPr lang="en-US" sz="3300" b="1" dirty="0">
              <a:cs typeface="Calibri"/>
            </a:endParaRPr>
          </a:p>
          <a:p>
            <a:pPr lvl="1">
              <a:spcBef>
                <a:spcPts val="0"/>
              </a:spcBef>
              <a:spcAft>
                <a:spcPts val="1200"/>
              </a:spcAft>
              <a:buFont typeface="Wingdings" panose="05000000000000000000" pitchFamily="2" charset="2"/>
              <a:buChar char="§"/>
            </a:pPr>
            <a:r>
              <a:rPr lang="en-US" sz="3300" dirty="0"/>
              <a:t>OR=6.10</a:t>
            </a:r>
            <a:endParaRPr lang="en-US" sz="3300" dirty="0">
              <a:ea typeface="Calibri"/>
              <a:cs typeface="Calibri"/>
            </a:endParaRPr>
          </a:p>
          <a:p>
            <a:pPr lvl="1">
              <a:spcBef>
                <a:spcPts val="0"/>
              </a:spcBef>
              <a:spcAft>
                <a:spcPts val="1200"/>
              </a:spcAft>
              <a:buFont typeface="Wingdings" panose="05000000000000000000" pitchFamily="2" charset="2"/>
              <a:buChar char="§"/>
            </a:pPr>
            <a:r>
              <a:rPr lang="en-US" sz="3300" dirty="0"/>
              <a:t>95% CI: (2.10, 17.61), p=0.0009</a:t>
            </a:r>
          </a:p>
          <a:p>
            <a:pPr lvl="1">
              <a:spcBef>
                <a:spcPts val="0"/>
              </a:spcBef>
              <a:spcAft>
                <a:spcPts val="1200"/>
              </a:spcAft>
              <a:buFont typeface="Wingdings" panose="05000000000000000000" pitchFamily="2" charset="2"/>
              <a:buChar char="§"/>
            </a:pPr>
            <a:r>
              <a:rPr lang="en-US" sz="3300" dirty="0"/>
              <a:t>Adjusted for age, sex, T1D FDR status</a:t>
            </a:r>
          </a:p>
        </p:txBody>
      </p:sp>
    </p:spTree>
    <p:extLst>
      <p:ext uri="{BB962C8B-B14F-4D97-AF65-F5344CB8AC3E}">
        <p14:creationId xmlns:p14="http://schemas.microsoft.com/office/powerpoint/2010/main" val="33413062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2">
      <a:dk1>
        <a:sysClr val="windowText" lastClr="000000"/>
      </a:dk1>
      <a:lt1>
        <a:sysClr val="window" lastClr="FFFFFF"/>
      </a:lt1>
      <a:dk2>
        <a:srgbClr val="1F497D"/>
      </a:dk2>
      <a:lt2>
        <a:srgbClr val="EEECE1"/>
      </a:lt2>
      <a:accent1>
        <a:srgbClr val="4F81BD"/>
      </a:accent1>
      <a:accent2>
        <a:srgbClr val="DF6632"/>
      </a:accent2>
      <a:accent3>
        <a:srgbClr val="8EBE3F"/>
      </a:accent3>
      <a:accent4>
        <a:srgbClr val="80387B"/>
      </a:accent4>
      <a:accent5>
        <a:srgbClr val="12A9D9"/>
      </a:accent5>
      <a:accent6>
        <a:srgbClr val="EFA53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
    <a:dk1>
      <a:sysClr val="windowText" lastClr="000000"/>
    </a:dk1>
    <a:lt1>
      <a:sysClr val="window" lastClr="FFFFFF"/>
    </a:lt1>
    <a:dk2>
      <a:srgbClr val="1F497D"/>
    </a:dk2>
    <a:lt2>
      <a:srgbClr val="EEECE1"/>
    </a:lt2>
    <a:accent1>
      <a:srgbClr val="4F81BD"/>
    </a:accent1>
    <a:accent2>
      <a:srgbClr val="DF6632"/>
    </a:accent2>
    <a:accent3>
      <a:srgbClr val="8EBE3F"/>
    </a:accent3>
    <a:accent4>
      <a:srgbClr val="80387B"/>
    </a:accent4>
    <a:accent5>
      <a:srgbClr val="12A9D9"/>
    </a:accent5>
    <a:accent6>
      <a:srgbClr val="EFA53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ustom 2">
    <a:dk1>
      <a:sysClr val="windowText" lastClr="000000"/>
    </a:dk1>
    <a:lt1>
      <a:sysClr val="window" lastClr="FFFFFF"/>
    </a:lt1>
    <a:dk2>
      <a:srgbClr val="1F497D"/>
    </a:dk2>
    <a:lt2>
      <a:srgbClr val="EEECE1"/>
    </a:lt2>
    <a:accent1>
      <a:srgbClr val="4F81BD"/>
    </a:accent1>
    <a:accent2>
      <a:srgbClr val="DF6632"/>
    </a:accent2>
    <a:accent3>
      <a:srgbClr val="8EBE3F"/>
    </a:accent3>
    <a:accent4>
      <a:srgbClr val="80387B"/>
    </a:accent4>
    <a:accent5>
      <a:srgbClr val="12A9D9"/>
    </a:accent5>
    <a:accent6>
      <a:srgbClr val="EFA53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2635</TotalTime>
  <Words>1282</Words>
  <Application>Microsoft Office PowerPoint</Application>
  <PresentationFormat>Widescreen</PresentationFormat>
  <Paragraphs>170</Paragraphs>
  <Slides>16</Slides>
  <Notes>16</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Office Theme</vt:lpstr>
      <vt:lpstr>1_Office Theme</vt:lpstr>
      <vt:lpstr>PowerPoint Presentation</vt:lpstr>
      <vt:lpstr>Background</vt:lpstr>
      <vt:lpstr>Methods</vt:lpstr>
      <vt:lpstr>PowerPoint Presentation</vt:lpstr>
      <vt:lpstr>T1D Autoantibody Results from Initial Screening to Confirmation</vt:lpstr>
      <vt:lpstr>Individual Autoantibody Prevalence</vt:lpstr>
      <vt:lpstr>T1D Autoantibody Prevalence by Risk Group</vt:lpstr>
      <vt:lpstr>Prevalence of T1D Autoantibodies in Adults Versus Youth</vt:lpstr>
      <vt:lpstr>T1D Autoantibody Risk Group Odds by Demographic Factors (Adult)</vt:lpstr>
      <vt:lpstr>Celiac Autoantibody Odds by Demographic Factors (Adult)</vt:lpstr>
      <vt:lpstr>Discussion</vt:lpstr>
      <vt:lpstr>Conclusions</vt:lpstr>
      <vt:lpstr>PowerPoint Presentation</vt:lpstr>
      <vt:lpstr>References</vt:lpstr>
      <vt:lpstr>Number of T1D Autoantibodies Positive if Multiple Antibodies Positive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ASK Parent? Adult? Data</dc:title>
  <dc:creator>Pauley, Meghan</dc:creator>
  <cp:lastModifiedBy>Rewers, Marian J</cp:lastModifiedBy>
  <cp:revision>347</cp:revision>
  <dcterms:created xsi:type="dcterms:W3CDTF">2022-09-22T15:18:15Z</dcterms:created>
  <dcterms:modified xsi:type="dcterms:W3CDTF">2022-11-09T23:25:33Z</dcterms:modified>
</cp:coreProperties>
</file>