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  <p:sldMasterId id="2147483671" r:id="rId3"/>
    <p:sldMasterId id="2147483681" r:id="rId4"/>
  </p:sldMasterIdLst>
  <p:notesMasterIdLst>
    <p:notesMasterId r:id="rId28"/>
  </p:notesMasterIdLst>
  <p:handoutMasterIdLst>
    <p:handoutMasterId r:id="rId29"/>
  </p:handoutMasterIdLst>
  <p:sldIdLst>
    <p:sldId id="256" r:id="rId5"/>
    <p:sldId id="784" r:id="rId6"/>
    <p:sldId id="441" r:id="rId7"/>
    <p:sldId id="781" r:id="rId8"/>
    <p:sldId id="805" r:id="rId9"/>
    <p:sldId id="799" r:id="rId10"/>
    <p:sldId id="806" r:id="rId11"/>
    <p:sldId id="797" r:id="rId12"/>
    <p:sldId id="801" r:id="rId13"/>
    <p:sldId id="802" r:id="rId14"/>
    <p:sldId id="798" r:id="rId15"/>
    <p:sldId id="807" r:id="rId16"/>
    <p:sldId id="808" r:id="rId17"/>
    <p:sldId id="814" r:id="rId18"/>
    <p:sldId id="815" r:id="rId19"/>
    <p:sldId id="811" r:id="rId20"/>
    <p:sldId id="787" r:id="rId21"/>
    <p:sldId id="789" r:id="rId22"/>
    <p:sldId id="788" r:id="rId23"/>
    <p:sldId id="812" r:id="rId24"/>
    <p:sldId id="795" r:id="rId25"/>
    <p:sldId id="297" r:id="rId26"/>
    <p:sldId id="79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Queen, Robert" initials="MR" lastIdx="1" clrIdx="0">
    <p:extLst>
      <p:ext uri="{19B8F6BF-5375-455C-9EA6-DF929625EA0E}">
        <p15:presenceInfo xmlns:p15="http://schemas.microsoft.com/office/powerpoint/2012/main" userId="S::robert.mcqueen@ucdenver.edu::ac62dc5a-5e21-4a58-887e-fb85d562fd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87C"/>
    <a:srgbClr val="7B6F4B"/>
    <a:srgbClr val="5959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95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9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19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A4C0BC7-85E9-4404-81D1-3FF0ECADB1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750A81-031C-4398-BBAC-4FBA19A246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02DA3B-1C52-4726-9FE5-BAE565E96A10}" type="datetimeFigureOut">
              <a:rPr lang="en-US" smtClean="0"/>
              <a:t>11/10/22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3897EE-35E8-4E83-8FDC-73376DCAC8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AE65B-AFC8-4050-A5B5-CECF7B9F28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B43F92-196B-44C4-87D7-6CCFCCF73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763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35641-C11D-46D5-8149-6F05E82F4F69}" type="datetimeFigureOut">
              <a:rPr lang="en-US" smtClean="0"/>
              <a:t>11/10/22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4091B0-EADE-4FA9-A701-64E044E9C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955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3809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968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7900" y="517525"/>
            <a:ext cx="4598988" cy="2586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goals of</a:t>
            </a:r>
            <a:r>
              <a:rPr lang="en-US" baseline="0" dirty="0"/>
              <a:t> the ASK study are…. Today I will present preliminary results for the first goal of ASK.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5F995B-E090-9E49-9599-D064BD0D34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4975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BF3E7A-256A-4266-BF80-300CF31B5D26}"/>
              </a:ext>
            </a:extLst>
          </p:cNvPr>
          <p:cNvSpPr/>
          <p:nvPr userDrawn="1"/>
        </p:nvSpPr>
        <p:spPr>
          <a:xfrm>
            <a:off x="0" y="4449437"/>
            <a:ext cx="12192000" cy="1691646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lumMod val="85000"/>
                  <a:lumOff val="15000"/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9D5972-2B74-41B3-95A2-D8F4BB0BB94E}"/>
              </a:ext>
            </a:extLst>
          </p:cNvPr>
          <p:cNvCxnSpPr>
            <a:cxnSpLocks/>
            <a:stCxn id="7" idx="0"/>
            <a:endCxn id="7" idx="2"/>
          </p:cNvCxnSpPr>
          <p:nvPr userDrawn="1"/>
        </p:nvCxnSpPr>
        <p:spPr>
          <a:xfrm>
            <a:off x="6096000" y="4449437"/>
            <a:ext cx="0" cy="1691646"/>
          </a:xfrm>
          <a:prstGeom prst="line">
            <a:avLst/>
          </a:prstGeom>
          <a:ln w="31750">
            <a:solidFill>
              <a:srgbClr val="CFB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8D5C81B-589E-4221-B236-2DD4C4F099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040" y="4736202"/>
            <a:ext cx="4417920" cy="111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73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31A9A-59D4-406A-82CF-B375407F6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20AAAB-3A10-4726-BD5E-67FB08A25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B19E6-A1B8-402A-B672-DE752E09C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D5E87-5651-4355-B7ED-7202039C2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758CB-CA94-41F6-9CE8-DC3C05547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124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CF0F42-889C-4363-8035-5CD85E22EC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87411A-BC93-4B39-AA70-72C2A72E66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90D33-5257-4FDD-BA82-45F576ACE4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BEDDAD-5E2F-4567-9310-FCFCACD36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718B9-E0F0-4C3D-B3A0-642BBE303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440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0BFF4-33D6-4530-9EF7-4399C38CC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96027E-B765-4D0A-B262-81F7EEBA48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BB74BB-443D-408B-B5C1-3C75BA02A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F4D247-AF27-4FBB-B02B-091221358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205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95413"/>
            <a:ext cx="10363200" cy="1470025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128673"/>
            <a:ext cx="85344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14A9D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290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186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16935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669167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/>
          <p:cNvSpPr txBox="1">
            <a:spLocks/>
          </p:cNvSpPr>
          <p:nvPr userDrawn="1"/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1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77FC49-4FA3-FF4E-AF12-B8D654846B6B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283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191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191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250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5901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5901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5995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2600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201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FC8E6-A3E0-4EDA-ADB1-335AC39B0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5AAF7-0A15-4B54-A9F8-DDF44F442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4075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920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3299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999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73" y="4645288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6607" y="475093"/>
            <a:ext cx="10794015" cy="42524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473" y="5212026"/>
            <a:ext cx="7315200" cy="5987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478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95413"/>
            <a:ext cx="10363200" cy="1470025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128673"/>
            <a:ext cx="85344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14A9D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40765557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7EB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8161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16935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669167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/>
          <p:cNvSpPr txBox="1">
            <a:spLocks/>
          </p:cNvSpPr>
          <p:nvPr userDrawn="1"/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1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77FC49-4FA3-FF4E-AF12-B8D654846B6B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7541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7EB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191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191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2358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7EB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5901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5901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0218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17EB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578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5419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920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3299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252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CFB2A-4C80-4443-BFE1-DD8875FC2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C8ACE9-1E94-4939-9ED8-55C11F3A2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27687-D076-47C1-94A8-D17CFA0122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EB9E0-E5BE-40E8-98C3-B25E907E1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68272-4A1A-4B3F-B3BF-0313DFBF2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8212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73" y="4645288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6607" y="475093"/>
            <a:ext cx="10794015" cy="42524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473" y="5212026"/>
            <a:ext cx="7315200" cy="5987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Presentation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8283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BF3E7A-256A-4266-BF80-300CF31B5D26}"/>
              </a:ext>
            </a:extLst>
          </p:cNvPr>
          <p:cNvSpPr/>
          <p:nvPr userDrawn="1"/>
        </p:nvSpPr>
        <p:spPr>
          <a:xfrm>
            <a:off x="0" y="4449437"/>
            <a:ext cx="12192000" cy="1691646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lumMod val="85000"/>
                  <a:lumOff val="15000"/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9D5972-2B74-41B3-95A2-D8F4BB0BB94E}"/>
              </a:ext>
            </a:extLst>
          </p:cNvPr>
          <p:cNvCxnSpPr>
            <a:cxnSpLocks/>
            <a:stCxn id="7" idx="0"/>
            <a:endCxn id="7" idx="2"/>
          </p:cNvCxnSpPr>
          <p:nvPr userDrawn="1"/>
        </p:nvCxnSpPr>
        <p:spPr>
          <a:xfrm>
            <a:off x="6096000" y="4449437"/>
            <a:ext cx="0" cy="1691646"/>
          </a:xfrm>
          <a:prstGeom prst="line">
            <a:avLst/>
          </a:prstGeom>
          <a:ln w="31750">
            <a:solidFill>
              <a:srgbClr val="CFB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8D5C81B-589E-4221-B236-2DD4C4F099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040" y="4736202"/>
            <a:ext cx="4417920" cy="111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422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FC8E6-A3E0-4EDA-ADB1-335AC39B0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5AAF7-0A15-4B54-A9F8-DDF44F442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154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CFB2A-4C80-4443-BFE1-DD8875FC2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C8ACE9-1E94-4939-9ED8-55C11F3A2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27687-D076-47C1-94A8-D17CFA0122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EB9E0-E5BE-40E8-98C3-B25E907E1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68272-4A1A-4B3F-B3BF-0313DFBF2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453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11D6B-DAF6-4AFC-B54D-E19612474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7833A-8C5A-4207-9F3F-F62B120A12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E4CE38-048C-4C41-A14B-8096E88C05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08BBBF-8F38-4238-AAE5-771488B6C0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087FA4-F5A0-4B91-9C02-7FA701947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C1DFCF-4D8E-494D-8947-237FAB1F1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7429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67FCD-EBBD-4809-9D64-1BA58762D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7B6B90-345C-4F39-94A7-8720436FF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A31D3B-56E1-47AE-871C-8A29596C88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D1719C-17CB-40CA-9631-3BC3BC32C7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12A080-8008-4D68-8C1D-2E865032A9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B83588-EA6E-4DC4-8D83-0CABA53C2D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C8E934-33AA-4B94-B31C-5746766ED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B37230-053E-4CBA-AF59-B8D851028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8935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EEF39-9E85-41EF-82EF-2EE29E7C3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C700CD-646F-4032-815C-85D621BADE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2B611-13AA-4E89-9639-B97011A22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BC07F1-5744-4159-999B-16CD00C45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6988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C89375-2F31-4483-9A02-9E03DCA32D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86DFD0-6E67-4CDE-8F83-6927D77F7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B8987F-D541-4A73-B4F1-995294E5B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7721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E96E8-A2AD-46FD-B0F1-09ED9804F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38FA4-65EA-47A8-A1F8-A7213DA67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D91640-639A-4700-89FC-756FD45E0B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0DB18-AE1C-4A24-845A-F54FE04C85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712D4D-A69D-434F-92FF-64E7DC223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D27A16-B59E-4E11-9251-EF33FCEF7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3739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A80A8-6D82-4AC2-9DC9-230909601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F605DA-2E6E-48B9-A1A9-1B2B9CA42C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CE0B22-C2E7-4A6E-A622-169BE0C73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652E85-A1FB-4454-B745-1A7A7E6298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69012-B3C2-4338-ABFD-72A836205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326405-C863-47C6-94DC-0ED4D23E1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71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11D6B-DAF6-4AFC-B54D-E19612474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7833A-8C5A-4207-9F3F-F62B120A12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E4CE38-048C-4C41-A14B-8096E88C05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08BBBF-8F38-4238-AAE5-771488B6C0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087FA4-F5A0-4B91-9C02-7FA701947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C1DFCF-4D8E-494D-8947-237FAB1F1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0427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31A9A-59D4-406A-82CF-B375407F6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20AAAB-3A10-4726-BD5E-67FB08A25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B19E6-A1B8-402A-B672-DE752E09C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D5E87-5651-4355-B7ED-7202039C2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758CB-CA94-41F6-9CE8-DC3C05547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6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CF0F42-889C-4363-8035-5CD85E22EC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87411A-BC93-4B39-AA70-72C2A72E66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90D33-5257-4FDD-BA82-45F576ACE4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BEDDAD-5E2F-4567-9310-FCFCACD36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718B9-E0F0-4C3D-B3A0-642BBE303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0241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0BFF4-33D6-4530-9EF7-4399C38CC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96027E-B765-4D0A-B262-81F7EEBA48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BB74BB-443D-408B-B5C1-3C75BA02A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F4D247-AF27-4FBB-B02B-091221358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044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67FCD-EBBD-4809-9D64-1BA58762D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7B6B90-345C-4F39-94A7-8720436FF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A31D3B-56E1-47AE-871C-8A29596C88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D1719C-17CB-40CA-9631-3BC3BC32C7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12A080-8008-4D68-8C1D-2E865032A9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B83588-EA6E-4DC4-8D83-0CABA53C2D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C8E934-33AA-4B94-B31C-5746766ED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B37230-053E-4CBA-AF59-B8D851028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431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EEF39-9E85-41EF-82EF-2EE29E7C3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C700CD-646F-4032-815C-85D621BADE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2B611-13AA-4E89-9639-B97011A22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BC07F1-5744-4159-999B-16CD00C45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944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C89375-2F31-4483-9A02-9E03DCA32D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86DFD0-6E67-4CDE-8F83-6927D77F7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B8987F-D541-4A73-B4F1-995294E5B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74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E96E8-A2AD-46FD-B0F1-09ED9804F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38FA4-65EA-47A8-A1F8-A7213DA67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D91640-639A-4700-89FC-756FD45E0B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0DB18-AE1C-4A24-845A-F54FE04C85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712D4D-A69D-434F-92FF-64E7DC223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D27A16-B59E-4E11-9251-EF33FCEF7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499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A80A8-6D82-4AC2-9DC9-230909601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F605DA-2E6E-48B9-A1A9-1B2B9CA42C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CE0B22-C2E7-4A6E-A622-169BE0C73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652E85-A1FB-4454-B745-1A7A7E6298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69012-B3C2-4338-ABFD-72A836205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326405-C863-47C6-94DC-0ED4D23E1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EA40CE-7CDF-496F-8FD0-43CCCAC84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341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26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bg1">
                <a:lumMod val="97000"/>
              </a:schemeClr>
            </a:gs>
            <a:gs pos="100000">
              <a:schemeClr val="bg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7D7841-FAE8-4A30-AD1A-9C4583A8E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3BCBDC-8156-420F-A582-043CCF038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500FB2-F999-4D5F-B03C-2B00A185BADC}"/>
              </a:ext>
            </a:extLst>
          </p:cNvPr>
          <p:cNvSpPr/>
          <p:nvPr userDrawn="1"/>
        </p:nvSpPr>
        <p:spPr>
          <a:xfrm>
            <a:off x="0" y="6311900"/>
            <a:ext cx="12192000" cy="54609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EDCF53-4F73-4779-A932-9796232337E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4" y="6336792"/>
            <a:ext cx="1914885" cy="48463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11DED27-85CD-4EB0-857F-79977481743C}"/>
              </a:ext>
            </a:extLst>
          </p:cNvPr>
          <p:cNvSpPr/>
          <p:nvPr userDrawn="1"/>
        </p:nvSpPr>
        <p:spPr>
          <a:xfrm>
            <a:off x="274320" y="653002"/>
            <a:ext cx="484632" cy="749808"/>
          </a:xfrm>
          <a:custGeom>
            <a:avLst/>
            <a:gdLst>
              <a:gd name="connsiteX0" fmla="*/ 0 w 484632"/>
              <a:gd name="connsiteY0" fmla="*/ 0 h 749808"/>
              <a:gd name="connsiteX1" fmla="*/ 484632 w 484632"/>
              <a:gd name="connsiteY1" fmla="*/ 0 h 749808"/>
              <a:gd name="connsiteX2" fmla="*/ 484632 w 484632"/>
              <a:gd name="connsiteY2" fmla="*/ 749808 h 749808"/>
              <a:gd name="connsiteX3" fmla="*/ 0 w 484632"/>
              <a:gd name="connsiteY3" fmla="*/ 749808 h 749808"/>
              <a:gd name="connsiteX4" fmla="*/ 0 w 484632"/>
              <a:gd name="connsiteY4" fmla="*/ 0 h 749808"/>
              <a:gd name="connsiteX0" fmla="*/ 0 w 484632"/>
              <a:gd name="connsiteY0" fmla="*/ 0 h 749808"/>
              <a:gd name="connsiteX1" fmla="*/ 484632 w 484632"/>
              <a:gd name="connsiteY1" fmla="*/ 0 h 749808"/>
              <a:gd name="connsiteX2" fmla="*/ 219456 w 484632"/>
              <a:gd name="connsiteY2" fmla="*/ 393192 h 749808"/>
              <a:gd name="connsiteX3" fmla="*/ 484632 w 484632"/>
              <a:gd name="connsiteY3" fmla="*/ 749808 h 749808"/>
              <a:gd name="connsiteX4" fmla="*/ 0 w 484632"/>
              <a:gd name="connsiteY4" fmla="*/ 749808 h 749808"/>
              <a:gd name="connsiteX5" fmla="*/ 0 w 484632"/>
              <a:gd name="connsiteY5" fmla="*/ 0 h 749808"/>
              <a:gd name="connsiteX0" fmla="*/ 0 w 484632"/>
              <a:gd name="connsiteY0" fmla="*/ 0 h 749808"/>
              <a:gd name="connsiteX1" fmla="*/ 484632 w 484632"/>
              <a:gd name="connsiteY1" fmla="*/ 0 h 749808"/>
              <a:gd name="connsiteX2" fmla="*/ 292608 w 484632"/>
              <a:gd name="connsiteY2" fmla="*/ 402336 h 749808"/>
              <a:gd name="connsiteX3" fmla="*/ 484632 w 484632"/>
              <a:gd name="connsiteY3" fmla="*/ 749808 h 749808"/>
              <a:gd name="connsiteX4" fmla="*/ 0 w 484632"/>
              <a:gd name="connsiteY4" fmla="*/ 749808 h 749808"/>
              <a:gd name="connsiteX5" fmla="*/ 0 w 484632"/>
              <a:gd name="connsiteY5" fmla="*/ 0 h 749808"/>
              <a:gd name="connsiteX0" fmla="*/ 0 w 484632"/>
              <a:gd name="connsiteY0" fmla="*/ 0 h 749808"/>
              <a:gd name="connsiteX1" fmla="*/ 484632 w 484632"/>
              <a:gd name="connsiteY1" fmla="*/ 0 h 749808"/>
              <a:gd name="connsiteX2" fmla="*/ 338328 w 484632"/>
              <a:gd name="connsiteY2" fmla="*/ 402336 h 749808"/>
              <a:gd name="connsiteX3" fmla="*/ 484632 w 484632"/>
              <a:gd name="connsiteY3" fmla="*/ 749808 h 749808"/>
              <a:gd name="connsiteX4" fmla="*/ 0 w 484632"/>
              <a:gd name="connsiteY4" fmla="*/ 749808 h 749808"/>
              <a:gd name="connsiteX5" fmla="*/ 0 w 484632"/>
              <a:gd name="connsiteY5" fmla="*/ 0 h 749808"/>
              <a:gd name="connsiteX0" fmla="*/ 0 w 484632"/>
              <a:gd name="connsiteY0" fmla="*/ 0 h 749808"/>
              <a:gd name="connsiteX1" fmla="*/ 484632 w 484632"/>
              <a:gd name="connsiteY1" fmla="*/ 0 h 749808"/>
              <a:gd name="connsiteX2" fmla="*/ 402336 w 484632"/>
              <a:gd name="connsiteY2" fmla="*/ 402336 h 749808"/>
              <a:gd name="connsiteX3" fmla="*/ 484632 w 484632"/>
              <a:gd name="connsiteY3" fmla="*/ 749808 h 749808"/>
              <a:gd name="connsiteX4" fmla="*/ 0 w 484632"/>
              <a:gd name="connsiteY4" fmla="*/ 749808 h 749808"/>
              <a:gd name="connsiteX5" fmla="*/ 0 w 484632"/>
              <a:gd name="connsiteY5" fmla="*/ 0 h 749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632" h="749808">
                <a:moveTo>
                  <a:pt x="0" y="0"/>
                </a:moveTo>
                <a:lnTo>
                  <a:pt x="484632" y="0"/>
                </a:lnTo>
                <a:cubicBezTo>
                  <a:pt x="481584" y="124968"/>
                  <a:pt x="405384" y="277368"/>
                  <a:pt x="402336" y="402336"/>
                </a:cubicBezTo>
                <a:lnTo>
                  <a:pt x="484632" y="749808"/>
                </a:lnTo>
                <a:lnTo>
                  <a:pt x="0" y="749808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606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anose="020B0604020202020204" pitchFamily="34" charset="0"/>
          <a:ea typeface="+mj-ea"/>
          <a:cs typeface="Helvetica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FB87C"/>
        </a:buClr>
        <a:buFont typeface="Meiryo" panose="020B0604030504040204" pitchFamily="34" charset="-128"/>
        <a:buChar char="➧"/>
        <a:defRPr sz="28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FB87C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FB87C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FB87C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FB87C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5978770"/>
            <a:ext cx="12191999" cy="87923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8" name="Picture 7" descr="Screen Shot 2017-02-22 at 10.12.18 PM.png"/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7641" y="6116516"/>
            <a:ext cx="4545948" cy="591967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1" y="5978770"/>
            <a:ext cx="12191999" cy="0"/>
          </a:xfrm>
          <a:prstGeom prst="line">
            <a:avLst/>
          </a:prstGeom>
          <a:ln w="76200" cmpd="sng">
            <a:solidFill>
              <a:srgbClr val="14A9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ight Triangle 9"/>
          <p:cNvSpPr/>
          <p:nvPr userDrawn="1"/>
        </p:nvSpPr>
        <p:spPr>
          <a:xfrm rot="10800000">
            <a:off x="6043893" y="6003192"/>
            <a:ext cx="963897" cy="528271"/>
          </a:xfrm>
          <a:prstGeom prst="rtTriangle">
            <a:avLst/>
          </a:prstGeom>
          <a:solidFill>
            <a:srgbClr val="14A9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ight Triangle 10"/>
          <p:cNvSpPr/>
          <p:nvPr userDrawn="1"/>
        </p:nvSpPr>
        <p:spPr>
          <a:xfrm rot="10800000">
            <a:off x="5947502" y="5852380"/>
            <a:ext cx="963897" cy="52827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137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035487" y="6434462"/>
            <a:ext cx="0" cy="224848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93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5978770"/>
            <a:ext cx="12191999" cy="87923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 descr="Screen Shot 2017-02-22 at 10.12.18 PM.pn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641" y="6116516"/>
            <a:ext cx="4545948" cy="591967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1" y="5978770"/>
            <a:ext cx="12191999" cy="0"/>
          </a:xfrm>
          <a:prstGeom prst="line">
            <a:avLst/>
          </a:prstGeom>
          <a:ln w="76200" cmpd="sng">
            <a:solidFill>
              <a:srgbClr val="14A9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ight Triangle 9"/>
          <p:cNvSpPr/>
          <p:nvPr userDrawn="1"/>
        </p:nvSpPr>
        <p:spPr>
          <a:xfrm rot="10800000">
            <a:off x="6043893" y="6003192"/>
            <a:ext cx="963897" cy="528271"/>
          </a:xfrm>
          <a:prstGeom prst="rtTriangle">
            <a:avLst/>
          </a:prstGeom>
          <a:solidFill>
            <a:srgbClr val="14A9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ight Triangle 10"/>
          <p:cNvSpPr/>
          <p:nvPr userDrawn="1"/>
        </p:nvSpPr>
        <p:spPr>
          <a:xfrm rot="10800000">
            <a:off x="5947502" y="5852380"/>
            <a:ext cx="963897" cy="52827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137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035487" y="6434462"/>
            <a:ext cx="0" cy="224848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304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bg1">
                <a:lumMod val="97000"/>
              </a:schemeClr>
            </a:gs>
            <a:gs pos="100000">
              <a:schemeClr val="bg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7D7841-FAE8-4A30-AD1A-9C4583A8E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3BCBDC-8156-420F-A582-043CCF038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500FB2-F999-4D5F-B03C-2B00A185BADC}"/>
              </a:ext>
            </a:extLst>
          </p:cNvPr>
          <p:cNvSpPr/>
          <p:nvPr userDrawn="1"/>
        </p:nvSpPr>
        <p:spPr>
          <a:xfrm>
            <a:off x="0" y="6311900"/>
            <a:ext cx="12192000" cy="54609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EDCF53-4F73-4779-A932-9796232337E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4" y="6336792"/>
            <a:ext cx="1914885" cy="48463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11DED27-85CD-4EB0-857F-79977481743C}"/>
              </a:ext>
            </a:extLst>
          </p:cNvPr>
          <p:cNvSpPr/>
          <p:nvPr userDrawn="1"/>
        </p:nvSpPr>
        <p:spPr>
          <a:xfrm>
            <a:off x="274320" y="653002"/>
            <a:ext cx="484632" cy="749808"/>
          </a:xfrm>
          <a:custGeom>
            <a:avLst/>
            <a:gdLst>
              <a:gd name="connsiteX0" fmla="*/ 0 w 484632"/>
              <a:gd name="connsiteY0" fmla="*/ 0 h 749808"/>
              <a:gd name="connsiteX1" fmla="*/ 484632 w 484632"/>
              <a:gd name="connsiteY1" fmla="*/ 0 h 749808"/>
              <a:gd name="connsiteX2" fmla="*/ 484632 w 484632"/>
              <a:gd name="connsiteY2" fmla="*/ 749808 h 749808"/>
              <a:gd name="connsiteX3" fmla="*/ 0 w 484632"/>
              <a:gd name="connsiteY3" fmla="*/ 749808 h 749808"/>
              <a:gd name="connsiteX4" fmla="*/ 0 w 484632"/>
              <a:gd name="connsiteY4" fmla="*/ 0 h 749808"/>
              <a:gd name="connsiteX0" fmla="*/ 0 w 484632"/>
              <a:gd name="connsiteY0" fmla="*/ 0 h 749808"/>
              <a:gd name="connsiteX1" fmla="*/ 484632 w 484632"/>
              <a:gd name="connsiteY1" fmla="*/ 0 h 749808"/>
              <a:gd name="connsiteX2" fmla="*/ 219456 w 484632"/>
              <a:gd name="connsiteY2" fmla="*/ 393192 h 749808"/>
              <a:gd name="connsiteX3" fmla="*/ 484632 w 484632"/>
              <a:gd name="connsiteY3" fmla="*/ 749808 h 749808"/>
              <a:gd name="connsiteX4" fmla="*/ 0 w 484632"/>
              <a:gd name="connsiteY4" fmla="*/ 749808 h 749808"/>
              <a:gd name="connsiteX5" fmla="*/ 0 w 484632"/>
              <a:gd name="connsiteY5" fmla="*/ 0 h 749808"/>
              <a:gd name="connsiteX0" fmla="*/ 0 w 484632"/>
              <a:gd name="connsiteY0" fmla="*/ 0 h 749808"/>
              <a:gd name="connsiteX1" fmla="*/ 484632 w 484632"/>
              <a:gd name="connsiteY1" fmla="*/ 0 h 749808"/>
              <a:gd name="connsiteX2" fmla="*/ 292608 w 484632"/>
              <a:gd name="connsiteY2" fmla="*/ 402336 h 749808"/>
              <a:gd name="connsiteX3" fmla="*/ 484632 w 484632"/>
              <a:gd name="connsiteY3" fmla="*/ 749808 h 749808"/>
              <a:gd name="connsiteX4" fmla="*/ 0 w 484632"/>
              <a:gd name="connsiteY4" fmla="*/ 749808 h 749808"/>
              <a:gd name="connsiteX5" fmla="*/ 0 w 484632"/>
              <a:gd name="connsiteY5" fmla="*/ 0 h 749808"/>
              <a:gd name="connsiteX0" fmla="*/ 0 w 484632"/>
              <a:gd name="connsiteY0" fmla="*/ 0 h 749808"/>
              <a:gd name="connsiteX1" fmla="*/ 484632 w 484632"/>
              <a:gd name="connsiteY1" fmla="*/ 0 h 749808"/>
              <a:gd name="connsiteX2" fmla="*/ 338328 w 484632"/>
              <a:gd name="connsiteY2" fmla="*/ 402336 h 749808"/>
              <a:gd name="connsiteX3" fmla="*/ 484632 w 484632"/>
              <a:gd name="connsiteY3" fmla="*/ 749808 h 749808"/>
              <a:gd name="connsiteX4" fmla="*/ 0 w 484632"/>
              <a:gd name="connsiteY4" fmla="*/ 749808 h 749808"/>
              <a:gd name="connsiteX5" fmla="*/ 0 w 484632"/>
              <a:gd name="connsiteY5" fmla="*/ 0 h 749808"/>
              <a:gd name="connsiteX0" fmla="*/ 0 w 484632"/>
              <a:gd name="connsiteY0" fmla="*/ 0 h 749808"/>
              <a:gd name="connsiteX1" fmla="*/ 484632 w 484632"/>
              <a:gd name="connsiteY1" fmla="*/ 0 h 749808"/>
              <a:gd name="connsiteX2" fmla="*/ 402336 w 484632"/>
              <a:gd name="connsiteY2" fmla="*/ 402336 h 749808"/>
              <a:gd name="connsiteX3" fmla="*/ 484632 w 484632"/>
              <a:gd name="connsiteY3" fmla="*/ 749808 h 749808"/>
              <a:gd name="connsiteX4" fmla="*/ 0 w 484632"/>
              <a:gd name="connsiteY4" fmla="*/ 749808 h 749808"/>
              <a:gd name="connsiteX5" fmla="*/ 0 w 484632"/>
              <a:gd name="connsiteY5" fmla="*/ 0 h 749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632" h="749808">
                <a:moveTo>
                  <a:pt x="0" y="0"/>
                </a:moveTo>
                <a:lnTo>
                  <a:pt x="484632" y="0"/>
                </a:lnTo>
                <a:cubicBezTo>
                  <a:pt x="481584" y="124968"/>
                  <a:pt x="405384" y="277368"/>
                  <a:pt x="402336" y="402336"/>
                </a:cubicBezTo>
                <a:lnTo>
                  <a:pt x="484632" y="749808"/>
                </a:lnTo>
                <a:lnTo>
                  <a:pt x="0" y="749808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38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anose="020B0604020202020204" pitchFamily="34" charset="0"/>
          <a:ea typeface="+mj-ea"/>
          <a:cs typeface="Helvetica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FB87C"/>
        </a:buClr>
        <a:buFont typeface="Meiryo" panose="020B0604030504040204" pitchFamily="34" charset="-128"/>
        <a:buChar char="➧"/>
        <a:defRPr sz="28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FB87C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FB87C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FB87C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FB87C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Jon.Campbell@cuanschutz.edu" TargetMode="External"/><Relationship Id="rId2" Type="http://schemas.openxmlformats.org/officeDocument/2006/relationships/hyperlink" Target="mailto:Robert.McQueen@ucdenver.edu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18F69B-ED77-40CC-80FB-7C3AB048EEFF}"/>
              </a:ext>
            </a:extLst>
          </p:cNvPr>
          <p:cNvSpPr txBox="1"/>
          <p:nvPr/>
        </p:nvSpPr>
        <p:spPr>
          <a:xfrm>
            <a:off x="6123940" y="4611272"/>
            <a:ext cx="60680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Cost-Effectiveness of Screening</a:t>
            </a:r>
          </a:p>
          <a:p>
            <a:endParaRPr lang="en-US" sz="14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-US" sz="14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R. Brett McQueen, PhD, Assistant Professor, University of Colorado Anschutz Medical Campus</a:t>
            </a:r>
          </a:p>
          <a:p>
            <a:r>
              <a:rPr lang="en-US" sz="1400" dirty="0">
                <a:solidFill>
                  <a:srgbClr val="CFB87C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11 November, 2022</a:t>
            </a:r>
          </a:p>
        </p:txBody>
      </p:sp>
    </p:spTree>
    <p:extLst>
      <p:ext uri="{BB962C8B-B14F-4D97-AF65-F5344CB8AC3E}">
        <p14:creationId xmlns:p14="http://schemas.microsoft.com/office/powerpoint/2010/main" val="215839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12EE5-F1DA-1A43-AF45-F7346600A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and screening approaches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CA50D-AFA5-B942-B956-4D7D759C9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429" y="1620253"/>
            <a:ext cx="10927222" cy="4351338"/>
          </a:xfrm>
        </p:spPr>
        <p:txBody>
          <a:bodyPr/>
          <a:lstStyle/>
          <a:p>
            <a:r>
              <a:rPr lang="en-US" dirty="0" err="1"/>
              <a:t>PrIMeD</a:t>
            </a:r>
            <a:r>
              <a:rPr lang="en-US" dirty="0"/>
              <a:t> (</a:t>
            </a:r>
            <a:r>
              <a:rPr lang="en-US" b="1" dirty="0"/>
              <a:t>Rich</a:t>
            </a:r>
            <a:r>
              <a:rPr lang="en-US" dirty="0"/>
              <a:t>), PLEDGE (</a:t>
            </a:r>
            <a:r>
              <a:rPr lang="en-US" b="1" dirty="0"/>
              <a:t>Griffin</a:t>
            </a:r>
            <a:r>
              <a:rPr lang="en-US" dirty="0"/>
              <a:t>), and CASCADE (</a:t>
            </a:r>
            <a:r>
              <a:rPr lang="en-US" b="1" dirty="0"/>
              <a:t>Hagopian</a:t>
            </a:r>
            <a:r>
              <a:rPr lang="en-US" dirty="0"/>
              <a:t>) suggests newborn screening + genetic risk scores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islet autoantibody testing efficiently detects most type 1 diagnoses</a:t>
            </a:r>
          </a:p>
          <a:p>
            <a:pPr lvl="1"/>
            <a:r>
              <a:rPr lang="en-US" dirty="0"/>
              <a:t>Added efficiency with age bands, among other factors</a:t>
            </a:r>
          </a:p>
          <a:p>
            <a:r>
              <a:rPr lang="en-US" dirty="0"/>
              <a:t>TRACES (</a:t>
            </a:r>
            <a:r>
              <a:rPr lang="en-US" b="1" dirty="0"/>
              <a:t>Krischer</a:t>
            </a:r>
            <a:r>
              <a:rPr lang="en-US" dirty="0"/>
              <a:t>) will contribute new information on out-of-pocket expenses for patients and families and insurance billing</a:t>
            </a:r>
          </a:p>
          <a:p>
            <a:r>
              <a:rPr lang="en-US" i="1" dirty="0"/>
              <a:t>Key takeaway: finding optimal combinations of frequency and approach will reduce the cost of screening</a:t>
            </a:r>
          </a:p>
        </p:txBody>
      </p:sp>
    </p:spTree>
    <p:extLst>
      <p:ext uri="{BB962C8B-B14F-4D97-AF65-F5344CB8AC3E}">
        <p14:creationId xmlns:p14="http://schemas.microsoft.com/office/powerpoint/2010/main" val="627572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D6BC1-FD56-EE44-88CF-253EB7C7F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97F89-CD7C-BC40-B186-C7180D076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en-US" sz="2600" dirty="0"/>
              <a:t>“</a:t>
            </a:r>
            <a:r>
              <a:rPr lang="en-US" sz="2600" b="1" i="0" dirty="0">
                <a:effectLst/>
                <a:latin typeface="Calibri" panose="020F0502020204030204" pitchFamily="34" charset="0"/>
              </a:rPr>
              <a:t>≥</a:t>
            </a:r>
            <a:r>
              <a:rPr lang="en-US" sz="2600" dirty="0"/>
              <a:t>10% change in HbA1c from baseline significantly    the risk of progression to type 1 diabetes in TEDDY and </a:t>
            </a:r>
            <a:r>
              <a:rPr lang="en-US" sz="2600" dirty="0" err="1"/>
              <a:t>TrialNet</a:t>
            </a:r>
            <a:r>
              <a:rPr lang="en-US" sz="2600" dirty="0"/>
              <a:t> children” (</a:t>
            </a:r>
            <a:r>
              <a:rPr lang="en-US" sz="2600" b="1" dirty="0" err="1"/>
              <a:t>Vehik</a:t>
            </a:r>
            <a:r>
              <a:rPr lang="en-US" sz="2600" dirty="0"/>
              <a:t>)</a:t>
            </a:r>
          </a:p>
          <a:p>
            <a:r>
              <a:rPr lang="en-US" sz="2600" dirty="0"/>
              <a:t>“Selected CGM metrics improved the prediction of clinical diabetes” (</a:t>
            </a:r>
            <a:r>
              <a:rPr lang="en-US" sz="2600" b="1" dirty="0"/>
              <a:t>Steck</a:t>
            </a:r>
            <a:r>
              <a:rPr lang="en-US" sz="2600" dirty="0"/>
              <a:t>)</a:t>
            </a:r>
          </a:p>
          <a:p>
            <a:r>
              <a:rPr lang="en-US" sz="2600" dirty="0"/>
              <a:t>Number of pipeline therapies may delay or even prevent type 1 diabetes (</a:t>
            </a:r>
            <a:r>
              <a:rPr lang="en-US" sz="2600" b="1" dirty="0"/>
              <a:t>Leon</a:t>
            </a:r>
            <a:r>
              <a:rPr lang="en-US" sz="2600" dirty="0"/>
              <a:t>) but price and long-term risk-benefit profile uncertain</a:t>
            </a:r>
          </a:p>
          <a:p>
            <a:r>
              <a:rPr lang="en-US" sz="2600" i="1" dirty="0"/>
              <a:t>Key takeaway: the cost of intervening varies from our ability to predict type 1 diabetes to prevention or delay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D01B299-6395-551F-ECD0-2022D1C9FF31}"/>
              </a:ext>
            </a:extLst>
          </p:cNvPr>
          <p:cNvCxnSpPr/>
          <p:nvPr/>
        </p:nvCxnSpPr>
        <p:spPr>
          <a:xfrm flipV="1">
            <a:off x="8723475" y="1543993"/>
            <a:ext cx="0" cy="52321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323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05DC6-A3C2-A445-B997-F6BB8E830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545" y="2258794"/>
            <a:ext cx="10766899" cy="15220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New Contributions and Controversies on Net Health Benefits</a:t>
            </a:r>
            <a:r>
              <a:rPr lang="en-US" baseline="30000" dirty="0"/>
              <a:t>*</a:t>
            </a:r>
            <a:r>
              <a:rPr lang="en-US" dirty="0"/>
              <a:t> from Screening</a:t>
            </a:r>
            <a:br>
              <a:rPr lang="en-US" dirty="0"/>
            </a:br>
            <a:br>
              <a:rPr lang="en-US" dirty="0"/>
            </a:br>
            <a:r>
              <a:rPr lang="en-US" i="1" dirty="0"/>
              <a:t>Net health benefit = quality + quantity of life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A1EF54-7E51-D89D-CCE4-E3DD0A5423FC}"/>
              </a:ext>
            </a:extLst>
          </p:cNvPr>
          <p:cNvSpPr txBox="1"/>
          <p:nvPr/>
        </p:nvSpPr>
        <p:spPr>
          <a:xfrm>
            <a:off x="48899" y="5882477"/>
            <a:ext cx="10766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*Net health benefits may and often do translate to cost offsets</a:t>
            </a:r>
          </a:p>
        </p:txBody>
      </p:sp>
    </p:spTree>
    <p:extLst>
      <p:ext uri="{BB962C8B-B14F-4D97-AF65-F5344CB8AC3E}">
        <p14:creationId xmlns:p14="http://schemas.microsoft.com/office/powerpoint/2010/main" val="3296249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879F3-304E-1994-F118-902D47A00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5786"/>
            <a:ext cx="10515600" cy="1325563"/>
          </a:xfrm>
        </p:spPr>
        <p:txBody>
          <a:bodyPr/>
          <a:lstStyle/>
          <a:p>
            <a:r>
              <a:rPr lang="en-US" sz="4400" dirty="0"/>
              <a:t>DKA rate reduction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0B59E-C992-5AD0-6D14-96D0273FF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2938"/>
            <a:ext cx="10877856" cy="4351338"/>
          </a:xfrm>
        </p:spPr>
        <p:txBody>
          <a:bodyPr>
            <a:normAutofit/>
          </a:bodyPr>
          <a:lstStyle/>
          <a:p>
            <a:r>
              <a:rPr lang="en-US" dirty="0"/>
              <a:t>DKA rates vary across research studies, health systems, and regions from 17% - 50% (</a:t>
            </a:r>
            <a:r>
              <a:rPr lang="en-US" b="1" dirty="0"/>
              <a:t>Leon</a:t>
            </a:r>
            <a:r>
              <a:rPr lang="en-US" dirty="0"/>
              <a:t>) </a:t>
            </a:r>
          </a:p>
          <a:p>
            <a:pPr lvl="1"/>
            <a:r>
              <a:rPr lang="en-US" dirty="0"/>
              <a:t>Added benefit of improving glycemic control from avoiding DKA events</a:t>
            </a:r>
          </a:p>
          <a:p>
            <a:r>
              <a:rPr lang="en-US" dirty="0"/>
              <a:t>Cost-effectiveness depends on “starting point” or baseline risk of DKA</a:t>
            </a:r>
            <a:r>
              <a:rPr lang="en-US" baseline="30000" dirty="0"/>
              <a:t>*</a:t>
            </a:r>
          </a:p>
          <a:p>
            <a:pPr lvl="1"/>
            <a:r>
              <a:rPr lang="en-US" dirty="0"/>
              <a:t>The higher the DKA rate at baseline, the more improvement in health benefits</a:t>
            </a:r>
          </a:p>
          <a:p>
            <a:r>
              <a:rPr lang="en-US" i="1" dirty="0"/>
              <a:t>Key takeaway: reducing uncertainty around baseline DKA risk will further inform our understanding of potential cost-effectiveness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5EA7C2-A8F0-CC4A-B026-2FABC2D4C431}"/>
              </a:ext>
            </a:extLst>
          </p:cNvPr>
          <p:cNvSpPr/>
          <p:nvPr/>
        </p:nvSpPr>
        <p:spPr>
          <a:xfrm>
            <a:off x="0" y="5935810"/>
            <a:ext cx="120914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Helvetica" pitchFamily="2" charset="0"/>
              </a:rPr>
              <a:t>*McQueen and Alonso Co-PI: Diabetic Ketoacidosis Trends and Resource Utilization at Diagnosis of Type 1 Diabetes in the United States; The Leona M. and Harry B. Helmsley Charitable Trust Grant G-2202-05760</a:t>
            </a:r>
          </a:p>
        </p:txBody>
      </p:sp>
    </p:spTree>
    <p:extLst>
      <p:ext uri="{BB962C8B-B14F-4D97-AF65-F5344CB8AC3E}">
        <p14:creationId xmlns:p14="http://schemas.microsoft.com/office/powerpoint/2010/main" val="885465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24D27-3AD3-BD44-B191-522672A65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of therapeutic interventions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098E3-E567-7743-995A-1062281B5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8"/>
            <a:ext cx="11078183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T1D R&amp;D pipeline has wide variation in mechanism of action (</a:t>
            </a:r>
            <a:r>
              <a:rPr lang="en-US" b="1" dirty="0"/>
              <a:t>Leon</a:t>
            </a:r>
            <a:r>
              <a:rPr lang="en-US" dirty="0"/>
              <a:t>) with potential for delay or prevention of type 1 diabetes</a:t>
            </a:r>
          </a:p>
          <a:p>
            <a:pPr lvl="1"/>
            <a:r>
              <a:rPr lang="en-US" dirty="0"/>
              <a:t>T Cell immune modulators </a:t>
            </a:r>
          </a:p>
          <a:p>
            <a:pPr lvl="1"/>
            <a:r>
              <a:rPr lang="en-US" dirty="0"/>
              <a:t>Other immune modulators</a:t>
            </a:r>
          </a:p>
          <a:p>
            <a:pPr lvl="1"/>
            <a:r>
              <a:rPr lang="en-US" dirty="0"/>
              <a:t>Gene therapy</a:t>
            </a:r>
          </a:p>
          <a:p>
            <a:pPr lvl="1"/>
            <a:r>
              <a:rPr lang="en-US" dirty="0"/>
              <a:t>Cell transplantation </a:t>
            </a:r>
          </a:p>
          <a:p>
            <a:pPr lvl="1"/>
            <a:r>
              <a:rPr lang="en-US" dirty="0"/>
              <a:t>Antigen-specific therapies</a:t>
            </a:r>
          </a:p>
          <a:p>
            <a:pPr lvl="1"/>
            <a:r>
              <a:rPr lang="en-US" dirty="0"/>
              <a:t>B-cell therapies</a:t>
            </a:r>
          </a:p>
          <a:p>
            <a:r>
              <a:rPr lang="en-US" i="1" dirty="0"/>
              <a:t>Key takeaway: cost-effectiveness estimation should be adaptable to estimating health benefits based on varying mechanisms of action available in pipeline</a:t>
            </a:r>
          </a:p>
        </p:txBody>
      </p:sp>
    </p:spTree>
    <p:extLst>
      <p:ext uri="{BB962C8B-B14F-4D97-AF65-F5344CB8AC3E}">
        <p14:creationId xmlns:p14="http://schemas.microsoft.com/office/powerpoint/2010/main" val="2106809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FB1C2-7207-C6A0-5803-801A69290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Psychosocial aspects of screening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61E77-CA80-7695-7CB2-9E61CAE1C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97781"/>
            <a:ext cx="10965873" cy="4351338"/>
          </a:xfrm>
        </p:spPr>
        <p:txBody>
          <a:bodyPr>
            <a:normAutofit/>
          </a:bodyPr>
          <a:lstStyle/>
          <a:p>
            <a:r>
              <a:rPr lang="en-US" dirty="0"/>
              <a:t>Reducing financial and health risk for families improves quality of life for </a:t>
            </a:r>
            <a:r>
              <a:rPr lang="en-US" u="sng" dirty="0"/>
              <a:t>those with and without eventual diagnosis</a:t>
            </a:r>
          </a:p>
          <a:p>
            <a:pPr lvl="1"/>
            <a:r>
              <a:rPr lang="en-US" dirty="0"/>
              <a:t>In health economics, known as “peace of mind” value </a:t>
            </a:r>
          </a:p>
          <a:p>
            <a:r>
              <a:rPr lang="en-US" dirty="0"/>
              <a:t>Observed reductions in anxiety but others may need more support and clear communication on risk perceptions (</a:t>
            </a:r>
            <a:r>
              <a:rPr lang="en-US" b="1" dirty="0"/>
              <a:t>Geno, O’Donnell</a:t>
            </a:r>
            <a:r>
              <a:rPr lang="en-US" dirty="0"/>
              <a:t>)</a:t>
            </a:r>
          </a:p>
          <a:p>
            <a:r>
              <a:rPr lang="en-US" i="1" dirty="0"/>
              <a:t>Key takeaway: cost-effectiveness may consider benefits to those diagnosed and those not diagnosed to capture the full societal value</a:t>
            </a:r>
          </a:p>
        </p:txBody>
      </p:sp>
    </p:spTree>
    <p:extLst>
      <p:ext uri="{BB962C8B-B14F-4D97-AF65-F5344CB8AC3E}">
        <p14:creationId xmlns:p14="http://schemas.microsoft.com/office/powerpoint/2010/main" val="667722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2E2A3-3482-8642-91EF-CF8B39594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76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Reflecting back on our updated challenge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A06AE-4B28-304E-91AD-F583DB463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495" y="1952507"/>
            <a:ext cx="10721009" cy="3548562"/>
          </a:xfrm>
        </p:spPr>
        <p:txBody>
          <a:bodyPr>
            <a:normAutofit/>
          </a:bodyPr>
          <a:lstStyle/>
          <a:p>
            <a:r>
              <a:rPr lang="en-US" dirty="0"/>
              <a:t>Today we proposed both increases and decreases to incremental costs and benefits</a:t>
            </a:r>
          </a:p>
          <a:p>
            <a:r>
              <a:rPr lang="en-US" dirty="0"/>
              <a:t>How do we attempt to answer…</a:t>
            </a:r>
          </a:p>
          <a:p>
            <a:pPr lvl="1"/>
            <a:r>
              <a:rPr lang="en-US" sz="2800" i="1" dirty="0"/>
              <a:t>What is the most efficient way to combine screening, monitoring, and interventions to achieve maximum health benefits?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5450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785"/>
    </mc:Choice>
    <mc:Fallback xmlns="">
      <p:transition spd="slow" advTm="60785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94D07-DF44-6E41-B542-AE10ED03E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Clinical and Economic Optimization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80391-F2AE-D04D-8CC8-9151B7163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9822" y="1578222"/>
            <a:ext cx="10515600" cy="4351338"/>
          </a:xfrm>
        </p:spPr>
        <p:txBody>
          <a:bodyPr/>
          <a:lstStyle/>
          <a:p>
            <a:r>
              <a:rPr lang="en-US" dirty="0"/>
              <a:t>Aim: develop a comprehensive, user-friendly, and publicly available clinical and economic type 1 diabetes screening platform to inform global public health adoption and therapeutic investment decisions</a:t>
            </a:r>
          </a:p>
          <a:p>
            <a:r>
              <a:rPr lang="en-US" dirty="0"/>
              <a:t>Collaborators:</a:t>
            </a:r>
          </a:p>
          <a:p>
            <a:pPr lvl="1"/>
            <a:r>
              <a:rPr lang="en-US" dirty="0"/>
              <a:t>University of Exeter (Richard </a:t>
            </a:r>
            <a:r>
              <a:rPr lang="en-US" dirty="0" err="1"/>
              <a:t>Oram</a:t>
            </a:r>
            <a:r>
              <a:rPr lang="en-US" dirty="0"/>
              <a:t>, Lauric </a:t>
            </a:r>
            <a:r>
              <a:rPr lang="en-US" dirty="0" err="1"/>
              <a:t>Ferrat</a:t>
            </a:r>
            <a:r>
              <a:rPr lang="en-US" dirty="0"/>
              <a:t>, Jonathan </a:t>
            </a:r>
            <a:r>
              <a:rPr lang="en-US" dirty="0" err="1"/>
              <a:t>Fieldsend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University of Washington and Pacific Northwest Diabetes Research Institute (Bill Hagopian) </a:t>
            </a:r>
          </a:p>
          <a:p>
            <a:pPr lvl="1"/>
            <a:r>
              <a:rPr lang="en-US" dirty="0"/>
              <a:t>University of Colorado (Marian Rewers, Eric Gutierrez) </a:t>
            </a:r>
          </a:p>
          <a:p>
            <a:pPr lvl="1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8816A1-AD42-BA50-46DA-ED42BF8C9FED}"/>
              </a:ext>
            </a:extLst>
          </p:cNvPr>
          <p:cNvSpPr txBox="1"/>
          <p:nvPr/>
        </p:nvSpPr>
        <p:spPr>
          <a:xfrm>
            <a:off x="83127" y="5961494"/>
            <a:ext cx="66697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Helvetica" pitchFamily="2" charset="0"/>
              </a:rPr>
              <a:t>JDRF Grant Key 2-SRA-2022-1261-S-B</a:t>
            </a:r>
          </a:p>
        </p:txBody>
      </p:sp>
    </p:spTree>
    <p:extLst>
      <p:ext uri="{BB962C8B-B14F-4D97-AF65-F5344CB8AC3E}">
        <p14:creationId xmlns:p14="http://schemas.microsoft.com/office/powerpoint/2010/main" val="46097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551B3-6A82-8648-A05F-5F388FECE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step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8EEA1-C0BB-5B4B-A212-5F3DE9CCD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912813" cy="4464736"/>
          </a:xfrm>
        </p:spPr>
        <p:txBody>
          <a:bodyPr>
            <a:normAutofit/>
          </a:bodyPr>
          <a:lstStyle/>
          <a:p>
            <a:r>
              <a:rPr lang="en-US" b="1" dirty="0"/>
              <a:t>Modelling and Optimization: </a:t>
            </a:r>
            <a:r>
              <a:rPr lang="en-US" dirty="0"/>
              <a:t>maximize short- and long-term outcomes based on set of inputs</a:t>
            </a:r>
          </a:p>
          <a:p>
            <a:r>
              <a:rPr lang="en-US" b="1" dirty="0"/>
              <a:t>Platform Development: </a:t>
            </a:r>
            <a:r>
              <a:rPr lang="en-US" dirty="0"/>
              <a:t>Creating a user-friendly environment which includes selection of inputs and design</a:t>
            </a:r>
          </a:p>
          <a:p>
            <a:r>
              <a:rPr lang="en-US" b="1" dirty="0"/>
              <a:t>Applications: </a:t>
            </a:r>
            <a:r>
              <a:rPr lang="en-US" dirty="0"/>
              <a:t>Apply and disseminate model and user guide with one country-specific example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178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D14D-B21D-2844-B082-6385DE561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Simplified Model Diagram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C851CF-19BB-6349-9348-17014FEB057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8681" y="1690688"/>
            <a:ext cx="8852170" cy="39202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8020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5" name="Rectangle 2"/>
          <p:cNvSpPr>
            <a:spLocks noGrp="1" noChangeArrowheads="1"/>
          </p:cNvSpPr>
          <p:nvPr>
            <p:ph type="title"/>
          </p:nvPr>
        </p:nvSpPr>
        <p:spPr>
          <a:xfrm>
            <a:off x="317173" y="103085"/>
            <a:ext cx="8229600" cy="57470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>
                <a:solidFill>
                  <a:srgbClr val="0000FF"/>
                </a:solidFill>
                <a:latin typeface="Arial" charset="0"/>
              </a:rPr>
              <a:t>Acknowledgements</a:t>
            </a:r>
          </a:p>
        </p:txBody>
      </p:sp>
      <p:sp>
        <p:nvSpPr>
          <p:cNvPr id="379906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74147" y="718824"/>
            <a:ext cx="3097618" cy="273004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1600" b="1" i="1" dirty="0">
                <a:solidFill>
                  <a:srgbClr val="7030A0"/>
                </a:solidFill>
                <a:latin typeface="Arial" charset="0"/>
              </a:rPr>
              <a:t>BDC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Cristy Geno Rasmussen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Judy Baxter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Flor Sepulveda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Kim Bautista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Brigitte Frohnert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Liping Yu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Andrea Steck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Kim Bautista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Kathy Waugh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Tricia Gesualdo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Kimber Simmons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Danny Felipe- Morales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b="1" dirty="0">
              <a:solidFill>
                <a:srgbClr val="7030A0"/>
              </a:solidFill>
              <a:latin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1600" b="1" dirty="0">
              <a:solidFill>
                <a:srgbClr val="7030A0"/>
              </a:solidFill>
              <a:latin typeface="Arial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3433786" y="2031996"/>
            <a:ext cx="1996374" cy="823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Brett McQueen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Fran Dong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David Roth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Rick Bacher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Jill Norris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Jeffrey Krischer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071879" y="295428"/>
            <a:ext cx="2418910" cy="2783221"/>
          </a:xfrm>
          <a:prstGeom prst="rect">
            <a:avLst/>
          </a:prstGeom>
          <a:solidFill>
            <a:srgbClr val="FFFFFF"/>
          </a:solidFill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439" y="883364"/>
            <a:ext cx="2179388" cy="18533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50194" y="295426"/>
            <a:ext cx="15979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Sponsors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52439" y="2758626"/>
            <a:ext cx="2114924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Patten-Davis Foundation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Bell MT" panose="02020503060305020303" pitchFamily="18" charset="0"/>
              <a:ea typeface="+mn-ea"/>
              <a:cs typeface="+mn-cs"/>
            </a:endParaRP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>
          <a:xfrm>
            <a:off x="3771765" y="4588739"/>
            <a:ext cx="1526646" cy="823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Dan Feiten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Tracy Brekken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15926" y="3215776"/>
            <a:ext cx="11260816" cy="1358992"/>
            <a:chOff x="253235" y="3634905"/>
            <a:chExt cx="9010176" cy="1358992"/>
          </a:xfrm>
        </p:grpSpPr>
        <p:sp>
          <p:nvSpPr>
            <p:cNvPr id="23" name="Rectangle 3"/>
            <p:cNvSpPr txBox="1">
              <a:spLocks noChangeArrowheads="1"/>
            </p:cNvSpPr>
            <p:nvPr/>
          </p:nvSpPr>
          <p:spPr>
            <a:xfrm>
              <a:off x="457200" y="3634905"/>
              <a:ext cx="2443556" cy="82349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4"/>
            <a:srcRect l="6401" t="1" r="4295" b="4400"/>
            <a:stretch/>
          </p:blipFill>
          <p:spPr>
            <a:xfrm>
              <a:off x="253235" y="3944899"/>
              <a:ext cx="6220942" cy="1048998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4137083" y="3930928"/>
              <a:ext cx="143968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Partners</a:t>
              </a: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10296" y="4115799"/>
              <a:ext cx="1485974" cy="707197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36739" y="4021314"/>
              <a:ext cx="926672" cy="926672"/>
            </a:xfrm>
            <a:prstGeom prst="rect">
              <a:avLst/>
            </a:prstGeom>
          </p:spPr>
        </p:pic>
      </p:grpSp>
      <p:sp>
        <p:nvSpPr>
          <p:cNvPr id="34" name="Rectangle 3"/>
          <p:cNvSpPr txBox="1">
            <a:spLocks noChangeArrowheads="1"/>
          </p:cNvSpPr>
          <p:nvPr/>
        </p:nvSpPr>
        <p:spPr>
          <a:xfrm>
            <a:off x="5895442" y="4599550"/>
            <a:ext cx="2114894" cy="823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Martha Middlemist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Rebekah Phillips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8734449" y="4602736"/>
            <a:ext cx="2032788" cy="823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Kathy Love-Osborne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Holly Frost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6205" y="4588739"/>
            <a:ext cx="3181124" cy="16004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Edwin Liu, Marisa Stahl</a:t>
            </a:r>
          </a:p>
          <a:p>
            <a:pPr marL="17303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Erin Sandene</a:t>
            </a:r>
          </a:p>
          <a:p>
            <a:pPr marL="17303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Kevin Carney, Suzy Jaeger</a:t>
            </a:r>
          </a:p>
          <a:p>
            <a:pPr marL="17303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Amy Lewis, Chrisann Karr</a:t>
            </a:r>
          </a:p>
          <a:p>
            <a:pPr marL="17303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Willy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Boucharel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Stephanie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Beling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17303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Sondra Valdez, Chris Martin</a:t>
            </a:r>
          </a:p>
          <a:p>
            <a:pPr marL="17303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Arleta Rewers, Alison Brent</a:t>
            </a:r>
          </a:p>
          <a:p>
            <a:pPr marL="17303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Michael Narkewicz</a:t>
            </a:r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41CE3AD5-EE69-9340-9AFF-F29293C04C8A}"/>
              </a:ext>
            </a:extLst>
          </p:cNvPr>
          <p:cNvSpPr txBox="1">
            <a:spLocks noChangeArrowheads="1"/>
          </p:cNvSpPr>
          <p:nvPr/>
        </p:nvSpPr>
        <p:spPr>
          <a:xfrm>
            <a:off x="8660909" y="408233"/>
            <a:ext cx="3097618" cy="13716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Arial"/>
              <a:buNone/>
            </a:pPr>
            <a:r>
              <a:rPr lang="en-US" sz="1600" b="1" i="1" dirty="0">
                <a:solidFill>
                  <a:srgbClr val="7030A0"/>
                </a:solidFill>
                <a:latin typeface="Arial" charset="0"/>
              </a:rPr>
              <a:t>Exeter and Washington</a:t>
            </a:r>
          </a:p>
          <a:p>
            <a:pPr marL="173038" lvl="1" indent="0">
              <a:spcBef>
                <a:spcPts val="0"/>
              </a:spcBef>
              <a:buFont typeface="Arial"/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Richard </a:t>
            </a:r>
            <a:r>
              <a:rPr lang="en-US" sz="1400" b="1" dirty="0" err="1">
                <a:solidFill>
                  <a:srgbClr val="7030A0"/>
                </a:solidFill>
                <a:latin typeface="Arial" charset="0"/>
              </a:rPr>
              <a:t>Oram</a:t>
            </a:r>
            <a:endParaRPr lang="en-US" sz="1400" b="1" dirty="0">
              <a:solidFill>
                <a:srgbClr val="7030A0"/>
              </a:solidFill>
              <a:latin typeface="Arial" charset="0"/>
            </a:endParaRPr>
          </a:p>
          <a:p>
            <a:pPr marL="173038" lvl="1" indent="0">
              <a:spcBef>
                <a:spcPts val="0"/>
              </a:spcBef>
              <a:buFont typeface="Arial"/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Jonathan </a:t>
            </a:r>
            <a:r>
              <a:rPr lang="en-US" sz="1400" b="1" dirty="0" err="1">
                <a:solidFill>
                  <a:srgbClr val="7030A0"/>
                </a:solidFill>
                <a:latin typeface="Arial" charset="0"/>
              </a:rPr>
              <a:t>Fieldsend</a:t>
            </a:r>
            <a:endParaRPr lang="en-US" sz="1400" b="1" dirty="0">
              <a:solidFill>
                <a:srgbClr val="7030A0"/>
              </a:solidFill>
              <a:latin typeface="Arial" charset="0"/>
            </a:endParaRPr>
          </a:p>
          <a:p>
            <a:pPr marL="173038" lvl="1" indent="0">
              <a:spcBef>
                <a:spcPts val="0"/>
              </a:spcBef>
              <a:buFont typeface="Arial"/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Lauric </a:t>
            </a:r>
            <a:r>
              <a:rPr lang="en-US" sz="1400" b="1" dirty="0" err="1">
                <a:solidFill>
                  <a:srgbClr val="7030A0"/>
                </a:solidFill>
                <a:latin typeface="Arial" charset="0"/>
              </a:rPr>
              <a:t>Ferrat</a:t>
            </a:r>
            <a:endParaRPr lang="en-US" sz="1400" b="1" dirty="0">
              <a:solidFill>
                <a:srgbClr val="7030A0"/>
              </a:solidFill>
              <a:latin typeface="Arial" charset="0"/>
            </a:endParaRPr>
          </a:p>
          <a:p>
            <a:pPr marL="173038" lvl="1" indent="0">
              <a:spcBef>
                <a:spcPts val="0"/>
              </a:spcBef>
              <a:buFont typeface="Arial"/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William Hagopian</a:t>
            </a:r>
            <a:endParaRPr lang="en-US" sz="1600" b="1" dirty="0">
              <a:solidFill>
                <a:srgbClr val="7030A0"/>
              </a:solidFill>
              <a:latin typeface="Arial" charset="0"/>
            </a:endParaRPr>
          </a:p>
          <a:p>
            <a:pPr marL="0" indent="0">
              <a:lnSpc>
                <a:spcPct val="80000"/>
              </a:lnSpc>
              <a:buFont typeface="Arial"/>
              <a:buNone/>
            </a:pPr>
            <a:endParaRPr lang="en-US" sz="1600" b="1" dirty="0">
              <a:solidFill>
                <a:srgbClr val="7030A0"/>
              </a:solidFill>
              <a:latin typeface="Arial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66C4323-D3FA-1A09-11F6-8B0C28CA81C5}"/>
              </a:ext>
            </a:extLst>
          </p:cNvPr>
          <p:cNvSpPr txBox="1">
            <a:spLocks noChangeArrowheads="1"/>
          </p:cNvSpPr>
          <p:nvPr/>
        </p:nvSpPr>
        <p:spPr>
          <a:xfrm>
            <a:off x="8612387" y="1789661"/>
            <a:ext cx="3097618" cy="13716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Arial"/>
              <a:buNone/>
            </a:pPr>
            <a:r>
              <a:rPr lang="en-US" sz="1600" b="1" i="1" dirty="0">
                <a:solidFill>
                  <a:srgbClr val="7030A0"/>
                </a:solidFill>
                <a:latin typeface="Arial" charset="0"/>
              </a:rPr>
              <a:t>University of Colorado</a:t>
            </a:r>
          </a:p>
          <a:p>
            <a:pPr marL="173038" lvl="1" indent="0">
              <a:spcBef>
                <a:spcPts val="0"/>
              </a:spcBef>
              <a:buFont typeface="Arial"/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G. Todd Alonso </a:t>
            </a:r>
          </a:p>
          <a:p>
            <a:pPr marL="173038" lvl="1" indent="0">
              <a:spcBef>
                <a:spcPts val="0"/>
              </a:spcBef>
              <a:buFont typeface="Arial"/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Kelly Anderson</a:t>
            </a:r>
          </a:p>
          <a:p>
            <a:pPr marL="173038" lvl="1" indent="0">
              <a:spcBef>
                <a:spcPts val="0"/>
              </a:spcBef>
              <a:buFont typeface="Arial"/>
              <a:buNone/>
            </a:pPr>
            <a:r>
              <a:rPr lang="en-US" sz="1400" b="1" dirty="0">
                <a:solidFill>
                  <a:srgbClr val="7030A0"/>
                </a:solidFill>
                <a:latin typeface="Arial" charset="0"/>
              </a:rPr>
              <a:t>Laura Pyle</a:t>
            </a:r>
            <a:endParaRPr lang="en-US" sz="1600" b="1" dirty="0">
              <a:solidFill>
                <a:srgbClr val="7030A0"/>
              </a:solidFill>
              <a:latin typeface="Arial" charset="0"/>
            </a:endParaRPr>
          </a:p>
          <a:p>
            <a:pPr marL="0" indent="0">
              <a:lnSpc>
                <a:spcPct val="80000"/>
              </a:lnSpc>
              <a:buFont typeface="Arial"/>
              <a:buNone/>
            </a:pPr>
            <a:endParaRPr lang="en-US" sz="1600" b="1" dirty="0">
              <a:solidFill>
                <a:srgbClr val="7030A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35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00"/>
    </mc:Choice>
    <mc:Fallback xmlns="">
      <p:transition spd="slow" advTm="49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C3708-095D-FB48-AB74-303928F4B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and future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2B8EB-9F58-8247-A05E-24DC59AB0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en-US" sz="2600" dirty="0"/>
              <a:t>User choice on frequency and screening method</a:t>
            </a:r>
          </a:p>
          <a:p>
            <a:r>
              <a:rPr lang="en-US" sz="2600" dirty="0"/>
              <a:t>Allow screening and monitoring prices to vary by setting</a:t>
            </a:r>
          </a:p>
          <a:p>
            <a:r>
              <a:rPr lang="en-US" sz="2600" dirty="0"/>
              <a:t>Apply short- and long-term health benefits with and without interventions</a:t>
            </a:r>
          </a:p>
          <a:p>
            <a:r>
              <a:rPr lang="en-US" sz="2600" dirty="0"/>
              <a:t>Applications to celiac disease </a:t>
            </a:r>
          </a:p>
          <a:p>
            <a:r>
              <a:rPr lang="en-US" sz="2600" dirty="0"/>
              <a:t>Pharmaceutical companies can weigh investment decisions </a:t>
            </a:r>
          </a:p>
          <a:p>
            <a:r>
              <a:rPr lang="en-US" sz="2600" dirty="0"/>
              <a:t>Open source format allows for efficient evidence updates when new interventions or approaches become available  </a:t>
            </a:r>
          </a:p>
        </p:txBody>
      </p:sp>
    </p:spTree>
    <p:extLst>
      <p:ext uri="{BB962C8B-B14F-4D97-AF65-F5344CB8AC3E}">
        <p14:creationId xmlns:p14="http://schemas.microsoft.com/office/powerpoint/2010/main" val="1326312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9B980-1179-2847-AE0A-879B41934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C2950-7B33-964A-9C55-BED9CBDF1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670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Cost-effectiveness can help us understand trade-offs between resources used and health benefits gained</a:t>
            </a:r>
          </a:p>
          <a:p>
            <a:pPr lvl="1"/>
            <a:r>
              <a:rPr lang="en-US" dirty="0"/>
              <a:t>Optimization tools synthesize and quantify evidence to output updated cost-effectiveness estimates </a:t>
            </a:r>
          </a:p>
          <a:p>
            <a:r>
              <a:rPr lang="en-US" dirty="0"/>
              <a:t>As we add resource use, important to estimate net health benefits and attempt to reduce low value care elsewhere</a:t>
            </a:r>
          </a:p>
          <a:p>
            <a:r>
              <a:rPr lang="en-US" dirty="0"/>
              <a:t>Societal value can be defined from those with and without eventual type 1 diabetes diagnosis</a:t>
            </a:r>
          </a:p>
        </p:txBody>
      </p:sp>
    </p:spTree>
    <p:extLst>
      <p:ext uri="{BB962C8B-B14F-4D97-AF65-F5344CB8AC3E}">
        <p14:creationId xmlns:p14="http://schemas.microsoft.com/office/powerpoint/2010/main" val="23664985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Audience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Contact Information:</a:t>
            </a:r>
          </a:p>
          <a:p>
            <a:pPr lvl="1"/>
            <a:r>
              <a:rPr lang="en-US" sz="3200" dirty="0">
                <a:hlinkClick r:id="rId2"/>
              </a:rPr>
              <a:t>Robert.McQueen@</a:t>
            </a:r>
            <a:r>
              <a:rPr lang="en-US" sz="3200" dirty="0">
                <a:hlinkClick r:id="rId3"/>
              </a:rPr>
              <a:t>cuanschutz</a:t>
            </a:r>
            <a:r>
              <a:rPr lang="en-US" sz="3200" dirty="0">
                <a:hlinkClick r:id="rId2"/>
              </a:rPr>
              <a:t>.edu</a:t>
            </a:r>
            <a:endParaRPr lang="en-US" sz="3200" dirty="0"/>
          </a:p>
          <a:p>
            <a:pPr marL="548640" lvl="1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522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9B274-9A76-4C4F-8003-9C0884702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Platforms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91AA1-B850-6440-9461-8F1FEE6D8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15527"/>
            <a:ext cx="10515600" cy="927971"/>
          </a:xfrm>
        </p:spPr>
        <p:txBody>
          <a:bodyPr/>
          <a:lstStyle/>
          <a:p>
            <a:r>
              <a:rPr lang="en-US" dirty="0"/>
              <a:t>Dr. </a:t>
            </a:r>
            <a:r>
              <a:rPr lang="en-US" dirty="0" err="1"/>
              <a:t>Ferrat</a:t>
            </a:r>
            <a:r>
              <a:rPr lang="en-US" dirty="0"/>
              <a:t> developed preliminary </a:t>
            </a:r>
            <a:r>
              <a:rPr lang="en-US" dirty="0" err="1"/>
              <a:t>Rshiny</a:t>
            </a:r>
            <a:r>
              <a:rPr lang="en-US" dirty="0"/>
              <a:t> platforms we will build on for the optimization tool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F55AF9-9B01-5D4B-830F-3E73B6DD7B3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4473" y="1564245"/>
            <a:ext cx="7311142" cy="32739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7F8496-B7EF-434D-BC63-4ED55B1420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807" y="1564245"/>
            <a:ext cx="2967851" cy="327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516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643" y="274638"/>
            <a:ext cx="10707846" cy="952279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685" y="1681465"/>
            <a:ext cx="11587397" cy="3611987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endParaRPr lang="en-US" b="1" dirty="0"/>
          </a:p>
          <a:p>
            <a:pPr marL="457200" indent="-457200">
              <a:spcBef>
                <a:spcPts val="1200"/>
              </a:spcBef>
              <a:buFontTx/>
              <a:buAutoNum type="arabicPeriod" startAt="4"/>
            </a:pPr>
            <a:endParaRPr lang="en-US" sz="3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7FC49-4FA3-FF4E-AF12-B8D654846B6B}" type="slidenum"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0ABA32A-1797-AD49-9919-39A810C067B6}"/>
              </a:ext>
            </a:extLst>
          </p:cNvPr>
          <p:cNvSpPr txBox="1">
            <a:spLocks/>
          </p:cNvSpPr>
          <p:nvPr/>
        </p:nvSpPr>
        <p:spPr>
          <a:xfrm>
            <a:off x="902970" y="744855"/>
            <a:ext cx="9601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>
                <a:solidFill>
                  <a:prstClr val="black"/>
                </a:solidFill>
                <a:latin typeface="Helvetica" pitchFamily="2" charset="0"/>
              </a:rPr>
              <a:t>At the start of ASK, we asked the question…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6C9DEC-5F23-E64A-A7C9-4D0A2E1BE2F5}"/>
              </a:ext>
            </a:extLst>
          </p:cNvPr>
          <p:cNvSpPr/>
          <p:nvPr/>
        </p:nvSpPr>
        <p:spPr>
          <a:xfrm>
            <a:off x="1089990" y="1607682"/>
            <a:ext cx="96104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What clinical benchmarks are needed to meet commonly cited cost-effectiveness thresholds of screening from </a:t>
            </a:r>
            <a:r>
              <a:rPr kumimoji="0" lang="en-US" sz="2800" b="0" i="1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ASK program </a:t>
            </a:r>
            <a:r>
              <a:rPr lang="en-US" sz="2800" i="1" dirty="0">
                <a:solidFill>
                  <a:prstClr val="black"/>
                </a:solidFill>
                <a:latin typeface="Helvetica" pitchFamily="2" charset="0"/>
              </a:rPr>
              <a:t>and</a:t>
            </a:r>
            <a:r>
              <a:rPr kumimoji="0" lang="en-US" sz="2800" b="0" i="1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routine practice?</a:t>
            </a:r>
            <a:endParaRPr kumimoji="0" lang="en-US" sz="2800" b="0" i="1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57FE98-573D-2246-B29B-5E7E60D8E93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4857" y="3299552"/>
            <a:ext cx="6375400" cy="19939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665BDD7-DC23-C54C-BF92-C965C580E104}"/>
              </a:ext>
            </a:extLst>
          </p:cNvPr>
          <p:cNvSpPr/>
          <p:nvPr/>
        </p:nvSpPr>
        <p:spPr>
          <a:xfrm>
            <a:off x="70288" y="5624889"/>
            <a:ext cx="1159594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0" marR="0" lvl="0" indent="-5486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McQueen et al. Cost and Cost-Effectiveness of Large-Scale Screening for Type 1 Diabetes in Colorado. Diabetes Care 2020</a:t>
            </a:r>
          </a:p>
        </p:txBody>
      </p:sp>
    </p:spTree>
    <p:extLst>
      <p:ext uri="{BB962C8B-B14F-4D97-AF65-F5344CB8AC3E}">
        <p14:creationId xmlns:p14="http://schemas.microsoft.com/office/powerpoint/2010/main" val="192607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074"/>
    </mc:Choice>
    <mc:Fallback xmlns="">
      <p:transition spd="slow" advTm="2807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2E2A3-3482-8642-91EF-CF8B39594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76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Cost-effectiveness rapid primer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A06AE-4B28-304E-91AD-F583DB463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1540"/>
            <a:ext cx="10721009" cy="4351338"/>
          </a:xfrm>
        </p:spPr>
        <p:txBody>
          <a:bodyPr>
            <a:normAutofit/>
          </a:bodyPr>
          <a:lstStyle/>
          <a:p>
            <a:r>
              <a:rPr lang="en-US" dirty="0"/>
              <a:t>Quantitative evidence synthesis method often calculated as the ratio of difference in cost to difference in effectiveness</a:t>
            </a:r>
            <a:endParaRPr lang="en-US" sz="2400" dirty="0"/>
          </a:p>
          <a:p>
            <a:pPr marL="0" indent="0" algn="ctr">
              <a:buNone/>
            </a:pPr>
            <a:endParaRPr lang="en-US" i="1" dirty="0"/>
          </a:p>
          <a:p>
            <a:pPr marL="0" indent="0" algn="ctr">
              <a:buNone/>
            </a:pPr>
            <a:r>
              <a:rPr lang="en-US" i="1" dirty="0"/>
              <a:t>ICER = ∆C / ∆E = (</a:t>
            </a:r>
            <a:r>
              <a:rPr lang="en-US" i="1" dirty="0" err="1"/>
              <a:t>C</a:t>
            </a:r>
            <a:r>
              <a:rPr lang="en-US" i="1" baseline="-25000" dirty="0" err="1"/>
              <a:t>new</a:t>
            </a:r>
            <a:r>
              <a:rPr lang="en-US" i="1" baseline="-25000" dirty="0"/>
              <a:t> approach </a:t>
            </a:r>
            <a:r>
              <a:rPr lang="en-US" i="1" dirty="0"/>
              <a:t>– </a:t>
            </a:r>
            <a:r>
              <a:rPr lang="en-US" i="1" dirty="0" err="1"/>
              <a:t>C</a:t>
            </a:r>
            <a:r>
              <a:rPr lang="en-US" i="1" baseline="-25000" dirty="0" err="1"/>
              <a:t>usual</a:t>
            </a:r>
            <a:r>
              <a:rPr lang="en-US" i="1" baseline="-25000" dirty="0"/>
              <a:t> care</a:t>
            </a:r>
            <a:r>
              <a:rPr lang="en-US" i="1" dirty="0"/>
              <a:t>) / (</a:t>
            </a:r>
            <a:r>
              <a:rPr lang="en-US" i="1" dirty="0" err="1"/>
              <a:t>E</a:t>
            </a:r>
            <a:r>
              <a:rPr lang="en-US" i="1" baseline="-25000" dirty="0" err="1"/>
              <a:t>new</a:t>
            </a:r>
            <a:r>
              <a:rPr lang="en-US" i="1" baseline="-25000" dirty="0"/>
              <a:t> approach </a:t>
            </a:r>
            <a:r>
              <a:rPr lang="en-US" i="1" dirty="0"/>
              <a:t>– </a:t>
            </a:r>
            <a:r>
              <a:rPr lang="en-US" i="1" dirty="0" err="1"/>
              <a:t>E</a:t>
            </a:r>
            <a:r>
              <a:rPr lang="en-US" i="1" baseline="-25000" dirty="0" err="1"/>
              <a:t>usual</a:t>
            </a:r>
            <a:r>
              <a:rPr lang="en-US" i="1" baseline="-25000" dirty="0"/>
              <a:t> care</a:t>
            </a:r>
            <a:r>
              <a:rPr lang="en-US" i="1" dirty="0"/>
              <a:t>)</a:t>
            </a:r>
            <a:endParaRPr lang="en-US" dirty="0"/>
          </a:p>
          <a:p>
            <a:endParaRPr lang="en-US" dirty="0"/>
          </a:p>
          <a:p>
            <a:r>
              <a:rPr lang="en-US" dirty="0"/>
              <a:t>As we add to the numerator, need continued spread in the denominator to achieve efficient use of limited resources</a:t>
            </a:r>
          </a:p>
        </p:txBody>
      </p:sp>
    </p:spTree>
    <p:extLst>
      <p:ext uri="{BB962C8B-B14F-4D97-AF65-F5344CB8AC3E}">
        <p14:creationId xmlns:p14="http://schemas.microsoft.com/office/powerpoint/2010/main" val="98125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785"/>
    </mc:Choice>
    <mc:Fallback xmlns="">
      <p:transition spd="slow" advTm="6078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2E2A3-3482-8642-91EF-CF8B39594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76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What’s next for estimating the cost-effectiveness of screening?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A06AE-4B28-304E-91AD-F583DB463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495" y="1928058"/>
            <a:ext cx="10721009" cy="3548562"/>
          </a:xfrm>
        </p:spPr>
        <p:txBody>
          <a:bodyPr>
            <a:normAutofit/>
          </a:bodyPr>
          <a:lstStyle/>
          <a:p>
            <a:r>
              <a:rPr lang="en-US" dirty="0"/>
              <a:t>Today we observed multiple additions to the “numerator” (i.e., resources) with varying degrees of clarity on the “denominator” (i.e., net health benefit)</a:t>
            </a:r>
          </a:p>
          <a:p>
            <a:endParaRPr lang="en-US" b="1" i="1" dirty="0"/>
          </a:p>
          <a:p>
            <a:r>
              <a:rPr lang="en-US" b="1" i="1" dirty="0"/>
              <a:t>New challenge question</a:t>
            </a:r>
            <a:r>
              <a:rPr lang="en-US" dirty="0"/>
              <a:t>: </a:t>
            </a:r>
            <a:r>
              <a:rPr lang="en-US" i="1" dirty="0"/>
              <a:t>what is the most efficient way to combine screening, monitoring, and interventions to achieve maximum health benefits? </a:t>
            </a:r>
          </a:p>
        </p:txBody>
      </p:sp>
    </p:spTree>
    <p:extLst>
      <p:ext uri="{BB962C8B-B14F-4D97-AF65-F5344CB8AC3E}">
        <p14:creationId xmlns:p14="http://schemas.microsoft.com/office/powerpoint/2010/main" val="131536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785"/>
    </mc:Choice>
    <mc:Fallback xmlns="">
      <p:transition spd="slow" advTm="6078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C163B-4938-9444-ADBB-83A41A16A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4425"/>
            <a:ext cx="11107678" cy="1325563"/>
          </a:xfrm>
        </p:spPr>
        <p:txBody>
          <a:bodyPr>
            <a:normAutofit/>
          </a:bodyPr>
          <a:lstStyle/>
          <a:p>
            <a:r>
              <a:rPr lang="en-US" sz="4000" dirty="0"/>
              <a:t>Contributions to cost-effectiveness of screening: resource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2170E-7059-4047-99E1-506A35D43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829" y="1827865"/>
            <a:ext cx="11019817" cy="4351338"/>
          </a:xfrm>
        </p:spPr>
        <p:txBody>
          <a:bodyPr>
            <a:normAutofit/>
          </a:bodyPr>
          <a:lstStyle/>
          <a:p>
            <a:r>
              <a:rPr lang="en-US" i="1" dirty="0"/>
              <a:t>Population and setting</a:t>
            </a:r>
            <a:r>
              <a:rPr lang="en-US" dirty="0"/>
              <a:t>: routine care general population, relatives with type 1 diabetes</a:t>
            </a:r>
          </a:p>
          <a:p>
            <a:r>
              <a:rPr lang="en-US" i="1" dirty="0"/>
              <a:t>Frequency and screening approaches</a:t>
            </a:r>
            <a:r>
              <a:rPr lang="en-US" dirty="0"/>
              <a:t>: islet autoantibody, genetics based, combinations</a:t>
            </a:r>
          </a:p>
          <a:p>
            <a:r>
              <a:rPr lang="en-US" i="1" dirty="0"/>
              <a:t>Monitoring</a:t>
            </a:r>
            <a:r>
              <a:rPr lang="en-US" dirty="0"/>
              <a:t>: parental education and awareness, glycemic monitoring (CGMs, HbA1c, etc.)</a:t>
            </a:r>
          </a:p>
          <a:p>
            <a:r>
              <a:rPr lang="en-US" i="1" dirty="0"/>
              <a:t>Use of therapeutic interventions</a:t>
            </a:r>
            <a:r>
              <a:rPr lang="en-US" dirty="0"/>
              <a:t>: T cell immune modulators, antigen specific therapies, among many pipeline therapies</a:t>
            </a:r>
          </a:p>
        </p:txBody>
      </p:sp>
    </p:spTree>
    <p:extLst>
      <p:ext uri="{BB962C8B-B14F-4D97-AF65-F5344CB8AC3E}">
        <p14:creationId xmlns:p14="http://schemas.microsoft.com/office/powerpoint/2010/main" val="2537455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C163B-4938-9444-ADBB-83A41A16A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84425"/>
            <a:ext cx="11210365" cy="1325563"/>
          </a:xfrm>
        </p:spPr>
        <p:txBody>
          <a:bodyPr>
            <a:normAutofit/>
          </a:bodyPr>
          <a:lstStyle/>
          <a:p>
            <a:r>
              <a:rPr lang="en-US" sz="4000" dirty="0"/>
              <a:t>Contributions to cost-effectiveness of screening: health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2170E-7059-4047-99E1-506A35D43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786715"/>
            <a:ext cx="10873904" cy="4351338"/>
          </a:xfrm>
        </p:spPr>
        <p:txBody>
          <a:bodyPr>
            <a:normAutofit/>
          </a:bodyPr>
          <a:lstStyle/>
          <a:p>
            <a:r>
              <a:rPr lang="en-US" i="1" dirty="0"/>
              <a:t>DKA rate reduction</a:t>
            </a:r>
            <a:r>
              <a:rPr lang="en-US" dirty="0"/>
              <a:t>: higher DKA risk at baseline increases potential health benefits</a:t>
            </a:r>
          </a:p>
          <a:p>
            <a:pPr lvl="1"/>
            <a:r>
              <a:rPr lang="en-US" i="1" dirty="0"/>
              <a:t>Glycemic control improvements</a:t>
            </a:r>
            <a:r>
              <a:rPr lang="en-US" dirty="0"/>
              <a:t>: impacts both quality and quantity of life</a:t>
            </a:r>
            <a:endParaRPr lang="en-US" i="1" dirty="0"/>
          </a:p>
          <a:p>
            <a:r>
              <a:rPr lang="en-US" i="1" dirty="0"/>
              <a:t>Delay and potential prevention of type 1 diabetes</a:t>
            </a:r>
            <a:r>
              <a:rPr lang="en-US" dirty="0"/>
              <a:t>: quantity and quality of life benefits to those with and without eventual diagnosis</a:t>
            </a:r>
          </a:p>
          <a:p>
            <a:r>
              <a:rPr lang="en-US" i="1" dirty="0"/>
              <a:t>Psychosocial aspects: </a:t>
            </a:r>
            <a:r>
              <a:rPr lang="en-US" dirty="0"/>
              <a:t>quality of life benefits to those with and without eventual diagnosis</a:t>
            </a:r>
            <a:endParaRPr lang="en-US" i="1" dirty="0"/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92092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05DC6-A3C2-A445-B997-F6BB8E830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545" y="2258794"/>
            <a:ext cx="10766899" cy="15220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New Contributions and Controversies on Costs of Screening, Monitoring, and Therapeutic Interventions</a:t>
            </a:r>
            <a:br>
              <a:rPr lang="en-US" dirty="0"/>
            </a:br>
            <a:br>
              <a:rPr lang="en-US" dirty="0"/>
            </a:br>
            <a:r>
              <a:rPr lang="en-US" i="1" dirty="0"/>
              <a:t>Cost = price x quantity of resources</a:t>
            </a:r>
          </a:p>
        </p:txBody>
      </p:sp>
    </p:spTree>
    <p:extLst>
      <p:ext uri="{BB962C8B-B14F-4D97-AF65-F5344CB8AC3E}">
        <p14:creationId xmlns:p14="http://schemas.microsoft.com/office/powerpoint/2010/main" val="3229333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18F4C-F2DB-6F4C-B8E9-7AC0F262C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Population and setting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F732D-2331-7049-A18E-0CE5A8560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682262" cy="4351338"/>
          </a:xfrm>
        </p:spPr>
        <p:txBody>
          <a:bodyPr>
            <a:normAutofit/>
          </a:bodyPr>
          <a:lstStyle/>
          <a:p>
            <a:r>
              <a:rPr lang="en-US" sz="2600" dirty="0"/>
              <a:t>Findings from Fr1da suggest ~$7,000-$9,000 per case diagnosed in Bavaria (</a:t>
            </a:r>
            <a:r>
              <a:rPr lang="en-US" sz="2600" b="1" dirty="0"/>
              <a:t>Ziegler</a:t>
            </a:r>
            <a:r>
              <a:rPr lang="en-US" sz="2600" dirty="0"/>
              <a:t>) vs. ASK ~$14,000 per case detected in Colorado</a:t>
            </a:r>
          </a:p>
          <a:p>
            <a:pPr lvl="1"/>
            <a:r>
              <a:rPr lang="en-US" sz="2200" dirty="0"/>
              <a:t>Reason for difference noted by Karl et al: “the cost of health care services are much higher in the U.S. than in Germany or other European countries”</a:t>
            </a:r>
          </a:p>
          <a:p>
            <a:r>
              <a:rPr lang="en-US" sz="2600" dirty="0"/>
              <a:t>Important distinction: utilization is similar across countries but prices are higher in the United States</a:t>
            </a:r>
          </a:p>
          <a:p>
            <a:r>
              <a:rPr lang="en-US" sz="2600" i="1" dirty="0"/>
              <a:t>Key takeaway: prices may impact the scale of screening achievable depending on country and health system financing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5C1442-0635-E64A-BCCD-0D4AEB06ADD3}"/>
              </a:ext>
            </a:extLst>
          </p:cNvPr>
          <p:cNvSpPr txBox="1"/>
          <p:nvPr/>
        </p:nvSpPr>
        <p:spPr>
          <a:xfrm>
            <a:off x="81825" y="5886177"/>
            <a:ext cx="1120626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Helvetica" pitchFamily="2" charset="0"/>
              </a:rPr>
              <a:t>Karl et al. Costs of Public Health Screening of Children for </a:t>
            </a:r>
            <a:r>
              <a:rPr lang="en-US" sz="1050" dirty="0" err="1">
                <a:latin typeface="Helvetica" pitchFamily="2" charset="0"/>
              </a:rPr>
              <a:t>Presymptomatic</a:t>
            </a:r>
            <a:r>
              <a:rPr lang="en-US" sz="1050" dirty="0">
                <a:latin typeface="Helvetica" pitchFamily="2" charset="0"/>
              </a:rPr>
              <a:t> Type 1 Diabetes in Bavaria, Germany. Diabetes Care 2022. </a:t>
            </a:r>
          </a:p>
          <a:p>
            <a:r>
              <a:rPr lang="en-US" sz="1050" dirty="0">
                <a:latin typeface="Helvetica" pitchFamily="2" charset="0"/>
              </a:rPr>
              <a:t>Anderson et al. It’s Still the Prices, Stupid: Why The US Spends So Much on Health Care, And a Tribute to Uwe Reinhardt. Health Affairs 2019</a:t>
            </a:r>
          </a:p>
        </p:txBody>
      </p:sp>
    </p:spTree>
    <p:extLst>
      <p:ext uri="{BB962C8B-B14F-4D97-AF65-F5344CB8AC3E}">
        <p14:creationId xmlns:p14="http://schemas.microsoft.com/office/powerpoint/2010/main" val="1934590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9B94148-1755-47EA-96F7-FB8652A11F3C}" vid="{802D6A5A-D7A7-44AC-8A09-B53E4E1464DF}"/>
    </a:ext>
  </a:extLst>
</a:theme>
</file>

<file path=ppt/theme/theme2.xml><?xml version="1.0" encoding="utf-8"?>
<a:theme xmlns:a="http://schemas.openxmlformats.org/drawingml/2006/main" name="1_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DF6632"/>
      </a:accent2>
      <a:accent3>
        <a:srgbClr val="8EBE3F"/>
      </a:accent3>
      <a:accent4>
        <a:srgbClr val="80387B"/>
      </a:accent4>
      <a:accent5>
        <a:srgbClr val="12A9D9"/>
      </a:accent5>
      <a:accent6>
        <a:srgbClr val="EFA53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7_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9B94148-1755-47EA-96F7-FB8652A11F3C}" vid="{802D6A5A-D7A7-44AC-8A09-B53E4E1464D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SOP PP Template</Template>
  <TotalTime>9643</TotalTime>
  <Words>1419</Words>
  <Application>Microsoft Macintosh PowerPoint</Application>
  <PresentationFormat>Widescreen</PresentationFormat>
  <Paragraphs>156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Meiryo</vt:lpstr>
      <vt:lpstr>Arial</vt:lpstr>
      <vt:lpstr>Bell MT</vt:lpstr>
      <vt:lpstr>Calibri</vt:lpstr>
      <vt:lpstr>Helvetica</vt:lpstr>
      <vt:lpstr>Times New Roman</vt:lpstr>
      <vt:lpstr>Wingdings</vt:lpstr>
      <vt:lpstr>Office Theme</vt:lpstr>
      <vt:lpstr>1_Office Theme</vt:lpstr>
      <vt:lpstr>7_Office Theme</vt:lpstr>
      <vt:lpstr>2_Office Theme</vt:lpstr>
      <vt:lpstr>PowerPoint Presentation</vt:lpstr>
      <vt:lpstr>Acknowledgements</vt:lpstr>
      <vt:lpstr> </vt:lpstr>
      <vt:lpstr>Cost-effectiveness rapid primer</vt:lpstr>
      <vt:lpstr>What’s next for estimating the cost-effectiveness of screening?</vt:lpstr>
      <vt:lpstr>Contributions to cost-effectiveness of screening: resource use</vt:lpstr>
      <vt:lpstr>Contributions to cost-effectiveness of screening: health benefits</vt:lpstr>
      <vt:lpstr>New Contributions and Controversies on Costs of Screening, Monitoring, and Therapeutic Interventions  Cost = price x quantity of resources</vt:lpstr>
      <vt:lpstr>Population and setting</vt:lpstr>
      <vt:lpstr>Frequency and screening approaches</vt:lpstr>
      <vt:lpstr>Interventions</vt:lpstr>
      <vt:lpstr>New Contributions and Controversies on Net Health Benefits* from Screening  Net health benefit = quality + quantity of life</vt:lpstr>
      <vt:lpstr>DKA rate reduction</vt:lpstr>
      <vt:lpstr>Use of therapeutic interventions</vt:lpstr>
      <vt:lpstr>Psychosocial aspects of screening</vt:lpstr>
      <vt:lpstr>Reflecting back on our updated challenge question</vt:lpstr>
      <vt:lpstr>Clinical and Economic Optimization Overview</vt:lpstr>
      <vt:lpstr>Three step approach</vt:lpstr>
      <vt:lpstr>Simplified Model Diagram</vt:lpstr>
      <vt:lpstr>Implications and future research</vt:lpstr>
      <vt:lpstr>Overall summary </vt:lpstr>
      <vt:lpstr>Audience Discussion</vt:lpstr>
      <vt:lpstr>Preliminary Platforms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Carroll, Heather</dc:creator>
  <cp:lastModifiedBy>McQueen, Robert</cp:lastModifiedBy>
  <cp:revision>159</cp:revision>
  <dcterms:created xsi:type="dcterms:W3CDTF">2019-08-02T22:20:42Z</dcterms:created>
  <dcterms:modified xsi:type="dcterms:W3CDTF">2022-11-10T18:32:05Z</dcterms:modified>
</cp:coreProperties>
</file>