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5" r:id="rId1"/>
  </p:sldMasterIdLst>
  <p:notesMasterIdLst>
    <p:notesMasterId r:id="rId19"/>
  </p:notesMasterIdLst>
  <p:sldIdLst>
    <p:sldId id="256" r:id="rId2"/>
    <p:sldId id="257" r:id="rId3"/>
    <p:sldId id="258" r:id="rId4"/>
    <p:sldId id="301" r:id="rId5"/>
    <p:sldId id="302" r:id="rId6"/>
    <p:sldId id="304" r:id="rId7"/>
    <p:sldId id="303" r:id="rId8"/>
    <p:sldId id="312" r:id="rId9"/>
    <p:sldId id="305" r:id="rId10"/>
    <p:sldId id="306" r:id="rId11"/>
    <p:sldId id="314" r:id="rId12"/>
    <p:sldId id="307" r:id="rId13"/>
    <p:sldId id="308" r:id="rId14"/>
    <p:sldId id="309" r:id="rId15"/>
    <p:sldId id="313" r:id="rId16"/>
    <p:sldId id="310" r:id="rId17"/>
    <p:sldId id="31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24"/>
    <p:restoredTop sz="50917"/>
  </p:normalViewPr>
  <p:slideViewPr>
    <p:cSldViewPr snapToGrid="0">
      <p:cViewPr varScale="1">
        <p:scale>
          <a:sx n="59" d="100"/>
          <a:sy n="59" d="100"/>
        </p:scale>
        <p:origin x="2536" y="18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73C52C-2A28-4D8F-87F2-B0D43E2E49A5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9EC9F718-DDFF-40D1-A503-420E88C89E33}">
      <dgm:prSet/>
      <dgm:spPr/>
      <dgm:t>
        <a:bodyPr/>
        <a:lstStyle/>
        <a:p>
          <a:r>
            <a:rPr lang="en-US"/>
            <a:t>Cognitive – Risk Perception</a:t>
          </a:r>
        </a:p>
      </dgm:t>
    </dgm:pt>
    <dgm:pt modelId="{68590E5C-D79D-4D56-B4FE-C79920AC6986}" type="parTrans" cxnId="{1B26E502-3BD2-462E-9FF7-3DCF36F6C807}">
      <dgm:prSet/>
      <dgm:spPr/>
      <dgm:t>
        <a:bodyPr/>
        <a:lstStyle/>
        <a:p>
          <a:endParaRPr lang="en-US"/>
        </a:p>
      </dgm:t>
    </dgm:pt>
    <dgm:pt modelId="{CA4C821B-668E-4961-B1BC-6E1069C29593}" type="sibTrans" cxnId="{1B26E502-3BD2-462E-9FF7-3DCF36F6C807}">
      <dgm:prSet/>
      <dgm:spPr/>
      <dgm:t>
        <a:bodyPr/>
        <a:lstStyle/>
        <a:p>
          <a:endParaRPr lang="en-US"/>
        </a:p>
      </dgm:t>
    </dgm:pt>
    <dgm:pt modelId="{555F7569-BE04-4FB3-9761-816495C2E2A2}">
      <dgm:prSet/>
      <dgm:spPr/>
      <dgm:t>
        <a:bodyPr/>
        <a:lstStyle/>
        <a:p>
          <a:r>
            <a:rPr lang="en-US"/>
            <a:t>Emotional – Anxiety</a:t>
          </a:r>
        </a:p>
      </dgm:t>
    </dgm:pt>
    <dgm:pt modelId="{F6642B30-2066-4942-B89A-2EF361A86991}" type="parTrans" cxnId="{1A25B3CC-64BF-4840-965F-D5C757267965}">
      <dgm:prSet/>
      <dgm:spPr/>
      <dgm:t>
        <a:bodyPr/>
        <a:lstStyle/>
        <a:p>
          <a:endParaRPr lang="en-US"/>
        </a:p>
      </dgm:t>
    </dgm:pt>
    <dgm:pt modelId="{9EA9137E-B9B1-4A1A-960A-1F27E3317D80}" type="sibTrans" cxnId="{1A25B3CC-64BF-4840-965F-D5C757267965}">
      <dgm:prSet/>
      <dgm:spPr/>
      <dgm:t>
        <a:bodyPr/>
        <a:lstStyle/>
        <a:p>
          <a:endParaRPr lang="en-US"/>
        </a:p>
      </dgm:t>
    </dgm:pt>
    <dgm:pt modelId="{D4B693BB-B526-4957-B5C0-E94345A57266}">
      <dgm:prSet/>
      <dgm:spPr/>
      <dgm:t>
        <a:bodyPr/>
        <a:lstStyle/>
        <a:p>
          <a:r>
            <a:rPr lang="en-US"/>
            <a:t>Behavioral</a:t>
          </a:r>
        </a:p>
      </dgm:t>
    </dgm:pt>
    <dgm:pt modelId="{715F4E78-7898-42DE-992A-6CBCE0CE392B}" type="parTrans" cxnId="{17CBF239-8183-4CA6-BC42-D11FB6932584}">
      <dgm:prSet/>
      <dgm:spPr/>
      <dgm:t>
        <a:bodyPr/>
        <a:lstStyle/>
        <a:p>
          <a:endParaRPr lang="en-US"/>
        </a:p>
      </dgm:t>
    </dgm:pt>
    <dgm:pt modelId="{ED510D8C-0247-4622-B950-4250B796D8D9}" type="sibTrans" cxnId="{17CBF239-8183-4CA6-BC42-D11FB6932584}">
      <dgm:prSet/>
      <dgm:spPr/>
      <dgm:t>
        <a:bodyPr/>
        <a:lstStyle/>
        <a:p>
          <a:endParaRPr lang="en-US"/>
        </a:p>
      </dgm:t>
    </dgm:pt>
    <dgm:pt modelId="{877C4C09-53B5-454A-9E48-FB60C491F748}" type="pres">
      <dgm:prSet presAssocID="{3273C52C-2A28-4D8F-87F2-B0D43E2E49A5}" presName="root" presStyleCnt="0">
        <dgm:presLayoutVars>
          <dgm:dir/>
          <dgm:resizeHandles val="exact"/>
        </dgm:presLayoutVars>
      </dgm:prSet>
      <dgm:spPr/>
    </dgm:pt>
    <dgm:pt modelId="{D7EE88B6-6B60-47BC-B281-D85B6D060084}" type="pres">
      <dgm:prSet presAssocID="{9EC9F718-DDFF-40D1-A503-420E88C89E33}" presName="compNode" presStyleCnt="0"/>
      <dgm:spPr/>
    </dgm:pt>
    <dgm:pt modelId="{99820959-3A84-4F88-8714-D467F40BD14C}" type="pres">
      <dgm:prSet presAssocID="{9EC9F718-DDFF-40D1-A503-420E88C89E33}" presName="icon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7339E265-805E-4DAA-929B-342F331E2AB3}" type="pres">
      <dgm:prSet presAssocID="{9EC9F718-DDFF-40D1-A503-420E88C89E33}" presName="spaceRect" presStyleCnt="0"/>
      <dgm:spPr/>
    </dgm:pt>
    <dgm:pt modelId="{B8AA7717-976A-4544-ACE0-A104719DB679}" type="pres">
      <dgm:prSet presAssocID="{9EC9F718-DDFF-40D1-A503-420E88C89E33}" presName="textRect" presStyleLbl="revTx" presStyleIdx="0" presStyleCnt="3">
        <dgm:presLayoutVars>
          <dgm:chMax val="1"/>
          <dgm:chPref val="1"/>
        </dgm:presLayoutVars>
      </dgm:prSet>
      <dgm:spPr/>
    </dgm:pt>
    <dgm:pt modelId="{B6CE5C3E-C3BE-42A9-8E87-7F073F0FE862}" type="pres">
      <dgm:prSet presAssocID="{CA4C821B-668E-4961-B1BC-6E1069C29593}" presName="sibTrans" presStyleCnt="0"/>
      <dgm:spPr/>
    </dgm:pt>
    <dgm:pt modelId="{FF65ADA4-699F-467C-9A51-EE6C9CFDB817}" type="pres">
      <dgm:prSet presAssocID="{555F7569-BE04-4FB3-9761-816495C2E2A2}" presName="compNode" presStyleCnt="0"/>
      <dgm:spPr/>
    </dgm:pt>
    <dgm:pt modelId="{8E688957-720B-4C85-8641-AC7C08AB6E86}" type="pres">
      <dgm:prSet presAssocID="{555F7569-BE04-4FB3-9761-816495C2E2A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orried Face with No Fill"/>
        </a:ext>
      </dgm:extLst>
    </dgm:pt>
    <dgm:pt modelId="{63E8D07C-E4B1-4E98-A639-DA1AC1243B36}" type="pres">
      <dgm:prSet presAssocID="{555F7569-BE04-4FB3-9761-816495C2E2A2}" presName="spaceRect" presStyleCnt="0"/>
      <dgm:spPr/>
    </dgm:pt>
    <dgm:pt modelId="{739AA114-E8D2-4EDD-A91E-B0F3DEF709D0}" type="pres">
      <dgm:prSet presAssocID="{555F7569-BE04-4FB3-9761-816495C2E2A2}" presName="textRect" presStyleLbl="revTx" presStyleIdx="1" presStyleCnt="3">
        <dgm:presLayoutVars>
          <dgm:chMax val="1"/>
          <dgm:chPref val="1"/>
        </dgm:presLayoutVars>
      </dgm:prSet>
      <dgm:spPr/>
    </dgm:pt>
    <dgm:pt modelId="{9570F507-F8C7-4BA7-BB0C-E055DA231CDF}" type="pres">
      <dgm:prSet presAssocID="{9EA9137E-B9B1-4A1A-960A-1F27E3317D80}" presName="sibTrans" presStyleCnt="0"/>
      <dgm:spPr/>
    </dgm:pt>
    <dgm:pt modelId="{C13ECEF0-4E2D-4AB3-B623-84BD90742573}" type="pres">
      <dgm:prSet presAssocID="{D4B693BB-B526-4957-B5C0-E94345A57266}" presName="compNode" presStyleCnt="0"/>
      <dgm:spPr/>
    </dgm:pt>
    <dgm:pt modelId="{370E6DFE-0E77-43B3-BE87-6571D335CC0A}" type="pres">
      <dgm:prSet presAssocID="{D4B693BB-B526-4957-B5C0-E94345A5726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3AAB52C5-6C76-415E-A3D6-9014454AA30C}" type="pres">
      <dgm:prSet presAssocID="{D4B693BB-B526-4957-B5C0-E94345A57266}" presName="spaceRect" presStyleCnt="0"/>
      <dgm:spPr/>
    </dgm:pt>
    <dgm:pt modelId="{DAAAD874-FCF4-4659-80D9-3053821CBB4A}" type="pres">
      <dgm:prSet presAssocID="{D4B693BB-B526-4957-B5C0-E94345A57266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1B26E502-3BD2-462E-9FF7-3DCF36F6C807}" srcId="{3273C52C-2A28-4D8F-87F2-B0D43E2E49A5}" destId="{9EC9F718-DDFF-40D1-A503-420E88C89E33}" srcOrd="0" destOrd="0" parTransId="{68590E5C-D79D-4D56-B4FE-C79920AC6986}" sibTransId="{CA4C821B-668E-4961-B1BC-6E1069C29593}"/>
    <dgm:cxn modelId="{17CBF239-8183-4CA6-BC42-D11FB6932584}" srcId="{3273C52C-2A28-4D8F-87F2-B0D43E2E49A5}" destId="{D4B693BB-B526-4957-B5C0-E94345A57266}" srcOrd="2" destOrd="0" parTransId="{715F4E78-7898-42DE-992A-6CBCE0CE392B}" sibTransId="{ED510D8C-0247-4622-B950-4250B796D8D9}"/>
    <dgm:cxn modelId="{7D623C43-3089-7740-8CC9-8E39C8924765}" type="presOf" srcId="{555F7569-BE04-4FB3-9761-816495C2E2A2}" destId="{739AA114-E8D2-4EDD-A91E-B0F3DEF709D0}" srcOrd="0" destOrd="0" presId="urn:microsoft.com/office/officeart/2018/2/layout/IconLabelList"/>
    <dgm:cxn modelId="{64ADD470-EC5F-B842-9A49-38458B5E5291}" type="presOf" srcId="{9EC9F718-DDFF-40D1-A503-420E88C89E33}" destId="{B8AA7717-976A-4544-ACE0-A104719DB679}" srcOrd="0" destOrd="0" presId="urn:microsoft.com/office/officeart/2018/2/layout/IconLabelList"/>
    <dgm:cxn modelId="{0DBFD8B5-58E6-B94E-8D7F-A2D61F257825}" type="presOf" srcId="{D4B693BB-B526-4957-B5C0-E94345A57266}" destId="{DAAAD874-FCF4-4659-80D9-3053821CBB4A}" srcOrd="0" destOrd="0" presId="urn:microsoft.com/office/officeart/2018/2/layout/IconLabelList"/>
    <dgm:cxn modelId="{1A25B3CC-64BF-4840-965F-D5C757267965}" srcId="{3273C52C-2A28-4D8F-87F2-B0D43E2E49A5}" destId="{555F7569-BE04-4FB3-9761-816495C2E2A2}" srcOrd="1" destOrd="0" parTransId="{F6642B30-2066-4942-B89A-2EF361A86991}" sibTransId="{9EA9137E-B9B1-4A1A-960A-1F27E3317D80}"/>
    <dgm:cxn modelId="{DE77B5F8-2F9F-6E46-B24A-AA5A0BE22895}" type="presOf" srcId="{3273C52C-2A28-4D8F-87F2-B0D43E2E49A5}" destId="{877C4C09-53B5-454A-9E48-FB60C491F748}" srcOrd="0" destOrd="0" presId="urn:microsoft.com/office/officeart/2018/2/layout/IconLabelList"/>
    <dgm:cxn modelId="{4305F55D-D71D-0141-A8EF-AB12EFBE89BA}" type="presParOf" srcId="{877C4C09-53B5-454A-9E48-FB60C491F748}" destId="{D7EE88B6-6B60-47BC-B281-D85B6D060084}" srcOrd="0" destOrd="0" presId="urn:microsoft.com/office/officeart/2018/2/layout/IconLabelList"/>
    <dgm:cxn modelId="{90254EA6-E316-F647-8727-9268C9F00FCA}" type="presParOf" srcId="{D7EE88B6-6B60-47BC-B281-D85B6D060084}" destId="{99820959-3A84-4F88-8714-D467F40BD14C}" srcOrd="0" destOrd="0" presId="urn:microsoft.com/office/officeart/2018/2/layout/IconLabelList"/>
    <dgm:cxn modelId="{3D4920AF-1C46-A94B-B6DC-419E8BFDA724}" type="presParOf" srcId="{D7EE88B6-6B60-47BC-B281-D85B6D060084}" destId="{7339E265-805E-4DAA-929B-342F331E2AB3}" srcOrd="1" destOrd="0" presId="urn:microsoft.com/office/officeart/2018/2/layout/IconLabelList"/>
    <dgm:cxn modelId="{E2BA8948-5A28-094E-9A39-A3CA948DAE93}" type="presParOf" srcId="{D7EE88B6-6B60-47BC-B281-D85B6D060084}" destId="{B8AA7717-976A-4544-ACE0-A104719DB679}" srcOrd="2" destOrd="0" presId="urn:microsoft.com/office/officeart/2018/2/layout/IconLabelList"/>
    <dgm:cxn modelId="{7D69FA6D-6C94-2E49-A163-AEE321C7BFD4}" type="presParOf" srcId="{877C4C09-53B5-454A-9E48-FB60C491F748}" destId="{B6CE5C3E-C3BE-42A9-8E87-7F073F0FE862}" srcOrd="1" destOrd="0" presId="urn:microsoft.com/office/officeart/2018/2/layout/IconLabelList"/>
    <dgm:cxn modelId="{AF235ACB-6D21-1F47-9BD2-D4FE80CFDB3E}" type="presParOf" srcId="{877C4C09-53B5-454A-9E48-FB60C491F748}" destId="{FF65ADA4-699F-467C-9A51-EE6C9CFDB817}" srcOrd="2" destOrd="0" presId="urn:microsoft.com/office/officeart/2018/2/layout/IconLabelList"/>
    <dgm:cxn modelId="{BF346C0F-9316-A942-B6FC-38DB7ADA9CBE}" type="presParOf" srcId="{FF65ADA4-699F-467C-9A51-EE6C9CFDB817}" destId="{8E688957-720B-4C85-8641-AC7C08AB6E86}" srcOrd="0" destOrd="0" presId="urn:microsoft.com/office/officeart/2018/2/layout/IconLabelList"/>
    <dgm:cxn modelId="{9DFF89A9-BB26-A74B-96A9-F0454D036D86}" type="presParOf" srcId="{FF65ADA4-699F-467C-9A51-EE6C9CFDB817}" destId="{63E8D07C-E4B1-4E98-A639-DA1AC1243B36}" srcOrd="1" destOrd="0" presId="urn:microsoft.com/office/officeart/2018/2/layout/IconLabelList"/>
    <dgm:cxn modelId="{B04B026C-B4D8-0B40-BF65-452D69C8A4A3}" type="presParOf" srcId="{FF65ADA4-699F-467C-9A51-EE6C9CFDB817}" destId="{739AA114-E8D2-4EDD-A91E-B0F3DEF709D0}" srcOrd="2" destOrd="0" presId="urn:microsoft.com/office/officeart/2018/2/layout/IconLabelList"/>
    <dgm:cxn modelId="{D07B9EAE-2D0E-4143-9A41-996FD0F343C1}" type="presParOf" srcId="{877C4C09-53B5-454A-9E48-FB60C491F748}" destId="{9570F507-F8C7-4BA7-BB0C-E055DA231CDF}" srcOrd="3" destOrd="0" presId="urn:microsoft.com/office/officeart/2018/2/layout/IconLabelList"/>
    <dgm:cxn modelId="{E1BE91F3-2AEA-9045-99D5-7BDB2464B048}" type="presParOf" srcId="{877C4C09-53B5-454A-9E48-FB60C491F748}" destId="{C13ECEF0-4E2D-4AB3-B623-84BD90742573}" srcOrd="4" destOrd="0" presId="urn:microsoft.com/office/officeart/2018/2/layout/IconLabelList"/>
    <dgm:cxn modelId="{4C5EBF0A-039D-C641-87BE-75CD1F08BA88}" type="presParOf" srcId="{C13ECEF0-4E2D-4AB3-B623-84BD90742573}" destId="{370E6DFE-0E77-43B3-BE87-6571D335CC0A}" srcOrd="0" destOrd="0" presId="urn:microsoft.com/office/officeart/2018/2/layout/IconLabelList"/>
    <dgm:cxn modelId="{8A9E96FA-DBBA-5844-8F82-8544EA431A26}" type="presParOf" srcId="{C13ECEF0-4E2D-4AB3-B623-84BD90742573}" destId="{3AAB52C5-6C76-415E-A3D6-9014454AA30C}" srcOrd="1" destOrd="0" presId="urn:microsoft.com/office/officeart/2018/2/layout/IconLabelList"/>
    <dgm:cxn modelId="{44468198-F1D3-B345-B7B8-F8DF381904C9}" type="presParOf" srcId="{C13ECEF0-4E2D-4AB3-B623-84BD90742573}" destId="{DAAAD874-FCF4-4659-80D9-3053821CBB4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AAB7DE-AAC9-D340-9B7C-0865DEF49D78}" type="doc">
      <dgm:prSet loTypeId="urn:microsoft.com/office/officeart/2005/8/layout/process1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3085B0F-8647-6F40-980A-9A22679683FC}">
      <dgm:prSet phldrT="[Text]" custT="1"/>
      <dgm:spPr>
        <a:solidFill>
          <a:schemeClr val="bg1"/>
        </a:solidFill>
        <a:ln w="38100">
          <a:solidFill>
            <a:schemeClr val="tx1"/>
          </a:solidFill>
        </a:ln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dirty="0">
              <a:solidFill>
                <a:srgbClr val="000000"/>
              </a:solidFill>
            </a:rPr>
            <a:t>Screening at multiple sites</a:t>
          </a:r>
        </a:p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dirty="0">
            <a:solidFill>
              <a:srgbClr val="000000"/>
            </a:solidFill>
          </a:endParaRPr>
        </a:p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dirty="0">
            <a:solidFill>
              <a:srgbClr val="000000"/>
            </a:solidFill>
          </a:endParaRPr>
        </a:p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dirty="0">
              <a:solidFill>
                <a:srgbClr val="000000"/>
              </a:solidFill>
            </a:rPr>
            <a:t> </a:t>
          </a:r>
        </a:p>
      </dgm:t>
    </dgm:pt>
    <dgm:pt modelId="{36076A62-6581-0146-B599-F4773CD951C7}" type="parTrans" cxnId="{65FB30DC-445C-794B-8D4F-263DB2AB71A4}">
      <dgm:prSet/>
      <dgm:spPr/>
      <dgm:t>
        <a:bodyPr/>
        <a:lstStyle/>
        <a:p>
          <a:endParaRPr lang="en-US" sz="1800"/>
        </a:p>
      </dgm:t>
    </dgm:pt>
    <dgm:pt modelId="{BBF75DDC-EA35-0C47-AABA-FA8C6A6EDD5C}" type="sibTrans" cxnId="{65FB30DC-445C-794B-8D4F-263DB2AB71A4}">
      <dgm:prSet custT="1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endParaRPr lang="en-US" sz="1800" b="1" dirty="0">
            <a:solidFill>
              <a:srgbClr val="000000"/>
            </a:solidFill>
          </a:endParaRPr>
        </a:p>
      </dgm:t>
    </dgm:pt>
    <dgm:pt modelId="{8F43A5D7-E27A-C147-BE3F-EA5119397C50}">
      <dgm:prSet phldrT="[Text]" custT="1"/>
      <dgm:spPr>
        <a:solidFill>
          <a:srgbClr val="FFC000"/>
        </a:solidFill>
      </dgm:spPr>
      <dgm:t>
        <a:bodyPr/>
        <a:lstStyle/>
        <a:p>
          <a:pPr algn="ctr"/>
          <a:r>
            <a:rPr lang="en-US" sz="1600" b="1" dirty="0">
              <a:solidFill>
                <a:srgbClr val="000000"/>
              </a:solidFill>
            </a:rPr>
            <a:t>Persistently positive for  multiple or single high-     affinity islet autoantibody</a:t>
          </a:r>
        </a:p>
        <a:p>
          <a:pPr algn="ctr"/>
          <a:endParaRPr lang="en-US" sz="1800" b="1" dirty="0">
            <a:solidFill>
              <a:srgbClr val="000000"/>
            </a:solidFill>
          </a:endParaRPr>
        </a:p>
        <a:p>
          <a:pPr algn="ctr"/>
          <a:r>
            <a:rPr lang="en-US" sz="1800" b="1" dirty="0">
              <a:solidFill>
                <a:srgbClr val="000000"/>
              </a:solidFill>
            </a:rPr>
            <a:t> </a:t>
          </a:r>
        </a:p>
      </dgm:t>
    </dgm:pt>
    <dgm:pt modelId="{3ED6AACC-F26F-5B4B-80FC-3D61D0C86F88}" type="parTrans" cxnId="{AC88CE98-35EA-0442-9701-645BC97513BC}">
      <dgm:prSet/>
      <dgm:spPr/>
      <dgm:t>
        <a:bodyPr/>
        <a:lstStyle/>
        <a:p>
          <a:endParaRPr lang="en-US" sz="1800"/>
        </a:p>
      </dgm:t>
    </dgm:pt>
    <dgm:pt modelId="{497C55A2-695C-8643-8543-B5C2F3BF51DE}" type="sibTrans" cxnId="{AC88CE98-35EA-0442-9701-645BC97513BC}">
      <dgm:prSet custT="1"/>
      <dgm:spPr>
        <a:solidFill>
          <a:srgbClr val="FFC000"/>
        </a:solidFill>
      </dgm:spPr>
      <dgm:t>
        <a:bodyPr/>
        <a:lstStyle/>
        <a:p>
          <a:endParaRPr lang="en-US" sz="1800" b="1" dirty="0">
            <a:solidFill>
              <a:srgbClr val="000000"/>
            </a:solidFill>
          </a:endParaRPr>
        </a:p>
      </dgm:t>
    </dgm:pt>
    <dgm:pt modelId="{5CE0DAE7-229C-ED40-ACA9-94122FA02943}">
      <dgm:prSet phldrT="[Text]" custT="1"/>
      <dgm:spPr>
        <a:solidFill>
          <a:schemeClr val="bg1"/>
        </a:solidFill>
        <a:ln w="38100">
          <a:solidFill>
            <a:schemeClr val="tx1"/>
          </a:solidFill>
        </a:ln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600" b="1" u="sng" dirty="0">
              <a:solidFill>
                <a:srgbClr val="000000"/>
              </a:solidFill>
            </a:rPr>
            <a:t>Monitoring:    </a:t>
          </a:r>
          <a:r>
            <a:rPr lang="en-US" sz="1600" b="1" u="sng" kern="0" dirty="0">
              <a:solidFill>
                <a:srgbClr val="0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  </a:t>
          </a:r>
          <a:r>
            <a:rPr lang="en-US" sz="1600" b="1" u="none" kern="0" dirty="0">
              <a:solidFill>
                <a:srgbClr val="0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SMBG, </a:t>
          </a:r>
          <a:r>
            <a:rPr lang="en-US" sz="1600" b="1" kern="0" dirty="0">
              <a:solidFill>
                <a:srgbClr val="0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HbA1c, CGM, OGTT, growth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0" dirty="0">
              <a:solidFill>
                <a:srgbClr val="000000"/>
              </a:solidFill>
            </a:rPr>
            <a:t>Education:</a:t>
          </a:r>
          <a:r>
            <a:rPr lang="en-US" sz="1600" b="1" kern="0" dirty="0">
              <a:solidFill>
                <a:srgbClr val="000000"/>
              </a:solidFill>
            </a:rPr>
            <a:t>        symptoms        SMBG            diabetes team</a:t>
          </a:r>
          <a:endParaRPr lang="en-US" sz="1600" kern="0" dirty="0">
            <a:solidFill>
              <a:srgbClr val="000000"/>
            </a:solidFill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dirty="0">
            <a:solidFill>
              <a:srgbClr val="000000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dirty="0">
            <a:solidFill>
              <a:srgbClr val="000000"/>
            </a:solidFill>
          </a:endParaRPr>
        </a:p>
      </dgm:t>
    </dgm:pt>
    <dgm:pt modelId="{1248DCA0-8A8C-D945-B6DE-57A0AC51BEF9}" type="parTrans" cxnId="{5639F009-9972-6E48-9D96-C7C3918502BE}">
      <dgm:prSet/>
      <dgm:spPr/>
      <dgm:t>
        <a:bodyPr/>
        <a:lstStyle/>
        <a:p>
          <a:endParaRPr lang="en-US" sz="1800"/>
        </a:p>
      </dgm:t>
    </dgm:pt>
    <dgm:pt modelId="{0DB9A6EB-6BAF-FA4C-9AB9-7CF6A2F803CB}" type="sibTrans" cxnId="{5639F009-9972-6E48-9D96-C7C3918502BE}">
      <dgm:prSet custT="1"/>
      <dgm:spPr>
        <a:solidFill>
          <a:srgbClr val="FF0000"/>
        </a:solidFill>
      </dgm:spPr>
      <dgm:t>
        <a:bodyPr/>
        <a:lstStyle/>
        <a:p>
          <a:endParaRPr lang="en-US" sz="1800" b="1" dirty="0">
            <a:solidFill>
              <a:srgbClr val="000000"/>
            </a:solidFill>
          </a:endParaRPr>
        </a:p>
      </dgm:t>
    </dgm:pt>
    <dgm:pt modelId="{2A6EC8BE-C7D2-B94E-AD4D-5F70F2FE1AA3}">
      <dgm:prSet phldrT="[Text]" custT="1"/>
      <dgm:spPr>
        <a:solidFill>
          <a:srgbClr val="FFFF00"/>
        </a:solidFill>
      </dgm:spPr>
      <dgm:t>
        <a:bodyPr/>
        <a:lstStyle/>
        <a:p>
          <a:pPr algn="ctr"/>
          <a:r>
            <a:rPr lang="en-US" sz="1600" b="1" dirty="0">
              <a:solidFill>
                <a:srgbClr val="000000"/>
              </a:solidFill>
            </a:rPr>
            <a:t>Positive</a:t>
          </a:r>
        </a:p>
        <a:p>
          <a:pPr algn="ctr"/>
          <a:endParaRPr lang="en-US" sz="1800" b="1" dirty="0">
            <a:solidFill>
              <a:srgbClr val="000000"/>
            </a:solidFill>
          </a:endParaRPr>
        </a:p>
        <a:p>
          <a:pPr algn="ctr"/>
          <a:r>
            <a:rPr lang="pt-BR" sz="1800" b="1" dirty="0">
              <a:solidFill>
                <a:srgbClr val="000000"/>
              </a:solidFill>
            </a:rPr>
            <a:t> </a:t>
          </a:r>
          <a:endParaRPr lang="en-US" sz="1800" b="1" dirty="0">
            <a:solidFill>
              <a:srgbClr val="000000"/>
            </a:solidFill>
          </a:endParaRPr>
        </a:p>
      </dgm:t>
    </dgm:pt>
    <dgm:pt modelId="{81263A68-FE74-E942-BFD3-A00B3467C7EC}" type="parTrans" cxnId="{4CA4A871-6C4C-F04B-9AA2-457C62E4F09E}">
      <dgm:prSet/>
      <dgm:spPr/>
      <dgm:t>
        <a:bodyPr/>
        <a:lstStyle/>
        <a:p>
          <a:endParaRPr lang="en-US" sz="1800"/>
        </a:p>
      </dgm:t>
    </dgm:pt>
    <dgm:pt modelId="{0D841F17-810A-1E43-B170-8C584045E7B3}" type="sibTrans" cxnId="{4CA4A871-6C4C-F04B-9AA2-457C62E4F09E}">
      <dgm:prSet custT="1"/>
      <dgm:spPr>
        <a:solidFill>
          <a:srgbClr val="FFFF00"/>
        </a:solidFill>
      </dgm:spPr>
      <dgm:t>
        <a:bodyPr/>
        <a:lstStyle/>
        <a:p>
          <a:endParaRPr lang="en-US" sz="1800" b="1" dirty="0">
            <a:solidFill>
              <a:srgbClr val="000000"/>
            </a:solidFill>
          </a:endParaRPr>
        </a:p>
      </dgm:t>
    </dgm:pt>
    <dgm:pt modelId="{9786632E-4092-A948-8A6D-EE70C75FE2AF}">
      <dgm:prSet phldrT="[Text]" custT="1"/>
      <dgm:spPr>
        <a:solidFill>
          <a:schemeClr val="bg1"/>
        </a:solidFill>
        <a:ln w="38100">
          <a:solidFill>
            <a:schemeClr val="tx1"/>
          </a:solidFill>
        </a:ln>
      </dgm:spPr>
      <dgm:t>
        <a:bodyPr/>
        <a:lstStyle/>
        <a:p>
          <a:r>
            <a:rPr lang="en-US" sz="1600" b="1" dirty="0">
              <a:solidFill>
                <a:srgbClr val="000000"/>
              </a:solidFill>
            </a:rPr>
            <a:t>Confirmed</a:t>
          </a:r>
        </a:p>
        <a:p>
          <a:r>
            <a:rPr lang="en-US" sz="1600" b="1" dirty="0">
              <a:solidFill>
                <a:srgbClr val="000000"/>
              </a:solidFill>
            </a:rPr>
            <a:t>at BDC</a:t>
          </a:r>
        </a:p>
        <a:p>
          <a:endParaRPr lang="en-US" sz="1800" b="1" dirty="0">
            <a:solidFill>
              <a:srgbClr val="000000"/>
            </a:solidFill>
          </a:endParaRPr>
        </a:p>
        <a:p>
          <a:endParaRPr lang="en-US" sz="1800" b="1" dirty="0">
            <a:solidFill>
              <a:srgbClr val="000000"/>
            </a:solidFill>
          </a:endParaRPr>
        </a:p>
        <a:p>
          <a:endParaRPr lang="en-US" sz="1800" b="1" dirty="0">
            <a:solidFill>
              <a:srgbClr val="000000"/>
            </a:solidFill>
          </a:endParaRPr>
        </a:p>
        <a:p>
          <a:endParaRPr lang="en-US" sz="1800" b="1" dirty="0">
            <a:solidFill>
              <a:srgbClr val="000000"/>
            </a:solidFill>
          </a:endParaRPr>
        </a:p>
      </dgm:t>
    </dgm:pt>
    <dgm:pt modelId="{0DE675DA-F293-204C-9DE9-4D6D04ACAA16}" type="parTrans" cxnId="{B036049E-F007-ED4B-B98D-1375E8577969}">
      <dgm:prSet/>
      <dgm:spPr/>
      <dgm:t>
        <a:bodyPr/>
        <a:lstStyle/>
        <a:p>
          <a:endParaRPr lang="en-US" sz="1800"/>
        </a:p>
      </dgm:t>
    </dgm:pt>
    <dgm:pt modelId="{8120AE28-10AF-EF4B-A083-68971BF26AF1}" type="sibTrans" cxnId="{B036049E-F007-ED4B-B98D-1375E8577969}">
      <dgm:prSet custT="1"/>
      <dgm:spPr>
        <a:solidFill>
          <a:srgbClr val="FFFF00"/>
        </a:solidFill>
      </dgm:spPr>
      <dgm:t>
        <a:bodyPr/>
        <a:lstStyle/>
        <a:p>
          <a:endParaRPr lang="en-US" sz="1800" b="1" dirty="0">
            <a:solidFill>
              <a:srgbClr val="000000"/>
            </a:solidFill>
          </a:endParaRPr>
        </a:p>
      </dgm:t>
    </dgm:pt>
    <dgm:pt modelId="{EEFD0CE5-74D2-1C4C-9157-2EE09305325E}">
      <dgm:prSet phldrT="[Text]" custT="1"/>
      <dgm:spPr>
        <a:solidFill>
          <a:srgbClr val="FF0000"/>
        </a:solidFill>
      </dgm:spPr>
      <dgm:t>
        <a:bodyPr/>
        <a:lstStyle/>
        <a:p>
          <a:pPr algn="l" defTabSz="1066800"/>
          <a:r>
            <a:rPr lang="en-US" sz="1600" b="1" dirty="0">
              <a:solidFill>
                <a:srgbClr val="000000"/>
              </a:solidFill>
            </a:rPr>
            <a:t>Prevent:   </a:t>
          </a:r>
        </a:p>
        <a:p>
          <a:pPr algn="l" defTabSz="1066800"/>
          <a:r>
            <a:rPr lang="en-US" sz="1600" b="1" dirty="0">
              <a:solidFill>
                <a:srgbClr val="000000"/>
              </a:solidFill>
            </a:rPr>
            <a:t>- DKA       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dirty="0">
              <a:solidFill>
                <a:srgbClr val="000000"/>
              </a:solidFill>
            </a:rPr>
            <a:t>- Diabetes</a:t>
          </a:r>
        </a:p>
      </dgm:t>
    </dgm:pt>
    <dgm:pt modelId="{3F4B5F92-C060-FF46-9F4E-5BC4A96B61DD}" type="parTrans" cxnId="{DF116866-14C2-464F-84FD-5B9BD0DA491E}">
      <dgm:prSet/>
      <dgm:spPr/>
      <dgm:t>
        <a:bodyPr/>
        <a:lstStyle/>
        <a:p>
          <a:endParaRPr lang="en-US" sz="1800"/>
        </a:p>
      </dgm:t>
    </dgm:pt>
    <dgm:pt modelId="{19CE448A-DDC2-A74C-8943-BAE07ACB50E6}" type="sibTrans" cxnId="{DF116866-14C2-464F-84FD-5B9BD0DA491E}">
      <dgm:prSet/>
      <dgm:spPr/>
      <dgm:t>
        <a:bodyPr/>
        <a:lstStyle/>
        <a:p>
          <a:endParaRPr lang="en-US" sz="1800"/>
        </a:p>
      </dgm:t>
    </dgm:pt>
    <dgm:pt modelId="{BDBA9262-962F-A34A-8F69-734D88EBC063}" type="pres">
      <dgm:prSet presAssocID="{E1AAB7DE-AAC9-D340-9B7C-0865DEF49D78}" presName="Name0" presStyleCnt="0">
        <dgm:presLayoutVars>
          <dgm:dir/>
          <dgm:resizeHandles val="exact"/>
        </dgm:presLayoutVars>
      </dgm:prSet>
      <dgm:spPr/>
    </dgm:pt>
    <dgm:pt modelId="{B3EE356C-505F-6B4D-8394-AFD61856A9E8}" type="pres">
      <dgm:prSet presAssocID="{93085B0F-8647-6F40-980A-9A22679683FC}" presName="node" presStyleLbl="node1" presStyleIdx="0" presStyleCnt="6" custScaleY="133861" custLinFactNeighborX="-6781" custLinFactNeighborY="748">
        <dgm:presLayoutVars>
          <dgm:bulletEnabled val="1"/>
        </dgm:presLayoutVars>
      </dgm:prSet>
      <dgm:spPr/>
    </dgm:pt>
    <dgm:pt modelId="{C6D93A00-41BC-5748-9355-1A092EDA9FF6}" type="pres">
      <dgm:prSet presAssocID="{BBF75DDC-EA35-0C47-AABA-FA8C6A6EDD5C}" presName="sibTrans" presStyleLbl="sibTrans2D1" presStyleIdx="0" presStyleCnt="5" custScaleY="133861"/>
      <dgm:spPr/>
    </dgm:pt>
    <dgm:pt modelId="{FD02B60A-D36A-0449-93A7-7F7F380D5D6E}" type="pres">
      <dgm:prSet presAssocID="{BBF75DDC-EA35-0C47-AABA-FA8C6A6EDD5C}" presName="connectorText" presStyleLbl="sibTrans2D1" presStyleIdx="0" presStyleCnt="5"/>
      <dgm:spPr/>
    </dgm:pt>
    <dgm:pt modelId="{BB7EC541-7975-014F-A0CB-FDA5F9393D3D}" type="pres">
      <dgm:prSet presAssocID="{2A6EC8BE-C7D2-B94E-AD4D-5F70F2FE1AA3}" presName="node" presStyleLbl="node1" presStyleIdx="1" presStyleCnt="6" custScaleX="116352" custScaleY="133861">
        <dgm:presLayoutVars>
          <dgm:bulletEnabled val="1"/>
        </dgm:presLayoutVars>
      </dgm:prSet>
      <dgm:spPr/>
    </dgm:pt>
    <dgm:pt modelId="{AE85046A-DF99-AE44-9B64-59584D874AFA}" type="pres">
      <dgm:prSet presAssocID="{0D841F17-810A-1E43-B170-8C584045E7B3}" presName="sibTrans" presStyleLbl="sibTrans2D1" presStyleIdx="1" presStyleCnt="5" custScaleY="133861"/>
      <dgm:spPr/>
    </dgm:pt>
    <dgm:pt modelId="{CF2E5BFC-23F0-E449-BB33-BF0CE5DB5A40}" type="pres">
      <dgm:prSet presAssocID="{0D841F17-810A-1E43-B170-8C584045E7B3}" presName="connectorText" presStyleLbl="sibTrans2D1" presStyleIdx="1" presStyleCnt="5"/>
      <dgm:spPr/>
    </dgm:pt>
    <dgm:pt modelId="{DB8E83D9-8B87-1846-BB04-41AE42D40202}" type="pres">
      <dgm:prSet presAssocID="{9786632E-4092-A948-8A6D-EE70C75FE2AF}" presName="node" presStyleLbl="node1" presStyleIdx="2" presStyleCnt="6" custScaleX="109267" custScaleY="133861">
        <dgm:presLayoutVars>
          <dgm:bulletEnabled val="1"/>
        </dgm:presLayoutVars>
      </dgm:prSet>
      <dgm:spPr/>
    </dgm:pt>
    <dgm:pt modelId="{E018D0AF-2183-6749-A1D5-B65E8B921DD2}" type="pres">
      <dgm:prSet presAssocID="{8120AE28-10AF-EF4B-A083-68971BF26AF1}" presName="sibTrans" presStyleLbl="sibTrans2D1" presStyleIdx="2" presStyleCnt="5" custScaleY="133861"/>
      <dgm:spPr/>
    </dgm:pt>
    <dgm:pt modelId="{EB2AFE7A-9657-A149-AD5E-383003B5A18D}" type="pres">
      <dgm:prSet presAssocID="{8120AE28-10AF-EF4B-A083-68971BF26AF1}" presName="connectorText" presStyleLbl="sibTrans2D1" presStyleIdx="2" presStyleCnt="5"/>
      <dgm:spPr/>
    </dgm:pt>
    <dgm:pt modelId="{6DE91398-5A48-724F-920F-5CBB71D89CF0}" type="pres">
      <dgm:prSet presAssocID="{8F43A5D7-E27A-C147-BE3F-EA5119397C50}" presName="node" presStyleLbl="node1" presStyleIdx="3" presStyleCnt="6" custScaleX="135810" custScaleY="133861">
        <dgm:presLayoutVars>
          <dgm:bulletEnabled val="1"/>
        </dgm:presLayoutVars>
      </dgm:prSet>
      <dgm:spPr/>
    </dgm:pt>
    <dgm:pt modelId="{D91B1F86-E6E1-2147-A863-13BBE54B4B9C}" type="pres">
      <dgm:prSet presAssocID="{497C55A2-695C-8643-8543-B5C2F3BF51DE}" presName="sibTrans" presStyleLbl="sibTrans2D1" presStyleIdx="3" presStyleCnt="5" custFlipVert="1" custFlipHor="0" custScaleX="122936" custScaleY="110029"/>
      <dgm:spPr/>
    </dgm:pt>
    <dgm:pt modelId="{0F57DB08-905D-6344-A42D-5C9E69107521}" type="pres">
      <dgm:prSet presAssocID="{497C55A2-695C-8643-8543-B5C2F3BF51DE}" presName="connectorText" presStyleLbl="sibTrans2D1" presStyleIdx="3" presStyleCnt="5"/>
      <dgm:spPr/>
    </dgm:pt>
    <dgm:pt modelId="{2550CEBB-0BC9-F847-9250-3EBC7BE3EE7F}" type="pres">
      <dgm:prSet presAssocID="{5CE0DAE7-229C-ED40-ACA9-94122FA02943}" presName="node" presStyleLbl="node1" presStyleIdx="4" presStyleCnt="6" custScaleX="147907" custScaleY="133861">
        <dgm:presLayoutVars>
          <dgm:bulletEnabled val="1"/>
        </dgm:presLayoutVars>
      </dgm:prSet>
      <dgm:spPr/>
    </dgm:pt>
    <dgm:pt modelId="{061F588A-7A58-1446-87A4-35AD566DF39B}" type="pres">
      <dgm:prSet presAssocID="{0DB9A6EB-6BAF-FA4C-9AB9-7CF6A2F803CB}" presName="sibTrans" presStyleLbl="sibTrans2D1" presStyleIdx="4" presStyleCnt="5" custScaleY="133861" custLinFactNeighborX="31938" custLinFactNeighborY="4554"/>
      <dgm:spPr/>
    </dgm:pt>
    <dgm:pt modelId="{49B050EC-86C3-BD43-82B6-606C5A88A5D0}" type="pres">
      <dgm:prSet presAssocID="{0DB9A6EB-6BAF-FA4C-9AB9-7CF6A2F803CB}" presName="connectorText" presStyleLbl="sibTrans2D1" presStyleIdx="4" presStyleCnt="5"/>
      <dgm:spPr/>
    </dgm:pt>
    <dgm:pt modelId="{7C5F3E2B-51A8-684A-A592-155864290532}" type="pres">
      <dgm:prSet presAssocID="{EEFD0CE5-74D2-1C4C-9157-2EE09305325E}" presName="node" presStyleLbl="node1" presStyleIdx="5" presStyleCnt="6" custScaleX="108053" custScaleY="133861" custLinFactNeighborX="1476" custLinFactNeighborY="-1904">
        <dgm:presLayoutVars>
          <dgm:bulletEnabled val="1"/>
        </dgm:presLayoutVars>
      </dgm:prSet>
      <dgm:spPr/>
    </dgm:pt>
  </dgm:ptLst>
  <dgm:cxnLst>
    <dgm:cxn modelId="{41B8AC00-448F-8D41-B0B1-208E8CFAF052}" type="presOf" srcId="{497C55A2-695C-8643-8543-B5C2F3BF51DE}" destId="{0F57DB08-905D-6344-A42D-5C9E69107521}" srcOrd="1" destOrd="0" presId="urn:microsoft.com/office/officeart/2005/8/layout/process1"/>
    <dgm:cxn modelId="{5639F009-9972-6E48-9D96-C7C3918502BE}" srcId="{E1AAB7DE-AAC9-D340-9B7C-0865DEF49D78}" destId="{5CE0DAE7-229C-ED40-ACA9-94122FA02943}" srcOrd="4" destOrd="0" parTransId="{1248DCA0-8A8C-D945-B6DE-57A0AC51BEF9}" sibTransId="{0DB9A6EB-6BAF-FA4C-9AB9-7CF6A2F803CB}"/>
    <dgm:cxn modelId="{67CFE51B-5F4B-4B43-9131-D5141B9B27CB}" type="presOf" srcId="{BBF75DDC-EA35-0C47-AABA-FA8C6A6EDD5C}" destId="{FD02B60A-D36A-0449-93A7-7F7F380D5D6E}" srcOrd="1" destOrd="0" presId="urn:microsoft.com/office/officeart/2005/8/layout/process1"/>
    <dgm:cxn modelId="{4ADCB01C-EC14-A64C-907A-D53780220826}" type="presOf" srcId="{8F43A5D7-E27A-C147-BE3F-EA5119397C50}" destId="{6DE91398-5A48-724F-920F-5CBB71D89CF0}" srcOrd="0" destOrd="0" presId="urn:microsoft.com/office/officeart/2005/8/layout/process1"/>
    <dgm:cxn modelId="{A31F311E-B119-4A47-A6C8-5CA83D56E9D3}" type="presOf" srcId="{0D841F17-810A-1E43-B170-8C584045E7B3}" destId="{AE85046A-DF99-AE44-9B64-59584D874AFA}" srcOrd="0" destOrd="0" presId="urn:microsoft.com/office/officeart/2005/8/layout/process1"/>
    <dgm:cxn modelId="{B8283523-C0C0-2F47-A0F3-7A76E8A7E4F6}" type="presOf" srcId="{8120AE28-10AF-EF4B-A083-68971BF26AF1}" destId="{EB2AFE7A-9657-A149-AD5E-383003B5A18D}" srcOrd="1" destOrd="0" presId="urn:microsoft.com/office/officeart/2005/8/layout/process1"/>
    <dgm:cxn modelId="{F9001128-F6C1-7F45-8186-17D4F0BCECC3}" type="presOf" srcId="{9786632E-4092-A948-8A6D-EE70C75FE2AF}" destId="{DB8E83D9-8B87-1846-BB04-41AE42D40202}" srcOrd="0" destOrd="0" presId="urn:microsoft.com/office/officeart/2005/8/layout/process1"/>
    <dgm:cxn modelId="{AA758B59-9A8C-9E43-9F22-D97873154116}" type="presOf" srcId="{0DB9A6EB-6BAF-FA4C-9AB9-7CF6A2F803CB}" destId="{061F588A-7A58-1446-87A4-35AD566DF39B}" srcOrd="0" destOrd="0" presId="urn:microsoft.com/office/officeart/2005/8/layout/process1"/>
    <dgm:cxn modelId="{3C56A661-5BB5-9442-948C-0B5A0AF393E3}" type="presOf" srcId="{5CE0DAE7-229C-ED40-ACA9-94122FA02943}" destId="{2550CEBB-0BC9-F847-9250-3EBC7BE3EE7F}" srcOrd="0" destOrd="0" presId="urn:microsoft.com/office/officeart/2005/8/layout/process1"/>
    <dgm:cxn modelId="{DF116866-14C2-464F-84FD-5B9BD0DA491E}" srcId="{E1AAB7DE-AAC9-D340-9B7C-0865DEF49D78}" destId="{EEFD0CE5-74D2-1C4C-9157-2EE09305325E}" srcOrd="5" destOrd="0" parTransId="{3F4B5F92-C060-FF46-9F4E-5BC4A96B61DD}" sibTransId="{19CE448A-DDC2-A74C-8943-BAE07ACB50E6}"/>
    <dgm:cxn modelId="{84DC7E6E-A5CC-1540-B368-AF0F91F21E7E}" type="presOf" srcId="{93085B0F-8647-6F40-980A-9A22679683FC}" destId="{B3EE356C-505F-6B4D-8394-AFD61856A9E8}" srcOrd="0" destOrd="0" presId="urn:microsoft.com/office/officeart/2005/8/layout/process1"/>
    <dgm:cxn modelId="{4CA4A871-6C4C-F04B-9AA2-457C62E4F09E}" srcId="{E1AAB7DE-AAC9-D340-9B7C-0865DEF49D78}" destId="{2A6EC8BE-C7D2-B94E-AD4D-5F70F2FE1AA3}" srcOrd="1" destOrd="0" parTransId="{81263A68-FE74-E942-BFD3-A00B3467C7EC}" sibTransId="{0D841F17-810A-1E43-B170-8C584045E7B3}"/>
    <dgm:cxn modelId="{B9D5AC7C-78B1-3944-9F45-7993174E0FEB}" type="presOf" srcId="{BBF75DDC-EA35-0C47-AABA-FA8C6A6EDD5C}" destId="{C6D93A00-41BC-5748-9355-1A092EDA9FF6}" srcOrd="0" destOrd="0" presId="urn:microsoft.com/office/officeart/2005/8/layout/process1"/>
    <dgm:cxn modelId="{A77C288A-017E-5047-A639-0AC0B9C0EDBD}" type="presOf" srcId="{2A6EC8BE-C7D2-B94E-AD4D-5F70F2FE1AA3}" destId="{BB7EC541-7975-014F-A0CB-FDA5F9393D3D}" srcOrd="0" destOrd="0" presId="urn:microsoft.com/office/officeart/2005/8/layout/process1"/>
    <dgm:cxn modelId="{AC88CE98-35EA-0442-9701-645BC97513BC}" srcId="{E1AAB7DE-AAC9-D340-9B7C-0865DEF49D78}" destId="{8F43A5D7-E27A-C147-BE3F-EA5119397C50}" srcOrd="3" destOrd="0" parTransId="{3ED6AACC-F26F-5B4B-80FC-3D61D0C86F88}" sibTransId="{497C55A2-695C-8643-8543-B5C2F3BF51DE}"/>
    <dgm:cxn modelId="{B036049E-F007-ED4B-B98D-1375E8577969}" srcId="{E1AAB7DE-AAC9-D340-9B7C-0865DEF49D78}" destId="{9786632E-4092-A948-8A6D-EE70C75FE2AF}" srcOrd="2" destOrd="0" parTransId="{0DE675DA-F293-204C-9DE9-4D6D04ACAA16}" sibTransId="{8120AE28-10AF-EF4B-A083-68971BF26AF1}"/>
    <dgm:cxn modelId="{FED1CEB0-610C-E44D-ABA6-E239B438678A}" type="presOf" srcId="{E1AAB7DE-AAC9-D340-9B7C-0865DEF49D78}" destId="{BDBA9262-962F-A34A-8F69-734D88EBC063}" srcOrd="0" destOrd="0" presId="urn:microsoft.com/office/officeart/2005/8/layout/process1"/>
    <dgm:cxn modelId="{4FFEE0B4-3330-9846-8464-41E1CECB8CDA}" type="presOf" srcId="{EEFD0CE5-74D2-1C4C-9157-2EE09305325E}" destId="{7C5F3E2B-51A8-684A-A592-155864290532}" srcOrd="0" destOrd="0" presId="urn:microsoft.com/office/officeart/2005/8/layout/process1"/>
    <dgm:cxn modelId="{1B9F39D3-EC7A-4848-A813-FBC8D16568EA}" type="presOf" srcId="{497C55A2-695C-8643-8543-B5C2F3BF51DE}" destId="{D91B1F86-E6E1-2147-A863-13BBE54B4B9C}" srcOrd="0" destOrd="0" presId="urn:microsoft.com/office/officeart/2005/8/layout/process1"/>
    <dgm:cxn modelId="{65FB30DC-445C-794B-8D4F-263DB2AB71A4}" srcId="{E1AAB7DE-AAC9-D340-9B7C-0865DEF49D78}" destId="{93085B0F-8647-6F40-980A-9A22679683FC}" srcOrd="0" destOrd="0" parTransId="{36076A62-6581-0146-B599-F4773CD951C7}" sibTransId="{BBF75DDC-EA35-0C47-AABA-FA8C6A6EDD5C}"/>
    <dgm:cxn modelId="{AF27F5ED-554C-5C47-81AA-7599EDEAEE2C}" type="presOf" srcId="{0DB9A6EB-6BAF-FA4C-9AB9-7CF6A2F803CB}" destId="{49B050EC-86C3-BD43-82B6-606C5A88A5D0}" srcOrd="1" destOrd="0" presId="urn:microsoft.com/office/officeart/2005/8/layout/process1"/>
    <dgm:cxn modelId="{5FD8E6F7-2CA0-A245-8FD3-8D712B0C8243}" type="presOf" srcId="{0D841F17-810A-1E43-B170-8C584045E7B3}" destId="{CF2E5BFC-23F0-E449-BB33-BF0CE5DB5A40}" srcOrd="1" destOrd="0" presId="urn:microsoft.com/office/officeart/2005/8/layout/process1"/>
    <dgm:cxn modelId="{CA8C0AF9-1E48-434E-9DF1-47B24E88FDC4}" type="presOf" srcId="{8120AE28-10AF-EF4B-A083-68971BF26AF1}" destId="{E018D0AF-2183-6749-A1D5-B65E8B921DD2}" srcOrd="0" destOrd="0" presId="urn:microsoft.com/office/officeart/2005/8/layout/process1"/>
    <dgm:cxn modelId="{174585B3-4073-5644-803A-EE10DC211A89}" type="presParOf" srcId="{BDBA9262-962F-A34A-8F69-734D88EBC063}" destId="{B3EE356C-505F-6B4D-8394-AFD61856A9E8}" srcOrd="0" destOrd="0" presId="urn:microsoft.com/office/officeart/2005/8/layout/process1"/>
    <dgm:cxn modelId="{0A7E3675-711B-534F-BFEC-BD00E9056472}" type="presParOf" srcId="{BDBA9262-962F-A34A-8F69-734D88EBC063}" destId="{C6D93A00-41BC-5748-9355-1A092EDA9FF6}" srcOrd="1" destOrd="0" presId="urn:microsoft.com/office/officeart/2005/8/layout/process1"/>
    <dgm:cxn modelId="{9DAA9964-B186-3240-95F8-3385A39DC53A}" type="presParOf" srcId="{C6D93A00-41BC-5748-9355-1A092EDA9FF6}" destId="{FD02B60A-D36A-0449-93A7-7F7F380D5D6E}" srcOrd="0" destOrd="0" presId="urn:microsoft.com/office/officeart/2005/8/layout/process1"/>
    <dgm:cxn modelId="{02A236DC-05BC-314B-B58F-07ED4AE433C5}" type="presParOf" srcId="{BDBA9262-962F-A34A-8F69-734D88EBC063}" destId="{BB7EC541-7975-014F-A0CB-FDA5F9393D3D}" srcOrd="2" destOrd="0" presId="urn:microsoft.com/office/officeart/2005/8/layout/process1"/>
    <dgm:cxn modelId="{D40C357B-1DA4-E346-B4CC-B84E3BE98649}" type="presParOf" srcId="{BDBA9262-962F-A34A-8F69-734D88EBC063}" destId="{AE85046A-DF99-AE44-9B64-59584D874AFA}" srcOrd="3" destOrd="0" presId="urn:microsoft.com/office/officeart/2005/8/layout/process1"/>
    <dgm:cxn modelId="{49C5BA3E-6256-9F4C-B749-835874E2249C}" type="presParOf" srcId="{AE85046A-DF99-AE44-9B64-59584D874AFA}" destId="{CF2E5BFC-23F0-E449-BB33-BF0CE5DB5A40}" srcOrd="0" destOrd="0" presId="urn:microsoft.com/office/officeart/2005/8/layout/process1"/>
    <dgm:cxn modelId="{29793DC3-9FA1-9D4A-B14B-12190C893581}" type="presParOf" srcId="{BDBA9262-962F-A34A-8F69-734D88EBC063}" destId="{DB8E83D9-8B87-1846-BB04-41AE42D40202}" srcOrd="4" destOrd="0" presId="urn:microsoft.com/office/officeart/2005/8/layout/process1"/>
    <dgm:cxn modelId="{B5DE867C-657D-0A44-B7DD-E45F5E2982F5}" type="presParOf" srcId="{BDBA9262-962F-A34A-8F69-734D88EBC063}" destId="{E018D0AF-2183-6749-A1D5-B65E8B921DD2}" srcOrd="5" destOrd="0" presId="urn:microsoft.com/office/officeart/2005/8/layout/process1"/>
    <dgm:cxn modelId="{83C1CE8C-58DE-3E4C-9924-ED402A7F0238}" type="presParOf" srcId="{E018D0AF-2183-6749-A1D5-B65E8B921DD2}" destId="{EB2AFE7A-9657-A149-AD5E-383003B5A18D}" srcOrd="0" destOrd="0" presId="urn:microsoft.com/office/officeart/2005/8/layout/process1"/>
    <dgm:cxn modelId="{57645C8B-C130-9F4F-A393-A84E7E075571}" type="presParOf" srcId="{BDBA9262-962F-A34A-8F69-734D88EBC063}" destId="{6DE91398-5A48-724F-920F-5CBB71D89CF0}" srcOrd="6" destOrd="0" presId="urn:microsoft.com/office/officeart/2005/8/layout/process1"/>
    <dgm:cxn modelId="{0AB9B484-6115-334E-BE49-999049EE5AD2}" type="presParOf" srcId="{BDBA9262-962F-A34A-8F69-734D88EBC063}" destId="{D91B1F86-E6E1-2147-A863-13BBE54B4B9C}" srcOrd="7" destOrd="0" presId="urn:microsoft.com/office/officeart/2005/8/layout/process1"/>
    <dgm:cxn modelId="{981F3182-EA99-6940-84D9-45091C603E61}" type="presParOf" srcId="{D91B1F86-E6E1-2147-A863-13BBE54B4B9C}" destId="{0F57DB08-905D-6344-A42D-5C9E69107521}" srcOrd="0" destOrd="0" presId="urn:microsoft.com/office/officeart/2005/8/layout/process1"/>
    <dgm:cxn modelId="{E41E94EB-A080-8B4A-ACB7-A5A4D0A9D6E4}" type="presParOf" srcId="{BDBA9262-962F-A34A-8F69-734D88EBC063}" destId="{2550CEBB-0BC9-F847-9250-3EBC7BE3EE7F}" srcOrd="8" destOrd="0" presId="urn:microsoft.com/office/officeart/2005/8/layout/process1"/>
    <dgm:cxn modelId="{512467D4-4684-B74C-9827-DADFD0C09256}" type="presParOf" srcId="{BDBA9262-962F-A34A-8F69-734D88EBC063}" destId="{061F588A-7A58-1446-87A4-35AD566DF39B}" srcOrd="9" destOrd="0" presId="urn:microsoft.com/office/officeart/2005/8/layout/process1"/>
    <dgm:cxn modelId="{5F4A1295-14ED-4A40-BAC2-53E815DE302E}" type="presParOf" srcId="{061F588A-7A58-1446-87A4-35AD566DF39B}" destId="{49B050EC-86C3-BD43-82B6-606C5A88A5D0}" srcOrd="0" destOrd="0" presId="urn:microsoft.com/office/officeart/2005/8/layout/process1"/>
    <dgm:cxn modelId="{BE55B3C7-592A-7946-BAA8-B85D9C80A854}" type="presParOf" srcId="{BDBA9262-962F-A34A-8F69-734D88EBC063}" destId="{7C5F3E2B-51A8-684A-A592-155864290532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A699D3-3E1F-4F8C-B2F5-F408E094CD9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E5F7910-5EDA-4022-AB8B-D7D0D82A8135}">
      <dgm:prSet/>
      <dgm:spPr/>
      <dgm:t>
        <a:bodyPr/>
        <a:lstStyle/>
        <a:p>
          <a:r>
            <a:rPr lang="en-US" i="1"/>
            <a:t>Nobody in my family has it</a:t>
          </a:r>
          <a:endParaRPr lang="en-US"/>
        </a:p>
      </dgm:t>
    </dgm:pt>
    <dgm:pt modelId="{CF48F42B-FFCC-40C9-9A51-85488D6A0D5C}" type="parTrans" cxnId="{D0CF115B-7AE9-405C-927D-45F430239A3E}">
      <dgm:prSet/>
      <dgm:spPr/>
      <dgm:t>
        <a:bodyPr/>
        <a:lstStyle/>
        <a:p>
          <a:endParaRPr lang="en-US"/>
        </a:p>
      </dgm:t>
    </dgm:pt>
    <dgm:pt modelId="{71E4145B-A0E0-4D9B-B5F2-9E7A58D1A4A6}" type="sibTrans" cxnId="{D0CF115B-7AE9-405C-927D-45F430239A3E}">
      <dgm:prSet/>
      <dgm:spPr/>
      <dgm:t>
        <a:bodyPr/>
        <a:lstStyle/>
        <a:p>
          <a:endParaRPr lang="en-US"/>
        </a:p>
      </dgm:t>
    </dgm:pt>
    <dgm:pt modelId="{934CFC93-EF5C-4BF2-86F2-3A513AD50C78}">
      <dgm:prSet/>
      <dgm:spPr/>
      <dgm:t>
        <a:bodyPr/>
        <a:lstStyle/>
        <a:p>
          <a:r>
            <a:rPr lang="en-US" i="1"/>
            <a:t>It is uncommon in non-whites</a:t>
          </a:r>
          <a:endParaRPr lang="en-US"/>
        </a:p>
      </dgm:t>
    </dgm:pt>
    <dgm:pt modelId="{4157A6DA-B7ED-4EC1-B26D-BBA76359AC24}" type="parTrans" cxnId="{C5CC32EB-3B0F-4C1A-9694-302576866F95}">
      <dgm:prSet/>
      <dgm:spPr/>
      <dgm:t>
        <a:bodyPr/>
        <a:lstStyle/>
        <a:p>
          <a:endParaRPr lang="en-US"/>
        </a:p>
      </dgm:t>
    </dgm:pt>
    <dgm:pt modelId="{DB98F175-D0C6-48A7-8448-47AE538368ED}" type="sibTrans" cxnId="{C5CC32EB-3B0F-4C1A-9694-302576866F95}">
      <dgm:prSet/>
      <dgm:spPr/>
      <dgm:t>
        <a:bodyPr/>
        <a:lstStyle/>
        <a:p>
          <a:endParaRPr lang="en-US"/>
        </a:p>
      </dgm:t>
    </dgm:pt>
    <dgm:pt modelId="{40168531-35FF-4D1B-B644-D64A08C7000C}">
      <dgm:prSet/>
      <dgm:spPr/>
      <dgm:t>
        <a:bodyPr/>
        <a:lstStyle/>
        <a:p>
          <a:r>
            <a:rPr lang="en-US" i="1"/>
            <a:t>My child is very active and not obese</a:t>
          </a:r>
          <a:endParaRPr lang="en-US"/>
        </a:p>
      </dgm:t>
    </dgm:pt>
    <dgm:pt modelId="{97F45082-65A5-4500-978B-3FD318C7D80D}" type="parTrans" cxnId="{C75825BE-4875-4387-AD81-F46F1F4F829A}">
      <dgm:prSet/>
      <dgm:spPr/>
      <dgm:t>
        <a:bodyPr/>
        <a:lstStyle/>
        <a:p>
          <a:endParaRPr lang="en-US"/>
        </a:p>
      </dgm:t>
    </dgm:pt>
    <dgm:pt modelId="{82369F48-FC26-423B-860E-62216EE774FC}" type="sibTrans" cxnId="{C75825BE-4875-4387-AD81-F46F1F4F829A}">
      <dgm:prSet/>
      <dgm:spPr/>
      <dgm:t>
        <a:bodyPr/>
        <a:lstStyle/>
        <a:p>
          <a:endParaRPr lang="en-US"/>
        </a:p>
      </dgm:t>
    </dgm:pt>
    <dgm:pt modelId="{4D359C3E-F911-4FDE-8AB7-02CD5E4B5A40}">
      <dgm:prSet/>
      <dgm:spPr/>
      <dgm:t>
        <a:bodyPr/>
        <a:lstStyle/>
        <a:p>
          <a:r>
            <a:rPr lang="en-US" i="1"/>
            <a:t>Teenagers/ young adults progress slowly to overt diabetes</a:t>
          </a:r>
          <a:endParaRPr lang="en-US"/>
        </a:p>
      </dgm:t>
    </dgm:pt>
    <dgm:pt modelId="{349D22FE-2F2D-47CD-999C-6F1425BE50B1}" type="parTrans" cxnId="{5588DACD-B694-4D90-A069-2FA6D7B09E60}">
      <dgm:prSet/>
      <dgm:spPr/>
      <dgm:t>
        <a:bodyPr/>
        <a:lstStyle/>
        <a:p>
          <a:endParaRPr lang="en-US"/>
        </a:p>
      </dgm:t>
    </dgm:pt>
    <dgm:pt modelId="{95CF93B8-0625-421B-BC70-1F038299F1EE}" type="sibTrans" cxnId="{5588DACD-B694-4D90-A069-2FA6D7B09E60}">
      <dgm:prSet/>
      <dgm:spPr/>
      <dgm:t>
        <a:bodyPr/>
        <a:lstStyle/>
        <a:p>
          <a:endParaRPr lang="en-US"/>
        </a:p>
      </dgm:t>
    </dgm:pt>
    <dgm:pt modelId="{7B3C6F72-7476-4095-AAC9-A43EDCCAFE85}">
      <dgm:prSet/>
      <dgm:spPr/>
      <dgm:t>
        <a:bodyPr/>
        <a:lstStyle/>
        <a:p>
          <a:r>
            <a:rPr lang="en-US" i="1"/>
            <a:t>Nothing can be done until there are symptoms</a:t>
          </a:r>
          <a:endParaRPr lang="en-US"/>
        </a:p>
      </dgm:t>
    </dgm:pt>
    <dgm:pt modelId="{6A9C774B-625E-433A-B5C4-E70C748E400C}" type="parTrans" cxnId="{E2D6A639-5BF9-4B72-91F2-9B9A90F5062B}">
      <dgm:prSet/>
      <dgm:spPr/>
      <dgm:t>
        <a:bodyPr/>
        <a:lstStyle/>
        <a:p>
          <a:endParaRPr lang="en-US"/>
        </a:p>
      </dgm:t>
    </dgm:pt>
    <dgm:pt modelId="{A3B5A983-3924-4ED6-87B2-B66EEAB1C089}" type="sibTrans" cxnId="{E2D6A639-5BF9-4B72-91F2-9B9A90F5062B}">
      <dgm:prSet/>
      <dgm:spPr/>
      <dgm:t>
        <a:bodyPr/>
        <a:lstStyle/>
        <a:p>
          <a:endParaRPr lang="en-US"/>
        </a:p>
      </dgm:t>
    </dgm:pt>
    <dgm:pt modelId="{23A906A5-047C-B943-AD21-E8F38276F125}" type="pres">
      <dgm:prSet presAssocID="{32A699D3-3E1F-4F8C-B2F5-F408E094CD94}" presName="diagram" presStyleCnt="0">
        <dgm:presLayoutVars>
          <dgm:dir/>
          <dgm:resizeHandles val="exact"/>
        </dgm:presLayoutVars>
      </dgm:prSet>
      <dgm:spPr/>
    </dgm:pt>
    <dgm:pt modelId="{20394D65-4455-664F-953E-4286FB3ABD4A}" type="pres">
      <dgm:prSet presAssocID="{1E5F7910-5EDA-4022-AB8B-D7D0D82A8135}" presName="node" presStyleLbl="node1" presStyleIdx="0" presStyleCnt="5">
        <dgm:presLayoutVars>
          <dgm:bulletEnabled val="1"/>
        </dgm:presLayoutVars>
      </dgm:prSet>
      <dgm:spPr/>
    </dgm:pt>
    <dgm:pt modelId="{C8BBB39F-8837-F746-9946-79C257E4546E}" type="pres">
      <dgm:prSet presAssocID="{71E4145B-A0E0-4D9B-B5F2-9E7A58D1A4A6}" presName="sibTrans" presStyleCnt="0"/>
      <dgm:spPr/>
    </dgm:pt>
    <dgm:pt modelId="{0E77BE90-A588-FE4F-83B4-9F0453EA9D43}" type="pres">
      <dgm:prSet presAssocID="{934CFC93-EF5C-4BF2-86F2-3A513AD50C78}" presName="node" presStyleLbl="node1" presStyleIdx="1" presStyleCnt="5">
        <dgm:presLayoutVars>
          <dgm:bulletEnabled val="1"/>
        </dgm:presLayoutVars>
      </dgm:prSet>
      <dgm:spPr/>
    </dgm:pt>
    <dgm:pt modelId="{50156432-4DDD-284C-83D1-43944C4BF38A}" type="pres">
      <dgm:prSet presAssocID="{DB98F175-D0C6-48A7-8448-47AE538368ED}" presName="sibTrans" presStyleCnt="0"/>
      <dgm:spPr/>
    </dgm:pt>
    <dgm:pt modelId="{587F5284-30A2-164E-86D7-EBF83CBC5643}" type="pres">
      <dgm:prSet presAssocID="{40168531-35FF-4D1B-B644-D64A08C7000C}" presName="node" presStyleLbl="node1" presStyleIdx="2" presStyleCnt="5">
        <dgm:presLayoutVars>
          <dgm:bulletEnabled val="1"/>
        </dgm:presLayoutVars>
      </dgm:prSet>
      <dgm:spPr/>
    </dgm:pt>
    <dgm:pt modelId="{86715ECA-6527-DA43-A686-5083777934E0}" type="pres">
      <dgm:prSet presAssocID="{82369F48-FC26-423B-860E-62216EE774FC}" presName="sibTrans" presStyleCnt="0"/>
      <dgm:spPr/>
    </dgm:pt>
    <dgm:pt modelId="{BDF862F6-101A-2540-BAC1-414E5CA1EB7A}" type="pres">
      <dgm:prSet presAssocID="{4D359C3E-F911-4FDE-8AB7-02CD5E4B5A40}" presName="node" presStyleLbl="node1" presStyleIdx="3" presStyleCnt="5">
        <dgm:presLayoutVars>
          <dgm:bulletEnabled val="1"/>
        </dgm:presLayoutVars>
      </dgm:prSet>
      <dgm:spPr/>
    </dgm:pt>
    <dgm:pt modelId="{30056FA3-952C-6B49-A94F-CF792BFA1F34}" type="pres">
      <dgm:prSet presAssocID="{95CF93B8-0625-421B-BC70-1F038299F1EE}" presName="sibTrans" presStyleCnt="0"/>
      <dgm:spPr/>
    </dgm:pt>
    <dgm:pt modelId="{E7AEB387-F889-F748-9658-DC28CF4E7670}" type="pres">
      <dgm:prSet presAssocID="{7B3C6F72-7476-4095-AAC9-A43EDCCAFE85}" presName="node" presStyleLbl="node1" presStyleIdx="4" presStyleCnt="5">
        <dgm:presLayoutVars>
          <dgm:bulletEnabled val="1"/>
        </dgm:presLayoutVars>
      </dgm:prSet>
      <dgm:spPr/>
    </dgm:pt>
  </dgm:ptLst>
  <dgm:cxnLst>
    <dgm:cxn modelId="{74291610-DE0A-F14F-B7CF-3C2BFC438ADC}" type="presOf" srcId="{4D359C3E-F911-4FDE-8AB7-02CD5E4B5A40}" destId="{BDF862F6-101A-2540-BAC1-414E5CA1EB7A}" srcOrd="0" destOrd="0" presId="urn:microsoft.com/office/officeart/2005/8/layout/default"/>
    <dgm:cxn modelId="{E2D6A639-5BF9-4B72-91F2-9B9A90F5062B}" srcId="{32A699D3-3E1F-4F8C-B2F5-F408E094CD94}" destId="{7B3C6F72-7476-4095-AAC9-A43EDCCAFE85}" srcOrd="4" destOrd="0" parTransId="{6A9C774B-625E-433A-B5C4-E70C748E400C}" sibTransId="{A3B5A983-3924-4ED6-87B2-B66EEAB1C089}"/>
    <dgm:cxn modelId="{F4F0D43D-B5B7-E34A-A5C8-19FFEB97FBE2}" type="presOf" srcId="{7B3C6F72-7476-4095-AAC9-A43EDCCAFE85}" destId="{E7AEB387-F889-F748-9658-DC28CF4E7670}" srcOrd="0" destOrd="0" presId="urn:microsoft.com/office/officeart/2005/8/layout/default"/>
    <dgm:cxn modelId="{D0CF115B-7AE9-405C-927D-45F430239A3E}" srcId="{32A699D3-3E1F-4F8C-B2F5-F408E094CD94}" destId="{1E5F7910-5EDA-4022-AB8B-D7D0D82A8135}" srcOrd="0" destOrd="0" parTransId="{CF48F42B-FFCC-40C9-9A51-85488D6A0D5C}" sibTransId="{71E4145B-A0E0-4D9B-B5F2-9E7A58D1A4A6}"/>
    <dgm:cxn modelId="{EDD23870-99C2-E149-AA42-C538AA9F37C5}" type="presOf" srcId="{934CFC93-EF5C-4BF2-86F2-3A513AD50C78}" destId="{0E77BE90-A588-FE4F-83B4-9F0453EA9D43}" srcOrd="0" destOrd="0" presId="urn:microsoft.com/office/officeart/2005/8/layout/default"/>
    <dgm:cxn modelId="{16A0B57D-D77C-4A47-A8F7-9ECBFC4D72B3}" type="presOf" srcId="{40168531-35FF-4D1B-B644-D64A08C7000C}" destId="{587F5284-30A2-164E-86D7-EBF83CBC5643}" srcOrd="0" destOrd="0" presId="urn:microsoft.com/office/officeart/2005/8/layout/default"/>
    <dgm:cxn modelId="{EA383DB4-720F-034A-A258-25DBCB39457C}" type="presOf" srcId="{1E5F7910-5EDA-4022-AB8B-D7D0D82A8135}" destId="{20394D65-4455-664F-953E-4286FB3ABD4A}" srcOrd="0" destOrd="0" presId="urn:microsoft.com/office/officeart/2005/8/layout/default"/>
    <dgm:cxn modelId="{C75825BE-4875-4387-AD81-F46F1F4F829A}" srcId="{32A699D3-3E1F-4F8C-B2F5-F408E094CD94}" destId="{40168531-35FF-4D1B-B644-D64A08C7000C}" srcOrd="2" destOrd="0" parTransId="{97F45082-65A5-4500-978B-3FD318C7D80D}" sibTransId="{82369F48-FC26-423B-860E-62216EE774FC}"/>
    <dgm:cxn modelId="{D93460C8-215E-A84D-BB43-C9BA14ED9BF0}" type="presOf" srcId="{32A699D3-3E1F-4F8C-B2F5-F408E094CD94}" destId="{23A906A5-047C-B943-AD21-E8F38276F125}" srcOrd="0" destOrd="0" presId="urn:microsoft.com/office/officeart/2005/8/layout/default"/>
    <dgm:cxn modelId="{5588DACD-B694-4D90-A069-2FA6D7B09E60}" srcId="{32A699D3-3E1F-4F8C-B2F5-F408E094CD94}" destId="{4D359C3E-F911-4FDE-8AB7-02CD5E4B5A40}" srcOrd="3" destOrd="0" parTransId="{349D22FE-2F2D-47CD-999C-6F1425BE50B1}" sibTransId="{95CF93B8-0625-421B-BC70-1F038299F1EE}"/>
    <dgm:cxn modelId="{C5CC32EB-3B0F-4C1A-9694-302576866F95}" srcId="{32A699D3-3E1F-4F8C-B2F5-F408E094CD94}" destId="{934CFC93-EF5C-4BF2-86F2-3A513AD50C78}" srcOrd="1" destOrd="0" parTransId="{4157A6DA-B7ED-4EC1-B26D-BBA76359AC24}" sibTransId="{DB98F175-D0C6-48A7-8448-47AE538368ED}"/>
    <dgm:cxn modelId="{1AF4141D-5E9B-5D44-9B52-90CC66157639}" type="presParOf" srcId="{23A906A5-047C-B943-AD21-E8F38276F125}" destId="{20394D65-4455-664F-953E-4286FB3ABD4A}" srcOrd="0" destOrd="0" presId="urn:microsoft.com/office/officeart/2005/8/layout/default"/>
    <dgm:cxn modelId="{4A35D971-2C4D-CD43-AD57-57C6BAF90F53}" type="presParOf" srcId="{23A906A5-047C-B943-AD21-E8F38276F125}" destId="{C8BBB39F-8837-F746-9946-79C257E4546E}" srcOrd="1" destOrd="0" presId="urn:microsoft.com/office/officeart/2005/8/layout/default"/>
    <dgm:cxn modelId="{C2058339-755A-F44E-916E-95939B8F8A1F}" type="presParOf" srcId="{23A906A5-047C-B943-AD21-E8F38276F125}" destId="{0E77BE90-A588-FE4F-83B4-9F0453EA9D43}" srcOrd="2" destOrd="0" presId="urn:microsoft.com/office/officeart/2005/8/layout/default"/>
    <dgm:cxn modelId="{5D04801A-9938-744C-A51E-3B50F2BB0E05}" type="presParOf" srcId="{23A906A5-047C-B943-AD21-E8F38276F125}" destId="{50156432-4DDD-284C-83D1-43944C4BF38A}" srcOrd="3" destOrd="0" presId="urn:microsoft.com/office/officeart/2005/8/layout/default"/>
    <dgm:cxn modelId="{55DD9B80-208D-5740-A09C-240BEDD76383}" type="presParOf" srcId="{23A906A5-047C-B943-AD21-E8F38276F125}" destId="{587F5284-30A2-164E-86D7-EBF83CBC5643}" srcOrd="4" destOrd="0" presId="urn:microsoft.com/office/officeart/2005/8/layout/default"/>
    <dgm:cxn modelId="{9A0CEA3C-2B8F-E24A-B0C0-6684EA1EFEF2}" type="presParOf" srcId="{23A906A5-047C-B943-AD21-E8F38276F125}" destId="{86715ECA-6527-DA43-A686-5083777934E0}" srcOrd="5" destOrd="0" presId="urn:microsoft.com/office/officeart/2005/8/layout/default"/>
    <dgm:cxn modelId="{C0A6488F-D823-4F4F-BAC1-F08EA4A7FBCA}" type="presParOf" srcId="{23A906A5-047C-B943-AD21-E8F38276F125}" destId="{BDF862F6-101A-2540-BAC1-414E5CA1EB7A}" srcOrd="6" destOrd="0" presId="urn:microsoft.com/office/officeart/2005/8/layout/default"/>
    <dgm:cxn modelId="{74B462D9-51E3-7E49-9701-07BB32868D86}" type="presParOf" srcId="{23A906A5-047C-B943-AD21-E8F38276F125}" destId="{30056FA3-952C-6B49-A94F-CF792BFA1F34}" srcOrd="7" destOrd="0" presId="urn:microsoft.com/office/officeart/2005/8/layout/default"/>
    <dgm:cxn modelId="{F2BCB8C6-7802-C742-9F91-0480ACE2828E}" type="presParOf" srcId="{23A906A5-047C-B943-AD21-E8F38276F125}" destId="{E7AEB387-F889-F748-9658-DC28CF4E767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820959-3A84-4F88-8714-D467F40BD14C}">
      <dsp:nvSpPr>
        <dsp:cNvPr id="0" name=""/>
        <dsp:cNvSpPr/>
      </dsp:nvSpPr>
      <dsp:spPr>
        <a:xfrm>
          <a:off x="494172" y="886219"/>
          <a:ext cx="804462" cy="804462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A7717-976A-4544-ACE0-A104719DB679}">
      <dsp:nvSpPr>
        <dsp:cNvPr id="0" name=""/>
        <dsp:cNvSpPr/>
      </dsp:nvSpPr>
      <dsp:spPr>
        <a:xfrm>
          <a:off x="2556" y="1958953"/>
          <a:ext cx="1787695" cy="715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Cognitive – Risk Perception</a:t>
          </a:r>
        </a:p>
      </dsp:txBody>
      <dsp:txXfrm>
        <a:off x="2556" y="1958953"/>
        <a:ext cx="1787695" cy="715078"/>
      </dsp:txXfrm>
    </dsp:sp>
    <dsp:sp modelId="{8E688957-720B-4C85-8641-AC7C08AB6E86}">
      <dsp:nvSpPr>
        <dsp:cNvPr id="0" name=""/>
        <dsp:cNvSpPr/>
      </dsp:nvSpPr>
      <dsp:spPr>
        <a:xfrm>
          <a:off x="2594714" y="886219"/>
          <a:ext cx="804462" cy="8044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9AA114-E8D2-4EDD-A91E-B0F3DEF709D0}">
      <dsp:nvSpPr>
        <dsp:cNvPr id="0" name=""/>
        <dsp:cNvSpPr/>
      </dsp:nvSpPr>
      <dsp:spPr>
        <a:xfrm>
          <a:off x="2103098" y="1958953"/>
          <a:ext cx="1787695" cy="715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Emotional – Anxiety</a:t>
          </a:r>
        </a:p>
      </dsp:txBody>
      <dsp:txXfrm>
        <a:off x="2103098" y="1958953"/>
        <a:ext cx="1787695" cy="715078"/>
      </dsp:txXfrm>
    </dsp:sp>
    <dsp:sp modelId="{370E6DFE-0E77-43B3-BE87-6571D335CC0A}">
      <dsp:nvSpPr>
        <dsp:cNvPr id="0" name=""/>
        <dsp:cNvSpPr/>
      </dsp:nvSpPr>
      <dsp:spPr>
        <a:xfrm>
          <a:off x="4695256" y="886219"/>
          <a:ext cx="804462" cy="8044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AAD874-FCF4-4659-80D9-3053821CBB4A}">
      <dsp:nvSpPr>
        <dsp:cNvPr id="0" name=""/>
        <dsp:cNvSpPr/>
      </dsp:nvSpPr>
      <dsp:spPr>
        <a:xfrm>
          <a:off x="4203640" y="1958953"/>
          <a:ext cx="1787695" cy="7150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Behavioral</a:t>
          </a:r>
        </a:p>
      </dsp:txBody>
      <dsp:txXfrm>
        <a:off x="4203640" y="1958953"/>
        <a:ext cx="1787695" cy="7150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EE356C-505F-6B4D-8394-AFD61856A9E8}">
      <dsp:nvSpPr>
        <dsp:cNvPr id="0" name=""/>
        <dsp:cNvSpPr/>
      </dsp:nvSpPr>
      <dsp:spPr>
        <a:xfrm>
          <a:off x="0" y="0"/>
          <a:ext cx="1284630" cy="3437130"/>
        </a:xfrm>
        <a:prstGeom prst="roundRect">
          <a:avLst>
            <a:gd name="adj" fmla="val 10000"/>
          </a:avLst>
        </a:prstGeom>
        <a:solidFill>
          <a:schemeClr val="bg1"/>
        </a:solidFill>
        <a:ln w="38100">
          <a:solidFill>
            <a:schemeClr val="tx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kern="1200" dirty="0">
              <a:solidFill>
                <a:srgbClr val="000000"/>
              </a:solidFill>
            </a:rPr>
            <a:t>Screening at multiple sites</a:t>
          </a: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rgbClr val="000000"/>
            </a:solidFill>
          </a:endParaRP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rgbClr val="000000"/>
            </a:solidFill>
          </a:endParaRPr>
        </a:p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0000"/>
              </a:solidFill>
            </a:rPr>
            <a:t> </a:t>
          </a:r>
        </a:p>
      </dsp:txBody>
      <dsp:txXfrm>
        <a:off x="37626" y="37626"/>
        <a:ext cx="1209378" cy="3361878"/>
      </dsp:txXfrm>
    </dsp:sp>
    <dsp:sp modelId="{C6D93A00-41BC-5748-9355-1A092EDA9FF6}">
      <dsp:nvSpPr>
        <dsp:cNvPr id="0" name=""/>
        <dsp:cNvSpPr/>
      </dsp:nvSpPr>
      <dsp:spPr>
        <a:xfrm>
          <a:off x="1414694" y="1505332"/>
          <a:ext cx="275734" cy="426465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rgbClr val="000000"/>
            </a:solidFill>
          </a:endParaRPr>
        </a:p>
      </dsp:txBody>
      <dsp:txXfrm>
        <a:off x="1414694" y="1590625"/>
        <a:ext cx="193014" cy="255879"/>
      </dsp:txXfrm>
    </dsp:sp>
    <dsp:sp modelId="{BB7EC541-7975-014F-A0CB-FDA5F9393D3D}">
      <dsp:nvSpPr>
        <dsp:cNvPr id="0" name=""/>
        <dsp:cNvSpPr/>
      </dsp:nvSpPr>
      <dsp:spPr>
        <a:xfrm>
          <a:off x="1804884" y="0"/>
          <a:ext cx="1494693" cy="3437130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000000"/>
              </a:solidFill>
            </a:rPr>
            <a:t>Positive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rgbClr val="000000"/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rgbClr val="000000"/>
              </a:solidFill>
            </a:rPr>
            <a:t> </a:t>
          </a:r>
          <a:endParaRPr lang="en-US" sz="1800" b="1" kern="1200" dirty="0">
            <a:solidFill>
              <a:srgbClr val="000000"/>
            </a:solidFill>
          </a:endParaRPr>
        </a:p>
      </dsp:txBody>
      <dsp:txXfrm>
        <a:off x="1848662" y="43778"/>
        <a:ext cx="1407137" cy="3349574"/>
      </dsp:txXfrm>
    </dsp:sp>
    <dsp:sp modelId="{AE85046A-DF99-AE44-9B64-59584D874AFA}">
      <dsp:nvSpPr>
        <dsp:cNvPr id="0" name=""/>
        <dsp:cNvSpPr/>
      </dsp:nvSpPr>
      <dsp:spPr>
        <a:xfrm>
          <a:off x="3428040" y="1505332"/>
          <a:ext cx="272341" cy="426465"/>
        </a:xfrm>
        <a:prstGeom prst="righ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rgbClr val="000000"/>
            </a:solidFill>
          </a:endParaRPr>
        </a:p>
      </dsp:txBody>
      <dsp:txXfrm>
        <a:off x="3428040" y="1590625"/>
        <a:ext cx="190639" cy="255879"/>
      </dsp:txXfrm>
    </dsp:sp>
    <dsp:sp modelId="{DB8E83D9-8B87-1846-BB04-41AE42D40202}">
      <dsp:nvSpPr>
        <dsp:cNvPr id="0" name=""/>
        <dsp:cNvSpPr/>
      </dsp:nvSpPr>
      <dsp:spPr>
        <a:xfrm>
          <a:off x="3813430" y="0"/>
          <a:ext cx="1403677" cy="3437130"/>
        </a:xfrm>
        <a:prstGeom prst="roundRect">
          <a:avLst>
            <a:gd name="adj" fmla="val 10000"/>
          </a:avLst>
        </a:prstGeom>
        <a:solidFill>
          <a:schemeClr val="bg1"/>
        </a:solidFill>
        <a:ln w="38100">
          <a:solidFill>
            <a:schemeClr val="tx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000000"/>
              </a:solidFill>
            </a:rPr>
            <a:t>Confirmed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000000"/>
              </a:solidFill>
            </a:rPr>
            <a:t>at BDC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rgbClr val="000000"/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rgbClr val="000000"/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rgbClr val="000000"/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rgbClr val="000000"/>
            </a:solidFill>
          </a:endParaRPr>
        </a:p>
      </dsp:txBody>
      <dsp:txXfrm>
        <a:off x="3854542" y="41112"/>
        <a:ext cx="1321453" cy="3354906"/>
      </dsp:txXfrm>
    </dsp:sp>
    <dsp:sp modelId="{E018D0AF-2183-6749-A1D5-B65E8B921DD2}">
      <dsp:nvSpPr>
        <dsp:cNvPr id="0" name=""/>
        <dsp:cNvSpPr/>
      </dsp:nvSpPr>
      <dsp:spPr>
        <a:xfrm>
          <a:off x="5345570" y="1505332"/>
          <a:ext cx="272341" cy="426465"/>
        </a:xfrm>
        <a:prstGeom prst="rightArrow">
          <a:avLst>
            <a:gd name="adj1" fmla="val 60000"/>
            <a:gd name="adj2" fmla="val 50000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rgbClr val="000000"/>
            </a:solidFill>
          </a:endParaRPr>
        </a:p>
      </dsp:txBody>
      <dsp:txXfrm>
        <a:off x="5345570" y="1590625"/>
        <a:ext cx="190639" cy="255879"/>
      </dsp:txXfrm>
    </dsp:sp>
    <dsp:sp modelId="{6DE91398-5A48-724F-920F-5CBB71D89CF0}">
      <dsp:nvSpPr>
        <dsp:cNvPr id="0" name=""/>
        <dsp:cNvSpPr/>
      </dsp:nvSpPr>
      <dsp:spPr>
        <a:xfrm>
          <a:off x="5730959" y="0"/>
          <a:ext cx="1744656" cy="3437130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000000"/>
              </a:solidFill>
            </a:rPr>
            <a:t>Persistently positive for  multiple or single high-     affinity islet autoantibody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rgbClr val="000000"/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0000"/>
              </a:solidFill>
            </a:rPr>
            <a:t> </a:t>
          </a:r>
        </a:p>
      </dsp:txBody>
      <dsp:txXfrm>
        <a:off x="5782058" y="51099"/>
        <a:ext cx="1642458" cy="3334932"/>
      </dsp:txXfrm>
    </dsp:sp>
    <dsp:sp modelId="{D91B1F86-E6E1-2147-A863-13BBE54B4B9C}">
      <dsp:nvSpPr>
        <dsp:cNvPr id="0" name=""/>
        <dsp:cNvSpPr/>
      </dsp:nvSpPr>
      <dsp:spPr>
        <a:xfrm flipV="1">
          <a:off x="7572847" y="1543295"/>
          <a:ext cx="334805" cy="350539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rgbClr val="000000"/>
            </a:solidFill>
          </a:endParaRPr>
        </a:p>
      </dsp:txBody>
      <dsp:txXfrm rot="10800000">
        <a:off x="7572847" y="1613403"/>
        <a:ext cx="234364" cy="210323"/>
      </dsp:txXfrm>
    </dsp:sp>
    <dsp:sp modelId="{2550CEBB-0BC9-F847-9250-3EBC7BE3EE7F}">
      <dsp:nvSpPr>
        <dsp:cNvPr id="0" name=""/>
        <dsp:cNvSpPr/>
      </dsp:nvSpPr>
      <dsp:spPr>
        <a:xfrm>
          <a:off x="7989468" y="0"/>
          <a:ext cx="1900058" cy="3437130"/>
        </a:xfrm>
        <a:prstGeom prst="roundRect">
          <a:avLst>
            <a:gd name="adj" fmla="val 10000"/>
          </a:avLst>
        </a:prstGeom>
        <a:solidFill>
          <a:schemeClr val="bg1"/>
        </a:solidFill>
        <a:ln w="38100">
          <a:solidFill>
            <a:schemeClr val="tx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1600" b="1" u="sng" dirty="0">
              <a:solidFill>
                <a:srgbClr val="000000"/>
              </a:solidFill>
            </a:rPr>
            <a:t>Monitoring:    </a:t>
          </a:r>
          <a:r>
            <a:rPr lang="en-US" sz="1600" b="1" u="sng" kern="0" dirty="0">
              <a:solidFill>
                <a:srgbClr val="0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  </a:t>
          </a:r>
          <a:r>
            <a:rPr lang="en-US" sz="1600" b="1" u="none" kern="0" dirty="0">
              <a:solidFill>
                <a:srgbClr val="0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SMBG, </a:t>
          </a:r>
          <a:r>
            <a:rPr lang="en-US" sz="1600" b="1" kern="0" dirty="0">
              <a:solidFill>
                <a:srgbClr val="0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rPr>
            <a:t>HbA1c, CGM, OGTT, growth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0" dirty="0">
              <a:solidFill>
                <a:srgbClr val="000000"/>
              </a:solidFill>
            </a:rPr>
            <a:t>Education:</a:t>
          </a:r>
          <a:r>
            <a:rPr lang="en-US" sz="1600" b="1" kern="0" dirty="0">
              <a:solidFill>
                <a:srgbClr val="000000"/>
              </a:solidFill>
            </a:rPr>
            <a:t>        symptoms        SMBG            diabetes team</a:t>
          </a:r>
          <a:endParaRPr lang="en-US" sz="1600" kern="0" dirty="0">
            <a:solidFill>
              <a:srgbClr val="000000"/>
            </a:solidFill>
            <a:latin typeface="+mn-lt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dirty="0">
            <a:solidFill>
              <a:srgbClr val="000000"/>
            </a:solidFill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dirty="0">
            <a:solidFill>
              <a:srgbClr val="000000"/>
            </a:solidFill>
          </a:endParaRPr>
        </a:p>
      </dsp:txBody>
      <dsp:txXfrm>
        <a:off x="8045119" y="55651"/>
        <a:ext cx="1788756" cy="3325828"/>
      </dsp:txXfrm>
    </dsp:sp>
    <dsp:sp modelId="{061F588A-7A58-1446-87A4-35AD566DF39B}">
      <dsp:nvSpPr>
        <dsp:cNvPr id="0" name=""/>
        <dsp:cNvSpPr/>
      </dsp:nvSpPr>
      <dsp:spPr>
        <a:xfrm>
          <a:off x="10107654" y="1519840"/>
          <a:ext cx="275734" cy="426465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rgbClr val="000000"/>
            </a:solidFill>
          </a:endParaRPr>
        </a:p>
      </dsp:txBody>
      <dsp:txXfrm>
        <a:off x="10107654" y="1605133"/>
        <a:ext cx="193014" cy="255879"/>
      </dsp:txXfrm>
    </dsp:sp>
    <dsp:sp modelId="{7C5F3E2B-51A8-684A-A592-155864290532}">
      <dsp:nvSpPr>
        <dsp:cNvPr id="0" name=""/>
        <dsp:cNvSpPr/>
      </dsp:nvSpPr>
      <dsp:spPr>
        <a:xfrm>
          <a:off x="10409781" y="0"/>
          <a:ext cx="1388081" cy="3437130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algn="l" defTabSz="1066800">
            <a:spcBef>
              <a:spcPct val="0"/>
            </a:spcBef>
            <a:buNone/>
          </a:pPr>
          <a:r>
            <a:rPr lang="en-US" sz="1600" b="1" kern="1200" dirty="0">
              <a:solidFill>
                <a:srgbClr val="000000"/>
              </a:solidFill>
            </a:rPr>
            <a:t>Prevent:   </a:t>
          </a:r>
        </a:p>
        <a:p>
          <a:pPr algn="l" defTabSz="1066800">
            <a:spcBef>
              <a:spcPct val="0"/>
            </a:spcBef>
            <a:buNone/>
          </a:pPr>
          <a:r>
            <a:rPr lang="en-US" sz="1600" b="1" kern="1200" dirty="0">
              <a:solidFill>
                <a:srgbClr val="000000"/>
              </a:solidFill>
            </a:rPr>
            <a:t>- DKA       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kern="1200" dirty="0">
              <a:solidFill>
                <a:srgbClr val="000000"/>
              </a:solidFill>
            </a:rPr>
            <a:t>- Diabetes</a:t>
          </a:r>
        </a:p>
      </dsp:txBody>
      <dsp:txXfrm>
        <a:off x="10450437" y="40656"/>
        <a:ext cx="1306769" cy="33558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94D65-4455-664F-953E-4286FB3ABD4A}">
      <dsp:nvSpPr>
        <dsp:cNvPr id="0" name=""/>
        <dsp:cNvSpPr/>
      </dsp:nvSpPr>
      <dsp:spPr>
        <a:xfrm>
          <a:off x="0" y="42780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i="1" kern="1200"/>
            <a:t>Nobody in my family has it</a:t>
          </a:r>
          <a:endParaRPr lang="en-US" sz="3000" kern="1200"/>
        </a:p>
      </dsp:txBody>
      <dsp:txXfrm>
        <a:off x="0" y="42780"/>
        <a:ext cx="3286125" cy="1971675"/>
      </dsp:txXfrm>
    </dsp:sp>
    <dsp:sp modelId="{0E77BE90-A588-FE4F-83B4-9F0453EA9D43}">
      <dsp:nvSpPr>
        <dsp:cNvPr id="0" name=""/>
        <dsp:cNvSpPr/>
      </dsp:nvSpPr>
      <dsp:spPr>
        <a:xfrm>
          <a:off x="3614737" y="42780"/>
          <a:ext cx="3286125" cy="19716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i="1" kern="1200"/>
            <a:t>It is uncommon in non-whites</a:t>
          </a:r>
          <a:endParaRPr lang="en-US" sz="3000" kern="1200"/>
        </a:p>
      </dsp:txBody>
      <dsp:txXfrm>
        <a:off x="3614737" y="42780"/>
        <a:ext cx="3286125" cy="1971675"/>
      </dsp:txXfrm>
    </dsp:sp>
    <dsp:sp modelId="{587F5284-30A2-164E-86D7-EBF83CBC5643}">
      <dsp:nvSpPr>
        <dsp:cNvPr id="0" name=""/>
        <dsp:cNvSpPr/>
      </dsp:nvSpPr>
      <dsp:spPr>
        <a:xfrm>
          <a:off x="7229475" y="42780"/>
          <a:ext cx="3286125" cy="19716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i="1" kern="1200"/>
            <a:t>My child is very active and not obese</a:t>
          </a:r>
          <a:endParaRPr lang="en-US" sz="3000" kern="1200"/>
        </a:p>
      </dsp:txBody>
      <dsp:txXfrm>
        <a:off x="7229475" y="42780"/>
        <a:ext cx="3286125" cy="1971675"/>
      </dsp:txXfrm>
    </dsp:sp>
    <dsp:sp modelId="{BDF862F6-101A-2540-BAC1-414E5CA1EB7A}">
      <dsp:nvSpPr>
        <dsp:cNvPr id="0" name=""/>
        <dsp:cNvSpPr/>
      </dsp:nvSpPr>
      <dsp:spPr>
        <a:xfrm>
          <a:off x="1807368" y="2343068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i="1" kern="1200"/>
            <a:t>Teenagers/ young adults progress slowly to overt diabetes</a:t>
          </a:r>
          <a:endParaRPr lang="en-US" sz="3000" kern="1200"/>
        </a:p>
      </dsp:txBody>
      <dsp:txXfrm>
        <a:off x="1807368" y="2343068"/>
        <a:ext cx="3286125" cy="1971675"/>
      </dsp:txXfrm>
    </dsp:sp>
    <dsp:sp modelId="{E7AEB387-F889-F748-9658-DC28CF4E7670}">
      <dsp:nvSpPr>
        <dsp:cNvPr id="0" name=""/>
        <dsp:cNvSpPr/>
      </dsp:nvSpPr>
      <dsp:spPr>
        <a:xfrm>
          <a:off x="5422106" y="2343068"/>
          <a:ext cx="3286125" cy="19716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i="1" kern="1200"/>
            <a:t>Nothing can be done until there are symptoms</a:t>
          </a:r>
          <a:endParaRPr lang="en-US" sz="3000" kern="1200"/>
        </a:p>
      </dsp:txBody>
      <dsp:txXfrm>
        <a:off x="5422106" y="2343068"/>
        <a:ext cx="3286125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D95DB1-7400-E44C-971D-91ECBFD65C5B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76760-B6B9-4C4D-A57B-A99DF3E646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242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76760-B6B9-4C4D-A57B-A99DF3E646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7304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76760-B6B9-4C4D-A57B-A99DF3E6462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6765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76760-B6B9-4C4D-A57B-A99DF3E6462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733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76760-B6B9-4C4D-A57B-A99DF3E6462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2706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76760-B6B9-4C4D-A57B-A99DF3E6462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3455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76760-B6B9-4C4D-A57B-A99DF3E6462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134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76760-B6B9-4C4D-A57B-A99DF3E6462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3575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76760-B6B9-4C4D-A57B-A99DF3E6462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906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76760-B6B9-4C4D-A57B-A99DF3E6462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226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76760-B6B9-4C4D-A57B-A99DF3E646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37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76760-B6B9-4C4D-A57B-A99DF3E646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28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76760-B6B9-4C4D-A57B-A99DF3E6462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73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76760-B6B9-4C4D-A57B-A99DF3E6462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691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76760-B6B9-4C4D-A57B-A99DF3E6462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94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76760-B6B9-4C4D-A57B-A99DF3E6462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006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76760-B6B9-4C4D-A57B-A99DF3E6462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34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676760-B6B9-4C4D-A57B-A99DF3E6462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72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11/14/22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746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568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93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728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177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869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13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038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28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11/14/22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086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92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279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24" r:id="rId6"/>
    <p:sldLayoutId id="2147483719" r:id="rId7"/>
    <p:sldLayoutId id="2147483720" r:id="rId8"/>
    <p:sldLayoutId id="2147483721" r:id="rId9"/>
    <p:sldLayoutId id="2147483723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CCA5F87-1D1E-45CB-8D83-FC7EEFAD9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olorful leaf patterns">
            <a:extLst>
              <a:ext uri="{FF2B5EF4-FFF2-40B4-BE49-F238E27FC236}">
                <a16:creationId xmlns:a16="http://schemas.microsoft.com/office/drawing/2014/main" id="{344879AE-C056-E38A-B1F9-2C7B733F30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4" r="11377" b="1"/>
          <a:stretch/>
        </p:blipFill>
        <p:spPr>
          <a:xfrm>
            <a:off x="20" y="10"/>
            <a:ext cx="866849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CFC2C6-6238-4A2F-93DE-2ADF74AF6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11652" y="0"/>
            <a:ext cx="848034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EC4C4B-3E96-219F-330D-97A1C2EBC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8600" y="1122363"/>
            <a:ext cx="4023360" cy="3204134"/>
          </a:xfrm>
        </p:spPr>
        <p:txBody>
          <a:bodyPr anchor="b">
            <a:normAutofit/>
          </a:bodyPr>
          <a:lstStyle/>
          <a:p>
            <a:r>
              <a:rPr lang="en-US" sz="4800" dirty="0"/>
              <a:t>Strategies to Increase Engagement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E75FEE-7AB9-EC4F-8611-45C3CC0A34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8600" y="4872922"/>
            <a:ext cx="4023360" cy="1208141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/>
              <a:t>Holly O’Donnell, PhD</a:t>
            </a:r>
          </a:p>
          <a:p>
            <a:r>
              <a:rPr lang="en-US" sz="2000" dirty="0"/>
              <a:t>Assistant Professor of Pediatrics</a:t>
            </a:r>
          </a:p>
          <a:p>
            <a:r>
              <a:rPr lang="en-US" sz="2000" dirty="0"/>
              <a:t>Barbara Davis Center for Diabetes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8829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0EC2D-7317-615F-2E6D-8BA4EC523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Risk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B13CB-F1D2-062F-9780-9570E74EA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718" y="2344674"/>
            <a:ext cx="3723132" cy="3694176"/>
          </a:xfrm>
        </p:spPr>
        <p:txBody>
          <a:bodyPr/>
          <a:lstStyle/>
          <a:p>
            <a:r>
              <a:rPr lang="en-US" dirty="0"/>
              <a:t>Assessing </a:t>
            </a:r>
            <a:r>
              <a:rPr lang="en-US" u="sng" dirty="0"/>
              <a:t>risk perception accuracy </a:t>
            </a:r>
            <a:r>
              <a:rPr lang="en-US" dirty="0"/>
              <a:t>and strategies for communicating effectively</a:t>
            </a:r>
          </a:p>
          <a:p>
            <a:endParaRPr lang="en-US" dirty="0"/>
          </a:p>
        </p:txBody>
      </p:sp>
      <p:pic>
        <p:nvPicPr>
          <p:cNvPr id="7" name="Picture 6" descr="Chart, bar chart&#10;&#10;Description automatically generated">
            <a:extLst>
              <a:ext uri="{FF2B5EF4-FFF2-40B4-BE49-F238E27FC236}">
                <a16:creationId xmlns:a16="http://schemas.microsoft.com/office/drawing/2014/main" id="{2BFB13BD-F259-8CF0-AF38-AA5C6F531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2732" y="1541468"/>
            <a:ext cx="7772400" cy="44973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6BC2E0-56B7-A171-DD95-F41F93207D5F}"/>
              </a:ext>
            </a:extLst>
          </p:cNvPr>
          <p:cNvSpPr txBox="1"/>
          <p:nvPr/>
        </p:nvSpPr>
        <p:spPr>
          <a:xfrm>
            <a:off x="5048250" y="6038850"/>
            <a:ext cx="6235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from The PANDA Study. </a:t>
            </a:r>
          </a:p>
          <a:p>
            <a:r>
              <a:rPr lang="en-US" dirty="0"/>
              <a:t>Image courtesy: Suzanne Bennett Johnson, PhD</a:t>
            </a:r>
          </a:p>
        </p:txBody>
      </p:sp>
    </p:spTree>
    <p:extLst>
      <p:ext uri="{BB962C8B-B14F-4D97-AF65-F5344CB8AC3E}">
        <p14:creationId xmlns:p14="http://schemas.microsoft.com/office/powerpoint/2010/main" val="1475264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F915037-02BD-A9CF-3D76-B847DBCEE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82" y="0"/>
            <a:ext cx="4846211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116D7E-14A8-D186-FF64-C3055168A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3809" y="0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84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F68B2-26B5-39D5-BC48-51C897A3A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Anxiety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24B83-10C3-23D5-2AB8-6D168A232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110" y="2478024"/>
            <a:ext cx="2637282" cy="3656076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Assessment and intervention for </a:t>
            </a:r>
            <a:r>
              <a:rPr lang="en-US" u="sng" dirty="0"/>
              <a:t>high anxiety </a:t>
            </a:r>
            <a:r>
              <a:rPr lang="en-US" dirty="0"/>
              <a:t>and stress associated with protocol or risk status</a:t>
            </a:r>
          </a:p>
          <a:p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A1CB5C87-790D-64FC-ECFA-150C068A9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2040971"/>
            <a:ext cx="8765490" cy="4630824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2FCD95CE-0F53-6845-AAB0-627C65505D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850" y="278719"/>
            <a:ext cx="5568696" cy="170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512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DED3D-A551-00A7-20BB-3D1F7B534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936" y="164973"/>
            <a:ext cx="10168128" cy="1179576"/>
          </a:xfrm>
        </p:spPr>
        <p:txBody>
          <a:bodyPr/>
          <a:lstStyle/>
          <a:p>
            <a:r>
              <a:rPr lang="en-US" dirty="0"/>
              <a:t>Participant Motivators &amp; Barriers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4284F06-3A1B-3D38-5BF9-DB9FCEF78C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Protocol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BDBE94-469D-C78C-DF8A-C9F35ACA5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Table 16">
            <a:extLst>
              <a:ext uri="{FF2B5EF4-FFF2-40B4-BE49-F238E27FC236}">
                <a16:creationId xmlns:a16="http://schemas.microsoft.com/office/drawing/2014/main" id="{41681758-B720-7901-26BC-CBC69BD4F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665650"/>
              </p:ext>
            </p:extLst>
          </p:nvPr>
        </p:nvGraphicFramePr>
        <p:xfrm>
          <a:off x="908304" y="1094994"/>
          <a:ext cx="10978134" cy="5117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5889">
                  <a:extLst>
                    <a:ext uri="{9D8B030D-6E8A-4147-A177-3AD203B41FA5}">
                      <a16:colId xmlns:a16="http://schemas.microsoft.com/office/drawing/2014/main" val="2885241216"/>
                    </a:ext>
                  </a:extLst>
                </a:gridCol>
                <a:gridCol w="3970421">
                  <a:extLst>
                    <a:ext uri="{9D8B030D-6E8A-4147-A177-3AD203B41FA5}">
                      <a16:colId xmlns:a16="http://schemas.microsoft.com/office/drawing/2014/main" val="2409994830"/>
                    </a:ext>
                  </a:extLst>
                </a:gridCol>
                <a:gridCol w="4441824">
                  <a:extLst>
                    <a:ext uri="{9D8B030D-6E8A-4147-A177-3AD203B41FA5}">
                      <a16:colId xmlns:a16="http://schemas.microsoft.com/office/drawing/2014/main" val="4003310746"/>
                    </a:ext>
                  </a:extLst>
                </a:gridCol>
              </a:tblGrid>
              <a:tr h="596164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Protocol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Family/Participant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802414"/>
                  </a:ext>
                </a:extLst>
              </a:tr>
              <a:tr h="1869325">
                <a:tc>
                  <a:txBody>
                    <a:bodyPr/>
                    <a:lstStyle/>
                    <a:p>
                      <a:r>
                        <a:rPr lang="en-US" sz="2400" dirty="0"/>
                        <a:t>Reasons for Withdrawal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Blood draw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Protocol too demanding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Logistical barriers (e.g., transportation)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Too busy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Overwhelmed/stressed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Did not want to be reminded of child’s risk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3822253"/>
                  </a:ext>
                </a:extLst>
              </a:tr>
              <a:tr h="2610222">
                <a:tc>
                  <a:txBody>
                    <a:bodyPr/>
                    <a:lstStyle/>
                    <a:p>
                      <a:r>
                        <a:rPr lang="en-US" sz="2400" dirty="0"/>
                        <a:t>Reasons for Engaging &amp; Factors Associated with Increased Adherence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Helping science learn about T1D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Having someone watch my child for T1D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Getting antibodies &amp; access to prevention studies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Maternal satisfaction with study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Staff consistency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55946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3388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8C627-1DA5-EF14-38AB-5011A253F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818" y="80023"/>
            <a:ext cx="10168128" cy="1179576"/>
          </a:xfrm>
        </p:spPr>
        <p:txBody>
          <a:bodyPr/>
          <a:lstStyle/>
          <a:p>
            <a:r>
              <a:rPr lang="en-US" dirty="0"/>
              <a:t>Strategies: Team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94F599F-D869-DA10-C92E-DFDE53A5E47B}"/>
              </a:ext>
            </a:extLst>
          </p:cNvPr>
          <p:cNvSpPr txBox="1">
            <a:spLocks/>
          </p:cNvSpPr>
          <p:nvPr/>
        </p:nvSpPr>
        <p:spPr>
          <a:xfrm>
            <a:off x="575347" y="1143806"/>
            <a:ext cx="5716249" cy="44714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buFont typeface="Arial"/>
              <a:buNone/>
            </a:pPr>
            <a:r>
              <a:rPr lang="en-US" sz="3200" b="1" dirty="0"/>
              <a:t>DO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Educate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Use humor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Engage in non-procedural talk (keep medical materials “out of sight, out of mind”)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Use distraction, encourage relaxation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Reinforce positive behaviors (e.g., “taking deep breaths,” or “sitting still”)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BE HONEST!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160B19-28AA-4C06-6572-D77D0A2EC3A5}"/>
              </a:ext>
            </a:extLst>
          </p:cNvPr>
          <p:cNvSpPr txBox="1">
            <a:spLocks/>
          </p:cNvSpPr>
          <p:nvPr/>
        </p:nvSpPr>
        <p:spPr>
          <a:xfrm>
            <a:off x="6812879" y="1143806"/>
            <a:ext cx="5185873" cy="3616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buFont typeface="Arial"/>
              <a:buNone/>
            </a:pPr>
            <a:r>
              <a:rPr lang="en-US" sz="3200" b="1" dirty="0"/>
              <a:t>AVOID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Reassurance (“you’re fine”)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Criticism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Apologizing to child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8410E81-8D69-6124-4F52-B1A11230E63F}"/>
              </a:ext>
            </a:extLst>
          </p:cNvPr>
          <p:cNvSpPr txBox="1">
            <a:spLocks/>
          </p:cNvSpPr>
          <p:nvPr/>
        </p:nvSpPr>
        <p:spPr>
          <a:xfrm>
            <a:off x="7006127" y="6180249"/>
            <a:ext cx="5185873" cy="58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/>
              <a:buNone/>
            </a:pPr>
            <a:r>
              <a:rPr lang="en-US" sz="1800" dirty="0"/>
              <a:t>Society of Pediatric Psychology, 2008</a:t>
            </a:r>
          </a:p>
          <a:p>
            <a:pPr marL="457200" lvl="1" indent="0">
              <a:buFont typeface="Arial"/>
              <a:buNone/>
            </a:pPr>
            <a:endParaRPr lang="en-US" sz="2000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0C0A8D7A-B0E5-DBF4-A9F6-CACABB0CAB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430" y="3429000"/>
            <a:ext cx="4078773" cy="278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625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4DE795-86EB-C0E6-8DB2-91107EA2CD9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757797" y="152761"/>
            <a:ext cx="8676405" cy="6705239"/>
          </a:xfrm>
        </p:spPr>
      </p:pic>
    </p:spTree>
    <p:extLst>
      <p:ext uri="{BB962C8B-B14F-4D97-AF65-F5344CB8AC3E}">
        <p14:creationId xmlns:p14="http://schemas.microsoft.com/office/powerpoint/2010/main" val="3094183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3E2E3-BCAC-220C-0092-FF98A84B2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Strategies: Individual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A4160CC-9407-B94C-1675-76E39CF3E35C}"/>
              </a:ext>
            </a:extLst>
          </p:cNvPr>
          <p:cNvSpPr txBox="1">
            <a:spLocks/>
          </p:cNvSpPr>
          <p:nvPr/>
        </p:nvSpPr>
        <p:spPr>
          <a:xfrm>
            <a:off x="2701750" y="3145388"/>
            <a:ext cx="2269168" cy="1634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Worries</a:t>
            </a:r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F4C938C-DA07-DDEC-939D-A7C6452AF1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74" y="4473519"/>
            <a:ext cx="1883583" cy="2384481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73101B-25FC-DCBA-A30B-FA69310360DA}"/>
              </a:ext>
            </a:extLst>
          </p:cNvPr>
          <p:cNvSpPr txBox="1">
            <a:spLocks/>
          </p:cNvSpPr>
          <p:nvPr/>
        </p:nvSpPr>
        <p:spPr>
          <a:xfrm>
            <a:off x="2901850" y="5185956"/>
            <a:ext cx="2456213" cy="3902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Severe </a:t>
            </a:r>
          </a:p>
          <a:p>
            <a:pPr marL="0" indent="0" algn="ctr">
              <a:buNone/>
            </a:pPr>
            <a:r>
              <a:rPr lang="en-US" sz="2400" dirty="0"/>
              <a:t>Needle Phobia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82B2A4-4FFD-6244-FA91-8C3DC3962E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77" y="2327117"/>
            <a:ext cx="2502080" cy="1980813"/>
          </a:xfrm>
          <a:prstGeom prst="rect">
            <a:avLst/>
          </a:prstGeom>
        </p:spPr>
      </p:pic>
      <p:pic>
        <p:nvPicPr>
          <p:cNvPr id="8" name="Picture 7" descr="A picture containing pool table, room, gambling house&#10;&#10;Description automatically generated">
            <a:extLst>
              <a:ext uri="{FF2B5EF4-FFF2-40B4-BE49-F238E27FC236}">
                <a16:creationId xmlns:a16="http://schemas.microsoft.com/office/drawing/2014/main" id="{CCABCFB7-B9C2-F790-72A0-6608322FB6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3191" y="2327117"/>
            <a:ext cx="3976879" cy="5148464"/>
          </a:xfrm>
          <a:prstGeom prst="rect">
            <a:avLst/>
          </a:prstGeom>
        </p:spPr>
      </p:pic>
      <p:sp>
        <p:nvSpPr>
          <p:cNvPr id="11" name="Explosion 1 10">
            <a:extLst>
              <a:ext uri="{FF2B5EF4-FFF2-40B4-BE49-F238E27FC236}">
                <a16:creationId xmlns:a16="http://schemas.microsoft.com/office/drawing/2014/main" id="{B7C94F11-519C-123D-5029-989C5FC4376C}"/>
              </a:ext>
            </a:extLst>
          </p:cNvPr>
          <p:cNvSpPr/>
          <p:nvPr/>
        </p:nvSpPr>
        <p:spPr>
          <a:xfrm>
            <a:off x="6352674" y="2327117"/>
            <a:ext cx="5839326" cy="5148464"/>
          </a:xfrm>
          <a:prstGeom prst="irregularSeal1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172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4E2DA-05AC-205C-3713-E4D4E9637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936" y="131938"/>
            <a:ext cx="10168128" cy="1179576"/>
          </a:xfrm>
        </p:spPr>
        <p:txBody>
          <a:bodyPr>
            <a:normAutofit fontScale="90000"/>
          </a:bodyPr>
          <a:lstStyle/>
          <a:p>
            <a:r>
              <a:rPr lang="en-US" dirty="0"/>
              <a:t>Support for Families in Screening &amp; Monitoring Programs</a:t>
            </a:r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35E7915A-0641-E11F-6B93-B0C7EA8B3294}"/>
              </a:ext>
            </a:extLst>
          </p:cNvPr>
          <p:cNvSpPr/>
          <p:nvPr/>
        </p:nvSpPr>
        <p:spPr>
          <a:xfrm>
            <a:off x="131270" y="1533113"/>
            <a:ext cx="3895090" cy="4851083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E15A06-DC99-38CB-76C2-4D9D035C8A29}"/>
              </a:ext>
            </a:extLst>
          </p:cNvPr>
          <p:cNvSpPr txBox="1"/>
          <p:nvPr/>
        </p:nvSpPr>
        <p:spPr>
          <a:xfrm>
            <a:off x="2718641" y="1533113"/>
            <a:ext cx="76790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Highest Level: </a:t>
            </a:r>
            <a:r>
              <a:rPr lang="en-US" sz="2400" dirty="0"/>
              <a:t>Psychological support to address anxiety and sources of stress; targeted interventions for those with inaccurate risk perception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68F375-82B9-B175-7421-DED932EB553C}"/>
              </a:ext>
            </a:extLst>
          </p:cNvPr>
          <p:cNvSpPr txBox="1"/>
          <p:nvPr/>
        </p:nvSpPr>
        <p:spPr>
          <a:xfrm>
            <a:off x="3381713" y="3078910"/>
            <a:ext cx="78223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Targeted:</a:t>
            </a:r>
            <a:r>
              <a:rPr lang="en-US" sz="2400" dirty="0"/>
              <a:t> Staff education to reduce distress with blood draws; staff consistency; flexible protocol adaptations; assisting families with logistical barriers; consistent &amp; supportive communication strategies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05E8D2-42F0-90A1-1706-1B08FAFBC7FE}"/>
              </a:ext>
            </a:extLst>
          </p:cNvPr>
          <p:cNvSpPr txBox="1"/>
          <p:nvPr/>
        </p:nvSpPr>
        <p:spPr>
          <a:xfrm>
            <a:off x="4906357" y="5094846"/>
            <a:ext cx="69135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Universal: </a:t>
            </a:r>
            <a:r>
              <a:rPr lang="en-US" sz="2400" dirty="0"/>
              <a:t>Increasing knowledge and awareness of T1D, thoughtful design of programs/studies, recruitment materials to target specific populations</a:t>
            </a:r>
          </a:p>
        </p:txBody>
      </p:sp>
    </p:spTree>
    <p:extLst>
      <p:ext uri="{BB962C8B-B14F-4D97-AF65-F5344CB8AC3E}">
        <p14:creationId xmlns:p14="http://schemas.microsoft.com/office/powerpoint/2010/main" val="150928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029D5AD-8348-4446-B191-6A9B6FE03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A3F395A2-2B64-4749-BD93-2F159C7E1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1899601"/>
          </a:xfrm>
          <a:custGeom>
            <a:avLst/>
            <a:gdLst>
              <a:gd name="connsiteX0" fmla="*/ 0 w 12188952"/>
              <a:gd name="connsiteY0" fmla="*/ 0 h 1899601"/>
              <a:gd name="connsiteX1" fmla="*/ 12188952 w 12188952"/>
              <a:gd name="connsiteY1" fmla="*/ 0 h 1899601"/>
              <a:gd name="connsiteX2" fmla="*/ 12188952 w 12188952"/>
              <a:gd name="connsiteY2" fmla="*/ 1635106 h 1899601"/>
              <a:gd name="connsiteX3" fmla="*/ 11356325 w 12188952"/>
              <a:gd name="connsiteY3" fmla="*/ 1707615 h 1899601"/>
              <a:gd name="connsiteX4" fmla="*/ 6096001 w 12188952"/>
              <a:gd name="connsiteY4" fmla="*/ 1899601 h 1899601"/>
              <a:gd name="connsiteX5" fmla="*/ 835678 w 12188952"/>
              <a:gd name="connsiteY5" fmla="*/ 1707615 h 1899601"/>
              <a:gd name="connsiteX6" fmla="*/ 0 w 12188952"/>
              <a:gd name="connsiteY6" fmla="*/ 1634841 h 189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1899601">
                <a:moveTo>
                  <a:pt x="0" y="0"/>
                </a:moveTo>
                <a:lnTo>
                  <a:pt x="12188952" y="0"/>
                </a:lnTo>
                <a:lnTo>
                  <a:pt x="12188952" y="1635106"/>
                </a:lnTo>
                <a:lnTo>
                  <a:pt x="11356325" y="1707615"/>
                </a:lnTo>
                <a:cubicBezTo>
                  <a:pt x="9739512" y="1831240"/>
                  <a:pt x="7961919" y="1899601"/>
                  <a:pt x="6096001" y="1899601"/>
                </a:cubicBezTo>
                <a:cubicBezTo>
                  <a:pt x="4230084" y="1899601"/>
                  <a:pt x="2452490" y="1831240"/>
                  <a:pt x="835678" y="1707615"/>
                </a:cubicBezTo>
                <a:lnTo>
                  <a:pt x="0" y="1634841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5CF0135B-EAB8-4CA0-896C-2D897ECD2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890722"/>
          </a:xfrm>
          <a:custGeom>
            <a:avLst/>
            <a:gdLst>
              <a:gd name="connsiteX0" fmla="*/ 0 w 12192000"/>
              <a:gd name="connsiteY0" fmla="*/ 0 h 1890722"/>
              <a:gd name="connsiteX1" fmla="*/ 12192000 w 12192000"/>
              <a:gd name="connsiteY1" fmla="*/ 0 h 1890722"/>
              <a:gd name="connsiteX2" fmla="*/ 12192000 w 12192000"/>
              <a:gd name="connsiteY2" fmla="*/ 1626227 h 1890722"/>
              <a:gd name="connsiteX3" fmla="*/ 11359165 w 12192000"/>
              <a:gd name="connsiteY3" fmla="*/ 1698736 h 1890722"/>
              <a:gd name="connsiteX4" fmla="*/ 6097526 w 12192000"/>
              <a:gd name="connsiteY4" fmla="*/ 1890722 h 1890722"/>
              <a:gd name="connsiteX5" fmla="*/ 835887 w 12192000"/>
              <a:gd name="connsiteY5" fmla="*/ 1698736 h 1890722"/>
              <a:gd name="connsiteX6" fmla="*/ 0 w 12192000"/>
              <a:gd name="connsiteY6" fmla="*/ 1625962 h 1890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1890722">
                <a:moveTo>
                  <a:pt x="0" y="0"/>
                </a:moveTo>
                <a:lnTo>
                  <a:pt x="12192000" y="0"/>
                </a:lnTo>
                <a:lnTo>
                  <a:pt x="12192000" y="1626227"/>
                </a:lnTo>
                <a:lnTo>
                  <a:pt x="11359165" y="1698736"/>
                </a:lnTo>
                <a:cubicBezTo>
                  <a:pt x="9741947" y="1822361"/>
                  <a:pt x="7963910" y="1890722"/>
                  <a:pt x="6097526" y="1890722"/>
                </a:cubicBezTo>
                <a:cubicBezTo>
                  <a:pt x="4231142" y="1890722"/>
                  <a:pt x="2453104" y="1822361"/>
                  <a:pt x="835887" y="1698736"/>
                </a:cubicBezTo>
                <a:lnTo>
                  <a:pt x="0" y="1625962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0B2F58-A536-E7E5-EBB9-9750D4552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01" y="263985"/>
            <a:ext cx="7051158" cy="1362752"/>
          </a:xfrm>
        </p:spPr>
        <p:txBody>
          <a:bodyPr>
            <a:normAutofit/>
          </a:bodyPr>
          <a:lstStyle/>
          <a:p>
            <a:r>
              <a:rPr lang="en-US" dirty="0"/>
              <a:t>Why don’t they listen to us?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C3387C-D24F-4737-8A37-1DC5CFF09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2452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227FC4A5-A49D-6CC5-62C7-D9151AC298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78" y="2478024"/>
            <a:ext cx="6050389" cy="39709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 descr="Graphical user interface, text, application, Word&#10;&#10;Description automatically generated">
            <a:extLst>
              <a:ext uri="{FF2B5EF4-FFF2-40B4-BE49-F238E27FC236}">
                <a16:creationId xmlns:a16="http://schemas.microsoft.com/office/drawing/2014/main" id="{F9F12ACC-A20E-FDF9-E4D1-C50AA6FA5E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107" y="527029"/>
            <a:ext cx="4894708" cy="58039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97082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6838569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74997D-4040-100F-CB32-22116F4E3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978619"/>
            <a:ext cx="5991244" cy="1106424"/>
          </a:xfrm>
        </p:spPr>
        <p:txBody>
          <a:bodyPr>
            <a:normAutofit/>
          </a:bodyPr>
          <a:lstStyle/>
          <a:p>
            <a:r>
              <a:rPr lang="en-US" sz="3200"/>
              <a:t>The Role of Psychology in Screening Studies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1300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8" y="2093976"/>
            <a:ext cx="5846683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A picture containing person, outdoor, tree, suit&#10;&#10;Description automatically generated">
            <a:extLst>
              <a:ext uri="{FF2B5EF4-FFF2-40B4-BE49-F238E27FC236}">
                <a16:creationId xmlns:a16="http://schemas.microsoft.com/office/drawing/2014/main" id="{B9FC4F9B-49E5-C169-888C-AFE884AB6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9814" y="1329879"/>
            <a:ext cx="4097657" cy="4097657"/>
          </a:xfrm>
          <a:prstGeom prst="rect">
            <a:avLst/>
          </a:prstGeom>
        </p:spPr>
      </p:pic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5D4C4053-A59D-558F-69D0-EFC8F9566C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7133646"/>
              </p:ext>
            </p:extLst>
          </p:nvPr>
        </p:nvGraphicFramePr>
        <p:xfrm>
          <a:off x="841248" y="2252870"/>
          <a:ext cx="5993892" cy="3560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64018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1D4E6F6-1056-2663-63E6-EC946CF97C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7835681"/>
              </p:ext>
            </p:extLst>
          </p:nvPr>
        </p:nvGraphicFramePr>
        <p:xfrm>
          <a:off x="265505" y="943343"/>
          <a:ext cx="11797863" cy="3437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ight Arrow 2">
            <a:extLst>
              <a:ext uri="{FF2B5EF4-FFF2-40B4-BE49-F238E27FC236}">
                <a16:creationId xmlns:a16="http://schemas.microsoft.com/office/drawing/2014/main" id="{E7E463D0-70DE-F22E-7729-98CC3E81D535}"/>
              </a:ext>
            </a:extLst>
          </p:cNvPr>
          <p:cNvSpPr/>
          <p:nvPr/>
        </p:nvSpPr>
        <p:spPr>
          <a:xfrm rot="5400000">
            <a:off x="4749447" y="4392860"/>
            <a:ext cx="464754" cy="476206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98D59E4-F8D5-99B7-681D-D42715EE3E60}"/>
              </a:ext>
            </a:extLst>
          </p:cNvPr>
          <p:cNvSpPr/>
          <p:nvPr/>
        </p:nvSpPr>
        <p:spPr>
          <a:xfrm>
            <a:off x="3766681" y="4863340"/>
            <a:ext cx="1993404" cy="1094506"/>
          </a:xfrm>
          <a:prstGeom prst="roundRect">
            <a:avLst/>
          </a:prstGeom>
          <a:solidFill>
            <a:srgbClr val="33CCFF"/>
          </a:solidFill>
          <a:ln w="57150" cmpd="sng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Not confirmed and</a:t>
            </a:r>
          </a:p>
          <a:p>
            <a:pPr algn="ctr"/>
            <a:r>
              <a:rPr lang="en-US" b="1" dirty="0"/>
              <a:t>HbA1c &lt;5.7%</a:t>
            </a:r>
          </a:p>
        </p:txBody>
      </p:sp>
      <p:pic>
        <p:nvPicPr>
          <p:cNvPr id="5" name="Picture 2" descr="Stop, Road, Panel, Ban, Traffic, Indication, Road Sign">
            <a:extLst>
              <a:ext uri="{FF2B5EF4-FFF2-40B4-BE49-F238E27FC236}">
                <a16:creationId xmlns:a16="http://schemas.microsoft.com/office/drawing/2014/main" id="{1561FF15-FB38-4A02-C289-937875276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671" y="4809135"/>
            <a:ext cx="701549" cy="7028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07EB729-7092-AD4F-4DC8-6B1055F602FE}"/>
              </a:ext>
            </a:extLst>
          </p:cNvPr>
          <p:cNvSpPr/>
          <p:nvPr/>
        </p:nvSpPr>
        <p:spPr>
          <a:xfrm>
            <a:off x="265505" y="4830400"/>
            <a:ext cx="1622344" cy="1084258"/>
          </a:xfrm>
          <a:prstGeom prst="roundRect">
            <a:avLst/>
          </a:prstGeom>
          <a:solidFill>
            <a:srgbClr val="33CCFF"/>
          </a:solidFill>
          <a:ln w="57150" cmpd="sng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/>
              <a:t>Negative</a:t>
            </a:r>
          </a:p>
        </p:txBody>
      </p:sp>
      <p:pic>
        <p:nvPicPr>
          <p:cNvPr id="7" name="Picture 2" descr="Stop, Road, Panel, Ban, Traffic, Indication, Road Sign">
            <a:extLst>
              <a:ext uri="{FF2B5EF4-FFF2-40B4-BE49-F238E27FC236}">
                <a16:creationId xmlns:a16="http://schemas.microsoft.com/office/drawing/2014/main" id="{E5A011AB-818B-8053-1080-8F7D6A0A6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735" y="4830400"/>
            <a:ext cx="701549" cy="7028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ight Arrow 7">
            <a:extLst>
              <a:ext uri="{FF2B5EF4-FFF2-40B4-BE49-F238E27FC236}">
                <a16:creationId xmlns:a16="http://schemas.microsoft.com/office/drawing/2014/main" id="{4B3F01E1-4A59-81D0-47FB-B21C95808111}"/>
              </a:ext>
            </a:extLst>
          </p:cNvPr>
          <p:cNvSpPr/>
          <p:nvPr/>
        </p:nvSpPr>
        <p:spPr>
          <a:xfrm rot="5400000">
            <a:off x="809524" y="4374746"/>
            <a:ext cx="464754" cy="476206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5-Point Star 8">
            <a:extLst>
              <a:ext uri="{FF2B5EF4-FFF2-40B4-BE49-F238E27FC236}">
                <a16:creationId xmlns:a16="http://schemas.microsoft.com/office/drawing/2014/main" id="{9EED2487-2DA2-3983-EA8D-DF7BB64E31FC}"/>
              </a:ext>
            </a:extLst>
          </p:cNvPr>
          <p:cNvSpPr/>
          <p:nvPr/>
        </p:nvSpPr>
        <p:spPr>
          <a:xfrm>
            <a:off x="687137" y="3367474"/>
            <a:ext cx="701318" cy="757383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92D050"/>
          </a:solidFill>
          <a:ln w="1905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>
            <a:extLst>
              <a:ext uri="{FF2B5EF4-FFF2-40B4-BE49-F238E27FC236}">
                <a16:creationId xmlns:a16="http://schemas.microsoft.com/office/drawing/2014/main" id="{EB16E645-BD17-CFCE-1470-2A2DECC9EAF4}"/>
              </a:ext>
            </a:extLst>
          </p:cNvPr>
          <p:cNvSpPr/>
          <p:nvPr/>
        </p:nvSpPr>
        <p:spPr>
          <a:xfrm>
            <a:off x="4518609" y="3213746"/>
            <a:ext cx="701318" cy="757383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92D050"/>
          </a:solidFill>
          <a:ln w="1905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>
            <a:extLst>
              <a:ext uri="{FF2B5EF4-FFF2-40B4-BE49-F238E27FC236}">
                <a16:creationId xmlns:a16="http://schemas.microsoft.com/office/drawing/2014/main" id="{9303682E-EA2E-A6B4-7457-6370C734A96B}"/>
              </a:ext>
            </a:extLst>
          </p:cNvPr>
          <p:cNvSpPr/>
          <p:nvPr/>
        </p:nvSpPr>
        <p:spPr>
          <a:xfrm>
            <a:off x="9330395" y="3544016"/>
            <a:ext cx="701318" cy="757383"/>
          </a:xfrm>
          <a:prstGeom prst="star5">
            <a:avLst>
              <a:gd name="adj" fmla="val 29148"/>
              <a:gd name="hf" fmla="val 105146"/>
              <a:gd name="vf" fmla="val 110557"/>
            </a:avLst>
          </a:prstGeom>
          <a:solidFill>
            <a:srgbClr val="92D050"/>
          </a:solidFill>
          <a:ln w="19050"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2F71A3C-C789-9BFD-E253-B2ED41D7F5C0}"/>
              </a:ext>
            </a:extLst>
          </p:cNvPr>
          <p:cNvSpPr txBox="1">
            <a:spLocks/>
          </p:cNvSpPr>
          <p:nvPr/>
        </p:nvSpPr>
        <p:spPr>
          <a:xfrm>
            <a:off x="409824" y="65915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2053F8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00FF"/>
                </a:solidFill>
              </a:rPr>
              <a:t>ASK  Protocol</a:t>
            </a:r>
          </a:p>
        </p:txBody>
      </p:sp>
    </p:spTree>
    <p:extLst>
      <p:ext uri="{BB962C8B-B14F-4D97-AF65-F5344CB8AC3E}">
        <p14:creationId xmlns:p14="http://schemas.microsoft.com/office/powerpoint/2010/main" val="851172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ext, transport, bus&#10;&#10;Description automatically generated">
            <a:extLst>
              <a:ext uri="{FF2B5EF4-FFF2-40B4-BE49-F238E27FC236}">
                <a16:creationId xmlns:a16="http://schemas.microsoft.com/office/drawing/2014/main" id="{0326ED8A-B9F2-915F-468E-9CB638EBE3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9" r="24399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1F9DD2-17DC-A7D4-3705-4425F7B2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Awareness  of T1D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28A85-680B-9B9F-9595-6E0067B9F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dirty="0"/>
              <a:t>Increasing public awareness and understanding of type 1 diabetes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4239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1">
            <a:extLst>
              <a:ext uri="{FF2B5EF4-FFF2-40B4-BE49-F238E27FC236}">
                <a16:creationId xmlns:a16="http://schemas.microsoft.com/office/drawing/2014/main" id="{76024B02-E9DE-461A-8C2D-5D6D34764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1F61CA-787F-2079-CDB6-6E31BD94A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72" y="192236"/>
            <a:ext cx="10506456" cy="1161288"/>
          </a:xfrm>
        </p:spPr>
        <p:txBody>
          <a:bodyPr anchor="b">
            <a:normAutofit/>
          </a:bodyPr>
          <a:lstStyle/>
          <a:p>
            <a:r>
              <a:rPr lang="en-US" sz="3600" dirty="0"/>
              <a:t>Increasing Awareness: </a:t>
            </a:r>
            <a:br>
              <a:rPr lang="en-US" sz="3600" dirty="0"/>
            </a:br>
            <a:r>
              <a:rPr lang="en-US" sz="3600" dirty="0"/>
              <a:t>Media Coverage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53727E-E299-DD33-0289-5B2F4AED3B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43" b="12761"/>
          <a:stretch/>
        </p:blipFill>
        <p:spPr>
          <a:xfrm>
            <a:off x="1770715" y="1487440"/>
            <a:ext cx="4401485" cy="2472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BD4F53-3B8D-87DB-8C0A-DCEA592E72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87" b="12595"/>
          <a:stretch/>
        </p:blipFill>
        <p:spPr>
          <a:xfrm>
            <a:off x="6513703" y="1487439"/>
            <a:ext cx="4394327" cy="2472400"/>
          </a:xfrm>
          <a:prstGeom prst="rect">
            <a:avLst/>
          </a:prstGeom>
        </p:spPr>
      </p:pic>
      <p:sp>
        <p:nvSpPr>
          <p:cNvPr id="23" name="Rectangle 13">
            <a:extLst>
              <a:ext uri="{FF2B5EF4-FFF2-40B4-BE49-F238E27FC236}">
                <a16:creationId xmlns:a16="http://schemas.microsoft.com/office/drawing/2014/main" id="{57AF882C-175B-49BE-9BF5-D081F17D2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6112341"/>
            <a:ext cx="1050645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A3090662-CAD4-4A54-9F26-DF4753B5E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96768" y="3817404"/>
            <a:ext cx="54864" cy="45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E71335-5F7E-A3B4-563F-84EA6DFFEF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715" y="4137237"/>
            <a:ext cx="4409081" cy="24289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CB5916-24BE-B97A-F8A9-17C9D15E78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6" b="12457"/>
          <a:stretch/>
        </p:blipFill>
        <p:spPr>
          <a:xfrm>
            <a:off x="6506544" y="4093754"/>
            <a:ext cx="4409081" cy="24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462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D6E6C4-E1AF-3B84-BD03-7B0A92ACA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sz="3100"/>
              <a:t>Awareness of T1D: </a:t>
            </a:r>
            <a:br>
              <a:rPr lang="en-US" sz="3100"/>
            </a:br>
            <a:r>
              <a:rPr lang="en-US" sz="3100"/>
              <a:t>Common misconceptions about T1D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9144"/>
          </a:xfrm>
          <a:prstGeom prst="rect">
            <a:avLst/>
          </a:prstGeom>
          <a:solidFill>
            <a:schemeClr val="tx1">
              <a:lumMod val="65000"/>
              <a:lumOff val="35000"/>
              <a:alpha val="30000"/>
            </a:schemeClr>
          </a:solidFill>
          <a:ln w="9525">
            <a:solidFill>
              <a:schemeClr val="tx1">
                <a:lumMod val="65000"/>
                <a:lumOff val="35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073565F-EC4B-CE79-67D6-F19E93C71A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2414800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51949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Freeform: Shape 21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4" name="Freeform: Shape 23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E8F897-795B-7155-9065-2353731AC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239012"/>
          </a:xfrm>
        </p:spPr>
        <p:txBody>
          <a:bodyPr anchor="ctr">
            <a:normAutofit/>
          </a:bodyPr>
          <a:lstStyle/>
          <a:p>
            <a:r>
              <a:rPr lang="en-US" sz="2800"/>
              <a:t>Increasing Awareness: PCPs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048361-C77D-FA63-7E1A-A9C9A1E9D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144" cy="3502152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600" dirty="0"/>
              <a:t>General information about ASK goals and protocol</a:t>
            </a:r>
          </a:p>
          <a:p>
            <a:pPr>
              <a:lnSpc>
                <a:spcPct val="100000"/>
              </a:lnSpc>
            </a:pPr>
            <a:r>
              <a:rPr lang="en-US" sz="1600" dirty="0"/>
              <a:t>Answers to provider’s FAQs</a:t>
            </a:r>
          </a:p>
          <a:p>
            <a:pPr lvl="1">
              <a:lnSpc>
                <a:spcPct val="100000"/>
              </a:lnSpc>
            </a:pPr>
            <a:r>
              <a:rPr lang="en-US" sz="1600" dirty="0"/>
              <a:t>My patient brought me these results…. </a:t>
            </a:r>
          </a:p>
          <a:p>
            <a:pPr lvl="1">
              <a:lnSpc>
                <a:spcPct val="100000"/>
              </a:lnSpc>
            </a:pPr>
            <a:r>
              <a:rPr lang="en-US" sz="1600" dirty="0"/>
              <a:t>Is there anything else I should know?</a:t>
            </a:r>
          </a:p>
          <a:p>
            <a:pPr lvl="1">
              <a:lnSpc>
                <a:spcPct val="100000"/>
              </a:lnSpc>
            </a:pPr>
            <a:r>
              <a:rPr lang="en-US" sz="1600" dirty="0"/>
              <a:t>Should I be ordering any follow-up labs?</a:t>
            </a:r>
          </a:p>
          <a:p>
            <a:pPr lvl="1">
              <a:lnSpc>
                <a:spcPct val="100000"/>
              </a:lnSpc>
            </a:pPr>
            <a:r>
              <a:rPr lang="en-US" sz="1600" dirty="0"/>
              <a:t>How can my other patients get screened?</a:t>
            </a:r>
          </a:p>
        </p:txBody>
      </p:sp>
      <p:pic>
        <p:nvPicPr>
          <p:cNvPr id="4" name="Picture 2" descr="Image result for pediatrician">
            <a:extLst>
              <a:ext uri="{FF2B5EF4-FFF2-40B4-BE49-F238E27FC236}">
                <a16:creationId xmlns:a16="http://schemas.microsoft.com/office/drawing/2014/main" id="{78807CFA-32BA-3212-6A68-7ECACA643B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5" r="19700" b="-1"/>
          <a:stretch/>
        </p:blipFill>
        <p:spPr bwMode="auto">
          <a:xfrm>
            <a:off x="5027681" y="841248"/>
            <a:ext cx="6669013" cy="527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185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2468898-5A6E-4D55-85EC-308E785EE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18EA7F-E43A-D85B-5076-C287AD8B1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>
            <a:normAutofit/>
          </a:bodyPr>
          <a:lstStyle/>
          <a:p>
            <a:r>
              <a:rPr lang="en-US" sz="3600"/>
              <a:t>Recruiting &amp; Retaining Diverse Sample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8458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8553C5-7DF5-8B4F-8392-36103A5436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" y="2528214"/>
            <a:ext cx="6702552" cy="2898852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B484A-D7EE-56BA-AE1F-5EEF2837C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752" y="2020824"/>
            <a:ext cx="3455097" cy="3959352"/>
          </a:xfrm>
        </p:spPr>
        <p:txBody>
          <a:bodyPr anchor="ctr">
            <a:normAutofit/>
          </a:bodyPr>
          <a:lstStyle/>
          <a:p>
            <a:r>
              <a:rPr lang="en-US" sz="2000" dirty="0"/>
              <a:t>Recruiting and retaining:</a:t>
            </a:r>
          </a:p>
          <a:p>
            <a:pPr lvl="1"/>
            <a:r>
              <a:rPr lang="en-US" dirty="0"/>
              <a:t>Racial and ethnic minorities</a:t>
            </a:r>
          </a:p>
          <a:p>
            <a:pPr lvl="1"/>
            <a:r>
              <a:rPr lang="en-US" dirty="0"/>
              <a:t>Individuals with fewer years of formal education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863853089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LightSeed_2SEEDS">
      <a:dk1>
        <a:srgbClr val="000000"/>
      </a:dk1>
      <a:lt1>
        <a:srgbClr val="FFFFFF"/>
      </a:lt1>
      <a:dk2>
        <a:srgbClr val="413024"/>
      </a:dk2>
      <a:lt2>
        <a:srgbClr val="E2E6E8"/>
      </a:lt2>
      <a:accent1>
        <a:srgbClr val="D59164"/>
      </a:accent1>
      <a:accent2>
        <a:srgbClr val="DC8081"/>
      </a:accent2>
      <a:accent3>
        <a:srgbClr val="AFA266"/>
      </a:accent3>
      <a:accent4>
        <a:srgbClr val="52AFAF"/>
      </a:accent4>
      <a:accent5>
        <a:srgbClr val="69A8D6"/>
      </a:accent5>
      <a:accent6>
        <a:srgbClr val="6476D5"/>
      </a:accent6>
      <a:hlink>
        <a:srgbClr val="5986A5"/>
      </a:hlink>
      <a:folHlink>
        <a:srgbClr val="7F7F7F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</TotalTime>
  <Words>508</Words>
  <Application>Microsoft Macintosh PowerPoint</Application>
  <PresentationFormat>Widescreen</PresentationFormat>
  <Paragraphs>114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Neue Haas Grotesk Text Pro</vt:lpstr>
      <vt:lpstr>AccentBoxVTI</vt:lpstr>
      <vt:lpstr>Strategies to Increase Engagement</vt:lpstr>
      <vt:lpstr>Why don’t they listen to us?</vt:lpstr>
      <vt:lpstr>The Role of Psychology in Screening Studies</vt:lpstr>
      <vt:lpstr>PowerPoint Presentation</vt:lpstr>
      <vt:lpstr>Awareness  of T1D</vt:lpstr>
      <vt:lpstr>Increasing Awareness:  Media Coverage</vt:lpstr>
      <vt:lpstr>Awareness of T1D:  Common misconceptions about T1D</vt:lpstr>
      <vt:lpstr>Increasing Awareness: PCPs</vt:lpstr>
      <vt:lpstr>Recruiting &amp; Retaining Diverse Sample</vt:lpstr>
      <vt:lpstr>Understanding Risk</vt:lpstr>
      <vt:lpstr>PowerPoint Presentation</vt:lpstr>
      <vt:lpstr>Anxiety</vt:lpstr>
      <vt:lpstr>Participant Motivators &amp; Barriers</vt:lpstr>
      <vt:lpstr>Strategies: Team Level</vt:lpstr>
      <vt:lpstr>PowerPoint Presentation</vt:lpstr>
      <vt:lpstr>Strategies: Individual Level</vt:lpstr>
      <vt:lpstr>Support for Families in Screening &amp; Monitoring Programs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Strategies to Increase Engagement</dc:title>
  <dc:creator>O'Donnell, Holly</dc:creator>
  <cp:lastModifiedBy>O'Donnell, Holly</cp:lastModifiedBy>
  <cp:revision>6</cp:revision>
  <dcterms:created xsi:type="dcterms:W3CDTF">2022-11-02T23:17:42Z</dcterms:created>
  <dcterms:modified xsi:type="dcterms:W3CDTF">2022-11-14T23:03:05Z</dcterms:modified>
</cp:coreProperties>
</file>