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72" r:id="rId2"/>
    <p:sldMasterId id="2147483686" r:id="rId3"/>
  </p:sldMasterIdLst>
  <p:notesMasterIdLst>
    <p:notesMasterId r:id="rId24"/>
  </p:notesMasterIdLst>
  <p:handoutMasterIdLst>
    <p:handoutMasterId r:id="rId25"/>
  </p:handoutMasterIdLst>
  <p:sldIdLst>
    <p:sldId id="499" r:id="rId4"/>
    <p:sldId id="691" r:id="rId5"/>
    <p:sldId id="1184" r:id="rId6"/>
    <p:sldId id="694" r:id="rId7"/>
    <p:sldId id="633" r:id="rId8"/>
    <p:sldId id="1185" r:id="rId9"/>
    <p:sldId id="1296" r:id="rId10"/>
    <p:sldId id="707" r:id="rId11"/>
    <p:sldId id="687" r:id="rId12"/>
    <p:sldId id="679" r:id="rId13"/>
    <p:sldId id="1188" r:id="rId14"/>
    <p:sldId id="697" r:id="rId15"/>
    <p:sldId id="1189" r:id="rId16"/>
    <p:sldId id="1190" r:id="rId17"/>
    <p:sldId id="1191" r:id="rId18"/>
    <p:sldId id="1192" r:id="rId19"/>
    <p:sldId id="715" r:id="rId20"/>
    <p:sldId id="1298" r:id="rId21"/>
    <p:sldId id="1140" r:id="rId22"/>
    <p:sldId id="1299" r:id="rId23"/>
  </p:sldIdLst>
  <p:sldSz cx="9144000" cy="5143500" type="screen16x9"/>
  <p:notesSz cx="7102475" cy="10234613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8C8B2"/>
    <a:srgbClr val="D31F46"/>
    <a:srgbClr val="3E4D9E"/>
    <a:srgbClr val="DC913E"/>
    <a:srgbClr val="8EB4E3"/>
    <a:srgbClr val="DCE6F2"/>
    <a:srgbClr val="000089"/>
    <a:srgbClr val="BD0000"/>
    <a:srgbClr val="ED6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D8DC2-9CA0-42EB-9E9D-475CA7C4BB21}" v="38" dt="2022-11-06T17:03:04.5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1351" autoAdjust="0"/>
  </p:normalViewPr>
  <p:slideViewPr>
    <p:cSldViewPr>
      <p:cViewPr varScale="1">
        <p:scale>
          <a:sx n="123" d="100"/>
          <a:sy n="123" d="100"/>
        </p:scale>
        <p:origin x="266" y="3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27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27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wers, Marian J" userId="S::marian.rewers@cuanschutz.edu::c0a3316c-dd41-4caf-9ff6-9c176f3fd2fa" providerId="AD" clId="Web-{D21D8DC2-9CA0-42EB-9E9D-475CA7C4BB21}"/>
    <pc:docChg chg="delSld modSld sldOrd">
      <pc:chgData name="Rewers, Marian J" userId="S::marian.rewers@cuanschutz.edu::c0a3316c-dd41-4caf-9ff6-9c176f3fd2fa" providerId="AD" clId="Web-{D21D8DC2-9CA0-42EB-9E9D-475CA7C4BB21}" dt="2022-11-06T17:03:04.556" v="33"/>
      <pc:docMkLst>
        <pc:docMk/>
      </pc:docMkLst>
      <pc:sldChg chg="del">
        <pc:chgData name="Rewers, Marian J" userId="S::marian.rewers@cuanschutz.edu::c0a3316c-dd41-4caf-9ff6-9c176f3fd2fa" providerId="AD" clId="Web-{D21D8DC2-9CA0-42EB-9E9D-475CA7C4BB21}" dt="2022-11-06T17:02:58.243" v="32"/>
        <pc:sldMkLst>
          <pc:docMk/>
          <pc:sldMk cId="1828298519" sldId="401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5.445" v="20"/>
        <pc:sldMkLst>
          <pc:docMk/>
          <pc:sldMk cId="3760998280" sldId="481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8.070" v="22"/>
        <pc:sldMkLst>
          <pc:docMk/>
          <pc:sldMk cId="1713855374" sldId="498"/>
        </pc:sldMkLst>
      </pc:sldChg>
      <pc:sldChg chg="addSp delSp modSp">
        <pc:chgData name="Rewers, Marian J" userId="S::marian.rewers@cuanschutz.edu::c0a3316c-dd41-4caf-9ff6-9c176f3fd2fa" providerId="AD" clId="Web-{D21D8DC2-9CA0-42EB-9E9D-475CA7C4BB21}" dt="2022-11-06T17:01:24.193" v="14" actId="1076"/>
        <pc:sldMkLst>
          <pc:docMk/>
          <pc:sldMk cId="1138247635" sldId="499"/>
        </pc:sldMkLst>
        <pc:spChg chg="del">
          <ac:chgData name="Rewers, Marian J" userId="S::marian.rewers@cuanschutz.edu::c0a3316c-dd41-4caf-9ff6-9c176f3fd2fa" providerId="AD" clId="Web-{D21D8DC2-9CA0-42EB-9E9D-475CA7C4BB21}" dt="2022-11-06T17:00:29.426" v="3"/>
          <ac:spMkLst>
            <pc:docMk/>
            <pc:sldMk cId="1138247635" sldId="499"/>
            <ac:spMk id="9" creationId="{00000000-0000-0000-0000-000000000000}"/>
          </ac:spMkLst>
        </pc:spChg>
        <pc:spChg chg="mod">
          <ac:chgData name="Rewers, Marian J" userId="S::marian.rewers@cuanschutz.edu::c0a3316c-dd41-4caf-9ff6-9c176f3fd2fa" providerId="AD" clId="Web-{D21D8DC2-9CA0-42EB-9E9D-475CA7C4BB21}" dt="2022-11-06T17:01:24.193" v="14" actId="1076"/>
          <ac:spMkLst>
            <pc:docMk/>
            <pc:sldMk cId="1138247635" sldId="499"/>
            <ac:spMk id="11" creationId="{00000000-0000-0000-0000-000000000000}"/>
          </ac:spMkLst>
        </pc:spChg>
        <pc:picChg chg="add mod">
          <ac:chgData name="Rewers, Marian J" userId="S::marian.rewers@cuanschutz.edu::c0a3316c-dd41-4caf-9ff6-9c176f3fd2fa" providerId="AD" clId="Web-{D21D8DC2-9CA0-42EB-9E9D-475CA7C4BB21}" dt="2022-11-06T17:01:17.084" v="10" actId="1076"/>
          <ac:picMkLst>
            <pc:docMk/>
            <pc:sldMk cId="1138247635" sldId="499"/>
            <ac:picMk id="3" creationId="{03AB95B2-C141-159D-8873-A2BB75AC6CF2}"/>
          </ac:picMkLst>
        </pc:picChg>
        <pc:picChg chg="del">
          <ac:chgData name="Rewers, Marian J" userId="S::marian.rewers@cuanschutz.edu::c0a3316c-dd41-4caf-9ff6-9c176f3fd2fa" providerId="AD" clId="Web-{D21D8DC2-9CA0-42EB-9E9D-475CA7C4BB21}" dt="2022-11-06T17:01:12.912" v="9"/>
          <ac:picMkLst>
            <pc:docMk/>
            <pc:sldMk cId="1138247635" sldId="499"/>
            <ac:picMk id="6" creationId="{00000000-0000-0000-0000-000000000000}"/>
          </ac:picMkLst>
        </pc:picChg>
        <pc:picChg chg="add del">
          <ac:chgData name="Rewers, Marian J" userId="S::marian.rewers@cuanschutz.edu::c0a3316c-dd41-4caf-9ff6-9c176f3fd2fa" providerId="AD" clId="Web-{D21D8DC2-9CA0-42EB-9E9D-475CA7C4BB21}" dt="2022-11-06T17:01:10.974" v="8"/>
          <ac:picMkLst>
            <pc:docMk/>
            <pc:sldMk cId="1138247635" sldId="499"/>
            <ac:picMk id="12" creationId="{91E040D4-F6BC-466E-A142-4FCBB8A979EB}"/>
          </ac:picMkLst>
        </pc:picChg>
      </pc:sldChg>
      <pc:sldChg chg="del">
        <pc:chgData name="Rewers, Marian J" userId="S::marian.rewers@cuanschutz.edu::c0a3316c-dd41-4caf-9ff6-9c176f3fd2fa" providerId="AD" clId="Web-{D21D8DC2-9CA0-42EB-9E9D-475CA7C4BB21}" dt="2022-11-06T17:01:34.116" v="15"/>
        <pc:sldMkLst>
          <pc:docMk/>
          <pc:sldMk cId="1070600287" sldId="582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9.382" v="23"/>
        <pc:sldMkLst>
          <pc:docMk/>
          <pc:sldMk cId="3516532556" sldId="650"/>
        </pc:sldMkLst>
      </pc:sldChg>
      <pc:sldChg chg="ord">
        <pc:chgData name="Rewers, Marian J" userId="S::marian.rewers@cuanschutz.edu::c0a3316c-dd41-4caf-9ff6-9c176f3fd2fa" providerId="AD" clId="Web-{D21D8DC2-9CA0-42EB-9E9D-475CA7C4BB21}" dt="2022-11-06T17:01:48.444" v="17"/>
        <pc:sldMkLst>
          <pc:docMk/>
          <pc:sldMk cId="1514411294" sldId="691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0:04.785" v="2"/>
        <pc:sldMkLst>
          <pc:docMk/>
          <pc:sldMk cId="3746903667" sldId="958"/>
        </pc:sldMkLst>
      </pc:sldChg>
      <pc:sldChg chg="del">
        <pc:chgData name="Rewers, Marian J" userId="S::marian.rewers@cuanschutz.edu::c0a3316c-dd41-4caf-9ff6-9c176f3fd2fa" providerId="AD" clId="Web-{D21D8DC2-9CA0-42EB-9E9D-475CA7C4BB21}" dt="2022-11-06T16:59:56.519" v="0"/>
        <pc:sldMkLst>
          <pc:docMk/>
          <pc:sldMk cId="3050638511" sldId="1182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51.243" v="31"/>
        <pc:sldMkLst>
          <pc:docMk/>
          <pc:sldMk cId="3832406861" sldId="1193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3:04.556" v="33"/>
        <pc:sldMkLst>
          <pc:docMk/>
          <pc:sldMk cId="169601421" sldId="1194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4.132" v="19"/>
        <pc:sldMkLst>
          <pc:docMk/>
          <pc:sldMk cId="3171656699" sldId="1293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6.273" v="21"/>
        <pc:sldMkLst>
          <pc:docMk/>
          <pc:sldMk cId="3121859033" sldId="1294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2:01.679" v="18"/>
        <pc:sldMkLst>
          <pc:docMk/>
          <pc:sldMk cId="1217009061" sldId="1295"/>
        </pc:sldMkLst>
      </pc:sldChg>
      <pc:sldChg chg="del">
        <pc:chgData name="Rewers, Marian J" userId="S::marian.rewers@cuanschutz.edu::c0a3316c-dd41-4caf-9ff6-9c176f3fd2fa" providerId="AD" clId="Web-{D21D8DC2-9CA0-42EB-9E9D-475CA7C4BB21}" dt="2022-11-06T17:00:00.081" v="1"/>
        <pc:sldMkLst>
          <pc:docMk/>
          <pc:sldMk cId="3947046402" sldId="1297"/>
        </pc:sldMkLst>
      </pc:sldChg>
      <pc:sldChg chg="delSp modSp">
        <pc:chgData name="Rewers, Marian J" userId="S::marian.rewers@cuanschutz.edu::c0a3316c-dd41-4caf-9ff6-9c176f3fd2fa" providerId="AD" clId="Web-{D21D8DC2-9CA0-42EB-9E9D-475CA7C4BB21}" dt="2022-11-06T17:02:41.399" v="30" actId="1076"/>
        <pc:sldMkLst>
          <pc:docMk/>
          <pc:sldMk cId="4153466969" sldId="1299"/>
        </pc:sldMkLst>
        <pc:spChg chg="del mod">
          <ac:chgData name="Rewers, Marian J" userId="S::marian.rewers@cuanschutz.edu::c0a3316c-dd41-4caf-9ff6-9c176f3fd2fa" providerId="AD" clId="Web-{D21D8DC2-9CA0-42EB-9E9D-475CA7C4BB21}" dt="2022-11-06T17:02:25.430" v="27"/>
          <ac:spMkLst>
            <pc:docMk/>
            <pc:sldMk cId="4153466969" sldId="1299"/>
            <ac:spMk id="8" creationId="{376C0FA6-0771-714F-9455-5A67B6470E92}"/>
          </ac:spMkLst>
        </pc:spChg>
        <pc:spChg chg="mod">
          <ac:chgData name="Rewers, Marian J" userId="S::marian.rewers@cuanschutz.edu::c0a3316c-dd41-4caf-9ff6-9c176f3fd2fa" providerId="AD" clId="Web-{D21D8DC2-9CA0-42EB-9E9D-475CA7C4BB21}" dt="2022-11-06T17:02:39.024" v="29" actId="1076"/>
          <ac:spMkLst>
            <pc:docMk/>
            <pc:sldMk cId="4153466969" sldId="1299"/>
            <ac:spMk id="11" creationId="{01123C9B-D46B-B34F-BEA5-09BBB8EF6AB1}"/>
          </ac:spMkLst>
        </pc:spChg>
        <pc:picChg chg="del">
          <ac:chgData name="Rewers, Marian J" userId="S::marian.rewers@cuanschutz.edu::c0a3316c-dd41-4caf-9ff6-9c176f3fd2fa" providerId="AD" clId="Web-{D21D8DC2-9CA0-42EB-9E9D-475CA7C4BB21}" dt="2022-11-06T17:02:28.149" v="28"/>
          <ac:picMkLst>
            <pc:docMk/>
            <pc:sldMk cId="4153466969" sldId="1299"/>
            <ac:picMk id="9" creationId="{A89D8812-4600-F74E-89D0-DCB06412CB19}"/>
          </ac:picMkLst>
        </pc:picChg>
        <pc:picChg chg="mod">
          <ac:chgData name="Rewers, Marian J" userId="S::marian.rewers@cuanschutz.edu::c0a3316c-dd41-4caf-9ff6-9c176f3fd2fa" providerId="AD" clId="Web-{D21D8DC2-9CA0-42EB-9E9D-475CA7C4BB21}" dt="2022-11-06T17:02:41.399" v="30" actId="1076"/>
          <ac:picMkLst>
            <pc:docMk/>
            <pc:sldMk cId="4153466969" sldId="1299"/>
            <ac:picMk id="10" creationId="{E1042B6C-F8F0-354D-8865-87DD75FDA9C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/>
          <a:lstStyle>
            <a:lvl1pPr algn="l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2486" y="1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/>
          <a:lstStyle>
            <a:lvl1pPr algn="r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E5D410EC-CB5C-4A9D-8C2D-A55D6F887AA3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0786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 anchor="b"/>
          <a:lstStyle>
            <a:lvl1pPr algn="l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2486" y="9720786"/>
            <a:ext cx="3078383" cy="512081"/>
          </a:xfrm>
          <a:prstGeom prst="rect">
            <a:avLst/>
          </a:prstGeom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C80D0F8-09A2-4D5A-ACF6-73DF034164C1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385420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486" y="1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8F7EE6C-4EA1-4A11-93B1-15E04F7402D3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6" tIns="49529" rIns="99056" bIns="49529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892" y="4862142"/>
            <a:ext cx="5680693" cy="4605227"/>
          </a:xfrm>
          <a:prstGeom prst="rect">
            <a:avLst/>
          </a:prstGeom>
        </p:spPr>
        <p:txBody>
          <a:bodyPr vert="horz" lIns="99056" tIns="49529" rIns="99056" bIns="49529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0786"/>
            <a:ext cx="3078383" cy="512081"/>
          </a:xfrm>
          <a:prstGeom prst="rect">
            <a:avLst/>
          </a:prstGeom>
        </p:spPr>
        <p:txBody>
          <a:bodyPr vert="horz" lIns="99056" tIns="49529" rIns="99056" bIns="4952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486" y="9720786"/>
            <a:ext cx="3078383" cy="512081"/>
          </a:xfrm>
          <a:prstGeom prst="rect">
            <a:avLst/>
          </a:prstGeom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EC5CCB8-1B95-4037-991E-6B1368B3EA09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996882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4DAAB9-C0DB-4B02-9A64-A4A84683EC0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761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BE01AA-6A1D-4DB2-A8F8-8F06A72ADEE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1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EC5CCB8-1B95-4037-991E-6B1368B3EA09}" type="slidenum">
              <a:rPr lang="de-DE" altLang="en-US" smtClean="0"/>
              <a:pPr>
                <a:defRPr/>
              </a:pPr>
              <a:t>14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652955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C5CCB8-1B95-4037-991E-6B1368B3EA09}" type="slidenum">
              <a:rPr kumimoji="0" lang="de-DE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55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C5CCB8-1B95-4037-991E-6B1368B3EA09}" type="slidenum">
              <a:rPr kumimoji="0" lang="de-DE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421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BE01AA-6A1D-4DB2-A8F8-8F06A72ADEE4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91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2645D-EE87-40A5-9363-F78274252F71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63FE-FA09-44A4-B210-F12D330443C4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418345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790E0-6253-43B1-B874-B62572A0BD6B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90F38-2E43-4BA2-A2EB-C43C5179497A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26750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1848-0F9B-4A4A-9F29-5C9029970F44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E6C9-C18F-4949-AD65-2E836C2909F9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618966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D584A3-ADE2-0843-B5CC-AA7E89D4EA41}" type="datetimeFigureOut">
              <a:rPr lang="de-DE" smtClean="0">
                <a:cs typeface="+mn-cs"/>
              </a:rPr>
              <a:pPr/>
              <a:t>06.11.2022</a:t>
            </a:fld>
            <a:endParaRPr lang="de-DE">
              <a:cs typeface="+mn-cs"/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cs typeface="+mn-cs"/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EE1D7-FC05-C24C-BA68-415245FAB4B7}" type="slidenum">
              <a:rPr lang="de-DE" smtClean="0">
                <a:cs typeface="+mn-cs"/>
              </a:rPr>
              <a:pPr/>
              <a:t>‹#›</a:t>
            </a:fld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678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4729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DC243A-E409-43B9-9832-5AD50738427F}" type="datetimeFigureOut">
              <a:rPr lang="en-US" smtClean="0">
                <a:cs typeface="+mn-cs"/>
              </a:rPr>
              <a:pPr>
                <a:defRPr/>
              </a:pPr>
              <a:t>11/6/2022</a:t>
            </a:fld>
            <a:endParaRPr lang="en-US"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4729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4610" eaLnBrk="0" hangingPunct="0">
              <a:defRPr>
                <a:latin typeface="Arial" panose="020B0604020202020204" pitchFamily="34" charset="0"/>
              </a:defRPr>
            </a:lvl1pPr>
          </a:lstStyle>
          <a:p>
            <a:fld id="{A2CF6EEE-AD5B-4EFC-889D-958780A03B60}" type="slidenum">
              <a:rPr lang="en-US" altLang="de-DE" smtClean="0">
                <a:cs typeface="+mn-cs"/>
              </a:rPr>
              <a:pPr/>
              <a:t>‹#›</a:t>
            </a:fld>
            <a:endParaRPr lang="en-US" alt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936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49425" y="209260"/>
            <a:ext cx="6976598" cy="920270"/>
          </a:xfrm>
          <a:prstGeom prst="rect">
            <a:avLst/>
          </a:prstGeom>
        </p:spPr>
        <p:txBody>
          <a:bodyPr/>
          <a:lstStyle>
            <a:lvl1pPr algn="l">
              <a:lnSpc>
                <a:spcPct val="110000"/>
              </a:lnSpc>
              <a:defRPr sz="2600" b="0">
                <a:solidFill>
                  <a:srgbClr val="DA291C"/>
                </a:solidFill>
                <a:latin typeface="Tahoma"/>
                <a:cs typeface="Tahoma"/>
              </a:defRPr>
            </a:lvl1pPr>
          </a:lstStyle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bitte nur 2-zeiliege Überschriften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59751" y="4778376"/>
            <a:ext cx="850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98A5BD"/>
                </a:solidFill>
                <a:latin typeface="Tahoma"/>
                <a:cs typeface="Tahoma"/>
              </a:defRPr>
            </a:lvl1pPr>
          </a:lstStyle>
          <a:p>
            <a:fld id="{4F484E01-3FA3-2C4E-B98C-E369B0304FD1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00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2000" y="33468"/>
            <a:ext cx="8640000" cy="421556"/>
          </a:xfrm>
        </p:spPr>
        <p:txBody>
          <a:bodyPr>
            <a:noAutofit/>
          </a:bodyPr>
          <a:lstStyle>
            <a:lvl1pPr algn="l"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000" y="610363"/>
            <a:ext cx="8640000" cy="42626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Foliennummernplatzhalter 24">
            <a:extLst>
              <a:ext uri="{FF2B5EF4-FFF2-40B4-BE49-F238E27FC236}">
                <a16:creationId xmlns:a16="http://schemas.microsoft.com/office/drawing/2014/main" id="{3CEE970D-651C-49D0-9AD6-CD66E302A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6310" y="4869656"/>
            <a:ext cx="567690" cy="273844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296D375D-8657-4125-9EA4-AC881A5433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90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CA2FC808-5F64-4AAD-81B1-79B6241B993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11/6/2022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13B662D-5DAA-4809-BA56-27AEAAC8F90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20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311FF-FBFD-45C3-A4AE-BF10EFE3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A60958-38E2-4029-8F74-5E019A489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D172B9-E229-4199-AF86-042EC78D7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69DA-CC4D-4664-9B47-E84A4EA95E57}" type="datetimeFigureOut">
              <a:rPr lang="de-DE" smtClean="0"/>
              <a:t>06.11.2022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17B535-C981-427C-AA95-8D64CCDE2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CCF232-1903-46FD-A999-B05CE4DE7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27C2-9E1F-406D-BA83-BAE4239DB6F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12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3716C-E8A8-4891-9F48-EAE2AAE35A9C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2DD68-3037-41B3-8596-11D5E81C3395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38511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5FA67-3A51-4163-8A9C-E662C63340D0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4F4E9-B576-4F96-B142-068DAB946F13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05824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EF640-2AB5-47F8-B3B0-C0A7DFB10248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6220-0313-4293-B647-0E8E356E60CA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14638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01832-03E9-45B9-847F-180FF48C230B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91EB4-CA4E-4AC6-8753-1BE5FFACDB3C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408679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3DE2F-9E47-4891-873E-F46E5565382F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27F28-3ED3-4EB1-A8F4-C778EF8FF62F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45504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6C80A-18FF-493A-A1C9-5F850D938603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E5CFE-71CB-4DEA-81B5-66BFA1D3B536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25319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8081B-85AE-4CB2-BF70-E5EBF756076D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9C4D-5654-4287-9A8F-33BACDD331AC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05865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C8E9-1A60-48C9-822A-B7155E8A748A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55EE-BC04-49CD-84ED-4946D62C8716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429297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00BAAF-C7DC-40E9-810C-BC47A0490879}" type="datetimeFigureOut">
              <a:rPr lang="de-DE"/>
              <a:pPr>
                <a:defRPr/>
              </a:pPr>
              <a:t>06.11.2022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77DC84-2B12-4733-91C7-9168CB6BE635}" type="slidenum">
              <a:rPr lang="de-DE" altLang="en-US"/>
              <a:pPr>
                <a:defRPr/>
              </a:pPr>
              <a:t>‹#›</a:t>
            </a:fld>
            <a:endParaRPr lang="de-DE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342335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342335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341710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‹#›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5695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1" r:id="rId4"/>
  </p:sldLayoutIdLst>
  <p:txStyles>
    <p:titleStyle>
      <a:lvl1pPr algn="ctr" defTabSz="34171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171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171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171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171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335" algn="ctr" defTabSz="342335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4729" algn="ctr" defTabSz="342335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7094" algn="ctr" defTabSz="342335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69458" algn="ctr" defTabSz="342335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5985" indent="-255985" algn="l" defTabSz="34171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213122" algn="l" defTabSz="34171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4869" indent="-170260" algn="l" defTabSz="34171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7769" indent="-170260" algn="l" defTabSz="34171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9479" indent="-170260" algn="l" defTabSz="34171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2989" indent="-171198" algn="l" defTabSz="34233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5354" indent="-171198" algn="l" defTabSz="34233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67718" indent="-171198" algn="l" defTabSz="34233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113" indent="-171198" algn="l" defTabSz="34233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335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4729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7094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69458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1853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4186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6520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38855" algn="l" defTabSz="34233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FC808-5F64-4AAD-81B1-79B6241B9935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B662D-5DAA-4809-BA56-27AEAAC8F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3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emf"/><Relationship Id="rId5" Type="http://schemas.openxmlformats.org/officeDocument/2006/relationships/image" Target="../media/image1.jpeg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emf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/>
          <p:cNvSpPr/>
          <p:nvPr/>
        </p:nvSpPr>
        <p:spPr>
          <a:xfrm>
            <a:off x="118021" y="2713909"/>
            <a:ext cx="8834651" cy="1121801"/>
          </a:xfrm>
          <a:prstGeom prst="rect">
            <a:avLst/>
          </a:prstGeom>
        </p:spPr>
        <p:txBody>
          <a:bodyPr wrap="square" lIns="68534" tIns="34268" rIns="68534" bIns="34268" anchor="t">
            <a:spAutoFit/>
          </a:bodyPr>
          <a:lstStyle/>
          <a:p>
            <a:pPr algn="ctr" defTabSz="685800" eaLnBrk="1" hangingPunct="1">
              <a:lnSpc>
                <a:spcPct val="90000"/>
              </a:lnSpc>
              <a:buClr>
                <a:srgbClr val="00589C"/>
              </a:buClr>
              <a:defRPr/>
            </a:pPr>
            <a:r>
              <a:rPr lang="de-DE" sz="1600" b="1" kern="0" dirty="0">
                <a:solidFill>
                  <a:srgbClr val="000000"/>
                </a:solidFill>
                <a:latin typeface="Verdana"/>
                <a:cs typeface="Arial"/>
              </a:rPr>
              <a:t>Anette-Gabriele Ziegler</a:t>
            </a:r>
          </a:p>
          <a:p>
            <a:pPr algn="ctr" defTabSz="685800" eaLnBrk="1" hangingPunct="1">
              <a:lnSpc>
                <a:spcPct val="90000"/>
              </a:lnSpc>
              <a:buClr>
                <a:srgbClr val="00589C"/>
              </a:buClr>
              <a:defRPr/>
            </a:pPr>
            <a:endParaRPr lang="de-DE" sz="1500" kern="0" dirty="0">
              <a:solidFill>
                <a:srgbClr val="000000"/>
              </a:solidFill>
              <a:latin typeface="Verdana"/>
            </a:endParaRPr>
          </a:p>
          <a:p>
            <a:pPr algn="ctr" defTabSz="685800" eaLnBrk="1" hangingPunct="1">
              <a:lnSpc>
                <a:spcPct val="90000"/>
              </a:lnSpc>
              <a:buClr>
                <a:srgbClr val="00589C"/>
              </a:buClr>
              <a:defRPr/>
            </a:pPr>
            <a:r>
              <a:rPr lang="de-DE" sz="1500" kern="0" dirty="0">
                <a:solidFill>
                  <a:srgbClr val="000000"/>
                </a:solidFill>
                <a:latin typeface="Verdana"/>
              </a:rPr>
              <a:t>Institute of Diabetes Research, Helmholtz Munich,</a:t>
            </a:r>
          </a:p>
          <a:p>
            <a:pPr algn="ctr" defTabSz="685800" eaLnBrk="1" hangingPunct="1">
              <a:lnSpc>
                <a:spcPct val="90000"/>
              </a:lnSpc>
              <a:buClr>
                <a:srgbClr val="00589C"/>
              </a:buClr>
              <a:defRPr/>
            </a:pPr>
            <a:r>
              <a:rPr lang="de-DE" sz="1500" kern="0" dirty="0">
                <a:solidFill>
                  <a:srgbClr val="000000"/>
                </a:solidFill>
                <a:latin typeface="Verdana"/>
              </a:rPr>
              <a:t>Forschergruppe Diabetes der Technische Universität München am Klinikum rechts der Isar</a:t>
            </a:r>
          </a:p>
          <a:p>
            <a:pPr algn="ctr" defTabSz="685800" eaLnBrk="1" hangingPunct="1">
              <a:lnSpc>
                <a:spcPct val="90000"/>
              </a:lnSpc>
              <a:buClr>
                <a:srgbClr val="00589C"/>
              </a:buClr>
              <a:defRPr/>
            </a:pPr>
            <a:endParaRPr lang="de-DE" sz="1500" kern="0" dirty="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3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03AB95B2-C141-159D-8873-A2BB75AC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094" y="882875"/>
            <a:ext cx="3639620" cy="133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24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CDC26024-EFEC-42D5-97CA-1D9BF270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129780"/>
            <a:ext cx="4032448" cy="3828503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6876256" y="4937615"/>
            <a:ext cx="2703954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050" i="1" dirty="0">
                <a:solidFill>
                  <a:srgbClr val="333333"/>
                </a:solidFill>
                <a:latin typeface="Arial" panose="020B0604020202020204" pitchFamily="34" charset="0"/>
              </a:rPr>
              <a:t>Weiss A et al, Diabetologia  2022</a:t>
            </a:r>
          </a:p>
        </p:txBody>
      </p:sp>
      <p:pic>
        <p:nvPicPr>
          <p:cNvPr id="10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60" y="629998"/>
            <a:ext cx="1635640" cy="59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388375" y="1491630"/>
            <a:ext cx="2720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</a:rPr>
              <a:t>Stage 1b; PLS &gt; 90</a:t>
            </a:r>
            <a:r>
              <a:rPr lang="en-US" sz="1600" baseline="30000" dirty="0">
                <a:latin typeface="Arial" panose="020B0604020202020204" pitchFamily="34" charset="0"/>
              </a:rPr>
              <a:t>th </a:t>
            </a:r>
            <a:r>
              <a:rPr lang="en-US" sz="1600" dirty="0">
                <a:latin typeface="Arial" panose="020B0604020202020204" pitchFamily="34" charset="0"/>
              </a:rPr>
              <a:t>centile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6216" y="3529340"/>
            <a:ext cx="2702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</a:rPr>
              <a:t>Stage 1a; PLS ≤ 90</a:t>
            </a:r>
            <a:r>
              <a:rPr lang="en-US" sz="1600" baseline="30000" dirty="0">
                <a:latin typeface="Arial" panose="020B0604020202020204" pitchFamily="34" charset="0"/>
              </a:rPr>
              <a:t>th</a:t>
            </a:r>
            <a:r>
              <a:rPr lang="en-US" sz="1600" dirty="0">
                <a:latin typeface="Arial" panose="020B0604020202020204" pitchFamily="34" charset="0"/>
              </a:rPr>
              <a:t> centile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F7EEA1-BEB9-498D-83B4-FFBF3D97BBC4}"/>
              </a:ext>
            </a:extLst>
          </p:cNvPr>
          <p:cNvCxnSpPr>
            <a:cxnSpLocks/>
          </p:cNvCxnSpPr>
          <p:nvPr/>
        </p:nvCxnSpPr>
        <p:spPr>
          <a:xfrm flipH="1" flipV="1">
            <a:off x="7508360" y="2355726"/>
            <a:ext cx="1" cy="180020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D87D3C-0789-40BE-A4E1-49E8800E1BE0}"/>
              </a:ext>
            </a:extLst>
          </p:cNvPr>
          <p:cNvGrpSpPr/>
          <p:nvPr/>
        </p:nvGrpSpPr>
        <p:grpSpPr>
          <a:xfrm>
            <a:off x="251520" y="987574"/>
            <a:ext cx="4200063" cy="3912031"/>
            <a:chOff x="251520" y="1179999"/>
            <a:chExt cx="4200063" cy="3912031"/>
          </a:xfrm>
        </p:grpSpPr>
        <p:sp>
          <p:nvSpPr>
            <p:cNvPr id="4" name="Rectangle 3"/>
            <p:cNvSpPr/>
            <p:nvPr/>
          </p:nvSpPr>
          <p:spPr>
            <a:xfrm>
              <a:off x="467544" y="1341517"/>
              <a:ext cx="398403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de-DE" dirty="0"/>
                <a:t>Progression from Stage 1 to Stage 3 T1D </a:t>
              </a:r>
              <a:endParaRPr lang="en-GB" dirty="0"/>
            </a:p>
          </p:txBody>
        </p:sp>
        <p:pic>
          <p:nvPicPr>
            <p:cNvPr id="7" name="Inhaltsplatzhalter 4">
              <a:extLst>
                <a:ext uri="{FF2B5EF4-FFF2-40B4-BE49-F238E27FC236}">
                  <a16:creationId xmlns:a16="http://schemas.microsoft.com/office/drawing/2014/main" id="{CDC26024-EFEC-42D5-97CA-1D9BF2705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528" y="1179999"/>
              <a:ext cx="4032448" cy="391203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A2DA5BB-1CFF-45D6-B864-801410627522}"/>
                </a:ext>
              </a:extLst>
            </p:cNvPr>
            <p:cNvSpPr/>
            <p:nvPr/>
          </p:nvSpPr>
          <p:spPr>
            <a:xfrm>
              <a:off x="899592" y="1228664"/>
              <a:ext cx="3096344" cy="1919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45C3387-DCC0-4F13-84F0-A29B3663C8C4}"/>
                </a:ext>
              </a:extLst>
            </p:cNvPr>
            <p:cNvSpPr/>
            <p:nvPr/>
          </p:nvSpPr>
          <p:spPr>
            <a:xfrm>
              <a:off x="4139952" y="1995686"/>
              <a:ext cx="72008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Oval 1"/>
            <p:cNvSpPr/>
            <p:nvPr/>
          </p:nvSpPr>
          <p:spPr>
            <a:xfrm>
              <a:off x="3851920" y="2355726"/>
              <a:ext cx="576064" cy="165618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3C284B-F196-4B9A-B7A4-0E39D51539E1}"/>
                </a:ext>
              </a:extLst>
            </p:cNvPr>
            <p:cNvSpPr/>
            <p:nvPr/>
          </p:nvSpPr>
          <p:spPr>
            <a:xfrm>
              <a:off x="251520" y="1341517"/>
              <a:ext cx="252536" cy="1302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6" name="Title 3"/>
          <p:cNvSpPr txBox="1">
            <a:spLocks/>
          </p:cNvSpPr>
          <p:nvPr/>
        </p:nvSpPr>
        <p:spPr bwMode="auto">
          <a:xfrm>
            <a:off x="158454" y="123478"/>
            <a:ext cx="8827091" cy="68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6" tIns="34289" rIns="68486" bIns="34289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1710">
              <a:spcBef>
                <a:spcPct val="0"/>
              </a:spcBef>
              <a:buNone/>
              <a:defRPr/>
            </a:pPr>
            <a:r>
              <a:rPr lang="de-DE" altLang="en-U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PLS &gt; 90</a:t>
            </a:r>
            <a:r>
              <a:rPr lang="de-DE" altLang="en-US" sz="2800" baseline="30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</a:t>
            </a:r>
            <a:r>
              <a:rPr lang="de-DE" altLang="en-U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centile identifies children with stage 1 </a:t>
            </a:r>
            <a:r>
              <a:rPr lang="de-DE" altLang="en-U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with</a:t>
            </a:r>
            <a:r>
              <a:rPr lang="de-DE" altLang="en-U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50% </a:t>
            </a:r>
            <a:r>
              <a:rPr lang="de-DE" altLang="en-U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risk</a:t>
            </a:r>
            <a:r>
              <a:rPr lang="de-DE" altLang="en-U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of progression within 2 years</a:t>
            </a:r>
          </a:p>
        </p:txBody>
      </p:sp>
    </p:spTree>
    <p:extLst>
      <p:ext uri="{BB962C8B-B14F-4D97-AF65-F5344CB8AC3E}">
        <p14:creationId xmlns:p14="http://schemas.microsoft.com/office/powerpoint/2010/main" val="303699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DF818C-6BEB-5279-A3C7-C6777FCAE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42"/>
          <a:stretch/>
        </p:blipFill>
        <p:spPr>
          <a:xfrm>
            <a:off x="971600" y="1203598"/>
            <a:ext cx="5040560" cy="38703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D59C0F-D025-6982-9DB6-127CE3ED75F4}"/>
              </a:ext>
            </a:extLst>
          </p:cNvPr>
          <p:cNvSpPr txBox="1"/>
          <p:nvPr/>
        </p:nvSpPr>
        <p:spPr>
          <a:xfrm>
            <a:off x="6012160" y="1923678"/>
            <a:ext cx="156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Stage 1b and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0C13A-BF68-5FAC-DCBA-7F83678C2D63}"/>
              </a:ext>
            </a:extLst>
          </p:cNvPr>
          <p:cNvSpPr txBox="1"/>
          <p:nvPr/>
        </p:nvSpPr>
        <p:spPr>
          <a:xfrm>
            <a:off x="6012160" y="3435846"/>
            <a:ext cx="2931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Stage 1 PLS 30</a:t>
            </a:r>
            <a:r>
              <a:rPr kumimoji="0" lang="en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– 90</a:t>
            </a:r>
            <a:r>
              <a:rPr kumimoji="0" lang="en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centile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DCA6E-F2B4-E8A8-A499-6087B55089D0}"/>
              </a:ext>
            </a:extLst>
          </p:cNvPr>
          <p:cNvSpPr txBox="1"/>
          <p:nvPr/>
        </p:nvSpPr>
        <p:spPr>
          <a:xfrm>
            <a:off x="6012160" y="3714586"/>
            <a:ext cx="2460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Stage 1 PLS &lt;30</a:t>
            </a:r>
            <a:r>
              <a:rPr kumimoji="0" lang="en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centile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C576E7-3A31-3C0D-37BF-C73102EB5A7C}"/>
              </a:ext>
            </a:extLst>
          </p:cNvPr>
          <p:cNvSpPr txBox="1"/>
          <p:nvPr/>
        </p:nvSpPr>
        <p:spPr>
          <a:xfrm>
            <a:off x="4355976" y="2427734"/>
            <a:ext cx="292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25 (74%) cases within 2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358FD-D95C-F4B7-0A15-59D9C4628853}"/>
              </a:ext>
            </a:extLst>
          </p:cNvPr>
          <p:cNvSpPr txBox="1"/>
          <p:nvPr/>
        </p:nvSpPr>
        <p:spPr>
          <a:xfrm>
            <a:off x="3635896" y="3354546"/>
            <a:ext cx="2216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9 cases within 2 years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69964A-9358-5082-601C-DE7A3818C0F6}"/>
              </a:ext>
            </a:extLst>
          </p:cNvPr>
          <p:cNvSpPr txBox="1"/>
          <p:nvPr/>
        </p:nvSpPr>
        <p:spPr>
          <a:xfrm>
            <a:off x="524542" y="123478"/>
            <a:ext cx="80078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Staging </a:t>
            </a:r>
            <a:r>
              <a:rPr kumimoji="0" lang="en-DE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plus PLS </a:t>
            </a:r>
            <a:r>
              <a:rPr kumimoji="0" lang="en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can identify very high risk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majority of progressors within 2 years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203312-F21E-498B-A1A6-16C59C3C7D7A}"/>
              </a:ext>
            </a:extLst>
          </p:cNvPr>
          <p:cNvCxnSpPr>
            <a:cxnSpLocks/>
          </p:cNvCxnSpPr>
          <p:nvPr/>
        </p:nvCxnSpPr>
        <p:spPr>
          <a:xfrm flipH="1" flipV="1">
            <a:off x="4932039" y="2283717"/>
            <a:ext cx="1" cy="180020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419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3"/>
          <p:cNvSpPr txBox="1">
            <a:spLocks/>
          </p:cNvSpPr>
          <p:nvPr/>
        </p:nvSpPr>
        <p:spPr bwMode="auto">
          <a:xfrm>
            <a:off x="251223" y="186557"/>
            <a:ext cx="864155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6" tIns="34289" rIns="68486" bIns="34289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34171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Trial design and costs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55138"/>
          <a:stretch/>
        </p:blipFill>
        <p:spPr>
          <a:xfrm>
            <a:off x="341523" y="3613915"/>
            <a:ext cx="8460954" cy="14061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480" y="51470"/>
            <a:ext cx="4990024" cy="1800199"/>
          </a:xfrm>
          <a:prstGeom prst="rect">
            <a:avLst/>
          </a:prstGeom>
        </p:spPr>
      </p:pic>
      <p:pic>
        <p:nvPicPr>
          <p:cNvPr id="10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777" y="1079312"/>
            <a:ext cx="1716719" cy="62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8" y="1812053"/>
            <a:ext cx="8438920" cy="183981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563888" y="2571750"/>
            <a:ext cx="1656184" cy="28803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3851920" y="4443958"/>
            <a:ext cx="1656184" cy="28803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16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3"/>
          <p:cNvSpPr txBox="1">
            <a:spLocks/>
          </p:cNvSpPr>
          <p:nvPr/>
        </p:nvSpPr>
        <p:spPr bwMode="auto">
          <a:xfrm>
            <a:off x="251223" y="186557"/>
            <a:ext cx="864155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6" tIns="34289" rIns="68486" bIns="34289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34171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Trial design and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costs</a:t>
            </a: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of</a:t>
            </a: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screening</a:t>
            </a:r>
            <a:endParaRPr kumimoji="0" lang="de-DE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1122298"/>
            <a:ext cx="784887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For a trial with 154 participants with a 2 year risk of ~ 50% (stage 2 or 1b)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1560" y="2133901"/>
            <a:ext cx="784887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For a ONE year enrollment: Screening of 810,000 children required (double for stage 2 only)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(requires testing of 13% of German children aged 2 to 10 years)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(16,000 tested per week)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1560" y="3971840"/>
            <a:ext cx="784887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€ 17 Million screening costs in Germany (double for stage 2 only)</a:t>
            </a:r>
          </a:p>
        </p:txBody>
      </p:sp>
      <p:sp>
        <p:nvSpPr>
          <p:cNvPr id="3" name="Down Arrow 2"/>
          <p:cNvSpPr/>
          <p:nvPr/>
        </p:nvSpPr>
        <p:spPr>
          <a:xfrm>
            <a:off x="4427984" y="1707654"/>
            <a:ext cx="288032" cy="260745"/>
          </a:xfrm>
          <a:prstGeom prst="down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own Arrow 66"/>
          <p:cNvSpPr/>
          <p:nvPr/>
        </p:nvSpPr>
        <p:spPr>
          <a:xfrm>
            <a:off x="4427984" y="3579862"/>
            <a:ext cx="288032" cy="260745"/>
          </a:xfrm>
          <a:prstGeom prst="down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4743023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Karl et al, Diabetes Care 2022; Weiss et al,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Diabetologia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2022</a:t>
            </a:r>
          </a:p>
        </p:txBody>
      </p:sp>
    </p:spTree>
    <p:extLst>
      <p:ext uri="{BB962C8B-B14F-4D97-AF65-F5344CB8AC3E}">
        <p14:creationId xmlns:p14="http://schemas.microsoft.com/office/powerpoint/2010/main" val="419536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" grpId="0" animBg="1"/>
      <p:bldP spid="6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2057400"/>
            <a:ext cx="8743950" cy="857250"/>
          </a:xfrm>
        </p:spPr>
        <p:txBody>
          <a:bodyPr/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Societal benefits of screening the general population for islet autoantibodies</a:t>
            </a:r>
          </a:p>
        </p:txBody>
      </p:sp>
    </p:spTree>
    <p:extLst>
      <p:ext uri="{BB962C8B-B14F-4D97-AF65-F5344CB8AC3E}">
        <p14:creationId xmlns:p14="http://schemas.microsoft.com/office/powerpoint/2010/main" val="1515402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0935" y="101603"/>
            <a:ext cx="8812105" cy="8625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Reduction in the rate of diabetic ketoacidosis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336862" y="4733972"/>
            <a:ext cx="193956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Kamrath et al, JAMA 2022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Ziegler et al, JAMA 2020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870" y="915566"/>
            <a:ext cx="434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Drastically reduced DKA rate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1801707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501038" y="1635646"/>
            <a:ext cx="2756936" cy="3401242"/>
            <a:chOff x="4605662" y="1503861"/>
            <a:chExt cx="2756936" cy="3401242"/>
          </a:xfrm>
        </p:grpSpPr>
        <p:grpSp>
          <p:nvGrpSpPr>
            <p:cNvPr id="28" name="Group 27"/>
            <p:cNvGrpSpPr/>
            <p:nvPr/>
          </p:nvGrpSpPr>
          <p:grpSpPr>
            <a:xfrm>
              <a:off x="4635447" y="1940209"/>
              <a:ext cx="2408804" cy="2564056"/>
              <a:chOff x="5692086" y="1344158"/>
              <a:chExt cx="2408804" cy="2564056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7225198" y="2546780"/>
                <a:ext cx="298027" cy="1354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782544" y="1359743"/>
                <a:ext cx="318346" cy="25484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5841992" y="3650827"/>
                <a:ext cx="316402" cy="247229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6278872" y="3786294"/>
                <a:ext cx="316402" cy="101602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flipH="1">
                <a:off x="5692086" y="1344158"/>
                <a:ext cx="9896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2015-2022</a:t>
                </a: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 flipH="1">
              <a:off x="5906344" y="1503861"/>
              <a:ext cx="14562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DPV-Register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 flipH="1">
              <a:off x="4664824" y="3955626"/>
              <a:ext cx="555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4.3%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flipH="1">
              <a:off x="5157892" y="4077547"/>
              <a:ext cx="4504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2%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 flipH="1">
              <a:off x="6018745" y="2861736"/>
              <a:ext cx="6416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24.5%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flipH="1">
              <a:off x="6588392" y="1686565"/>
              <a:ext cx="6772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44.7%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9028551">
              <a:off x="4605662" y="4509021"/>
              <a:ext cx="5447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Total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9082792">
              <a:off x="4775007" y="4628104"/>
              <a:ext cx="8253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education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9082792">
              <a:off x="6506505" y="4548882"/>
              <a:ext cx="586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2020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 rot="19082792">
              <a:off x="5961250" y="4518404"/>
              <a:ext cx="586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2019</a:t>
              </a:r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547" y="1567610"/>
            <a:ext cx="4102925" cy="316438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562987" y="949124"/>
            <a:ext cx="4333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Improved long-term metabolic control (HBA1C) SEARCH, USA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699181" y="4735844"/>
            <a:ext cx="2241973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Duca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et al,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Pediatr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Diabetes 2019</a:t>
            </a:r>
          </a:p>
        </p:txBody>
      </p:sp>
      <p:pic>
        <p:nvPicPr>
          <p:cNvPr id="43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98" y="1790132"/>
            <a:ext cx="941507" cy="34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898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496" y="196427"/>
            <a:ext cx="8656320" cy="8668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More beta-cell function at clinical diagnosis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15" y="1707654"/>
            <a:ext cx="4658200" cy="28803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1585" y="889870"/>
            <a:ext cx="433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Fasting C-Peptide at clinical manifestation</a:t>
            </a:r>
          </a:p>
        </p:txBody>
      </p:sp>
      <p:pic>
        <p:nvPicPr>
          <p:cNvPr id="14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8357"/>
            <a:ext cx="1648009" cy="60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43608" y="1476951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Median: 0.09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85133" y="1476951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Median: 0.18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17873" y="1723975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77288" y="1368877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Median: 10.5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18813" y="1368877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Median: 6.2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1553" y="1615901"/>
            <a:ext cx="1833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16016" y="906274"/>
            <a:ext cx="433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HbA1c at clinical manifestation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840" y="1853257"/>
            <a:ext cx="4331531" cy="26783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460" y="4531587"/>
            <a:ext cx="1336255" cy="5466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11760" y="4650690"/>
            <a:ext cx="642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New onset register cohort in children in Bavaria, Germany</a:t>
            </a:r>
          </a:p>
        </p:txBody>
      </p:sp>
    </p:spTree>
    <p:extLst>
      <p:ext uri="{BB962C8B-B14F-4D97-AF65-F5344CB8AC3E}">
        <p14:creationId xmlns:p14="http://schemas.microsoft.com/office/powerpoint/2010/main" val="2809444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1D4C0-0C15-4294-8648-EEEC2E19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33468"/>
            <a:ext cx="8676000" cy="421556"/>
          </a:xfrm>
        </p:spPr>
        <p:txBody>
          <a:bodyPr/>
          <a:lstStyle/>
          <a:p>
            <a:r>
              <a:rPr lang="de-DE" sz="3200" dirty="0">
                <a:latin typeface="+mn-lt"/>
              </a:rPr>
              <a:t>Summary: Successes and societal benefit</a:t>
            </a:r>
            <a:endParaRPr lang="en-US" sz="3200" dirty="0">
              <a:latin typeface="+mn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417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6D375D-8657-4125-9EA4-AC881A5433D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pPr marL="0" marR="0" lvl="0" indent="0" algn="r" defTabSz="34171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E60B0FF-8409-4444-B33A-3238932FDA53}"/>
              </a:ext>
            </a:extLst>
          </p:cNvPr>
          <p:cNvSpPr/>
          <p:nvPr/>
        </p:nvSpPr>
        <p:spPr>
          <a:xfrm>
            <a:off x="3386404" y="589925"/>
            <a:ext cx="1960080" cy="421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4D7057C7-E557-4498-AB76-42A951A28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370" y="699829"/>
            <a:ext cx="2919245" cy="106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2013118"/>
            <a:ext cx="838893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Improving care through early diagnosis, education, and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Reduction in the rate of diabetic ketoacidosis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Improved metabolic control and beta-cell function at clinical diagnosis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Reduction in psychological distress through preventive education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Development of immune-based preventive therapy through recruitment into clinical trials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Future: Access to novel immunotherapy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Teplizumab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7767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868" y="-92546"/>
            <a:ext cx="9150644" cy="920270"/>
          </a:xfrm>
        </p:spPr>
        <p:txBody>
          <a:bodyPr>
            <a:noAutofit/>
          </a:bodyPr>
          <a:lstStyle/>
          <a:p>
            <a:pPr algn="ctr"/>
            <a:r>
              <a:rPr lang="de-DE" sz="32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250427-9B2E-40CB-8CF4-4A029E93EABF}"/>
              </a:ext>
            </a:extLst>
          </p:cNvPr>
          <p:cNvSpPr txBox="1"/>
          <p:nvPr/>
        </p:nvSpPr>
        <p:spPr>
          <a:xfrm>
            <a:off x="611560" y="843558"/>
            <a:ext cx="7869233" cy="381642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General population screening is feasible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Progression rates are very similar to children with a family history of T1D</a:t>
            </a: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The identification of children with stage 1b T1D will double the number of people who may benefit from disease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modifying therapy</a:t>
            </a:r>
            <a:r>
              <a:rPr lang="en-US" sz="2200" dirty="0">
                <a:solidFill>
                  <a:prstClr val="black"/>
                </a:solidFill>
                <a:latin typeface="Calibri"/>
              </a:rPr>
              <a:t> (&gt; 50% progression to clinical T1D within 2 years)</a:t>
            </a: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Beyond immunotherapy there is an enormous societal benefit of screening and an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early diagnosis</a:t>
            </a: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An important new indication for disease modifying immunotherapy may be stage 3a (= </a:t>
            </a:r>
            <a:r>
              <a:rPr lang="en-US" sz="2200" dirty="0" err="1">
                <a:solidFill>
                  <a:prstClr val="black"/>
                </a:solidFill>
                <a:latin typeface="Calibri"/>
              </a:rPr>
              <a:t>presymptomatic</a:t>
            </a:r>
            <a:r>
              <a:rPr lang="en-US" sz="2200" dirty="0">
                <a:solidFill>
                  <a:prstClr val="black"/>
                </a:solidFill>
                <a:latin typeface="Calibri"/>
              </a:rPr>
              <a:t> clinical T1D one third of cases)</a:t>
            </a:r>
            <a:endParaRPr kumimoji="0" lang="en-DE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B48148DC-AEB5-49C4-AAFF-C8B85B07E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8256"/>
            <a:ext cx="1650056" cy="59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6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742950"/>
            <a:ext cx="6723459" cy="323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69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B53F35A-A8F6-BD21-3FB2-4069A12745C4}"/>
              </a:ext>
            </a:extLst>
          </p:cNvPr>
          <p:cNvGrpSpPr/>
          <p:nvPr/>
        </p:nvGrpSpPr>
        <p:grpSpPr>
          <a:xfrm>
            <a:off x="677421" y="1275606"/>
            <a:ext cx="7494979" cy="2594072"/>
            <a:chOff x="294639" y="2867025"/>
            <a:chExt cx="8687904" cy="2322513"/>
          </a:xfrm>
        </p:grpSpPr>
        <p:sp>
          <p:nvSpPr>
            <p:cNvPr id="3" name="Rechteck 18">
              <a:extLst>
                <a:ext uri="{FF2B5EF4-FFF2-40B4-BE49-F238E27FC236}">
                  <a16:creationId xmlns:a16="http://schemas.microsoft.com/office/drawing/2014/main" id="{471B0DA6-D384-6408-0192-CF007FE5EF6F}"/>
                </a:ext>
              </a:extLst>
            </p:cNvPr>
            <p:cNvSpPr/>
            <p:nvPr/>
          </p:nvSpPr>
          <p:spPr bwMode="auto">
            <a:xfrm>
              <a:off x="1876660" y="3894138"/>
              <a:ext cx="1345127" cy="12954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" name="Rechteck 19">
              <a:extLst>
                <a:ext uri="{FF2B5EF4-FFF2-40B4-BE49-F238E27FC236}">
                  <a16:creationId xmlns:a16="http://schemas.microsoft.com/office/drawing/2014/main" id="{8A3C43A8-354B-4374-885C-D36DB71C225C}"/>
                </a:ext>
              </a:extLst>
            </p:cNvPr>
            <p:cNvSpPr/>
            <p:nvPr/>
          </p:nvSpPr>
          <p:spPr bwMode="auto">
            <a:xfrm>
              <a:off x="294639" y="3071813"/>
              <a:ext cx="1582021" cy="211772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" name="Rechteck 20">
              <a:extLst>
                <a:ext uri="{FF2B5EF4-FFF2-40B4-BE49-F238E27FC236}">
                  <a16:creationId xmlns:a16="http://schemas.microsoft.com/office/drawing/2014/main" id="{4F9CF562-FCC7-A3E8-DAF0-8E6CC829E5BF}"/>
                </a:ext>
              </a:extLst>
            </p:cNvPr>
            <p:cNvSpPr/>
            <p:nvPr/>
          </p:nvSpPr>
          <p:spPr bwMode="auto">
            <a:xfrm>
              <a:off x="294639" y="2867025"/>
              <a:ext cx="1582021" cy="57467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Genetic predisposition</a:t>
              </a:r>
            </a:p>
          </p:txBody>
        </p:sp>
        <p:sp>
          <p:nvSpPr>
            <p:cNvPr id="6" name="Rechteck 21">
              <a:extLst>
                <a:ext uri="{FF2B5EF4-FFF2-40B4-BE49-F238E27FC236}">
                  <a16:creationId xmlns:a16="http://schemas.microsoft.com/office/drawing/2014/main" id="{10B8EA73-E6E4-C4E3-E996-F740EC4FD72D}"/>
                </a:ext>
              </a:extLst>
            </p:cNvPr>
            <p:cNvSpPr/>
            <p:nvPr/>
          </p:nvSpPr>
          <p:spPr bwMode="auto">
            <a:xfrm>
              <a:off x="1464024" y="3441700"/>
              <a:ext cx="1757762" cy="5842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Immune activation</a:t>
              </a:r>
            </a:p>
          </p:txBody>
        </p:sp>
        <p:sp>
          <p:nvSpPr>
            <p:cNvPr id="7" name="Rechteck 22">
              <a:extLst>
                <a:ext uri="{FF2B5EF4-FFF2-40B4-BE49-F238E27FC236}">
                  <a16:creationId xmlns:a16="http://schemas.microsoft.com/office/drawing/2014/main" id="{3636E187-5DAA-6499-61ED-DC0FBA6B5EC0}"/>
                </a:ext>
              </a:extLst>
            </p:cNvPr>
            <p:cNvSpPr/>
            <p:nvPr/>
          </p:nvSpPr>
          <p:spPr bwMode="auto">
            <a:xfrm>
              <a:off x="3214023" y="4025900"/>
              <a:ext cx="1650916" cy="5746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1</a:t>
              </a:r>
            </a:p>
          </p:txBody>
        </p:sp>
        <p:sp>
          <p:nvSpPr>
            <p:cNvPr id="8" name="Rechteck 23">
              <a:extLst>
                <a:ext uri="{FF2B5EF4-FFF2-40B4-BE49-F238E27FC236}">
                  <a16:creationId xmlns:a16="http://schemas.microsoft.com/office/drawing/2014/main" id="{1B4949E4-8C11-5EEF-E200-4FB3F7278189}"/>
                </a:ext>
              </a:extLst>
            </p:cNvPr>
            <p:cNvSpPr/>
            <p:nvPr/>
          </p:nvSpPr>
          <p:spPr bwMode="auto">
            <a:xfrm>
              <a:off x="4779834" y="4025900"/>
              <a:ext cx="1408485" cy="5746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2</a:t>
              </a:r>
            </a:p>
          </p:txBody>
        </p:sp>
        <p:sp>
          <p:nvSpPr>
            <p:cNvPr id="9" name="Rechteck 24">
              <a:extLst>
                <a:ext uri="{FF2B5EF4-FFF2-40B4-BE49-F238E27FC236}">
                  <a16:creationId xmlns:a16="http://schemas.microsoft.com/office/drawing/2014/main" id="{0A3C4A66-B404-AD70-9735-FF175597EECC}"/>
                </a:ext>
              </a:extLst>
            </p:cNvPr>
            <p:cNvSpPr/>
            <p:nvPr/>
          </p:nvSpPr>
          <p:spPr bwMode="auto">
            <a:xfrm>
              <a:off x="6188318" y="4025900"/>
              <a:ext cx="1397112" cy="574675"/>
            </a:xfrm>
            <a:prstGeom prst="rect">
              <a:avLst/>
            </a:prstGeom>
            <a:solidFill>
              <a:srgbClr val="93002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3</a:t>
              </a:r>
            </a:p>
          </p:txBody>
        </p:sp>
        <p:sp>
          <p:nvSpPr>
            <p:cNvPr id="10" name="Rechteck 25">
              <a:extLst>
                <a:ext uri="{FF2B5EF4-FFF2-40B4-BE49-F238E27FC236}">
                  <a16:creationId xmlns:a16="http://schemas.microsoft.com/office/drawing/2014/main" id="{1467F858-B98E-72BE-18B8-BAD450CD7828}"/>
                </a:ext>
              </a:extLst>
            </p:cNvPr>
            <p:cNvSpPr/>
            <p:nvPr/>
          </p:nvSpPr>
          <p:spPr bwMode="auto">
            <a:xfrm>
              <a:off x="7582182" y="4025900"/>
              <a:ext cx="1400361" cy="574675"/>
            </a:xfrm>
            <a:prstGeom prst="rect">
              <a:avLst/>
            </a:prstGeom>
            <a:solidFill>
              <a:srgbClr val="93002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700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Long-standing diabetes</a:t>
              </a:r>
            </a:p>
          </p:txBody>
        </p:sp>
        <p:sp>
          <p:nvSpPr>
            <p:cNvPr id="11" name="Rechteck 26">
              <a:extLst>
                <a:ext uri="{FF2B5EF4-FFF2-40B4-BE49-F238E27FC236}">
                  <a16:creationId xmlns:a16="http://schemas.microsoft.com/office/drawing/2014/main" id="{775E0074-EB46-C132-F3A3-12D202C42CF0}"/>
                </a:ext>
              </a:extLst>
            </p:cNvPr>
            <p:cNvSpPr/>
            <p:nvPr/>
          </p:nvSpPr>
          <p:spPr bwMode="auto">
            <a:xfrm>
              <a:off x="3221788" y="4581525"/>
              <a:ext cx="1558045" cy="608013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Textfeld 18">
              <a:extLst>
                <a:ext uri="{FF2B5EF4-FFF2-40B4-BE49-F238E27FC236}">
                  <a16:creationId xmlns:a16="http://schemas.microsoft.com/office/drawing/2014/main" id="{FE05B49C-ED38-A67A-7A6C-FF463AEBAF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1788" y="4627350"/>
              <a:ext cx="1501668" cy="372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≥ 2 islet autoantibodies</a:t>
              </a:r>
            </a:p>
          </p:txBody>
        </p:sp>
        <p:sp>
          <p:nvSpPr>
            <p:cNvPr id="13" name="Rechteck 28">
              <a:extLst>
                <a:ext uri="{FF2B5EF4-FFF2-40B4-BE49-F238E27FC236}">
                  <a16:creationId xmlns:a16="http://schemas.microsoft.com/office/drawing/2014/main" id="{CA868AC1-3648-0699-7D6C-569E506267F6}"/>
                </a:ext>
              </a:extLst>
            </p:cNvPr>
            <p:cNvSpPr/>
            <p:nvPr/>
          </p:nvSpPr>
          <p:spPr bwMode="auto">
            <a:xfrm>
              <a:off x="4779834" y="4581525"/>
              <a:ext cx="1408485" cy="608013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Rechteck 29">
              <a:extLst>
                <a:ext uri="{FF2B5EF4-FFF2-40B4-BE49-F238E27FC236}">
                  <a16:creationId xmlns:a16="http://schemas.microsoft.com/office/drawing/2014/main" id="{F4AD02E5-0136-3E06-2E9A-C8DD3E7ABB0F}"/>
                </a:ext>
              </a:extLst>
            </p:cNvPr>
            <p:cNvSpPr/>
            <p:nvPr/>
          </p:nvSpPr>
          <p:spPr bwMode="auto">
            <a:xfrm>
              <a:off x="6185069" y="4583113"/>
              <a:ext cx="2797474" cy="60642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" name="Textfeld 19">
              <a:extLst>
                <a:ext uri="{FF2B5EF4-FFF2-40B4-BE49-F238E27FC236}">
                  <a16:creationId xmlns:a16="http://schemas.microsoft.com/office/drawing/2014/main" id="{5987F57B-38DC-972A-81B2-2FF644C140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6333" y="4622306"/>
              <a:ext cx="1398736" cy="516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≥ 2 islet autoantibodies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Dysglycemia</a:t>
              </a:r>
              <a:endParaRPr kumimoji="0" lang="en-US" alt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" name="Textfeld 20">
              <a:extLst>
                <a:ext uri="{FF2B5EF4-FFF2-40B4-BE49-F238E27FC236}">
                  <a16:creationId xmlns:a16="http://schemas.microsoft.com/office/drawing/2014/main" id="{9ED82B59-6C6E-9FA2-1FEB-3ABF3B16B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4320" y="4739167"/>
              <a:ext cx="1923559" cy="227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A4A4A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WHO diagnosis</a:t>
              </a:r>
            </a:p>
          </p:txBody>
        </p:sp>
        <p:sp>
          <p:nvSpPr>
            <p:cNvPr id="17" name="Textfeld 17">
              <a:extLst>
                <a:ext uri="{FF2B5EF4-FFF2-40B4-BE49-F238E27FC236}">
                  <a16:creationId xmlns:a16="http://schemas.microsoft.com/office/drawing/2014/main" id="{9F8C3EDB-0604-588A-DD73-5BA64F857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731" y="4408400"/>
              <a:ext cx="1491058" cy="516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&gt; 50 susceptibility genes</a:t>
              </a:r>
            </a:p>
          </p:txBody>
        </p:sp>
        <p:pic>
          <p:nvPicPr>
            <p:cNvPr id="18" name="Bild 23" descr="Townhall meeting Jan 2019 Icons.ai">
              <a:extLst>
                <a:ext uri="{FF2B5EF4-FFF2-40B4-BE49-F238E27FC236}">
                  <a16:creationId xmlns:a16="http://schemas.microsoft.com/office/drawing/2014/main" id="{C4991E58-32AA-9CE7-5888-96376E50D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0" y="3720849"/>
              <a:ext cx="606037" cy="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Bild 25" descr="Townhall meeting Jan 2019 Icons.ai">
              <a:extLst>
                <a:ext uri="{FF2B5EF4-FFF2-40B4-BE49-F238E27FC236}">
                  <a16:creationId xmlns:a16="http://schemas.microsoft.com/office/drawing/2014/main" id="{220D5934-E018-D207-A101-E6E15D2C1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204" y="4245644"/>
              <a:ext cx="606037" cy="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Title 3">
            <a:extLst>
              <a:ext uri="{FF2B5EF4-FFF2-40B4-BE49-F238E27FC236}">
                <a16:creationId xmlns:a16="http://schemas.microsoft.com/office/drawing/2014/main" id="{5388063F-8D58-5F5A-C095-99CD873E2D6B}"/>
              </a:ext>
            </a:extLst>
          </p:cNvPr>
          <p:cNvSpPr txBox="1">
            <a:spLocks/>
          </p:cNvSpPr>
          <p:nvPr/>
        </p:nvSpPr>
        <p:spPr bwMode="auto">
          <a:xfrm>
            <a:off x="268705" y="199047"/>
            <a:ext cx="819172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4" tIns="45718" rIns="91314" bIns="45718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5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Type 1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diabetes</a:t>
            </a: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is</a:t>
            </a: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described</a:t>
            </a: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in </a:t>
            </a:r>
            <a:r>
              <a:rPr kumimoji="0" lang="de-DE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stages</a:t>
            </a:r>
            <a:endParaRPr kumimoji="0" lang="de-DE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EA8264-6C92-F618-0479-66F5D334F3C7}"/>
              </a:ext>
            </a:extLst>
          </p:cNvPr>
          <p:cNvSpPr txBox="1"/>
          <p:nvPr/>
        </p:nvSpPr>
        <p:spPr>
          <a:xfrm>
            <a:off x="1547664" y="4480140"/>
            <a:ext cx="3896516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Opportunities for prevention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41C2794-1B1F-45AA-1F77-97EB6A7BDB69}"/>
              </a:ext>
            </a:extLst>
          </p:cNvPr>
          <p:cNvCxnSpPr>
            <a:cxnSpLocks/>
          </p:cNvCxnSpPr>
          <p:nvPr/>
        </p:nvCxnSpPr>
        <p:spPr>
          <a:xfrm>
            <a:off x="3275856" y="4087230"/>
            <a:ext cx="248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25E9FEF-67C5-4E7A-160C-021F980FC15E}"/>
              </a:ext>
            </a:extLst>
          </p:cNvPr>
          <p:cNvCxnSpPr>
            <a:cxnSpLocks/>
          </p:cNvCxnSpPr>
          <p:nvPr/>
        </p:nvCxnSpPr>
        <p:spPr>
          <a:xfrm flipV="1">
            <a:off x="4829820" y="4185285"/>
            <a:ext cx="0" cy="2920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2E20B87-3463-69C6-FCC5-C45659B1748F}"/>
              </a:ext>
            </a:extLst>
          </p:cNvPr>
          <p:cNvCxnSpPr>
            <a:cxnSpLocks/>
          </p:cNvCxnSpPr>
          <p:nvPr/>
        </p:nvCxnSpPr>
        <p:spPr>
          <a:xfrm>
            <a:off x="755576" y="4087230"/>
            <a:ext cx="2376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222A413-775F-4728-6A00-B5442DF06CB7}"/>
              </a:ext>
            </a:extLst>
          </p:cNvPr>
          <p:cNvCxnSpPr>
            <a:cxnSpLocks/>
          </p:cNvCxnSpPr>
          <p:nvPr/>
        </p:nvCxnSpPr>
        <p:spPr>
          <a:xfrm flipV="1">
            <a:off x="2040235" y="4181466"/>
            <a:ext cx="0" cy="2920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411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5D971B-B420-3342-951C-71516904E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028950" y="4767263"/>
            <a:ext cx="30861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051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6022" indent="-213122" defTabSz="34051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4869" indent="-170260" defTabSz="34051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197769" indent="-170260" defTabSz="34051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39479" indent="-170260" defTabSz="34051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2379" indent="-170260" defTabSz="3405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5279" indent="-170260" defTabSz="3405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68179" indent="-170260" defTabSz="3405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1079" indent="-170260" defTabSz="3405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8C2C56-38CA-4EA0-8F68-593B09155853}" type="slidenum">
              <a:rPr lang="en-US" altLang="en-US">
                <a:solidFill>
                  <a:srgbClr val="000066"/>
                </a:solidFill>
              </a:rPr>
              <a:pPr/>
              <a:t>20</a:t>
            </a:fld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639F9E-8EEB-2B48-85D4-96EA4ABB7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344" y="4100895"/>
            <a:ext cx="1543050" cy="7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12">
            <a:extLst>
              <a:ext uri="{FF2B5EF4-FFF2-40B4-BE49-F238E27FC236}">
                <a16:creationId xmlns:a16="http://schemas.microsoft.com/office/drawing/2014/main" id="{872E5B66-C9D3-C141-AA5E-F5EA37610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47" y="4050020"/>
            <a:ext cx="1826077" cy="85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2">
            <a:extLst>
              <a:ext uri="{FF2B5EF4-FFF2-40B4-BE49-F238E27FC236}">
                <a16:creationId xmlns:a16="http://schemas.microsoft.com/office/drawing/2014/main" id="{0C18C58C-8B2E-6A4A-B48D-5AAF9924A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22926" r="14391"/>
          <a:stretch>
            <a:fillRect/>
          </a:stretch>
        </p:blipFill>
        <p:spPr bwMode="auto">
          <a:xfrm>
            <a:off x="4625314" y="4050020"/>
            <a:ext cx="1768232" cy="85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3F64D80-0CFF-0A45-BFE6-E56C92F23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67" y="4218600"/>
            <a:ext cx="1510058" cy="52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Titel Rückseite">
            <a:extLst>
              <a:ext uri="{FF2B5EF4-FFF2-40B4-BE49-F238E27FC236}">
                <a16:creationId xmlns:a16="http://schemas.microsoft.com/office/drawing/2014/main" id="{E1042B6C-F8F0-354D-8865-87DD75FDA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56" y="1067183"/>
            <a:ext cx="2349360" cy="96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4109">
            <a:extLst>
              <a:ext uri="{FF2B5EF4-FFF2-40B4-BE49-F238E27FC236}">
                <a16:creationId xmlns:a16="http://schemas.microsoft.com/office/drawing/2014/main" id="{01123C9B-D46B-B34F-BEA5-09BBB8EF6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457" y="991486"/>
            <a:ext cx="4320480" cy="20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22" tIns="45661" rIns="91322" bIns="45661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sz="1350" dirty="0">
                <a:solidFill>
                  <a:prstClr val="black"/>
                </a:solidFill>
                <a:latin typeface="Arial" panose="020B0604020202020204" pitchFamily="34" charset="0"/>
                <a:ea typeface="Fira Sans" pitchFamily="34" charset="0"/>
              </a:rPr>
              <a:t>Anette-G Ziegler, </a:t>
            </a: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Peter Achenbach</a:t>
            </a: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Kerstin Kick, Joanna Stock</a:t>
            </a: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Florian Haupt, Christiane Winkler</a:t>
            </a: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Marlon Scholz, Rebecca </a:t>
            </a:r>
            <a:r>
              <a:rPr lang="de-DE" altLang="de-DE" sz="1350" dirty="0" err="1">
                <a:solidFill>
                  <a:prstClr val="black"/>
                </a:solidFill>
                <a:latin typeface="Arial" panose="020B0604020202020204" pitchFamily="34" charset="0"/>
              </a:rPr>
              <a:t>Niewöhner</a:t>
            </a:r>
            <a:endParaRPr lang="de-DE" altLang="de-DE" sz="135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Franziska Voss, Jose </a:t>
            </a:r>
            <a:r>
              <a:rPr lang="de-DE" altLang="de-DE" sz="1350" dirty="0" err="1">
                <a:solidFill>
                  <a:prstClr val="black"/>
                </a:solidFill>
                <a:latin typeface="Arial" panose="020B0604020202020204" pitchFamily="34" charset="0"/>
              </a:rPr>
              <a:t>Zapardiel</a:t>
            </a: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 Gonzalo</a:t>
            </a: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Manja </a:t>
            </a:r>
            <a:r>
              <a:rPr lang="de-DE" altLang="de-DE" sz="1350" dirty="0" err="1">
                <a:solidFill>
                  <a:prstClr val="black"/>
                </a:solidFill>
                <a:latin typeface="Arial" panose="020B0604020202020204" pitchFamily="34" charset="0"/>
              </a:rPr>
              <a:t>Jolink</a:t>
            </a: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, Andreas Weiss, Nadine Friedl</a:t>
            </a: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Clinical Centers in Bavaria</a:t>
            </a:r>
            <a:endParaRPr lang="en-US" altLang="de-DE" sz="1350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defTabSz="685800" eaLnBrk="1" hangingPunct="1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Fr1da </a:t>
            </a:r>
            <a:r>
              <a:rPr lang="de-DE" altLang="de-DE" sz="1350" dirty="0" err="1">
                <a:solidFill>
                  <a:prstClr val="black"/>
                </a:solidFill>
                <a:latin typeface="Arial" panose="020B0604020202020204" pitchFamily="34" charset="0"/>
              </a:rPr>
              <a:t>Coodination</a:t>
            </a:r>
            <a:r>
              <a:rPr lang="de-DE" altLang="de-DE" sz="1350" dirty="0">
                <a:solidFill>
                  <a:prstClr val="black"/>
                </a:solidFill>
                <a:latin typeface="Arial" panose="020B0604020202020204" pitchFamily="34" charset="0"/>
              </a:rPr>
              <a:t> Center at Helmholtz </a:t>
            </a:r>
            <a:r>
              <a:rPr lang="de-DE" altLang="de-DE" sz="1350" dirty="0" err="1">
                <a:solidFill>
                  <a:prstClr val="black"/>
                </a:solidFill>
                <a:latin typeface="Arial" panose="020B0604020202020204" pitchFamily="34" charset="0"/>
              </a:rPr>
              <a:t>Munich</a:t>
            </a:r>
            <a:endParaRPr lang="en-US" altLang="de-DE" sz="135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AA27ACD3-B3E3-48CE-B57D-4EE6F897C9AB}"/>
              </a:ext>
            </a:extLst>
          </p:cNvPr>
          <p:cNvSpPr txBox="1">
            <a:spLocks/>
          </p:cNvSpPr>
          <p:nvPr/>
        </p:nvSpPr>
        <p:spPr bwMode="auto">
          <a:xfrm>
            <a:off x="1085850" y="173911"/>
            <a:ext cx="64391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6858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58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58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58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58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514350" eaLnBrk="1" hangingPunct="1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de-DE" altLang="en-US" sz="3000" dirty="0" err="1">
                <a:solidFill>
                  <a:prstClr val="black"/>
                </a:solidFill>
                <a:latin typeface="Arial" panose="020B0604020202020204" pitchFamily="34" charset="0"/>
              </a:rPr>
              <a:t>Acknowledgements</a:t>
            </a:r>
            <a:endParaRPr lang="en-US" altLang="en-US" sz="3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6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1D4C0-0C15-4294-8648-EEEC2E19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96" y="33468"/>
            <a:ext cx="8928000" cy="421556"/>
          </a:xfrm>
        </p:spPr>
        <p:txBody>
          <a:bodyPr/>
          <a:lstStyle/>
          <a:p>
            <a:r>
              <a:rPr lang="de-DE" sz="3200" dirty="0">
                <a:latin typeface="+mn-lt"/>
              </a:rPr>
              <a:t>Public health screening for islet autoantibodies</a:t>
            </a:r>
            <a:endParaRPr lang="en-US" sz="3200" dirty="0">
              <a:latin typeface="+mn-lt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417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6D375D-8657-4125-9EA4-AC881A5433D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pPr marL="0" marR="0" lvl="0" indent="0" algn="r" defTabSz="34171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E60B0FF-8409-4444-B33A-3238932FDA53}"/>
              </a:ext>
            </a:extLst>
          </p:cNvPr>
          <p:cNvSpPr/>
          <p:nvPr/>
        </p:nvSpPr>
        <p:spPr>
          <a:xfrm>
            <a:off x="3386404" y="589925"/>
            <a:ext cx="1960080" cy="421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580" y="723514"/>
            <a:ext cx="3639620" cy="133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6">
            <a:extLst>
              <a:ext uri="{FF2B5EF4-FFF2-40B4-BE49-F238E27FC236}">
                <a16:creationId xmlns:a16="http://schemas.microsoft.com/office/drawing/2014/main" id="{7014B586-4C0E-456A-AD4E-C5B0D2357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64" y="4601721"/>
            <a:ext cx="214014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Ziegler, JAMA 2020;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Raab, BMJ open 2016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Ziegler, Diabetes Technol Ther 2016</a:t>
            </a:r>
          </a:p>
        </p:txBody>
      </p:sp>
      <p:grpSp>
        <p:nvGrpSpPr>
          <p:cNvPr id="7" name="Gruppieren 273">
            <a:extLst>
              <a:ext uri="{FF2B5EF4-FFF2-40B4-BE49-F238E27FC236}">
                <a16:creationId xmlns:a16="http://schemas.microsoft.com/office/drawing/2014/main" id="{25F31B34-7BD9-4D40-9E1D-FB98851420D0}"/>
              </a:ext>
            </a:extLst>
          </p:cNvPr>
          <p:cNvGrpSpPr>
            <a:grpSpLocks noChangeAspect="1"/>
          </p:cNvGrpSpPr>
          <p:nvPr/>
        </p:nvGrpSpPr>
        <p:grpSpPr>
          <a:xfrm rot="2699802">
            <a:off x="3602870" y="2889474"/>
            <a:ext cx="163466" cy="874236"/>
            <a:chOff x="8124243" y="1268232"/>
            <a:chExt cx="298173" cy="163797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" name="Flussdiagramm: Verzögerung 265">
              <a:extLst>
                <a:ext uri="{FF2B5EF4-FFF2-40B4-BE49-F238E27FC236}">
                  <a16:creationId xmlns:a16="http://schemas.microsoft.com/office/drawing/2014/main" id="{E7958DA0-DF50-4BC6-ABBB-8CE19B630C0B}"/>
                </a:ext>
              </a:extLst>
            </p:cNvPr>
            <p:cNvSpPr/>
            <p:nvPr/>
          </p:nvSpPr>
          <p:spPr>
            <a:xfrm rot="5400000">
              <a:off x="7474226" y="1995777"/>
              <a:ext cx="1598212" cy="222637"/>
            </a:xfrm>
            <a:prstGeom prst="flowChartDelay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Flussdiagramm: Verzögerung 266">
              <a:extLst>
                <a:ext uri="{FF2B5EF4-FFF2-40B4-BE49-F238E27FC236}">
                  <a16:creationId xmlns:a16="http://schemas.microsoft.com/office/drawing/2014/main" id="{975B3454-8A23-46E9-BE6E-65B92303A071}"/>
                </a:ext>
              </a:extLst>
            </p:cNvPr>
            <p:cNvSpPr/>
            <p:nvPr/>
          </p:nvSpPr>
          <p:spPr>
            <a:xfrm rot="5400000">
              <a:off x="7865165" y="2386717"/>
              <a:ext cx="816331" cy="222639"/>
            </a:xfrm>
            <a:prstGeom prst="flowChartDelay">
              <a:avLst/>
            </a:prstGeom>
            <a:solidFill>
              <a:srgbClr val="C000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Flussdiagramm: Magnetplattenspeicher 268">
              <a:extLst>
                <a:ext uri="{FF2B5EF4-FFF2-40B4-BE49-F238E27FC236}">
                  <a16:creationId xmlns:a16="http://schemas.microsoft.com/office/drawing/2014/main" id="{2221FF97-B4BB-48E6-A4EF-7FDC4DA7861C}"/>
                </a:ext>
              </a:extLst>
            </p:cNvPr>
            <p:cNvSpPr/>
            <p:nvPr/>
          </p:nvSpPr>
          <p:spPr>
            <a:xfrm>
              <a:off x="8124243" y="1268232"/>
              <a:ext cx="298173" cy="258418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Flussdiagramm: Gespeicherte Daten 269">
              <a:extLst>
                <a:ext uri="{FF2B5EF4-FFF2-40B4-BE49-F238E27FC236}">
                  <a16:creationId xmlns:a16="http://schemas.microsoft.com/office/drawing/2014/main" id="{9811D267-F423-42D2-A784-73CD13D062FD}"/>
                </a:ext>
              </a:extLst>
            </p:cNvPr>
            <p:cNvSpPr/>
            <p:nvPr/>
          </p:nvSpPr>
          <p:spPr>
            <a:xfrm rot="16200000">
              <a:off x="8118943" y="1855966"/>
              <a:ext cx="308778" cy="222640"/>
            </a:xfrm>
            <a:prstGeom prst="flowChartOnlineStorag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Textfeld 301">
            <a:extLst>
              <a:ext uri="{FF2B5EF4-FFF2-40B4-BE49-F238E27FC236}">
                <a16:creationId xmlns:a16="http://schemas.microsoft.com/office/drawing/2014/main" id="{D8ADA254-0778-4BA1-8D2A-BCE81CB9F918}"/>
              </a:ext>
            </a:extLst>
          </p:cNvPr>
          <p:cNvSpPr txBox="1"/>
          <p:nvPr/>
        </p:nvSpPr>
        <p:spPr>
          <a:xfrm>
            <a:off x="3227897" y="2609820"/>
            <a:ext cx="15175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Capillary blood</a:t>
            </a:r>
          </a:p>
        </p:txBody>
      </p:sp>
      <p:sp>
        <p:nvSpPr>
          <p:cNvPr id="13" name="Rectangle 51">
            <a:extLst>
              <a:ext uri="{FF2B5EF4-FFF2-40B4-BE49-F238E27FC236}">
                <a16:creationId xmlns:a16="http://schemas.microsoft.com/office/drawing/2014/main" id="{EC88FC20-324B-4844-A892-21CA5E470B6C}"/>
              </a:ext>
            </a:extLst>
          </p:cNvPr>
          <p:cNvSpPr/>
          <p:nvPr/>
        </p:nvSpPr>
        <p:spPr>
          <a:xfrm>
            <a:off x="3236061" y="3784273"/>
            <a:ext cx="22000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Since 2015:</a:t>
            </a:r>
            <a:r>
              <a:rPr kumimoji="0" lang="de-DE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170,609</a:t>
            </a:r>
            <a:r>
              <a:rPr kumimoji="0" lang="de-DE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participants;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Age 1.75 – 10.99 years</a:t>
            </a:r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466B3215-0C19-4414-AF4D-DB0E97BA7F8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05822" y="2165047"/>
            <a:ext cx="2556272" cy="1975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53">
            <a:extLst>
              <a:ext uri="{FF2B5EF4-FFF2-40B4-BE49-F238E27FC236}">
                <a16:creationId xmlns:a16="http://schemas.microsoft.com/office/drawing/2014/main" id="{CA4BDA26-0377-4169-9469-F7E62A067214}"/>
              </a:ext>
            </a:extLst>
          </p:cNvPr>
          <p:cNvSpPr/>
          <p:nvPr/>
        </p:nvSpPr>
        <p:spPr>
          <a:xfrm>
            <a:off x="69576" y="2796593"/>
            <a:ext cx="15500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In cooperation with &gt; 600 primary care pediatricians in Bavaria, Germany</a:t>
            </a:r>
          </a:p>
        </p:txBody>
      </p:sp>
      <p:pic>
        <p:nvPicPr>
          <p:cNvPr id="16" name="Grafik 9">
            <a:extLst>
              <a:ext uri="{FF2B5EF4-FFF2-40B4-BE49-F238E27FC236}">
                <a16:creationId xmlns:a16="http://schemas.microsoft.com/office/drawing/2014/main" id="{E238D2E9-1CD7-498D-BE36-DB3EA89A9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212" y="2325550"/>
            <a:ext cx="1360166" cy="1489691"/>
          </a:xfrm>
          <a:prstGeom prst="rect">
            <a:avLst/>
          </a:prstGeom>
        </p:spPr>
      </p:pic>
      <p:sp>
        <p:nvSpPr>
          <p:cNvPr id="17" name="Oval 55">
            <a:extLst>
              <a:ext uri="{FF2B5EF4-FFF2-40B4-BE49-F238E27FC236}">
                <a16:creationId xmlns:a16="http://schemas.microsoft.com/office/drawing/2014/main" id="{3B626884-B026-4732-916C-176AE72154D8}"/>
              </a:ext>
            </a:extLst>
          </p:cNvPr>
          <p:cNvSpPr/>
          <p:nvPr/>
        </p:nvSpPr>
        <p:spPr>
          <a:xfrm>
            <a:off x="6087647" y="2605586"/>
            <a:ext cx="1200150" cy="112389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56">
            <a:extLst>
              <a:ext uri="{FF2B5EF4-FFF2-40B4-BE49-F238E27FC236}">
                <a16:creationId xmlns:a16="http://schemas.microsoft.com/office/drawing/2014/main" id="{B5F07694-4EB8-43B8-9873-CF9F28DC8AA5}"/>
              </a:ext>
            </a:extLst>
          </p:cNvPr>
          <p:cNvSpPr/>
          <p:nvPr/>
        </p:nvSpPr>
        <p:spPr>
          <a:xfrm rot="2038572">
            <a:off x="7029246" y="3815807"/>
            <a:ext cx="1200150" cy="162670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57">
            <a:extLst>
              <a:ext uri="{FF2B5EF4-FFF2-40B4-BE49-F238E27FC236}">
                <a16:creationId xmlns:a16="http://schemas.microsoft.com/office/drawing/2014/main" id="{E9269136-E261-4C4B-AA2B-8BACCFA98A90}"/>
              </a:ext>
            </a:extLst>
          </p:cNvPr>
          <p:cNvSpPr/>
          <p:nvPr/>
        </p:nvSpPr>
        <p:spPr>
          <a:xfrm>
            <a:off x="6033384" y="2881848"/>
            <a:ext cx="129422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483 children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(</a:t>
            </a:r>
            <a:r>
              <a:rPr kumimoji="0" lang="en-GB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0.3 %</a:t>
            </a:r>
            <a:r>
              <a:rPr kumimoji="0" lang="en-GB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Rectangle 58">
            <a:extLst>
              <a:ext uri="{FF2B5EF4-FFF2-40B4-BE49-F238E27FC236}">
                <a16:creationId xmlns:a16="http://schemas.microsoft.com/office/drawing/2014/main" id="{B0F4C685-0ADC-4A92-873E-7DE5E5AEB83F}"/>
              </a:ext>
            </a:extLst>
          </p:cNvPr>
          <p:cNvSpPr/>
          <p:nvPr/>
        </p:nvSpPr>
        <p:spPr>
          <a:xfrm>
            <a:off x="5862106" y="3746940"/>
            <a:ext cx="205235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with multiple islet autoantibodies</a:t>
            </a:r>
          </a:p>
        </p:txBody>
      </p:sp>
    </p:spTree>
    <p:extLst>
      <p:ext uri="{BB962C8B-B14F-4D97-AF65-F5344CB8AC3E}">
        <p14:creationId xmlns:p14="http://schemas.microsoft.com/office/powerpoint/2010/main" val="186772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 animBg="1"/>
      <p:bldP spid="18" grpId="0" animBg="1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68927" y="150893"/>
            <a:ext cx="8747186" cy="8572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42900" fontAlgn="auto">
              <a:spcAft>
                <a:spcPts val="0"/>
              </a:spcAft>
              <a:defRPr/>
            </a:pPr>
            <a:r>
              <a:rPr lang="de-DE" sz="2700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Approach: </a:t>
            </a:r>
          </a:p>
          <a:p>
            <a:pPr defTabSz="342900" fontAlgn="auto">
              <a:spcAft>
                <a:spcPts val="0"/>
              </a:spcAft>
              <a:defRPr/>
            </a:pPr>
            <a:r>
              <a:rPr lang="de-DE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 2015: capillary blood, age 2-6 years, 1 screen</a:t>
            </a:r>
          </a:p>
          <a:p>
            <a:pPr defTabSz="342900" fontAlgn="auto">
              <a:spcAft>
                <a:spcPts val="0"/>
              </a:spcAft>
              <a:defRPr/>
            </a:pPr>
            <a:r>
              <a:rPr lang="de-DE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 2020: capillary blood, age 2-10 years, 2 sreens</a:t>
            </a: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6517001" y="4517707"/>
            <a:ext cx="259718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685800" eaLnBrk="1" hangingPunct="1">
              <a:defRPr/>
            </a:pP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Raab </a:t>
            </a:r>
            <a:r>
              <a:rPr lang="de-DE" altLang="de-DE" sz="900" i="1" dirty="0" err="1">
                <a:solidFill>
                  <a:srgbClr val="333333"/>
                </a:solidFill>
                <a:latin typeface="Verdana" pitchFamily="34" charset="0"/>
              </a:rPr>
              <a:t>etw</a:t>
            </a: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 al, BMJ Open 2016</a:t>
            </a:r>
          </a:p>
          <a:p>
            <a:pPr defTabSz="685800" eaLnBrk="1" hangingPunct="1">
              <a:defRPr/>
            </a:pP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Ziegler et al, Diabetes </a:t>
            </a:r>
            <a:r>
              <a:rPr lang="de-DE" altLang="de-DE" sz="900" i="1" dirty="0" err="1">
                <a:solidFill>
                  <a:srgbClr val="333333"/>
                </a:solidFill>
                <a:latin typeface="Verdana" pitchFamily="34" charset="0"/>
              </a:rPr>
              <a:t>Technol</a:t>
            </a: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 </a:t>
            </a:r>
            <a:r>
              <a:rPr lang="de-DE" altLang="de-DE" sz="900" i="1" dirty="0" err="1">
                <a:solidFill>
                  <a:srgbClr val="333333"/>
                </a:solidFill>
                <a:latin typeface="Verdana" pitchFamily="34" charset="0"/>
              </a:rPr>
              <a:t>Ther</a:t>
            </a: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 2016</a:t>
            </a:r>
          </a:p>
          <a:p>
            <a:pPr defTabSz="685800" eaLnBrk="1" hangingPunct="1">
              <a:defRPr/>
            </a:pP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Amoroso et alm Acta </a:t>
            </a:r>
            <a:r>
              <a:rPr lang="de-DE" altLang="de-DE" sz="900" i="1" dirty="0" err="1">
                <a:solidFill>
                  <a:srgbClr val="333333"/>
                </a:solidFill>
                <a:latin typeface="Verdana" pitchFamily="34" charset="0"/>
              </a:rPr>
              <a:t>Chem</a:t>
            </a:r>
            <a:r>
              <a:rPr lang="de-DE" altLang="de-DE" sz="900" i="1" dirty="0">
                <a:solidFill>
                  <a:srgbClr val="333333"/>
                </a:solidFill>
                <a:latin typeface="Verdana" pitchFamily="34" charset="0"/>
              </a:rPr>
              <a:t> 2016</a:t>
            </a:r>
          </a:p>
        </p:txBody>
      </p:sp>
      <p:pic>
        <p:nvPicPr>
          <p:cNvPr id="8" name="Picture 2" descr="Y:\Bayern AK Screening\6.Labor\Bilder BE\IMG_7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1" y="1571931"/>
            <a:ext cx="819503" cy="155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1660587" y="2564015"/>
            <a:ext cx="2991525" cy="553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dirty="0">
                <a:solidFill>
                  <a:prstClr val="black"/>
                </a:solidFill>
                <a:latin typeface="Arial" panose="020B0604020202020204" pitchFamily="34" charset="0"/>
              </a:rPr>
              <a:t>IAA, GADA, IA-2A, ZnT8 by RBA</a:t>
            </a:r>
          </a:p>
          <a:p>
            <a:pPr lvl="0"/>
            <a:r>
              <a:rPr lang="en-US" altLang="de-DE" sz="15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≥ 2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islet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Abs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+ &gt; 99th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centile</a:t>
            </a:r>
            <a:endParaRPr lang="de-DE" sz="15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660586" y="3312538"/>
            <a:ext cx="3479414" cy="553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dirty="0">
                <a:solidFill>
                  <a:prstClr val="black"/>
                </a:solidFill>
                <a:latin typeface="Arial" panose="020B0604020202020204" pitchFamily="34" charset="0"/>
              </a:rPr>
              <a:t>2nd </a:t>
            </a:r>
            <a:r>
              <a:rPr lang="de-DE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venous</a:t>
            </a:r>
            <a:r>
              <a:rPr lang="de-DE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blood</a:t>
            </a:r>
            <a:r>
              <a:rPr lang="de-DE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draw</a:t>
            </a:r>
            <a:r>
              <a:rPr lang="de-DE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de-DE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requested</a:t>
            </a:r>
            <a:endParaRPr lang="de-DE" sz="15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defRPr/>
            </a:pP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Confirmed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altLang="de-DE" sz="15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≥ 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2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islet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Abs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+ &gt; 99th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centile</a:t>
            </a:r>
            <a:endParaRPr lang="de-DE" sz="15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660588" y="4035892"/>
            <a:ext cx="5224507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</a:rPr>
              <a:t>Early (</a:t>
            </a:r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</a:rPr>
              <a:t>pre-symptomatic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</a:rPr>
              <a:t>) </a:t>
            </a:r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</a:rPr>
              <a:t>stage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</a:rPr>
              <a:t> type 1 </a:t>
            </a:r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</a:rPr>
              <a:t>diabetes</a:t>
            </a:r>
            <a:endParaRPr lang="de-DE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660587" y="1599189"/>
            <a:ext cx="5352689" cy="7848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3 Screen – ELISA RSR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3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islet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autoantibodies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in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one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test</a:t>
            </a:r>
            <a:r>
              <a:rPr lang="de-DE" alt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: GADA, IA-2A, ZnT8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dirty="0">
                <a:solidFill>
                  <a:srgbClr val="333333"/>
                </a:solidFill>
                <a:latin typeface="Arial" panose="020B0604020202020204" pitchFamily="34" charset="0"/>
              </a:rPr>
              <a:t>&gt; 98th </a:t>
            </a:r>
            <a:r>
              <a:rPr lang="de-DE" sz="1500" dirty="0" err="1">
                <a:solidFill>
                  <a:srgbClr val="333333"/>
                </a:solidFill>
                <a:latin typeface="Arial" panose="020B0604020202020204" pitchFamily="34" charset="0"/>
              </a:rPr>
              <a:t>centile</a:t>
            </a:r>
            <a:endParaRPr lang="de-DE" sz="15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834396" y="2360936"/>
            <a:ext cx="0" cy="185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948696" y="3123762"/>
            <a:ext cx="0" cy="185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038148" y="3839382"/>
            <a:ext cx="0" cy="185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164869" y="4405907"/>
            <a:ext cx="0" cy="185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12"/>
          <p:cNvSpPr txBox="1"/>
          <p:nvPr/>
        </p:nvSpPr>
        <p:spPr>
          <a:xfrm>
            <a:off x="1663073" y="4589715"/>
            <a:ext cx="4243469" cy="3231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dirty="0" err="1">
                <a:latin typeface="Arial" panose="020B0604020202020204" pitchFamily="34" charset="0"/>
              </a:rPr>
              <a:t>Metabolic</a:t>
            </a:r>
            <a:r>
              <a:rPr lang="de-DE" sz="1500" dirty="0">
                <a:latin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</a:rPr>
              <a:t>staging</a:t>
            </a:r>
            <a:r>
              <a:rPr lang="de-DE" sz="1500" dirty="0">
                <a:latin typeface="Arial" panose="020B0604020202020204" pitchFamily="34" charset="0"/>
              </a:rPr>
              <a:t> by oral </a:t>
            </a:r>
            <a:r>
              <a:rPr lang="de-DE" sz="1500" dirty="0" err="1">
                <a:latin typeface="Arial" panose="020B0604020202020204" pitchFamily="34" charset="0"/>
              </a:rPr>
              <a:t>glucose</a:t>
            </a:r>
            <a:r>
              <a:rPr lang="de-DE" sz="1500" dirty="0">
                <a:latin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</a:rPr>
              <a:t>tolerance</a:t>
            </a:r>
            <a:r>
              <a:rPr lang="de-DE" sz="1500" dirty="0">
                <a:latin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</a:rPr>
              <a:t>test</a:t>
            </a:r>
            <a:endParaRPr lang="de-DE" sz="1500" dirty="0">
              <a:latin typeface="Arial" panose="020B0604020202020204" pitchFamily="34" charset="0"/>
            </a:endParaRPr>
          </a:p>
        </p:txBody>
      </p:sp>
      <p:pic>
        <p:nvPicPr>
          <p:cNvPr id="17" name="Picture 16" descr="Y:\Bayern AK Screening\17. Flyer\Logo\final\frida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78" y="1592872"/>
            <a:ext cx="1739639" cy="66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ft Brace 2"/>
          <p:cNvSpPr/>
          <p:nvPr/>
        </p:nvSpPr>
        <p:spPr>
          <a:xfrm>
            <a:off x="1371600" y="1599189"/>
            <a:ext cx="156860" cy="1495741"/>
          </a:xfrm>
          <a:prstGeom prst="leftBrace">
            <a:avLst>
              <a:gd name="adj1" fmla="val 8333"/>
              <a:gd name="adj2" fmla="val 49579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164288" y="2139702"/>
            <a:ext cx="1848720" cy="2173833"/>
            <a:chOff x="7164288" y="2139702"/>
            <a:chExt cx="1848720" cy="217383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/>
            <a:srcRect l="36981" t="921"/>
            <a:stretch/>
          </p:blipFill>
          <p:spPr>
            <a:xfrm>
              <a:off x="7236295" y="2139702"/>
              <a:ext cx="1776713" cy="217383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164288" y="2186607"/>
              <a:ext cx="288032" cy="452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357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514" y="719869"/>
            <a:ext cx="1650056" cy="59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nhaltsplatzhalter 4">
            <a:extLst>
              <a:ext uri="{FF2B5EF4-FFF2-40B4-BE49-F238E27FC236}">
                <a16:creationId xmlns:a16="http://schemas.microsoft.com/office/drawing/2014/main" id="{CDC26024-EFEC-42D5-97CA-1D9BF270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09" y="1217449"/>
            <a:ext cx="3691730" cy="36917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83778" y="2058402"/>
            <a:ext cx="151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stage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15816" y="3291830"/>
            <a:ext cx="1355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stage 1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 bwMode="auto">
          <a:xfrm>
            <a:off x="251520" y="146583"/>
            <a:ext cx="8568826" cy="6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6" tIns="34289" rIns="68486" bIns="34289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1710">
              <a:spcBef>
                <a:spcPct val="0"/>
              </a:spcBef>
              <a:buNone/>
              <a:defRPr/>
            </a:pPr>
            <a:r>
              <a:rPr lang="de-DE" altLang="en-U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Disease progression from stage 2 to to stage 3  T1D</a:t>
            </a:r>
            <a:endParaRPr lang="de-DE" altLang="en-U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22670" y="1064620"/>
            <a:ext cx="274216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dirty="0"/>
              <a:t>Progression to Stage 3 T1D </a:t>
            </a:r>
            <a:endParaRPr lang="en-GB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300192" y="4753325"/>
            <a:ext cx="2703954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050" i="1" dirty="0">
                <a:solidFill>
                  <a:srgbClr val="333333"/>
                </a:solidFill>
                <a:latin typeface="Arial" panose="020B0604020202020204" pitchFamily="34" charset="0"/>
              </a:rPr>
              <a:t>Weiss A et al, Diabetologia  2022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20006" t="7904" r="24421" b="40721"/>
          <a:stretch/>
        </p:blipFill>
        <p:spPr>
          <a:xfrm>
            <a:off x="4553383" y="1923678"/>
            <a:ext cx="4569739" cy="2664296"/>
          </a:xfrm>
          <a:prstGeom prst="rect">
            <a:avLst/>
          </a:prstGeom>
        </p:spPr>
      </p:pic>
      <p:cxnSp>
        <p:nvCxnSpPr>
          <p:cNvPr id="4" name="Straight Connector 3"/>
          <p:cNvCxnSpPr>
            <a:cxnSpLocks/>
          </p:cNvCxnSpPr>
          <p:nvPr/>
        </p:nvCxnSpPr>
        <p:spPr>
          <a:xfrm>
            <a:off x="2915816" y="1707654"/>
            <a:ext cx="0" cy="2448272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31097" y="1421363"/>
            <a:ext cx="42333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Progression to stage 3 in children with a T1D family history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2085" y="243913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stage 2</a:t>
            </a:r>
          </a:p>
        </p:txBody>
      </p:sp>
      <p:pic>
        <p:nvPicPr>
          <p:cNvPr id="21" name="Picture 2" descr="Quellbild anzeig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77494"/>
            <a:ext cx="1267852" cy="70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FC6551A-AD86-4C02-9BE7-192ECA275E38}"/>
              </a:ext>
            </a:extLst>
          </p:cNvPr>
          <p:cNvSpPr/>
          <p:nvPr/>
        </p:nvSpPr>
        <p:spPr>
          <a:xfrm>
            <a:off x="6700345" y="3075806"/>
            <a:ext cx="2303801" cy="1090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977CC1-109B-4440-A6E6-8DC79A02E6BA}"/>
              </a:ext>
            </a:extLst>
          </p:cNvPr>
          <p:cNvSpPr/>
          <p:nvPr/>
        </p:nvSpPr>
        <p:spPr>
          <a:xfrm>
            <a:off x="5868144" y="3355454"/>
            <a:ext cx="864102" cy="59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3730F1-ED75-43FA-8176-272CF86B8742}"/>
              </a:ext>
            </a:extLst>
          </p:cNvPr>
          <p:cNvSpPr/>
          <p:nvPr/>
        </p:nvSpPr>
        <p:spPr>
          <a:xfrm>
            <a:off x="5524779" y="3839634"/>
            <a:ext cx="686727" cy="316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6412085" y="1987302"/>
            <a:ext cx="2931" cy="2240632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B67E845-AFB8-4C70-921B-2CD4C96970A6}"/>
              </a:ext>
            </a:extLst>
          </p:cNvPr>
          <p:cNvSpPr/>
          <p:nvPr/>
        </p:nvSpPr>
        <p:spPr>
          <a:xfrm>
            <a:off x="5372883" y="4035559"/>
            <a:ext cx="271354" cy="137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9083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14EC96A-9B33-BC8A-B3B3-A81CEBB1A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-269790" bIns="4761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5" name="Grafik 5">
            <a:extLst>
              <a:ext uri="{FF2B5EF4-FFF2-40B4-BE49-F238E27FC236}">
                <a16:creationId xmlns:a16="http://schemas.microsoft.com/office/drawing/2014/main" id="{20558EB0-A3F0-64D6-B2FF-ECF0039F0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"/>
          <a:stretch/>
        </p:blipFill>
        <p:spPr bwMode="auto">
          <a:xfrm>
            <a:off x="697597" y="88900"/>
            <a:ext cx="7618819" cy="505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1945B4E-EE85-FBA0-4BBC-CB7585319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546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DE" sz="13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B0C704-FFC8-2A01-BB29-164D1D873B60}"/>
              </a:ext>
            </a:extLst>
          </p:cNvPr>
          <p:cNvSpPr txBox="1"/>
          <p:nvPr/>
        </p:nvSpPr>
        <p:spPr>
          <a:xfrm>
            <a:off x="8460432" y="3899832"/>
            <a:ext cx="62709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33CC"/>
                </a:solidFill>
              </a:rPr>
              <a:t>27</a:t>
            </a: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%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33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</a:rPr>
              <a:t>+6%</a:t>
            </a:r>
            <a:endParaRPr kumimoji="0" lang="en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C50D85-0C11-A519-1D72-50C61ED21672}"/>
              </a:ext>
            </a:extLst>
          </p:cNvPr>
          <p:cNvSpPr txBox="1"/>
          <p:nvPr/>
        </p:nvSpPr>
        <p:spPr>
          <a:xfrm>
            <a:off x="1467906" y="3570570"/>
            <a:ext cx="62709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0D29FD-E3D2-AEDA-8C22-02F723AC33D0}"/>
              </a:ext>
            </a:extLst>
          </p:cNvPr>
          <p:cNvSpPr txBox="1"/>
          <p:nvPr/>
        </p:nvSpPr>
        <p:spPr>
          <a:xfrm>
            <a:off x="659153" y="4331880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16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9</a:t>
            </a:r>
            <a:r>
              <a:rPr kumimoji="0" lang="en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T1D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656A1-A883-2812-EC34-A56E9E9059E1}"/>
              </a:ext>
            </a:extLst>
          </p:cNvPr>
          <p:cNvSpPr txBox="1"/>
          <p:nvPr/>
        </p:nvSpPr>
        <p:spPr>
          <a:xfrm>
            <a:off x="4932040" y="4763928"/>
            <a:ext cx="62709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92922D-C06E-EF48-B343-382536F1F0BA}"/>
              </a:ext>
            </a:extLst>
          </p:cNvPr>
          <p:cNvSpPr txBox="1"/>
          <p:nvPr/>
        </p:nvSpPr>
        <p:spPr>
          <a:xfrm>
            <a:off x="4067944" y="4763928"/>
            <a:ext cx="63190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62E4A66-20F4-8CED-B1FD-9EE3A78C2545}"/>
              </a:ext>
            </a:extLst>
          </p:cNvPr>
          <p:cNvCxnSpPr>
            <a:cxnSpLocks/>
          </p:cNvCxnSpPr>
          <p:nvPr/>
        </p:nvCxnSpPr>
        <p:spPr>
          <a:xfrm flipH="1">
            <a:off x="8208432" y="4099887"/>
            <a:ext cx="252000" cy="252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2B8135-012E-3DFA-2C84-A3767BC6E3A4}"/>
              </a:ext>
            </a:extLst>
          </p:cNvPr>
          <p:cNvCxnSpPr>
            <a:cxnSpLocks/>
          </p:cNvCxnSpPr>
          <p:nvPr/>
        </p:nvCxnSpPr>
        <p:spPr>
          <a:xfrm flipH="1" flipV="1">
            <a:off x="4355976" y="4659982"/>
            <a:ext cx="107984" cy="1037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8E6D228-3248-0A5E-2BCC-0C0969459163}"/>
              </a:ext>
            </a:extLst>
          </p:cNvPr>
          <p:cNvCxnSpPr>
            <a:cxnSpLocks/>
          </p:cNvCxnSpPr>
          <p:nvPr/>
        </p:nvCxnSpPr>
        <p:spPr>
          <a:xfrm flipH="1" flipV="1">
            <a:off x="5184096" y="4659982"/>
            <a:ext cx="107984" cy="1037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02DD503-DACB-A923-397C-046F64B273C3}"/>
              </a:ext>
            </a:extLst>
          </p:cNvPr>
          <p:cNvCxnSpPr>
            <a:cxnSpLocks/>
          </p:cNvCxnSpPr>
          <p:nvPr/>
        </p:nvCxnSpPr>
        <p:spPr>
          <a:xfrm>
            <a:off x="1835696" y="3970680"/>
            <a:ext cx="72008" cy="2656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8A3F7F9-C8D5-DF2B-21A7-BD17FDC29057}"/>
              </a:ext>
            </a:extLst>
          </p:cNvPr>
          <p:cNvSpPr txBox="1"/>
          <p:nvPr/>
        </p:nvSpPr>
        <p:spPr>
          <a:xfrm>
            <a:off x="2051720" y="3616737"/>
            <a:ext cx="821059" cy="307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(0.01%)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24DA92-9E4B-5CBD-DCAD-98CFC9397508}"/>
              </a:ext>
            </a:extLst>
          </p:cNvPr>
          <p:cNvSpPr txBox="1"/>
          <p:nvPr/>
        </p:nvSpPr>
        <p:spPr>
          <a:xfrm>
            <a:off x="4139952" y="3518887"/>
            <a:ext cx="56938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en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= 57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1F15CE-DCAF-2EA8-8D2A-44E2C100964F}"/>
              </a:ext>
            </a:extLst>
          </p:cNvPr>
          <p:cNvCxnSpPr>
            <a:cxnSpLocks/>
          </p:cNvCxnSpPr>
          <p:nvPr/>
        </p:nvCxnSpPr>
        <p:spPr>
          <a:xfrm flipH="1">
            <a:off x="7308304" y="3986649"/>
            <a:ext cx="1152128" cy="138499"/>
          </a:xfrm>
          <a:prstGeom prst="straightConnector1">
            <a:avLst/>
          </a:prstGeom>
          <a:ln>
            <a:solidFill>
              <a:srgbClr val="FF33C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9F89BC6-27DA-46B3-9874-5C611EA1E708}"/>
              </a:ext>
            </a:extLst>
          </p:cNvPr>
          <p:cNvCxnSpPr>
            <a:cxnSpLocks/>
          </p:cNvCxnSpPr>
          <p:nvPr/>
        </p:nvCxnSpPr>
        <p:spPr>
          <a:xfrm flipH="1">
            <a:off x="6444208" y="3924513"/>
            <a:ext cx="2002195" cy="200635"/>
          </a:xfrm>
          <a:prstGeom prst="straightConnector1">
            <a:avLst/>
          </a:prstGeom>
          <a:ln>
            <a:solidFill>
              <a:srgbClr val="FF33C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698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920480-97AC-43B5-B478-125E8016DE05}"/>
              </a:ext>
            </a:extLst>
          </p:cNvPr>
          <p:cNvSpPr/>
          <p:nvPr/>
        </p:nvSpPr>
        <p:spPr>
          <a:xfrm>
            <a:off x="2555776" y="267494"/>
            <a:ext cx="3384376" cy="8640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169 with stage 3 T1D in Fr1da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2ABE9D-C642-4804-AC11-09D5DD6E80BD}"/>
              </a:ext>
            </a:extLst>
          </p:cNvPr>
          <p:cNvSpPr/>
          <p:nvPr/>
        </p:nvSpPr>
        <p:spPr>
          <a:xfrm>
            <a:off x="107504" y="1513789"/>
            <a:ext cx="2664296" cy="194421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27 % diagnosed with </a:t>
            </a:r>
            <a:r>
              <a:rPr lang="en-US" i="1" u="sng" dirty="0" err="1">
                <a:solidFill>
                  <a:schemeClr val="tx1"/>
                </a:solidFill>
              </a:rPr>
              <a:t>presymptomatic</a:t>
            </a:r>
            <a:r>
              <a:rPr lang="en-US" i="1" u="sng" dirty="0">
                <a:solidFill>
                  <a:schemeClr val="tx1"/>
                </a:solidFill>
              </a:rPr>
              <a:t> stage 3a </a:t>
            </a:r>
            <a:r>
              <a:rPr lang="en-US" dirty="0">
                <a:solidFill>
                  <a:schemeClr val="tx1"/>
                </a:solidFill>
              </a:rPr>
              <a:t>at staging or between screening and confirmatory sample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79D361-A707-4C76-B937-24D43916C4CB}"/>
              </a:ext>
            </a:extLst>
          </p:cNvPr>
          <p:cNvSpPr/>
          <p:nvPr/>
        </p:nvSpPr>
        <p:spPr>
          <a:xfrm>
            <a:off x="3059832" y="1520823"/>
            <a:ext cx="2664296" cy="194421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20% developed stage 3 and were islet AB neg at screening or refused participation in education and monitoring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C3805-AE8E-4395-90F7-F48F85FE2C8A}"/>
              </a:ext>
            </a:extLst>
          </p:cNvPr>
          <p:cNvSpPr/>
          <p:nvPr/>
        </p:nvSpPr>
        <p:spPr>
          <a:xfrm>
            <a:off x="6012160" y="1491630"/>
            <a:ext cx="2664296" cy="1944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53% developed stage 3 in follow-up after being diagnosed with stage 1 or stage 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A7DB99-465B-4D2A-B802-CDC57F1F85AD}"/>
              </a:ext>
            </a:extLst>
          </p:cNvPr>
          <p:cNvSpPr/>
          <p:nvPr/>
        </p:nvSpPr>
        <p:spPr>
          <a:xfrm>
            <a:off x="407963" y="3685736"/>
            <a:ext cx="2147813" cy="792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Important </a:t>
            </a:r>
            <a:r>
              <a:rPr lang="en-US" b="1" dirty="0">
                <a:solidFill>
                  <a:schemeClr val="tx1"/>
                </a:solidFill>
              </a:rPr>
              <a:t>new indication </a:t>
            </a:r>
            <a:r>
              <a:rPr lang="en-US" dirty="0">
                <a:solidFill>
                  <a:schemeClr val="tx1"/>
                </a:solidFill>
              </a:rPr>
              <a:t>for immunotherapy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F872F5-311D-4BF7-8A46-80B36CCD16DB}"/>
              </a:ext>
            </a:extLst>
          </p:cNvPr>
          <p:cNvSpPr/>
          <p:nvPr/>
        </p:nvSpPr>
        <p:spPr>
          <a:xfrm>
            <a:off x="6379699" y="3729964"/>
            <a:ext cx="2152742" cy="11460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Current target group for disease modifying immunotherapy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182A064-1B2E-42BD-BE1E-7D88ADA11959}"/>
              </a:ext>
            </a:extLst>
          </p:cNvPr>
          <p:cNvSpPr/>
          <p:nvPr/>
        </p:nvSpPr>
        <p:spPr>
          <a:xfrm>
            <a:off x="1331640" y="3458005"/>
            <a:ext cx="288032" cy="26587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F135671-B87F-49FA-89D0-CF1FA5453E02}"/>
              </a:ext>
            </a:extLst>
          </p:cNvPr>
          <p:cNvSpPr/>
          <p:nvPr/>
        </p:nvSpPr>
        <p:spPr>
          <a:xfrm>
            <a:off x="7308304" y="3458005"/>
            <a:ext cx="288032" cy="26587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903CFF-3C1A-4616-A235-39BB02B494BE}"/>
              </a:ext>
            </a:extLst>
          </p:cNvPr>
          <p:cNvCxnSpPr>
            <a:stCxn id="2" idx="2"/>
            <a:endCxn id="3" idx="0"/>
          </p:cNvCxnSpPr>
          <p:nvPr/>
        </p:nvCxnSpPr>
        <p:spPr>
          <a:xfrm flipH="1">
            <a:off x="1439652" y="1131590"/>
            <a:ext cx="2808312" cy="3821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76BD78-1EF3-437D-8FFC-F388C63BB42E}"/>
              </a:ext>
            </a:extLst>
          </p:cNvPr>
          <p:cNvCxnSpPr>
            <a:stCxn id="2" idx="2"/>
            <a:endCxn id="5" idx="0"/>
          </p:cNvCxnSpPr>
          <p:nvPr/>
        </p:nvCxnSpPr>
        <p:spPr>
          <a:xfrm>
            <a:off x="4247964" y="1131590"/>
            <a:ext cx="3096344" cy="3600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8115EF-15B4-425F-9FE4-4C9B4DC3F9FA}"/>
              </a:ext>
            </a:extLst>
          </p:cNvPr>
          <p:cNvCxnSpPr>
            <a:stCxn id="2" idx="2"/>
          </p:cNvCxnSpPr>
          <p:nvPr/>
        </p:nvCxnSpPr>
        <p:spPr>
          <a:xfrm>
            <a:off x="4247964" y="1131590"/>
            <a:ext cx="0" cy="3821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0C6C9585-BF1F-43B9-A47A-DE87096A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22512"/>
            <a:ext cx="1650056" cy="59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89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5" y="346348"/>
            <a:ext cx="8928992" cy="857250"/>
          </a:xfrm>
        </p:spPr>
        <p:txBody>
          <a:bodyPr/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improve staging ?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55576" y="169994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</a:rPr>
              <a:t>Can we identify a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</a:rPr>
              <a:t>substage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</a:rPr>
              <a:t> of stage 1 with a high rate of disease progression similar to stage 2</a:t>
            </a:r>
          </a:p>
        </p:txBody>
      </p:sp>
    </p:spTree>
    <p:extLst>
      <p:ext uri="{BB962C8B-B14F-4D97-AF65-F5344CB8AC3E}">
        <p14:creationId xmlns:p14="http://schemas.microsoft.com/office/powerpoint/2010/main" val="311418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284B3A89-E1AA-449C-A932-8499E1A38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59582"/>
            <a:ext cx="6623637" cy="331492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76584"/>
            <a:ext cx="9001000" cy="851776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Which factors contributes to disease progression ? </a:t>
            </a:r>
            <a:b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- stage 1 to stage 3, multivariable -</a:t>
            </a:r>
            <a:endParaRPr lang="en-US" sz="27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Bayern AK Screening\17. Flyer\Logo\final\frida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98" y="704744"/>
            <a:ext cx="1373782" cy="50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BF9298-BD1E-4E97-A385-0D056BA4351F}"/>
              </a:ext>
            </a:extLst>
          </p:cNvPr>
          <p:cNvSpPr/>
          <p:nvPr/>
        </p:nvSpPr>
        <p:spPr>
          <a:xfrm>
            <a:off x="2051720" y="4374510"/>
            <a:ext cx="6768752" cy="646331"/>
          </a:xfrm>
          <a:prstGeom prst="rect">
            <a:avLst/>
          </a:prstGeom>
          <a:solidFill>
            <a:srgbClr val="F8C8B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Progression Likelihood Score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[(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HbA</a:t>
            </a:r>
            <a:r>
              <a:rPr kumimoji="0" lang="en-GB" sz="16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1c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[%] − 5.233) ×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1.125 + (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OGTT</a:t>
            </a:r>
            <a:r>
              <a:rPr kumimoji="0" lang="en-GB" sz="16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[mg/dl] − 107.6) × 0.0195 + (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IA-2A</a:t>
            </a:r>
            <a:r>
              <a:rPr kumimoji="0" lang="en-GB" sz="16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− 1.27) × 0.662)]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ight Arrow 1">
            <a:extLst>
              <a:ext uri="{FF2B5EF4-FFF2-40B4-BE49-F238E27FC236}">
                <a16:creationId xmlns:a16="http://schemas.microsoft.com/office/drawing/2014/main" id="{016D7D5A-FD3F-44F5-A835-D3A0D2E2ED21}"/>
              </a:ext>
            </a:extLst>
          </p:cNvPr>
          <p:cNvSpPr/>
          <p:nvPr/>
        </p:nvSpPr>
        <p:spPr>
          <a:xfrm>
            <a:off x="1547664" y="4446518"/>
            <a:ext cx="432048" cy="35748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225FA9-F629-4491-922E-F4ADA559A0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4"/>
          <a:stretch/>
        </p:blipFill>
        <p:spPr>
          <a:xfrm>
            <a:off x="6584613" y="1347614"/>
            <a:ext cx="991496" cy="1177103"/>
          </a:xfrm>
          <a:prstGeom prst="rect">
            <a:avLst/>
          </a:prstGeom>
        </p:spPr>
      </p:pic>
      <p:sp>
        <p:nvSpPr>
          <p:cNvPr id="10" name="Textfeld 32">
            <a:extLst>
              <a:ext uri="{FF2B5EF4-FFF2-40B4-BE49-F238E27FC236}">
                <a16:creationId xmlns:a16="http://schemas.microsoft.com/office/drawing/2014/main" id="{50835276-C354-4282-A067-63A88B03BAF5}"/>
              </a:ext>
            </a:extLst>
          </p:cNvPr>
          <p:cNvSpPr txBox="1"/>
          <p:nvPr/>
        </p:nvSpPr>
        <p:spPr>
          <a:xfrm>
            <a:off x="6450469" y="2524718"/>
            <a:ext cx="194310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Andreas Weiss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C087D-624B-4F97-9CB5-70A604E220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192" y="1364656"/>
            <a:ext cx="1160061" cy="1160061"/>
          </a:xfrm>
          <a:prstGeom prst="rect">
            <a:avLst/>
          </a:prstGeom>
        </p:spPr>
      </p:pic>
      <p:sp>
        <p:nvSpPr>
          <p:cNvPr id="12" name="Textfeld 32">
            <a:extLst>
              <a:ext uri="{FF2B5EF4-FFF2-40B4-BE49-F238E27FC236}">
                <a16:creationId xmlns:a16="http://schemas.microsoft.com/office/drawing/2014/main" id="{D2452840-1E4C-48D4-AC43-B02527B10403}"/>
              </a:ext>
            </a:extLst>
          </p:cNvPr>
          <p:cNvSpPr txBox="1"/>
          <p:nvPr/>
        </p:nvSpPr>
        <p:spPr>
          <a:xfrm>
            <a:off x="7630401" y="2510775"/>
            <a:ext cx="169412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Jose </a:t>
            </a:r>
            <a:r>
              <a:rPr lang="pt-BR" sz="1200" dirty="0">
                <a:solidFill>
                  <a:prstClr val="black"/>
                </a:solidFill>
                <a:cs typeface="Arial" panose="020B0604020202020204" pitchFamily="34" charset="0"/>
              </a:rPr>
              <a:t>Zapardiel Gonzalo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154DD719-9165-46C1-BDDD-C80AC8F2C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688" y="2834055"/>
            <a:ext cx="2703954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050" i="1" dirty="0">
                <a:solidFill>
                  <a:srgbClr val="333333"/>
                </a:solidFill>
                <a:latin typeface="Arial" panose="020B0604020202020204" pitchFamily="34" charset="0"/>
              </a:rPr>
              <a:t>Weiss A et al, Diabetologia  2022</a:t>
            </a:r>
          </a:p>
        </p:txBody>
      </p:sp>
    </p:spTree>
    <p:extLst>
      <p:ext uri="{BB962C8B-B14F-4D97-AF65-F5344CB8AC3E}">
        <p14:creationId xmlns:p14="http://schemas.microsoft.com/office/powerpoint/2010/main" val="214044223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1799</Words>
  <Application>Microsoft Office PowerPoint</Application>
  <PresentationFormat>On-screen Show (16:9)</PresentationFormat>
  <Paragraphs>327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Larissa</vt:lpstr>
      <vt:lpstr>2_Office Theme</vt:lpstr>
      <vt:lpstr>Office Theme</vt:lpstr>
      <vt:lpstr>PowerPoint Presentation</vt:lpstr>
      <vt:lpstr>PowerPoint Presentation</vt:lpstr>
      <vt:lpstr>Public health screening for islet autoantibodies</vt:lpstr>
      <vt:lpstr>PowerPoint Presentation</vt:lpstr>
      <vt:lpstr>PowerPoint Presentation</vt:lpstr>
      <vt:lpstr>PowerPoint Presentation</vt:lpstr>
      <vt:lpstr>PowerPoint Presentation</vt:lpstr>
      <vt:lpstr>Can we improve staging ?</vt:lpstr>
      <vt:lpstr>Which factors contributes to disease progression ?  - stage 1 to stage 3, multivariable -</vt:lpstr>
      <vt:lpstr>PowerPoint Presentation</vt:lpstr>
      <vt:lpstr>PowerPoint Presentation</vt:lpstr>
      <vt:lpstr>PowerPoint Presentation</vt:lpstr>
      <vt:lpstr>PowerPoint Presentation</vt:lpstr>
      <vt:lpstr>Societal benefits of screening the general population for islet autoantibodies</vt:lpstr>
      <vt:lpstr>PowerPoint Presentation</vt:lpstr>
      <vt:lpstr>PowerPoint Presentation</vt:lpstr>
      <vt:lpstr>Summary: Successes and societal benefit</vt:lpstr>
      <vt:lpstr>Summary</vt:lpstr>
      <vt:lpstr>PowerPoint Presentation</vt:lpstr>
      <vt:lpstr>PowerPoint Presentation</vt:lpstr>
    </vt:vector>
  </TitlesOfParts>
  <Company>Helmholtz Zentrum München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cordula.falk</dc:creator>
  <cp:lastModifiedBy>Ziegler, Anette-Gabriele</cp:lastModifiedBy>
  <cp:revision>798</cp:revision>
  <cp:lastPrinted>2019-06-03T07:32:51Z</cp:lastPrinted>
  <dcterms:created xsi:type="dcterms:W3CDTF">2019-03-20T10:12:24Z</dcterms:created>
  <dcterms:modified xsi:type="dcterms:W3CDTF">2022-11-06T17:03:15Z</dcterms:modified>
</cp:coreProperties>
</file>