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 ContentType="image/ti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97" r:id="rId2"/>
    <p:sldId id="310" r:id="rId3"/>
    <p:sldId id="276" r:id="rId4"/>
    <p:sldId id="311" r:id="rId5"/>
    <p:sldId id="312" r:id="rId6"/>
    <p:sldId id="347" r:id="rId7"/>
    <p:sldId id="349" r:id="rId8"/>
    <p:sldId id="350" r:id="rId9"/>
    <p:sldId id="313" r:id="rId10"/>
    <p:sldId id="351" r:id="rId11"/>
    <p:sldId id="355" r:id="rId12"/>
    <p:sldId id="356" r:id="rId13"/>
    <p:sldId id="284" r:id="rId14"/>
    <p:sldId id="353" r:id="rId15"/>
    <p:sldId id="354" r:id="rId16"/>
  </p:sldIdLst>
  <p:sldSz cx="12192000" cy="6858000"/>
  <p:notesSz cx="6858000" cy="9144000"/>
  <p:defaultTextStyle>
    <a:defPPr>
      <a:defRPr lang="en-I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DFF"/>
    <a:srgbClr val="007AFF"/>
    <a:srgbClr val="009193"/>
    <a:srgbClr val="00FA82"/>
    <a:srgbClr val="002045"/>
    <a:srgbClr val="011893"/>
    <a:srgbClr val="0A2190"/>
    <a:srgbClr val="0432FF"/>
    <a:srgbClr val="1D0ED7"/>
    <a:srgbClr val="9416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12642"/>
    <p:restoredTop sz="92704"/>
  </p:normalViewPr>
  <p:slideViewPr>
    <p:cSldViewPr snapToGrid="0" snapToObjects="1">
      <p:cViewPr>
        <p:scale>
          <a:sx n="100" d="100"/>
          <a:sy n="100" d="100"/>
        </p:scale>
        <p:origin x="968" y="15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E85B5B-BFD0-44F2-91C9-EAD10EAA085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596C4B4A-271F-4D9A-9C15-9186FC2E55F9}">
      <dgm:prSet/>
      <dgm:spPr>
        <a:solidFill>
          <a:srgbClr val="009193"/>
        </a:solidFill>
      </dgm:spPr>
      <dgm:t>
        <a:bodyPr/>
        <a:lstStyle/>
        <a:p>
          <a:r>
            <a:rPr lang="en-US" b="0" dirty="0"/>
            <a:t>Prevent DKA Episodes</a:t>
          </a:r>
          <a:endParaRPr lang="en-US" dirty="0"/>
        </a:p>
      </dgm:t>
    </dgm:pt>
    <dgm:pt modelId="{EE9C08FE-52DC-4FED-AD10-3234B84736F3}" type="parTrans" cxnId="{ABDDDEA9-3FBD-4878-A698-D297230BC4B4}">
      <dgm:prSet/>
      <dgm:spPr/>
      <dgm:t>
        <a:bodyPr/>
        <a:lstStyle/>
        <a:p>
          <a:endParaRPr lang="en-US"/>
        </a:p>
      </dgm:t>
    </dgm:pt>
    <dgm:pt modelId="{F6158D14-95EB-4814-B7B4-8160909C982C}" type="sibTrans" cxnId="{ABDDDEA9-3FBD-4878-A698-D297230BC4B4}">
      <dgm:prSet/>
      <dgm:spPr/>
      <dgm:t>
        <a:bodyPr/>
        <a:lstStyle/>
        <a:p>
          <a:endParaRPr lang="en-US"/>
        </a:p>
      </dgm:t>
    </dgm:pt>
    <dgm:pt modelId="{0B0755E6-4882-45DC-81DD-687BFE01DDF8}">
      <dgm:prSet/>
      <dgm:spPr>
        <a:solidFill>
          <a:schemeClr val="accent1">
            <a:lumMod val="75000"/>
          </a:schemeClr>
        </a:solidFill>
      </dgm:spPr>
      <dgm:t>
        <a:bodyPr/>
        <a:lstStyle/>
        <a:p>
          <a:r>
            <a:rPr lang="en-US" b="0" dirty="0"/>
            <a:t>Effective Therapy for T1D</a:t>
          </a:r>
          <a:endParaRPr lang="en-US" dirty="0"/>
        </a:p>
      </dgm:t>
    </dgm:pt>
    <dgm:pt modelId="{6EA15075-7E86-4C20-B842-28AD293E97ED}" type="parTrans" cxnId="{8552EA61-9670-4F6F-9551-C44111972795}">
      <dgm:prSet/>
      <dgm:spPr/>
      <dgm:t>
        <a:bodyPr/>
        <a:lstStyle/>
        <a:p>
          <a:endParaRPr lang="en-US"/>
        </a:p>
      </dgm:t>
    </dgm:pt>
    <dgm:pt modelId="{5A10304D-6D01-4D75-8017-5B8BD4FF8E15}" type="sibTrans" cxnId="{8552EA61-9670-4F6F-9551-C44111972795}">
      <dgm:prSet/>
      <dgm:spPr/>
      <dgm:t>
        <a:bodyPr/>
        <a:lstStyle/>
        <a:p>
          <a:endParaRPr lang="en-US"/>
        </a:p>
      </dgm:t>
    </dgm:pt>
    <dgm:pt modelId="{7D072FFB-6277-4262-9258-CE0C48933DDB}">
      <dgm:prSet/>
      <dgm:spPr>
        <a:solidFill>
          <a:schemeClr val="accent5">
            <a:lumMod val="75000"/>
          </a:schemeClr>
        </a:solidFill>
      </dgm:spPr>
      <dgm:t>
        <a:bodyPr/>
        <a:lstStyle/>
        <a:p>
          <a:r>
            <a:rPr lang="en-US" b="0"/>
            <a:t>Disease Prevention</a:t>
          </a:r>
          <a:endParaRPr lang="en-US"/>
        </a:p>
      </dgm:t>
    </dgm:pt>
    <dgm:pt modelId="{3C3F917C-5D38-47D6-9DD1-D172650AE299}" type="parTrans" cxnId="{E885674F-38C0-4FF9-B2B2-5A8AADA501A9}">
      <dgm:prSet/>
      <dgm:spPr/>
      <dgm:t>
        <a:bodyPr/>
        <a:lstStyle/>
        <a:p>
          <a:endParaRPr lang="en-US"/>
        </a:p>
      </dgm:t>
    </dgm:pt>
    <dgm:pt modelId="{BA608D99-7974-438F-AF40-118814E79ED1}" type="sibTrans" cxnId="{E885674F-38C0-4FF9-B2B2-5A8AADA501A9}">
      <dgm:prSet/>
      <dgm:spPr/>
      <dgm:t>
        <a:bodyPr/>
        <a:lstStyle/>
        <a:p>
          <a:endParaRPr lang="en-US"/>
        </a:p>
      </dgm:t>
    </dgm:pt>
    <dgm:pt modelId="{5D20A0B1-2A00-45ED-B0F7-DAB3F1DC1086}">
      <dgm:prSet/>
      <dgm:spPr/>
      <dgm:t>
        <a:bodyPr/>
        <a:lstStyle/>
        <a:p>
          <a:r>
            <a:rPr lang="en-US" b="0"/>
            <a:t>Biomarkers</a:t>
          </a:r>
          <a:endParaRPr lang="en-US"/>
        </a:p>
      </dgm:t>
    </dgm:pt>
    <dgm:pt modelId="{2EFC48BD-595B-4BE6-B45A-AD23AB77E1E0}" type="parTrans" cxnId="{FE99A8F1-1FF3-47EF-A197-4641349DBC68}">
      <dgm:prSet/>
      <dgm:spPr/>
      <dgm:t>
        <a:bodyPr/>
        <a:lstStyle/>
        <a:p>
          <a:endParaRPr lang="en-US"/>
        </a:p>
      </dgm:t>
    </dgm:pt>
    <dgm:pt modelId="{98E55442-9046-494A-A755-2E93EEA7E159}" type="sibTrans" cxnId="{FE99A8F1-1FF3-47EF-A197-4641349DBC68}">
      <dgm:prSet/>
      <dgm:spPr/>
      <dgm:t>
        <a:bodyPr/>
        <a:lstStyle/>
        <a:p>
          <a:endParaRPr lang="en-US"/>
        </a:p>
      </dgm:t>
    </dgm:pt>
    <dgm:pt modelId="{1404B3E0-B535-4ED3-9AB9-8E3B2EC130DF}">
      <dgm:prSet/>
      <dgm:spPr>
        <a:solidFill>
          <a:srgbClr val="00B0F0"/>
        </a:solidFill>
      </dgm:spPr>
      <dgm:t>
        <a:bodyPr/>
        <a:lstStyle/>
        <a:p>
          <a:r>
            <a:rPr lang="en-US" b="0" dirty="0"/>
            <a:t>Further Studies </a:t>
          </a:r>
          <a:endParaRPr lang="en-US" dirty="0"/>
        </a:p>
      </dgm:t>
    </dgm:pt>
    <dgm:pt modelId="{7E0443B9-B8CB-401B-92AD-311B5BD54D5D}" type="parTrans" cxnId="{6839A106-34DD-4ECD-A36C-19BCE09FA87F}">
      <dgm:prSet/>
      <dgm:spPr/>
      <dgm:t>
        <a:bodyPr/>
        <a:lstStyle/>
        <a:p>
          <a:endParaRPr lang="en-US"/>
        </a:p>
      </dgm:t>
    </dgm:pt>
    <dgm:pt modelId="{94F32A38-36E5-4AA2-9D37-18F71A49C720}" type="sibTrans" cxnId="{6839A106-34DD-4ECD-A36C-19BCE09FA87F}">
      <dgm:prSet/>
      <dgm:spPr/>
      <dgm:t>
        <a:bodyPr/>
        <a:lstStyle/>
        <a:p>
          <a:endParaRPr lang="en-US"/>
        </a:p>
      </dgm:t>
    </dgm:pt>
    <dgm:pt modelId="{A80D0749-8173-5D47-A599-75749E309D19}" type="pres">
      <dgm:prSet presAssocID="{71E85B5B-BFD0-44F2-91C9-EAD10EAA0852}" presName="diagram" presStyleCnt="0">
        <dgm:presLayoutVars>
          <dgm:dir/>
          <dgm:resizeHandles val="exact"/>
        </dgm:presLayoutVars>
      </dgm:prSet>
      <dgm:spPr/>
    </dgm:pt>
    <dgm:pt modelId="{976F4C55-2443-AA4C-B062-E494655A4FA9}" type="pres">
      <dgm:prSet presAssocID="{596C4B4A-271F-4D9A-9C15-9186FC2E55F9}" presName="node" presStyleLbl="node1" presStyleIdx="0" presStyleCnt="5">
        <dgm:presLayoutVars>
          <dgm:bulletEnabled val="1"/>
        </dgm:presLayoutVars>
      </dgm:prSet>
      <dgm:spPr/>
    </dgm:pt>
    <dgm:pt modelId="{03DA3582-433C-8748-B860-7DF3523148A1}" type="pres">
      <dgm:prSet presAssocID="{F6158D14-95EB-4814-B7B4-8160909C982C}" presName="sibTrans" presStyleCnt="0"/>
      <dgm:spPr/>
    </dgm:pt>
    <dgm:pt modelId="{C61F6D2A-2D96-A149-8071-C745AE8B2513}" type="pres">
      <dgm:prSet presAssocID="{0B0755E6-4882-45DC-81DD-687BFE01DDF8}" presName="node" presStyleLbl="node1" presStyleIdx="1" presStyleCnt="5">
        <dgm:presLayoutVars>
          <dgm:bulletEnabled val="1"/>
        </dgm:presLayoutVars>
      </dgm:prSet>
      <dgm:spPr/>
    </dgm:pt>
    <dgm:pt modelId="{D5C0148A-B6DE-394C-9367-1000AABCCAD7}" type="pres">
      <dgm:prSet presAssocID="{5A10304D-6D01-4D75-8017-5B8BD4FF8E15}" presName="sibTrans" presStyleCnt="0"/>
      <dgm:spPr/>
    </dgm:pt>
    <dgm:pt modelId="{E11F15F4-0D5E-FE40-A388-B1208557D409}" type="pres">
      <dgm:prSet presAssocID="{7D072FFB-6277-4262-9258-CE0C48933DDB}" presName="node" presStyleLbl="node1" presStyleIdx="2" presStyleCnt="5">
        <dgm:presLayoutVars>
          <dgm:bulletEnabled val="1"/>
        </dgm:presLayoutVars>
      </dgm:prSet>
      <dgm:spPr/>
    </dgm:pt>
    <dgm:pt modelId="{9B5FA505-7080-794C-814D-57EB660D6165}" type="pres">
      <dgm:prSet presAssocID="{BA608D99-7974-438F-AF40-118814E79ED1}" presName="sibTrans" presStyleCnt="0"/>
      <dgm:spPr/>
    </dgm:pt>
    <dgm:pt modelId="{FA842AA7-D88A-C249-B4A8-7BC48D034B0B}" type="pres">
      <dgm:prSet presAssocID="{5D20A0B1-2A00-45ED-B0F7-DAB3F1DC1086}" presName="node" presStyleLbl="node1" presStyleIdx="3" presStyleCnt="5">
        <dgm:presLayoutVars>
          <dgm:bulletEnabled val="1"/>
        </dgm:presLayoutVars>
      </dgm:prSet>
      <dgm:spPr/>
    </dgm:pt>
    <dgm:pt modelId="{53D69D52-98CC-AA4C-B1D2-46234CB8A99F}" type="pres">
      <dgm:prSet presAssocID="{98E55442-9046-494A-A755-2E93EEA7E159}" presName="sibTrans" presStyleCnt="0"/>
      <dgm:spPr/>
    </dgm:pt>
    <dgm:pt modelId="{1E3454A7-F920-6B4B-AC93-5EFFA2066106}" type="pres">
      <dgm:prSet presAssocID="{1404B3E0-B535-4ED3-9AB9-8E3B2EC130DF}" presName="node" presStyleLbl="node1" presStyleIdx="4" presStyleCnt="5">
        <dgm:presLayoutVars>
          <dgm:bulletEnabled val="1"/>
        </dgm:presLayoutVars>
      </dgm:prSet>
      <dgm:spPr/>
    </dgm:pt>
  </dgm:ptLst>
  <dgm:cxnLst>
    <dgm:cxn modelId="{6839A106-34DD-4ECD-A36C-19BCE09FA87F}" srcId="{71E85B5B-BFD0-44F2-91C9-EAD10EAA0852}" destId="{1404B3E0-B535-4ED3-9AB9-8E3B2EC130DF}" srcOrd="4" destOrd="0" parTransId="{7E0443B9-B8CB-401B-92AD-311B5BD54D5D}" sibTransId="{94F32A38-36E5-4AA2-9D37-18F71A49C720}"/>
    <dgm:cxn modelId="{6CE13D1B-FB4A-B34D-A370-79EE9E516DF8}" type="presOf" srcId="{7D072FFB-6277-4262-9258-CE0C48933DDB}" destId="{E11F15F4-0D5E-FE40-A388-B1208557D409}" srcOrd="0" destOrd="0" presId="urn:microsoft.com/office/officeart/2005/8/layout/default"/>
    <dgm:cxn modelId="{EB64814B-0DBB-FB42-8F61-C876237D9F66}" type="presOf" srcId="{71E85B5B-BFD0-44F2-91C9-EAD10EAA0852}" destId="{A80D0749-8173-5D47-A599-75749E309D19}" srcOrd="0" destOrd="0" presId="urn:microsoft.com/office/officeart/2005/8/layout/default"/>
    <dgm:cxn modelId="{E885674F-38C0-4FF9-B2B2-5A8AADA501A9}" srcId="{71E85B5B-BFD0-44F2-91C9-EAD10EAA0852}" destId="{7D072FFB-6277-4262-9258-CE0C48933DDB}" srcOrd="2" destOrd="0" parTransId="{3C3F917C-5D38-47D6-9DD1-D172650AE299}" sibTransId="{BA608D99-7974-438F-AF40-118814E79ED1}"/>
    <dgm:cxn modelId="{8552EA61-9670-4F6F-9551-C44111972795}" srcId="{71E85B5B-BFD0-44F2-91C9-EAD10EAA0852}" destId="{0B0755E6-4882-45DC-81DD-687BFE01DDF8}" srcOrd="1" destOrd="0" parTransId="{6EA15075-7E86-4C20-B842-28AD293E97ED}" sibTransId="{5A10304D-6D01-4D75-8017-5B8BD4FF8E15}"/>
    <dgm:cxn modelId="{B6C33B8B-F4F5-DD43-A7B7-A4102E9A4A3C}" type="presOf" srcId="{596C4B4A-271F-4D9A-9C15-9186FC2E55F9}" destId="{976F4C55-2443-AA4C-B062-E494655A4FA9}" srcOrd="0" destOrd="0" presId="urn:microsoft.com/office/officeart/2005/8/layout/default"/>
    <dgm:cxn modelId="{A9F7AB94-A889-B94B-AE1C-B2FA488DAE30}" type="presOf" srcId="{0B0755E6-4882-45DC-81DD-687BFE01DDF8}" destId="{C61F6D2A-2D96-A149-8071-C745AE8B2513}" srcOrd="0" destOrd="0" presId="urn:microsoft.com/office/officeart/2005/8/layout/default"/>
    <dgm:cxn modelId="{DEF993A1-DB53-F341-8602-92AEE21E8E66}" type="presOf" srcId="{1404B3E0-B535-4ED3-9AB9-8E3B2EC130DF}" destId="{1E3454A7-F920-6B4B-AC93-5EFFA2066106}" srcOrd="0" destOrd="0" presId="urn:microsoft.com/office/officeart/2005/8/layout/default"/>
    <dgm:cxn modelId="{ABDDDEA9-3FBD-4878-A698-D297230BC4B4}" srcId="{71E85B5B-BFD0-44F2-91C9-EAD10EAA0852}" destId="{596C4B4A-271F-4D9A-9C15-9186FC2E55F9}" srcOrd="0" destOrd="0" parTransId="{EE9C08FE-52DC-4FED-AD10-3234B84736F3}" sibTransId="{F6158D14-95EB-4814-B7B4-8160909C982C}"/>
    <dgm:cxn modelId="{771262B5-7F58-434D-91B1-27EB81F7E0DF}" type="presOf" srcId="{5D20A0B1-2A00-45ED-B0F7-DAB3F1DC1086}" destId="{FA842AA7-D88A-C249-B4A8-7BC48D034B0B}" srcOrd="0" destOrd="0" presId="urn:microsoft.com/office/officeart/2005/8/layout/default"/>
    <dgm:cxn modelId="{FE99A8F1-1FF3-47EF-A197-4641349DBC68}" srcId="{71E85B5B-BFD0-44F2-91C9-EAD10EAA0852}" destId="{5D20A0B1-2A00-45ED-B0F7-DAB3F1DC1086}" srcOrd="3" destOrd="0" parTransId="{2EFC48BD-595B-4BE6-B45A-AD23AB77E1E0}" sibTransId="{98E55442-9046-494A-A755-2E93EEA7E159}"/>
    <dgm:cxn modelId="{2E22D2FD-3D59-8049-9AFC-22A3200B7DB5}" type="presParOf" srcId="{A80D0749-8173-5D47-A599-75749E309D19}" destId="{976F4C55-2443-AA4C-B062-E494655A4FA9}" srcOrd="0" destOrd="0" presId="urn:microsoft.com/office/officeart/2005/8/layout/default"/>
    <dgm:cxn modelId="{7339FF54-751F-E344-AD8F-59CB0B407375}" type="presParOf" srcId="{A80D0749-8173-5D47-A599-75749E309D19}" destId="{03DA3582-433C-8748-B860-7DF3523148A1}" srcOrd="1" destOrd="0" presId="urn:microsoft.com/office/officeart/2005/8/layout/default"/>
    <dgm:cxn modelId="{79DFA3A4-1AAA-D848-8D68-8B6E4423BDDB}" type="presParOf" srcId="{A80D0749-8173-5D47-A599-75749E309D19}" destId="{C61F6D2A-2D96-A149-8071-C745AE8B2513}" srcOrd="2" destOrd="0" presId="urn:microsoft.com/office/officeart/2005/8/layout/default"/>
    <dgm:cxn modelId="{F4B685B9-644B-3849-B854-37A9C4C8F5D9}" type="presParOf" srcId="{A80D0749-8173-5D47-A599-75749E309D19}" destId="{D5C0148A-B6DE-394C-9367-1000AABCCAD7}" srcOrd="3" destOrd="0" presId="urn:microsoft.com/office/officeart/2005/8/layout/default"/>
    <dgm:cxn modelId="{17796B39-ED29-1349-B5D8-25103B9ED3A7}" type="presParOf" srcId="{A80D0749-8173-5D47-A599-75749E309D19}" destId="{E11F15F4-0D5E-FE40-A388-B1208557D409}" srcOrd="4" destOrd="0" presId="urn:microsoft.com/office/officeart/2005/8/layout/default"/>
    <dgm:cxn modelId="{AFB72FD1-0054-D04D-B5B8-9C0236CBC70B}" type="presParOf" srcId="{A80D0749-8173-5D47-A599-75749E309D19}" destId="{9B5FA505-7080-794C-814D-57EB660D6165}" srcOrd="5" destOrd="0" presId="urn:microsoft.com/office/officeart/2005/8/layout/default"/>
    <dgm:cxn modelId="{BE1F757F-1799-8940-BF79-5D9A66753EAB}" type="presParOf" srcId="{A80D0749-8173-5D47-A599-75749E309D19}" destId="{FA842AA7-D88A-C249-B4A8-7BC48D034B0B}" srcOrd="6" destOrd="0" presId="urn:microsoft.com/office/officeart/2005/8/layout/default"/>
    <dgm:cxn modelId="{6C367A84-B938-9B42-A69A-E3EDE947A05A}" type="presParOf" srcId="{A80D0749-8173-5D47-A599-75749E309D19}" destId="{53D69D52-98CC-AA4C-B1D2-46234CB8A99F}" srcOrd="7" destOrd="0" presId="urn:microsoft.com/office/officeart/2005/8/layout/default"/>
    <dgm:cxn modelId="{D9823227-D9D3-5D46-A449-11F774C52CEE}" type="presParOf" srcId="{A80D0749-8173-5D47-A599-75749E309D19}" destId="{1E3454A7-F920-6B4B-AC93-5EFFA2066106}"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E85B5B-BFD0-44F2-91C9-EAD10EAA085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596C4B4A-271F-4D9A-9C15-9186FC2E55F9}">
      <dgm:prSet/>
      <dgm:spPr>
        <a:solidFill>
          <a:srgbClr val="009193"/>
        </a:solidFill>
      </dgm:spPr>
      <dgm:t>
        <a:bodyPr/>
        <a:lstStyle/>
        <a:p>
          <a:r>
            <a:rPr lang="en-US" b="0" dirty="0"/>
            <a:t>Prevent DKA Episodes</a:t>
          </a:r>
          <a:endParaRPr lang="en-US" dirty="0"/>
        </a:p>
      </dgm:t>
    </dgm:pt>
    <dgm:pt modelId="{EE9C08FE-52DC-4FED-AD10-3234B84736F3}" type="parTrans" cxnId="{ABDDDEA9-3FBD-4878-A698-D297230BC4B4}">
      <dgm:prSet/>
      <dgm:spPr/>
      <dgm:t>
        <a:bodyPr/>
        <a:lstStyle/>
        <a:p>
          <a:endParaRPr lang="en-US"/>
        </a:p>
      </dgm:t>
    </dgm:pt>
    <dgm:pt modelId="{F6158D14-95EB-4814-B7B4-8160909C982C}" type="sibTrans" cxnId="{ABDDDEA9-3FBD-4878-A698-D297230BC4B4}">
      <dgm:prSet/>
      <dgm:spPr/>
      <dgm:t>
        <a:bodyPr/>
        <a:lstStyle/>
        <a:p>
          <a:endParaRPr lang="en-US"/>
        </a:p>
      </dgm:t>
    </dgm:pt>
    <dgm:pt modelId="{0B0755E6-4882-45DC-81DD-687BFE01DDF8}">
      <dgm:prSet/>
      <dgm:spPr>
        <a:solidFill>
          <a:schemeClr val="accent1">
            <a:lumMod val="75000"/>
          </a:schemeClr>
        </a:solidFill>
      </dgm:spPr>
      <dgm:t>
        <a:bodyPr/>
        <a:lstStyle/>
        <a:p>
          <a:r>
            <a:rPr lang="en-US" b="0" dirty="0"/>
            <a:t>Effective Therapy for T1D</a:t>
          </a:r>
          <a:endParaRPr lang="en-US" dirty="0"/>
        </a:p>
      </dgm:t>
    </dgm:pt>
    <dgm:pt modelId="{6EA15075-7E86-4C20-B842-28AD293E97ED}" type="parTrans" cxnId="{8552EA61-9670-4F6F-9551-C44111972795}">
      <dgm:prSet/>
      <dgm:spPr/>
      <dgm:t>
        <a:bodyPr/>
        <a:lstStyle/>
        <a:p>
          <a:endParaRPr lang="en-US"/>
        </a:p>
      </dgm:t>
    </dgm:pt>
    <dgm:pt modelId="{5A10304D-6D01-4D75-8017-5B8BD4FF8E15}" type="sibTrans" cxnId="{8552EA61-9670-4F6F-9551-C44111972795}">
      <dgm:prSet/>
      <dgm:spPr/>
      <dgm:t>
        <a:bodyPr/>
        <a:lstStyle/>
        <a:p>
          <a:endParaRPr lang="en-US"/>
        </a:p>
      </dgm:t>
    </dgm:pt>
    <dgm:pt modelId="{7D072FFB-6277-4262-9258-CE0C48933DDB}">
      <dgm:prSet/>
      <dgm:spPr>
        <a:solidFill>
          <a:schemeClr val="accent5">
            <a:lumMod val="75000"/>
          </a:schemeClr>
        </a:solidFill>
      </dgm:spPr>
      <dgm:t>
        <a:bodyPr/>
        <a:lstStyle/>
        <a:p>
          <a:r>
            <a:rPr lang="en-US" b="0"/>
            <a:t>Disease Prevention</a:t>
          </a:r>
          <a:endParaRPr lang="en-US"/>
        </a:p>
      </dgm:t>
    </dgm:pt>
    <dgm:pt modelId="{3C3F917C-5D38-47D6-9DD1-D172650AE299}" type="parTrans" cxnId="{E885674F-38C0-4FF9-B2B2-5A8AADA501A9}">
      <dgm:prSet/>
      <dgm:spPr/>
      <dgm:t>
        <a:bodyPr/>
        <a:lstStyle/>
        <a:p>
          <a:endParaRPr lang="en-US"/>
        </a:p>
      </dgm:t>
    </dgm:pt>
    <dgm:pt modelId="{BA608D99-7974-438F-AF40-118814E79ED1}" type="sibTrans" cxnId="{E885674F-38C0-4FF9-B2B2-5A8AADA501A9}">
      <dgm:prSet/>
      <dgm:spPr/>
      <dgm:t>
        <a:bodyPr/>
        <a:lstStyle/>
        <a:p>
          <a:endParaRPr lang="en-US"/>
        </a:p>
      </dgm:t>
    </dgm:pt>
    <dgm:pt modelId="{5D20A0B1-2A00-45ED-B0F7-DAB3F1DC1086}">
      <dgm:prSet/>
      <dgm:spPr/>
      <dgm:t>
        <a:bodyPr/>
        <a:lstStyle/>
        <a:p>
          <a:r>
            <a:rPr lang="en-US" b="0"/>
            <a:t>Biomarkers</a:t>
          </a:r>
          <a:endParaRPr lang="en-US"/>
        </a:p>
      </dgm:t>
    </dgm:pt>
    <dgm:pt modelId="{2EFC48BD-595B-4BE6-B45A-AD23AB77E1E0}" type="parTrans" cxnId="{FE99A8F1-1FF3-47EF-A197-4641349DBC68}">
      <dgm:prSet/>
      <dgm:spPr/>
      <dgm:t>
        <a:bodyPr/>
        <a:lstStyle/>
        <a:p>
          <a:endParaRPr lang="en-US"/>
        </a:p>
      </dgm:t>
    </dgm:pt>
    <dgm:pt modelId="{98E55442-9046-494A-A755-2E93EEA7E159}" type="sibTrans" cxnId="{FE99A8F1-1FF3-47EF-A197-4641349DBC68}">
      <dgm:prSet/>
      <dgm:spPr/>
      <dgm:t>
        <a:bodyPr/>
        <a:lstStyle/>
        <a:p>
          <a:endParaRPr lang="en-US"/>
        </a:p>
      </dgm:t>
    </dgm:pt>
    <dgm:pt modelId="{1404B3E0-B535-4ED3-9AB9-8E3B2EC130DF}">
      <dgm:prSet/>
      <dgm:spPr>
        <a:solidFill>
          <a:srgbClr val="00B0F0"/>
        </a:solidFill>
      </dgm:spPr>
      <dgm:t>
        <a:bodyPr/>
        <a:lstStyle/>
        <a:p>
          <a:r>
            <a:rPr lang="en-US" b="0" dirty="0"/>
            <a:t>Further Studies </a:t>
          </a:r>
          <a:endParaRPr lang="en-US" dirty="0"/>
        </a:p>
      </dgm:t>
    </dgm:pt>
    <dgm:pt modelId="{7E0443B9-B8CB-401B-92AD-311B5BD54D5D}" type="parTrans" cxnId="{6839A106-34DD-4ECD-A36C-19BCE09FA87F}">
      <dgm:prSet/>
      <dgm:spPr/>
      <dgm:t>
        <a:bodyPr/>
        <a:lstStyle/>
        <a:p>
          <a:endParaRPr lang="en-US"/>
        </a:p>
      </dgm:t>
    </dgm:pt>
    <dgm:pt modelId="{94F32A38-36E5-4AA2-9D37-18F71A49C720}" type="sibTrans" cxnId="{6839A106-34DD-4ECD-A36C-19BCE09FA87F}">
      <dgm:prSet/>
      <dgm:spPr/>
      <dgm:t>
        <a:bodyPr/>
        <a:lstStyle/>
        <a:p>
          <a:endParaRPr lang="en-US"/>
        </a:p>
      </dgm:t>
    </dgm:pt>
    <dgm:pt modelId="{A80D0749-8173-5D47-A599-75749E309D19}" type="pres">
      <dgm:prSet presAssocID="{71E85B5B-BFD0-44F2-91C9-EAD10EAA0852}" presName="diagram" presStyleCnt="0">
        <dgm:presLayoutVars>
          <dgm:dir/>
          <dgm:resizeHandles val="exact"/>
        </dgm:presLayoutVars>
      </dgm:prSet>
      <dgm:spPr/>
    </dgm:pt>
    <dgm:pt modelId="{976F4C55-2443-AA4C-B062-E494655A4FA9}" type="pres">
      <dgm:prSet presAssocID="{596C4B4A-271F-4D9A-9C15-9186FC2E55F9}" presName="node" presStyleLbl="node1" presStyleIdx="0" presStyleCnt="5">
        <dgm:presLayoutVars>
          <dgm:bulletEnabled val="1"/>
        </dgm:presLayoutVars>
      </dgm:prSet>
      <dgm:spPr/>
    </dgm:pt>
    <dgm:pt modelId="{03DA3582-433C-8748-B860-7DF3523148A1}" type="pres">
      <dgm:prSet presAssocID="{F6158D14-95EB-4814-B7B4-8160909C982C}" presName="sibTrans" presStyleCnt="0"/>
      <dgm:spPr/>
    </dgm:pt>
    <dgm:pt modelId="{C61F6D2A-2D96-A149-8071-C745AE8B2513}" type="pres">
      <dgm:prSet presAssocID="{0B0755E6-4882-45DC-81DD-687BFE01DDF8}" presName="node" presStyleLbl="node1" presStyleIdx="1" presStyleCnt="5">
        <dgm:presLayoutVars>
          <dgm:bulletEnabled val="1"/>
        </dgm:presLayoutVars>
      </dgm:prSet>
      <dgm:spPr/>
    </dgm:pt>
    <dgm:pt modelId="{D5C0148A-B6DE-394C-9367-1000AABCCAD7}" type="pres">
      <dgm:prSet presAssocID="{5A10304D-6D01-4D75-8017-5B8BD4FF8E15}" presName="sibTrans" presStyleCnt="0"/>
      <dgm:spPr/>
    </dgm:pt>
    <dgm:pt modelId="{E11F15F4-0D5E-FE40-A388-B1208557D409}" type="pres">
      <dgm:prSet presAssocID="{7D072FFB-6277-4262-9258-CE0C48933DDB}" presName="node" presStyleLbl="node1" presStyleIdx="2" presStyleCnt="5">
        <dgm:presLayoutVars>
          <dgm:bulletEnabled val="1"/>
        </dgm:presLayoutVars>
      </dgm:prSet>
      <dgm:spPr/>
    </dgm:pt>
    <dgm:pt modelId="{9B5FA505-7080-794C-814D-57EB660D6165}" type="pres">
      <dgm:prSet presAssocID="{BA608D99-7974-438F-AF40-118814E79ED1}" presName="sibTrans" presStyleCnt="0"/>
      <dgm:spPr/>
    </dgm:pt>
    <dgm:pt modelId="{FA842AA7-D88A-C249-B4A8-7BC48D034B0B}" type="pres">
      <dgm:prSet presAssocID="{5D20A0B1-2A00-45ED-B0F7-DAB3F1DC1086}" presName="node" presStyleLbl="node1" presStyleIdx="3" presStyleCnt="5">
        <dgm:presLayoutVars>
          <dgm:bulletEnabled val="1"/>
        </dgm:presLayoutVars>
      </dgm:prSet>
      <dgm:spPr/>
    </dgm:pt>
    <dgm:pt modelId="{53D69D52-98CC-AA4C-B1D2-46234CB8A99F}" type="pres">
      <dgm:prSet presAssocID="{98E55442-9046-494A-A755-2E93EEA7E159}" presName="sibTrans" presStyleCnt="0"/>
      <dgm:spPr/>
    </dgm:pt>
    <dgm:pt modelId="{1E3454A7-F920-6B4B-AC93-5EFFA2066106}" type="pres">
      <dgm:prSet presAssocID="{1404B3E0-B535-4ED3-9AB9-8E3B2EC130DF}" presName="node" presStyleLbl="node1" presStyleIdx="4" presStyleCnt="5">
        <dgm:presLayoutVars>
          <dgm:bulletEnabled val="1"/>
        </dgm:presLayoutVars>
      </dgm:prSet>
      <dgm:spPr/>
    </dgm:pt>
  </dgm:ptLst>
  <dgm:cxnLst>
    <dgm:cxn modelId="{6839A106-34DD-4ECD-A36C-19BCE09FA87F}" srcId="{71E85B5B-BFD0-44F2-91C9-EAD10EAA0852}" destId="{1404B3E0-B535-4ED3-9AB9-8E3B2EC130DF}" srcOrd="4" destOrd="0" parTransId="{7E0443B9-B8CB-401B-92AD-311B5BD54D5D}" sibTransId="{94F32A38-36E5-4AA2-9D37-18F71A49C720}"/>
    <dgm:cxn modelId="{6CE13D1B-FB4A-B34D-A370-79EE9E516DF8}" type="presOf" srcId="{7D072FFB-6277-4262-9258-CE0C48933DDB}" destId="{E11F15F4-0D5E-FE40-A388-B1208557D409}" srcOrd="0" destOrd="0" presId="urn:microsoft.com/office/officeart/2005/8/layout/default"/>
    <dgm:cxn modelId="{EB64814B-0DBB-FB42-8F61-C876237D9F66}" type="presOf" srcId="{71E85B5B-BFD0-44F2-91C9-EAD10EAA0852}" destId="{A80D0749-8173-5D47-A599-75749E309D19}" srcOrd="0" destOrd="0" presId="urn:microsoft.com/office/officeart/2005/8/layout/default"/>
    <dgm:cxn modelId="{E885674F-38C0-4FF9-B2B2-5A8AADA501A9}" srcId="{71E85B5B-BFD0-44F2-91C9-EAD10EAA0852}" destId="{7D072FFB-6277-4262-9258-CE0C48933DDB}" srcOrd="2" destOrd="0" parTransId="{3C3F917C-5D38-47D6-9DD1-D172650AE299}" sibTransId="{BA608D99-7974-438F-AF40-118814E79ED1}"/>
    <dgm:cxn modelId="{8552EA61-9670-4F6F-9551-C44111972795}" srcId="{71E85B5B-BFD0-44F2-91C9-EAD10EAA0852}" destId="{0B0755E6-4882-45DC-81DD-687BFE01DDF8}" srcOrd="1" destOrd="0" parTransId="{6EA15075-7E86-4C20-B842-28AD293E97ED}" sibTransId="{5A10304D-6D01-4D75-8017-5B8BD4FF8E15}"/>
    <dgm:cxn modelId="{B6C33B8B-F4F5-DD43-A7B7-A4102E9A4A3C}" type="presOf" srcId="{596C4B4A-271F-4D9A-9C15-9186FC2E55F9}" destId="{976F4C55-2443-AA4C-B062-E494655A4FA9}" srcOrd="0" destOrd="0" presId="urn:microsoft.com/office/officeart/2005/8/layout/default"/>
    <dgm:cxn modelId="{A9F7AB94-A889-B94B-AE1C-B2FA488DAE30}" type="presOf" srcId="{0B0755E6-4882-45DC-81DD-687BFE01DDF8}" destId="{C61F6D2A-2D96-A149-8071-C745AE8B2513}" srcOrd="0" destOrd="0" presId="urn:microsoft.com/office/officeart/2005/8/layout/default"/>
    <dgm:cxn modelId="{DEF993A1-DB53-F341-8602-92AEE21E8E66}" type="presOf" srcId="{1404B3E0-B535-4ED3-9AB9-8E3B2EC130DF}" destId="{1E3454A7-F920-6B4B-AC93-5EFFA2066106}" srcOrd="0" destOrd="0" presId="urn:microsoft.com/office/officeart/2005/8/layout/default"/>
    <dgm:cxn modelId="{ABDDDEA9-3FBD-4878-A698-D297230BC4B4}" srcId="{71E85B5B-BFD0-44F2-91C9-EAD10EAA0852}" destId="{596C4B4A-271F-4D9A-9C15-9186FC2E55F9}" srcOrd="0" destOrd="0" parTransId="{EE9C08FE-52DC-4FED-AD10-3234B84736F3}" sibTransId="{F6158D14-95EB-4814-B7B4-8160909C982C}"/>
    <dgm:cxn modelId="{771262B5-7F58-434D-91B1-27EB81F7E0DF}" type="presOf" srcId="{5D20A0B1-2A00-45ED-B0F7-DAB3F1DC1086}" destId="{FA842AA7-D88A-C249-B4A8-7BC48D034B0B}" srcOrd="0" destOrd="0" presId="urn:microsoft.com/office/officeart/2005/8/layout/default"/>
    <dgm:cxn modelId="{FE99A8F1-1FF3-47EF-A197-4641349DBC68}" srcId="{71E85B5B-BFD0-44F2-91C9-EAD10EAA0852}" destId="{5D20A0B1-2A00-45ED-B0F7-DAB3F1DC1086}" srcOrd="3" destOrd="0" parTransId="{2EFC48BD-595B-4BE6-B45A-AD23AB77E1E0}" sibTransId="{98E55442-9046-494A-A755-2E93EEA7E159}"/>
    <dgm:cxn modelId="{2E22D2FD-3D59-8049-9AFC-22A3200B7DB5}" type="presParOf" srcId="{A80D0749-8173-5D47-A599-75749E309D19}" destId="{976F4C55-2443-AA4C-B062-E494655A4FA9}" srcOrd="0" destOrd="0" presId="urn:microsoft.com/office/officeart/2005/8/layout/default"/>
    <dgm:cxn modelId="{7339FF54-751F-E344-AD8F-59CB0B407375}" type="presParOf" srcId="{A80D0749-8173-5D47-A599-75749E309D19}" destId="{03DA3582-433C-8748-B860-7DF3523148A1}" srcOrd="1" destOrd="0" presId="urn:microsoft.com/office/officeart/2005/8/layout/default"/>
    <dgm:cxn modelId="{79DFA3A4-1AAA-D848-8D68-8B6E4423BDDB}" type="presParOf" srcId="{A80D0749-8173-5D47-A599-75749E309D19}" destId="{C61F6D2A-2D96-A149-8071-C745AE8B2513}" srcOrd="2" destOrd="0" presId="urn:microsoft.com/office/officeart/2005/8/layout/default"/>
    <dgm:cxn modelId="{F4B685B9-644B-3849-B854-37A9C4C8F5D9}" type="presParOf" srcId="{A80D0749-8173-5D47-A599-75749E309D19}" destId="{D5C0148A-B6DE-394C-9367-1000AABCCAD7}" srcOrd="3" destOrd="0" presId="urn:microsoft.com/office/officeart/2005/8/layout/default"/>
    <dgm:cxn modelId="{17796B39-ED29-1349-B5D8-25103B9ED3A7}" type="presParOf" srcId="{A80D0749-8173-5D47-A599-75749E309D19}" destId="{E11F15F4-0D5E-FE40-A388-B1208557D409}" srcOrd="4" destOrd="0" presId="urn:microsoft.com/office/officeart/2005/8/layout/default"/>
    <dgm:cxn modelId="{AFB72FD1-0054-D04D-B5B8-9C0236CBC70B}" type="presParOf" srcId="{A80D0749-8173-5D47-A599-75749E309D19}" destId="{9B5FA505-7080-794C-814D-57EB660D6165}" srcOrd="5" destOrd="0" presId="urn:microsoft.com/office/officeart/2005/8/layout/default"/>
    <dgm:cxn modelId="{BE1F757F-1799-8940-BF79-5D9A66753EAB}" type="presParOf" srcId="{A80D0749-8173-5D47-A599-75749E309D19}" destId="{FA842AA7-D88A-C249-B4A8-7BC48D034B0B}" srcOrd="6" destOrd="0" presId="urn:microsoft.com/office/officeart/2005/8/layout/default"/>
    <dgm:cxn modelId="{6C367A84-B938-9B42-A69A-E3EDE947A05A}" type="presParOf" srcId="{A80D0749-8173-5D47-A599-75749E309D19}" destId="{53D69D52-98CC-AA4C-B1D2-46234CB8A99F}" srcOrd="7" destOrd="0" presId="urn:microsoft.com/office/officeart/2005/8/layout/default"/>
    <dgm:cxn modelId="{D9823227-D9D3-5D46-A449-11F774C52CEE}" type="presParOf" srcId="{A80D0749-8173-5D47-A599-75749E309D19}" destId="{1E3454A7-F920-6B4B-AC93-5EFFA2066106}"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186868-B850-48F6-B5C1-2944417DA34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289E9F65-BBB4-45DF-A789-FF24FE488E4A}">
      <dgm:prSet/>
      <dgm:spPr/>
      <dgm:t>
        <a:bodyPr/>
        <a:lstStyle/>
        <a:p>
          <a:r>
            <a:rPr lang="en-US" b="0" dirty="0"/>
            <a:t>A screening program for children all over Israel</a:t>
          </a:r>
          <a:endParaRPr lang="en-US" dirty="0"/>
        </a:p>
      </dgm:t>
    </dgm:pt>
    <dgm:pt modelId="{9A665A92-1F69-4F56-BE4E-2D4FDC211310}" type="parTrans" cxnId="{054F136C-C242-4B71-A440-D1505F0F5F2D}">
      <dgm:prSet/>
      <dgm:spPr/>
      <dgm:t>
        <a:bodyPr/>
        <a:lstStyle/>
        <a:p>
          <a:endParaRPr lang="en-US"/>
        </a:p>
      </dgm:t>
    </dgm:pt>
    <dgm:pt modelId="{7E7EE178-EFBA-4A1F-936C-17B070863D9B}" type="sibTrans" cxnId="{054F136C-C242-4B71-A440-D1505F0F5F2D}">
      <dgm:prSet/>
      <dgm:spPr/>
      <dgm:t>
        <a:bodyPr/>
        <a:lstStyle/>
        <a:p>
          <a:endParaRPr lang="en-US"/>
        </a:p>
      </dgm:t>
    </dgm:pt>
    <dgm:pt modelId="{56FFEACF-85AB-4552-BB25-3082D0A99523}">
      <dgm:prSet/>
      <dgm:spPr/>
      <dgm:t>
        <a:bodyPr/>
        <a:lstStyle/>
        <a:p>
          <a:r>
            <a:rPr lang="en-US" b="0"/>
            <a:t>20,000 children in this part of the study (50,000 children all over)</a:t>
          </a:r>
          <a:endParaRPr lang="en-US"/>
        </a:p>
      </dgm:t>
    </dgm:pt>
    <dgm:pt modelId="{6825A8E6-CEC4-42A6-A852-6DAFF6A9245B}" type="parTrans" cxnId="{19EC3C78-A2B1-4BBF-932D-DE9890709437}">
      <dgm:prSet/>
      <dgm:spPr/>
      <dgm:t>
        <a:bodyPr/>
        <a:lstStyle/>
        <a:p>
          <a:endParaRPr lang="en-US"/>
        </a:p>
      </dgm:t>
    </dgm:pt>
    <dgm:pt modelId="{1D80DF4F-4829-4BB0-BA7A-7F06A4DD139B}" type="sibTrans" cxnId="{19EC3C78-A2B1-4BBF-932D-DE9890709437}">
      <dgm:prSet/>
      <dgm:spPr/>
      <dgm:t>
        <a:bodyPr/>
        <a:lstStyle/>
        <a:p>
          <a:endParaRPr lang="en-US"/>
        </a:p>
      </dgm:t>
    </dgm:pt>
    <dgm:pt modelId="{155B2B25-06D2-415E-9BA3-50245B5A5905}">
      <dgm:prSet/>
      <dgm:spPr/>
      <dgm:t>
        <a:bodyPr/>
        <a:lstStyle/>
        <a:p>
          <a:r>
            <a:rPr lang="en-US" b="0"/>
            <a:t>Aged 9-18 months, capillary blood</a:t>
          </a:r>
          <a:endParaRPr lang="en-US"/>
        </a:p>
      </dgm:t>
    </dgm:pt>
    <dgm:pt modelId="{0C9E130A-0158-46C0-9FB1-CB51C06B3F80}" type="parTrans" cxnId="{192CDF9E-1C9B-4ADB-A5DA-2A4CA735B46C}">
      <dgm:prSet/>
      <dgm:spPr/>
      <dgm:t>
        <a:bodyPr/>
        <a:lstStyle/>
        <a:p>
          <a:endParaRPr lang="en-US"/>
        </a:p>
      </dgm:t>
    </dgm:pt>
    <dgm:pt modelId="{12381B1F-0556-4769-B1A3-ABECCA116C6D}" type="sibTrans" cxnId="{192CDF9E-1C9B-4ADB-A5DA-2A4CA735B46C}">
      <dgm:prSet/>
      <dgm:spPr/>
      <dgm:t>
        <a:bodyPr/>
        <a:lstStyle/>
        <a:p>
          <a:endParaRPr lang="en-US"/>
        </a:p>
      </dgm:t>
    </dgm:pt>
    <dgm:pt modelId="{0A13A1AA-CA09-4037-8500-7094AD2C5FE7}">
      <dgm:prSet/>
      <dgm:spPr/>
      <dgm:t>
        <a:bodyPr/>
        <a:lstStyle/>
        <a:p>
          <a:r>
            <a:rPr lang="en-US" b="0" dirty="0"/>
            <a:t>Each child will be evaluated again at ages 2-5 years</a:t>
          </a:r>
          <a:endParaRPr lang="en-US" dirty="0"/>
        </a:p>
      </dgm:t>
    </dgm:pt>
    <dgm:pt modelId="{A2A6CF16-4F3C-422F-A051-CA9BEFFE8182}" type="parTrans" cxnId="{FF71604C-EA86-432D-A477-B917A21AC720}">
      <dgm:prSet/>
      <dgm:spPr/>
      <dgm:t>
        <a:bodyPr/>
        <a:lstStyle/>
        <a:p>
          <a:endParaRPr lang="en-US"/>
        </a:p>
      </dgm:t>
    </dgm:pt>
    <dgm:pt modelId="{95483C4A-CE94-4736-AC41-587DD790FB0D}" type="sibTrans" cxnId="{FF71604C-EA86-432D-A477-B917A21AC720}">
      <dgm:prSet/>
      <dgm:spPr/>
      <dgm:t>
        <a:bodyPr/>
        <a:lstStyle/>
        <a:p>
          <a:endParaRPr lang="en-US"/>
        </a:p>
      </dgm:t>
    </dgm:pt>
    <dgm:pt modelId="{09F8591D-A380-4836-93E0-F54497917108}">
      <dgm:prSet/>
      <dgm:spPr/>
      <dgm:t>
        <a:bodyPr/>
        <a:lstStyle/>
        <a:p>
          <a:r>
            <a:rPr lang="en-US" b="0" dirty="0"/>
            <a:t>Children with multiple antibodies are followed- education, stress, prevention</a:t>
          </a:r>
          <a:endParaRPr lang="en-US" dirty="0"/>
        </a:p>
      </dgm:t>
    </dgm:pt>
    <dgm:pt modelId="{5FA440FA-9964-4CD2-B5A4-8EC4201D35DE}" type="parTrans" cxnId="{70EC8C01-BFA7-4696-AFBA-6C49DFFA8535}">
      <dgm:prSet/>
      <dgm:spPr/>
      <dgm:t>
        <a:bodyPr/>
        <a:lstStyle/>
        <a:p>
          <a:endParaRPr lang="en-US"/>
        </a:p>
      </dgm:t>
    </dgm:pt>
    <dgm:pt modelId="{C50A4C8C-660A-48EA-9496-072D70BBE823}" type="sibTrans" cxnId="{70EC8C01-BFA7-4696-AFBA-6C49DFFA8535}">
      <dgm:prSet/>
      <dgm:spPr/>
      <dgm:t>
        <a:bodyPr/>
        <a:lstStyle/>
        <a:p>
          <a:endParaRPr lang="en-US"/>
        </a:p>
      </dgm:t>
    </dgm:pt>
    <dgm:pt modelId="{F0F50081-C034-426E-97F2-39C0CF0BBB86}">
      <dgm:prSet custT="1"/>
      <dgm:spPr/>
      <dgm:t>
        <a:bodyPr/>
        <a:lstStyle/>
        <a:p>
          <a:r>
            <a:rPr lang="en-US" sz="2700" b="0" kern="1200" dirty="0">
              <a:solidFill>
                <a:prstClr val="black">
                  <a:hueOff val="0"/>
                  <a:satOff val="0"/>
                  <a:lumOff val="0"/>
                  <a:alphaOff val="0"/>
                </a:prstClr>
              </a:solidFill>
              <a:latin typeface="Calibri" panose="020F0502020204030204"/>
              <a:ea typeface="+mn-ea"/>
              <a:cs typeface="+mn-cs"/>
            </a:rPr>
            <a:t>An</a:t>
          </a:r>
          <a:r>
            <a:rPr lang="en-US" sz="2700" kern="1200" dirty="0">
              <a:solidFill>
                <a:srgbClr val="009193"/>
              </a:solidFill>
              <a:latin typeface="+mj-lt"/>
              <a:cs typeface="Bangla Sangam MN" panose="02000000000000000000" pitchFamily="2" charset="0"/>
            </a:rPr>
            <a:t> </a:t>
          </a:r>
          <a:r>
            <a:rPr lang="en-US" sz="2700" b="0" kern="1200" dirty="0">
              <a:solidFill>
                <a:prstClr val="black">
                  <a:hueOff val="0"/>
                  <a:satOff val="0"/>
                  <a:lumOff val="0"/>
                  <a:alphaOff val="0"/>
                </a:prstClr>
              </a:solidFill>
              <a:latin typeface="Calibri" panose="020F0502020204030204"/>
              <a:ea typeface="+mn-ea"/>
              <a:cs typeface="+mn-cs"/>
            </a:rPr>
            <a:t>innovative</a:t>
          </a:r>
          <a:r>
            <a:rPr lang="en-US" sz="2700" kern="1200" dirty="0">
              <a:solidFill>
                <a:srgbClr val="009193"/>
              </a:solidFill>
              <a:latin typeface="+mj-lt"/>
              <a:cs typeface="Bangla Sangam MN" panose="02000000000000000000" pitchFamily="2" charset="0"/>
            </a:rPr>
            <a:t> </a:t>
          </a:r>
          <a:r>
            <a:rPr lang="en-US" sz="2700" b="0" kern="1200" dirty="0">
              <a:solidFill>
                <a:prstClr val="black">
                  <a:hueOff val="0"/>
                  <a:satOff val="0"/>
                  <a:lumOff val="0"/>
                  <a:alphaOff val="0"/>
                </a:prstClr>
              </a:solidFill>
              <a:latin typeface="Calibri" panose="020F0502020204030204"/>
              <a:ea typeface="+mn-ea"/>
              <a:cs typeface="+mn-cs"/>
            </a:rPr>
            <a:t>screening</a:t>
          </a:r>
          <a:r>
            <a:rPr lang="en-US" sz="2700" kern="1200" dirty="0">
              <a:solidFill>
                <a:srgbClr val="009193"/>
              </a:solidFill>
              <a:latin typeface="+mj-lt"/>
              <a:cs typeface="Bangla Sangam MN" panose="02000000000000000000" pitchFamily="2" charset="0"/>
            </a:rPr>
            <a:t> </a:t>
          </a:r>
          <a:r>
            <a:rPr lang="en-US" sz="2700" b="0" kern="1200" dirty="0">
              <a:solidFill>
                <a:prstClr val="black">
                  <a:hueOff val="0"/>
                  <a:satOff val="0"/>
                  <a:lumOff val="0"/>
                  <a:alphaOff val="0"/>
                </a:prstClr>
              </a:solidFill>
              <a:latin typeface="Calibri" panose="020F0502020204030204"/>
              <a:ea typeface="+mn-ea"/>
              <a:cs typeface="+mn-cs"/>
            </a:rPr>
            <a:t>technology</a:t>
          </a:r>
        </a:p>
      </dgm:t>
    </dgm:pt>
    <dgm:pt modelId="{BA63DC36-BA84-4836-AACA-0443AAABD499}" type="parTrans" cxnId="{D55B63CD-024B-49FB-93CD-FD949BCD75A0}">
      <dgm:prSet/>
      <dgm:spPr/>
      <dgm:t>
        <a:bodyPr/>
        <a:lstStyle/>
        <a:p>
          <a:endParaRPr lang="en-US"/>
        </a:p>
      </dgm:t>
    </dgm:pt>
    <dgm:pt modelId="{C5A776E8-BFE3-4973-98C4-7A01486C9155}" type="sibTrans" cxnId="{D55B63CD-024B-49FB-93CD-FD949BCD75A0}">
      <dgm:prSet/>
      <dgm:spPr/>
      <dgm:t>
        <a:bodyPr/>
        <a:lstStyle/>
        <a:p>
          <a:endParaRPr lang="en-US"/>
        </a:p>
      </dgm:t>
    </dgm:pt>
    <dgm:pt modelId="{E5BAB81F-F927-6746-A13B-47786247A28D}" type="pres">
      <dgm:prSet presAssocID="{2E186868-B850-48F6-B5C1-2944417DA341}" presName="linear" presStyleCnt="0">
        <dgm:presLayoutVars>
          <dgm:animLvl val="lvl"/>
          <dgm:resizeHandles val="exact"/>
        </dgm:presLayoutVars>
      </dgm:prSet>
      <dgm:spPr/>
    </dgm:pt>
    <dgm:pt modelId="{0CAEDF7E-920A-7B45-B7F0-1E71ED4656A7}" type="pres">
      <dgm:prSet presAssocID="{289E9F65-BBB4-45DF-A789-FF24FE488E4A}" presName="parentText" presStyleLbl="node1" presStyleIdx="0" presStyleCnt="6">
        <dgm:presLayoutVars>
          <dgm:chMax val="0"/>
          <dgm:bulletEnabled val="1"/>
        </dgm:presLayoutVars>
      </dgm:prSet>
      <dgm:spPr/>
    </dgm:pt>
    <dgm:pt modelId="{FD827A1A-0A32-9645-BE59-796998C2C2E0}" type="pres">
      <dgm:prSet presAssocID="{7E7EE178-EFBA-4A1F-936C-17B070863D9B}" presName="spacer" presStyleCnt="0"/>
      <dgm:spPr/>
    </dgm:pt>
    <dgm:pt modelId="{044A837D-A5ED-2847-9E0C-68132A646B73}" type="pres">
      <dgm:prSet presAssocID="{56FFEACF-85AB-4552-BB25-3082D0A99523}" presName="parentText" presStyleLbl="node1" presStyleIdx="1" presStyleCnt="6">
        <dgm:presLayoutVars>
          <dgm:chMax val="0"/>
          <dgm:bulletEnabled val="1"/>
        </dgm:presLayoutVars>
      </dgm:prSet>
      <dgm:spPr/>
    </dgm:pt>
    <dgm:pt modelId="{D542055C-1B55-F445-88D2-65FEE95278F9}" type="pres">
      <dgm:prSet presAssocID="{1D80DF4F-4829-4BB0-BA7A-7F06A4DD139B}" presName="spacer" presStyleCnt="0"/>
      <dgm:spPr/>
    </dgm:pt>
    <dgm:pt modelId="{BA79A231-95C3-EE42-9631-2FE4757435ED}" type="pres">
      <dgm:prSet presAssocID="{155B2B25-06D2-415E-9BA3-50245B5A5905}" presName="parentText" presStyleLbl="node1" presStyleIdx="2" presStyleCnt="6">
        <dgm:presLayoutVars>
          <dgm:chMax val="0"/>
          <dgm:bulletEnabled val="1"/>
        </dgm:presLayoutVars>
      </dgm:prSet>
      <dgm:spPr/>
    </dgm:pt>
    <dgm:pt modelId="{419F209C-C51A-A040-A2D9-E47F937DB799}" type="pres">
      <dgm:prSet presAssocID="{12381B1F-0556-4769-B1A3-ABECCA116C6D}" presName="spacer" presStyleCnt="0"/>
      <dgm:spPr/>
    </dgm:pt>
    <dgm:pt modelId="{0A9EA376-D41E-1A48-AB35-FA28C81483CF}" type="pres">
      <dgm:prSet presAssocID="{0A13A1AA-CA09-4037-8500-7094AD2C5FE7}" presName="parentText" presStyleLbl="node1" presStyleIdx="3" presStyleCnt="6">
        <dgm:presLayoutVars>
          <dgm:chMax val="0"/>
          <dgm:bulletEnabled val="1"/>
        </dgm:presLayoutVars>
      </dgm:prSet>
      <dgm:spPr/>
    </dgm:pt>
    <dgm:pt modelId="{D22D90F0-19E8-B745-AB51-C44C221A4BE7}" type="pres">
      <dgm:prSet presAssocID="{95483C4A-CE94-4736-AC41-587DD790FB0D}" presName="spacer" presStyleCnt="0"/>
      <dgm:spPr/>
    </dgm:pt>
    <dgm:pt modelId="{AA5511D3-3954-A845-ABA2-CD5BE3EF0A64}" type="pres">
      <dgm:prSet presAssocID="{09F8591D-A380-4836-93E0-F54497917108}" presName="parentText" presStyleLbl="node1" presStyleIdx="4" presStyleCnt="6">
        <dgm:presLayoutVars>
          <dgm:chMax val="0"/>
          <dgm:bulletEnabled val="1"/>
        </dgm:presLayoutVars>
      </dgm:prSet>
      <dgm:spPr/>
    </dgm:pt>
    <dgm:pt modelId="{8E13E0AE-28D8-BC4A-902B-A8EBA8DD8030}" type="pres">
      <dgm:prSet presAssocID="{C50A4C8C-660A-48EA-9496-072D70BBE823}" presName="spacer" presStyleCnt="0"/>
      <dgm:spPr/>
    </dgm:pt>
    <dgm:pt modelId="{633BB693-6B3A-E042-A237-1BD86285B014}" type="pres">
      <dgm:prSet presAssocID="{F0F50081-C034-426E-97F2-39C0CF0BBB86}" presName="parentText" presStyleLbl="node1" presStyleIdx="5" presStyleCnt="6" custLinFactNeighborY="67864">
        <dgm:presLayoutVars>
          <dgm:chMax val="0"/>
          <dgm:bulletEnabled val="1"/>
        </dgm:presLayoutVars>
      </dgm:prSet>
      <dgm:spPr/>
    </dgm:pt>
  </dgm:ptLst>
  <dgm:cxnLst>
    <dgm:cxn modelId="{70EC8C01-BFA7-4696-AFBA-6C49DFFA8535}" srcId="{2E186868-B850-48F6-B5C1-2944417DA341}" destId="{09F8591D-A380-4836-93E0-F54497917108}" srcOrd="4" destOrd="0" parTransId="{5FA440FA-9964-4CD2-B5A4-8EC4201D35DE}" sibTransId="{C50A4C8C-660A-48EA-9496-072D70BBE823}"/>
    <dgm:cxn modelId="{0828A143-7A14-864A-8CA7-D02FE531473C}" type="presOf" srcId="{F0F50081-C034-426E-97F2-39C0CF0BBB86}" destId="{633BB693-6B3A-E042-A237-1BD86285B014}" srcOrd="0" destOrd="0" presId="urn:microsoft.com/office/officeart/2005/8/layout/vList2"/>
    <dgm:cxn modelId="{FF71604C-EA86-432D-A477-B917A21AC720}" srcId="{2E186868-B850-48F6-B5C1-2944417DA341}" destId="{0A13A1AA-CA09-4037-8500-7094AD2C5FE7}" srcOrd="3" destOrd="0" parTransId="{A2A6CF16-4F3C-422F-A051-CA9BEFFE8182}" sibTransId="{95483C4A-CE94-4736-AC41-587DD790FB0D}"/>
    <dgm:cxn modelId="{A649484F-87BA-7D4F-A676-C786AB2ABA3F}" type="presOf" srcId="{0A13A1AA-CA09-4037-8500-7094AD2C5FE7}" destId="{0A9EA376-D41E-1A48-AB35-FA28C81483CF}" srcOrd="0" destOrd="0" presId="urn:microsoft.com/office/officeart/2005/8/layout/vList2"/>
    <dgm:cxn modelId="{4981725F-562A-0945-BCD1-B0118BE5D94E}" type="presOf" srcId="{155B2B25-06D2-415E-9BA3-50245B5A5905}" destId="{BA79A231-95C3-EE42-9631-2FE4757435ED}" srcOrd="0" destOrd="0" presId="urn:microsoft.com/office/officeart/2005/8/layout/vList2"/>
    <dgm:cxn modelId="{B83E5F63-646F-424A-81D0-DE33D47C2C82}" type="presOf" srcId="{2E186868-B850-48F6-B5C1-2944417DA341}" destId="{E5BAB81F-F927-6746-A13B-47786247A28D}" srcOrd="0" destOrd="0" presId="urn:microsoft.com/office/officeart/2005/8/layout/vList2"/>
    <dgm:cxn modelId="{054F136C-C242-4B71-A440-D1505F0F5F2D}" srcId="{2E186868-B850-48F6-B5C1-2944417DA341}" destId="{289E9F65-BBB4-45DF-A789-FF24FE488E4A}" srcOrd="0" destOrd="0" parTransId="{9A665A92-1F69-4F56-BE4E-2D4FDC211310}" sibTransId="{7E7EE178-EFBA-4A1F-936C-17B070863D9B}"/>
    <dgm:cxn modelId="{B7E0C570-E80D-EA48-BE89-3D875D9C0ABE}" type="presOf" srcId="{56FFEACF-85AB-4552-BB25-3082D0A99523}" destId="{044A837D-A5ED-2847-9E0C-68132A646B73}" srcOrd="0" destOrd="0" presId="urn:microsoft.com/office/officeart/2005/8/layout/vList2"/>
    <dgm:cxn modelId="{19EC3C78-A2B1-4BBF-932D-DE9890709437}" srcId="{2E186868-B850-48F6-B5C1-2944417DA341}" destId="{56FFEACF-85AB-4552-BB25-3082D0A99523}" srcOrd="1" destOrd="0" parTransId="{6825A8E6-CEC4-42A6-A852-6DAFF6A9245B}" sibTransId="{1D80DF4F-4829-4BB0-BA7A-7F06A4DD139B}"/>
    <dgm:cxn modelId="{192CDF9E-1C9B-4ADB-A5DA-2A4CA735B46C}" srcId="{2E186868-B850-48F6-B5C1-2944417DA341}" destId="{155B2B25-06D2-415E-9BA3-50245B5A5905}" srcOrd="2" destOrd="0" parTransId="{0C9E130A-0158-46C0-9FB1-CB51C06B3F80}" sibTransId="{12381B1F-0556-4769-B1A3-ABECCA116C6D}"/>
    <dgm:cxn modelId="{D55B63CD-024B-49FB-93CD-FD949BCD75A0}" srcId="{2E186868-B850-48F6-B5C1-2944417DA341}" destId="{F0F50081-C034-426E-97F2-39C0CF0BBB86}" srcOrd="5" destOrd="0" parTransId="{BA63DC36-BA84-4836-AACA-0443AAABD499}" sibTransId="{C5A776E8-BFE3-4973-98C4-7A01486C9155}"/>
    <dgm:cxn modelId="{B1B81BF5-7C3F-9849-BE50-EDEC6F8C6296}" type="presOf" srcId="{09F8591D-A380-4836-93E0-F54497917108}" destId="{AA5511D3-3954-A845-ABA2-CD5BE3EF0A64}" srcOrd="0" destOrd="0" presId="urn:microsoft.com/office/officeart/2005/8/layout/vList2"/>
    <dgm:cxn modelId="{943913F7-C37B-5649-8F1F-E19FB372E002}" type="presOf" srcId="{289E9F65-BBB4-45DF-A789-FF24FE488E4A}" destId="{0CAEDF7E-920A-7B45-B7F0-1E71ED4656A7}" srcOrd="0" destOrd="0" presId="urn:microsoft.com/office/officeart/2005/8/layout/vList2"/>
    <dgm:cxn modelId="{14FE3BED-FDB6-9546-A7B3-585A48EFDA86}" type="presParOf" srcId="{E5BAB81F-F927-6746-A13B-47786247A28D}" destId="{0CAEDF7E-920A-7B45-B7F0-1E71ED4656A7}" srcOrd="0" destOrd="0" presId="urn:microsoft.com/office/officeart/2005/8/layout/vList2"/>
    <dgm:cxn modelId="{CF77836F-6016-DB4F-B8D5-CA8DB11574AD}" type="presParOf" srcId="{E5BAB81F-F927-6746-A13B-47786247A28D}" destId="{FD827A1A-0A32-9645-BE59-796998C2C2E0}" srcOrd="1" destOrd="0" presId="urn:microsoft.com/office/officeart/2005/8/layout/vList2"/>
    <dgm:cxn modelId="{90B0F69F-76AC-2D4A-998F-D4EDD186405A}" type="presParOf" srcId="{E5BAB81F-F927-6746-A13B-47786247A28D}" destId="{044A837D-A5ED-2847-9E0C-68132A646B73}" srcOrd="2" destOrd="0" presId="urn:microsoft.com/office/officeart/2005/8/layout/vList2"/>
    <dgm:cxn modelId="{7C4E8CE6-96A9-E342-9CBE-75FF68D32E3F}" type="presParOf" srcId="{E5BAB81F-F927-6746-A13B-47786247A28D}" destId="{D542055C-1B55-F445-88D2-65FEE95278F9}" srcOrd="3" destOrd="0" presId="urn:microsoft.com/office/officeart/2005/8/layout/vList2"/>
    <dgm:cxn modelId="{6A968F36-5135-5545-8B7F-BFAFB07E7DA2}" type="presParOf" srcId="{E5BAB81F-F927-6746-A13B-47786247A28D}" destId="{BA79A231-95C3-EE42-9631-2FE4757435ED}" srcOrd="4" destOrd="0" presId="urn:microsoft.com/office/officeart/2005/8/layout/vList2"/>
    <dgm:cxn modelId="{6B2B69BA-1136-8440-9409-663767C840B3}" type="presParOf" srcId="{E5BAB81F-F927-6746-A13B-47786247A28D}" destId="{419F209C-C51A-A040-A2D9-E47F937DB799}" srcOrd="5" destOrd="0" presId="urn:microsoft.com/office/officeart/2005/8/layout/vList2"/>
    <dgm:cxn modelId="{46AE12E8-4373-FE4C-A14D-4978EE85B7CB}" type="presParOf" srcId="{E5BAB81F-F927-6746-A13B-47786247A28D}" destId="{0A9EA376-D41E-1A48-AB35-FA28C81483CF}" srcOrd="6" destOrd="0" presId="urn:microsoft.com/office/officeart/2005/8/layout/vList2"/>
    <dgm:cxn modelId="{39AFC39A-8D4F-654F-8D9D-3DBC2CB55C0D}" type="presParOf" srcId="{E5BAB81F-F927-6746-A13B-47786247A28D}" destId="{D22D90F0-19E8-B745-AB51-C44C221A4BE7}" srcOrd="7" destOrd="0" presId="urn:microsoft.com/office/officeart/2005/8/layout/vList2"/>
    <dgm:cxn modelId="{57E53D4C-0BF0-0A49-9D19-7B1EA34970AD}" type="presParOf" srcId="{E5BAB81F-F927-6746-A13B-47786247A28D}" destId="{AA5511D3-3954-A845-ABA2-CD5BE3EF0A64}" srcOrd="8" destOrd="0" presId="urn:microsoft.com/office/officeart/2005/8/layout/vList2"/>
    <dgm:cxn modelId="{43CD97F7-4EE3-A34D-BBE7-095CBB9D1600}" type="presParOf" srcId="{E5BAB81F-F927-6746-A13B-47786247A28D}" destId="{8E13E0AE-28D8-BC4A-902B-A8EBA8DD8030}" srcOrd="9" destOrd="0" presId="urn:microsoft.com/office/officeart/2005/8/layout/vList2"/>
    <dgm:cxn modelId="{5685F3E4-AC9A-D542-B990-7B89037EDC79}" type="presParOf" srcId="{E5BAB81F-F927-6746-A13B-47786247A28D}" destId="{633BB693-6B3A-E042-A237-1BD86285B014}"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87D61E-8C7A-3545-8A95-B109CF8B38AA}" type="doc">
      <dgm:prSet loTypeId="urn:microsoft.com/office/officeart/2009/3/layout/DescendingProcess" loCatId="" qsTypeId="urn:microsoft.com/office/officeart/2005/8/quickstyle/simple1" qsCatId="simple" csTypeId="urn:microsoft.com/office/officeart/2005/8/colors/accent1_2" csCatId="accent1" phldr="1"/>
      <dgm:spPr/>
      <dgm:t>
        <a:bodyPr/>
        <a:lstStyle/>
        <a:p>
          <a:endParaRPr lang="en-US"/>
        </a:p>
      </dgm:t>
    </dgm:pt>
    <dgm:pt modelId="{2C59F370-F6DA-0344-BA8C-3E5A0ADE7307}">
      <dgm:prSet phldrT="[Text]"/>
      <dgm:spPr/>
      <dgm:t>
        <a:bodyPr/>
        <a:lstStyle/>
        <a:p>
          <a:pPr rtl="0">
            <a:spcAft>
              <a:spcPts val="0"/>
            </a:spcAft>
          </a:pPr>
          <a:r>
            <a:rPr lang="en-US" b="1" dirty="0">
              <a:latin typeface="Bangla Sangam MN" panose="02000000000000000000" pitchFamily="2" charset="0"/>
              <a:cs typeface="Bangla Sangam MN" panose="02000000000000000000" pitchFamily="2" charset="0"/>
            </a:rPr>
            <a:t>Enrollment</a:t>
          </a:r>
        </a:p>
        <a:p>
          <a:pPr rtl="0">
            <a:spcAft>
              <a:spcPts val="0"/>
            </a:spcAft>
          </a:pPr>
          <a:r>
            <a:rPr lang="en-US" b="1" dirty="0">
              <a:latin typeface="Bangla Sangam MN" panose="02000000000000000000" pitchFamily="2" charset="0"/>
              <a:cs typeface="Bangla Sangam MN" panose="02000000000000000000" pitchFamily="2" charset="0"/>
            </a:rPr>
            <a:t>Community clinics</a:t>
          </a:r>
        </a:p>
      </dgm:t>
    </dgm:pt>
    <dgm:pt modelId="{8E547ECA-D320-8541-85E8-7CB15DB03EFE}" type="parTrans" cxnId="{590700F1-5E3D-3448-88E1-D731A44B9ED9}">
      <dgm:prSet/>
      <dgm:spPr/>
      <dgm:t>
        <a:bodyPr/>
        <a:lstStyle/>
        <a:p>
          <a:endParaRPr lang="en-US"/>
        </a:p>
      </dgm:t>
    </dgm:pt>
    <dgm:pt modelId="{21C73DDF-0456-514C-B0D4-742401435151}" type="sibTrans" cxnId="{590700F1-5E3D-3448-88E1-D731A44B9ED9}">
      <dgm:prSet/>
      <dgm:spPr/>
      <dgm:t>
        <a:bodyPr/>
        <a:lstStyle/>
        <a:p>
          <a:endParaRPr lang="en-US"/>
        </a:p>
      </dgm:t>
    </dgm:pt>
    <dgm:pt modelId="{4938D712-E0E1-D84F-BFA6-5723858A0C24}">
      <dgm:prSet phldrT="[Text]"/>
      <dgm:spPr/>
      <dgm:t>
        <a:bodyPr/>
        <a:lstStyle/>
        <a:p>
          <a:pPr algn="ctr" rtl="0">
            <a:spcAft>
              <a:spcPts val="0"/>
            </a:spcAft>
          </a:pPr>
          <a:r>
            <a:rPr lang="en-US" b="1" dirty="0">
              <a:latin typeface="Bangla Sangam MN" panose="02000000000000000000" pitchFamily="2" charset="0"/>
              <a:cs typeface="Bangla Sangam MN" panose="02000000000000000000" pitchFamily="2" charset="0"/>
            </a:rPr>
            <a:t>Central HMO labs</a:t>
          </a:r>
        </a:p>
      </dgm:t>
    </dgm:pt>
    <dgm:pt modelId="{C6C0CFE9-F98C-984D-9676-9B6BE49CA91F}" type="parTrans" cxnId="{CA61B947-53C3-F849-B024-43785535FCA2}">
      <dgm:prSet/>
      <dgm:spPr/>
      <dgm:t>
        <a:bodyPr/>
        <a:lstStyle/>
        <a:p>
          <a:endParaRPr lang="en-US"/>
        </a:p>
      </dgm:t>
    </dgm:pt>
    <dgm:pt modelId="{08968B34-83CB-0540-B7F9-25A2C929589B}" type="sibTrans" cxnId="{CA61B947-53C3-F849-B024-43785535FCA2}">
      <dgm:prSet/>
      <dgm:spPr>
        <a:solidFill>
          <a:srgbClr val="C00000"/>
        </a:solidFill>
        <a:ln>
          <a:solidFill>
            <a:srgbClr val="C00000"/>
          </a:solidFill>
        </a:ln>
      </dgm:spPr>
      <dgm:t>
        <a:bodyPr/>
        <a:lstStyle/>
        <a:p>
          <a:endParaRPr lang="en-US">
            <a:solidFill>
              <a:schemeClr val="bg1"/>
            </a:solidFill>
          </a:endParaRPr>
        </a:p>
      </dgm:t>
    </dgm:pt>
    <dgm:pt modelId="{06898F4A-8BB7-AE48-9C5E-4413E2535FD3}">
      <dgm:prSet phldrT="[Text]"/>
      <dgm:spPr/>
      <dgm:t>
        <a:bodyPr/>
        <a:lstStyle/>
        <a:p>
          <a:pPr algn="ctr" rtl="0">
            <a:spcAft>
              <a:spcPts val="0"/>
            </a:spcAft>
          </a:pPr>
          <a:r>
            <a:rPr lang="en-US" b="1" dirty="0">
              <a:latin typeface="Bangla Sangam MN" panose="02000000000000000000" pitchFamily="2" charset="0"/>
              <a:cs typeface="Bangla Sangam MN" panose="02000000000000000000" pitchFamily="2" charset="0"/>
            </a:rPr>
            <a:t>Study lab</a:t>
          </a:r>
        </a:p>
      </dgm:t>
    </dgm:pt>
    <dgm:pt modelId="{0C996E3A-CC3C-8D47-BC3F-4324CC37B616}" type="parTrans" cxnId="{EECE3621-617D-D643-A5CE-95BAA61F327C}">
      <dgm:prSet/>
      <dgm:spPr/>
      <dgm:t>
        <a:bodyPr/>
        <a:lstStyle/>
        <a:p>
          <a:endParaRPr lang="en-US"/>
        </a:p>
      </dgm:t>
    </dgm:pt>
    <dgm:pt modelId="{5F1D62E8-AF5D-FF4A-A8EF-59495EBCC3D6}" type="sibTrans" cxnId="{EECE3621-617D-D643-A5CE-95BAA61F327C}">
      <dgm:prSet/>
      <dgm:spPr>
        <a:solidFill>
          <a:srgbClr val="C00000"/>
        </a:solidFill>
        <a:ln>
          <a:solidFill>
            <a:srgbClr val="C00000"/>
          </a:solidFill>
        </a:ln>
      </dgm:spPr>
      <dgm:t>
        <a:bodyPr/>
        <a:lstStyle/>
        <a:p>
          <a:endParaRPr lang="en-US"/>
        </a:p>
      </dgm:t>
    </dgm:pt>
    <dgm:pt modelId="{A2A6D7E0-E2E0-ED48-BBF0-2C8D369C1A6A}">
      <dgm:prSet phldrT="[Text]"/>
      <dgm:spPr/>
      <dgm:t>
        <a:bodyPr/>
        <a:lstStyle/>
        <a:p>
          <a:pPr rtl="0"/>
          <a:endParaRPr lang="en-US" dirty="0"/>
        </a:p>
      </dgm:t>
    </dgm:pt>
    <dgm:pt modelId="{96AE5AEE-55B8-CA43-AC6F-005A31ADD0AE}" type="parTrans" cxnId="{36AE10B0-17AD-1247-BAAD-7677585AA44C}">
      <dgm:prSet/>
      <dgm:spPr/>
      <dgm:t>
        <a:bodyPr/>
        <a:lstStyle/>
        <a:p>
          <a:endParaRPr lang="en-US"/>
        </a:p>
      </dgm:t>
    </dgm:pt>
    <dgm:pt modelId="{D4A08E95-1F1C-6443-8D01-D663BD47B790}" type="sibTrans" cxnId="{36AE10B0-17AD-1247-BAAD-7677585AA44C}">
      <dgm:prSet/>
      <dgm:spPr>
        <a:solidFill>
          <a:srgbClr val="C00000"/>
        </a:solidFill>
        <a:ln>
          <a:solidFill>
            <a:srgbClr val="C00000"/>
          </a:solidFill>
        </a:ln>
      </dgm:spPr>
      <dgm:t>
        <a:bodyPr/>
        <a:lstStyle/>
        <a:p>
          <a:endParaRPr lang="en-US"/>
        </a:p>
      </dgm:t>
    </dgm:pt>
    <dgm:pt modelId="{37E0B748-C273-DD41-AB0F-CADEF0381138}">
      <dgm:prSet phldrT="[Text]"/>
      <dgm:spPr/>
      <dgm:t>
        <a:bodyPr/>
        <a:lstStyle/>
        <a:p>
          <a:pPr algn="ctr" rtl="0"/>
          <a:r>
            <a:rPr lang="en-US" b="1" dirty="0">
              <a:latin typeface="Bangla Sangam MN" panose="02000000000000000000" pitchFamily="2" charset="0"/>
              <a:cs typeface="Bangla Sangam MN" panose="02000000000000000000" pitchFamily="2" charset="0"/>
            </a:rPr>
            <a:t>Research center</a:t>
          </a:r>
        </a:p>
      </dgm:t>
    </dgm:pt>
    <dgm:pt modelId="{8421FE64-E620-6444-86D4-801E6C03240B}" type="parTrans" cxnId="{796DB02D-DCF5-3549-BF65-66A470E3BA54}">
      <dgm:prSet/>
      <dgm:spPr/>
      <dgm:t>
        <a:bodyPr/>
        <a:lstStyle/>
        <a:p>
          <a:endParaRPr lang="en-US"/>
        </a:p>
      </dgm:t>
    </dgm:pt>
    <dgm:pt modelId="{30A4F572-63A2-9E40-9BED-A1885FE3A759}" type="sibTrans" cxnId="{796DB02D-DCF5-3549-BF65-66A470E3BA54}">
      <dgm:prSet/>
      <dgm:spPr>
        <a:solidFill>
          <a:srgbClr val="C00000"/>
        </a:solidFill>
        <a:ln>
          <a:solidFill>
            <a:srgbClr val="C00000"/>
          </a:solidFill>
        </a:ln>
      </dgm:spPr>
      <dgm:t>
        <a:bodyPr/>
        <a:lstStyle/>
        <a:p>
          <a:endParaRPr lang="en-US"/>
        </a:p>
      </dgm:t>
    </dgm:pt>
    <dgm:pt modelId="{0135DBC2-1B14-EB4A-A1DF-601C383EBA39}">
      <dgm:prSet phldrT="[Text]"/>
      <dgm:spPr/>
      <dgm:t>
        <a:bodyPr/>
        <a:lstStyle/>
        <a:p>
          <a:pPr rtl="0">
            <a:spcAft>
              <a:spcPts val="0"/>
            </a:spcAft>
          </a:pPr>
          <a:r>
            <a:rPr lang="en-US" b="1" dirty="0">
              <a:latin typeface="Bangla Sangam MN" panose="02000000000000000000" pitchFamily="2" charset="0"/>
              <a:cs typeface="Bangla Sangam MN" panose="02000000000000000000" pitchFamily="2" charset="0"/>
            </a:rPr>
            <a:t>Follow up </a:t>
          </a:r>
        </a:p>
        <a:p>
          <a:pPr rtl="0">
            <a:spcAft>
              <a:spcPts val="0"/>
            </a:spcAft>
          </a:pPr>
          <a:r>
            <a:rPr lang="en-US" b="1" dirty="0">
              <a:latin typeface="Bangla Sangam MN" panose="02000000000000000000" pitchFamily="2" charset="0"/>
              <a:cs typeface="Bangla Sangam MN" panose="02000000000000000000" pitchFamily="2" charset="0"/>
            </a:rPr>
            <a:t>Diabetes centers</a:t>
          </a:r>
        </a:p>
      </dgm:t>
    </dgm:pt>
    <dgm:pt modelId="{0A19BF0C-FA28-D545-B8B5-E823697E3347}" type="parTrans" cxnId="{C8D09685-CBDE-EC4A-AD08-A72B373AFDED}">
      <dgm:prSet/>
      <dgm:spPr/>
      <dgm:t>
        <a:bodyPr/>
        <a:lstStyle/>
        <a:p>
          <a:endParaRPr lang="en-US"/>
        </a:p>
      </dgm:t>
    </dgm:pt>
    <dgm:pt modelId="{935BE2C9-9EBF-C948-AA36-E6D98A8D80F6}" type="sibTrans" cxnId="{C8D09685-CBDE-EC4A-AD08-A72B373AFDED}">
      <dgm:prSet/>
      <dgm:spPr/>
      <dgm:t>
        <a:bodyPr/>
        <a:lstStyle/>
        <a:p>
          <a:endParaRPr lang="en-US"/>
        </a:p>
      </dgm:t>
    </dgm:pt>
    <dgm:pt modelId="{7A771C08-AEFD-5A44-A9B7-6A2ABAD618CF}" type="pres">
      <dgm:prSet presAssocID="{7D87D61E-8C7A-3545-8A95-B109CF8B38AA}" presName="Name0" presStyleCnt="0">
        <dgm:presLayoutVars>
          <dgm:chMax val="7"/>
          <dgm:chPref val="5"/>
        </dgm:presLayoutVars>
      </dgm:prSet>
      <dgm:spPr/>
    </dgm:pt>
    <dgm:pt modelId="{A01540BA-6574-2D4A-BF8E-62F48B097001}" type="pres">
      <dgm:prSet presAssocID="{7D87D61E-8C7A-3545-8A95-B109CF8B38AA}" presName="arrowNode" presStyleLbl="node1" presStyleIdx="0" presStyleCnt="1"/>
      <dgm:spPr>
        <a:solidFill>
          <a:srgbClr val="C00000"/>
        </a:solidFill>
      </dgm:spPr>
    </dgm:pt>
    <dgm:pt modelId="{3F005923-182E-C04F-9F8E-60F46D1C5807}" type="pres">
      <dgm:prSet presAssocID="{2C59F370-F6DA-0344-BA8C-3E5A0ADE7307}" presName="txNode1" presStyleLbl="revTx" presStyleIdx="0" presStyleCnt="6" custScaleY="82249" custLinFactNeighborX="-22568" custLinFactNeighborY="16744">
        <dgm:presLayoutVars>
          <dgm:bulletEnabled val="1"/>
        </dgm:presLayoutVars>
      </dgm:prSet>
      <dgm:spPr/>
    </dgm:pt>
    <dgm:pt modelId="{C56ADF6D-E80A-B548-A162-BFEDD95E6BB7}" type="pres">
      <dgm:prSet presAssocID="{4938D712-E0E1-D84F-BFA6-5723858A0C24}" presName="txNode2" presStyleLbl="revTx" presStyleIdx="1" presStyleCnt="6" custScaleX="61884" custScaleY="72600" custLinFactNeighborX="-25481" custLinFactNeighborY="-2155">
        <dgm:presLayoutVars>
          <dgm:bulletEnabled val="1"/>
        </dgm:presLayoutVars>
      </dgm:prSet>
      <dgm:spPr/>
    </dgm:pt>
    <dgm:pt modelId="{3D17FFEF-0B12-3242-A9D6-8E2AB1BE0E7C}" type="pres">
      <dgm:prSet presAssocID="{08968B34-83CB-0540-B7F9-25A2C929589B}" presName="dotNode2" presStyleCnt="0"/>
      <dgm:spPr/>
    </dgm:pt>
    <dgm:pt modelId="{275B2724-48EF-AB46-9085-422268B4588A}" type="pres">
      <dgm:prSet presAssocID="{08968B34-83CB-0540-B7F9-25A2C929589B}" presName="dotRepeatNode" presStyleLbl="fgShp" presStyleIdx="0" presStyleCnt="4"/>
      <dgm:spPr/>
    </dgm:pt>
    <dgm:pt modelId="{4915EA50-271E-9D4C-AA4C-776502D9DE26}" type="pres">
      <dgm:prSet presAssocID="{06898F4A-8BB7-AE48-9C5E-4413E2535FD3}" presName="txNode3" presStyleLbl="revTx" presStyleIdx="2" presStyleCnt="6" custScaleX="53617" custScaleY="75357" custLinFactNeighborX="42126" custLinFactNeighborY="38980">
        <dgm:presLayoutVars>
          <dgm:bulletEnabled val="1"/>
        </dgm:presLayoutVars>
      </dgm:prSet>
      <dgm:spPr/>
    </dgm:pt>
    <dgm:pt modelId="{007A40BB-513C-D648-90ED-999A5D84B953}" type="pres">
      <dgm:prSet presAssocID="{5F1D62E8-AF5D-FF4A-A8EF-59495EBCC3D6}" presName="dotNode3" presStyleCnt="0"/>
      <dgm:spPr/>
    </dgm:pt>
    <dgm:pt modelId="{11A74C2B-6560-0E4D-B3B8-BD1343F79BA1}" type="pres">
      <dgm:prSet presAssocID="{5F1D62E8-AF5D-FF4A-A8EF-59495EBCC3D6}" presName="dotRepeatNode" presStyleLbl="fgShp" presStyleIdx="1" presStyleCnt="4"/>
      <dgm:spPr/>
    </dgm:pt>
    <dgm:pt modelId="{23B02086-4FB7-E446-A74B-5C2CD84CA87B}" type="pres">
      <dgm:prSet presAssocID="{A2A6D7E0-E2E0-ED48-BBF0-2C8D369C1A6A}" presName="txNode4" presStyleLbl="revTx" presStyleIdx="3" presStyleCnt="6">
        <dgm:presLayoutVars>
          <dgm:bulletEnabled val="1"/>
        </dgm:presLayoutVars>
      </dgm:prSet>
      <dgm:spPr/>
    </dgm:pt>
    <dgm:pt modelId="{8C6BF2B7-56A3-354A-A43D-7420AF5F326B}" type="pres">
      <dgm:prSet presAssocID="{D4A08E95-1F1C-6443-8D01-D663BD47B790}" presName="dotNode4" presStyleCnt="0"/>
      <dgm:spPr/>
    </dgm:pt>
    <dgm:pt modelId="{2187166F-6D4C-AB4E-9BAA-4F63CA257C11}" type="pres">
      <dgm:prSet presAssocID="{D4A08E95-1F1C-6443-8D01-D663BD47B790}" presName="dotRepeatNode" presStyleLbl="fgShp" presStyleIdx="2" presStyleCnt="4"/>
      <dgm:spPr/>
    </dgm:pt>
    <dgm:pt modelId="{67C09BB7-5F09-274E-9438-E11D67865F1D}" type="pres">
      <dgm:prSet presAssocID="{37E0B748-C273-DD41-AB0F-CADEF0381138}" presName="txNode5" presStyleLbl="revTx" presStyleIdx="4" presStyleCnt="6" custScaleX="57338" custScaleY="68314" custLinFactNeighborX="93917" custLinFactNeighborY="-65418">
        <dgm:presLayoutVars>
          <dgm:bulletEnabled val="1"/>
        </dgm:presLayoutVars>
      </dgm:prSet>
      <dgm:spPr/>
    </dgm:pt>
    <dgm:pt modelId="{8DE09A15-371F-8441-9810-8D51D22F257C}" type="pres">
      <dgm:prSet presAssocID="{30A4F572-63A2-9E40-9BED-A1885FE3A759}" presName="dotNode5" presStyleCnt="0"/>
      <dgm:spPr/>
    </dgm:pt>
    <dgm:pt modelId="{49FCEA6F-E88B-3748-805A-5822B9C9C815}" type="pres">
      <dgm:prSet presAssocID="{30A4F572-63A2-9E40-9BED-A1885FE3A759}" presName="dotRepeatNode" presStyleLbl="fgShp" presStyleIdx="3" presStyleCnt="4"/>
      <dgm:spPr/>
    </dgm:pt>
    <dgm:pt modelId="{F699EFB7-84DB-1F42-B49A-F14673A318F7}" type="pres">
      <dgm:prSet presAssocID="{0135DBC2-1B14-EB4A-A1DF-601C383EBA39}" presName="txNode6" presStyleLbl="revTx" presStyleIdx="5" presStyleCnt="6" custScaleX="76062" custScaleY="75357" custLinFactNeighborX="-3235" custLinFactNeighborY="6267">
        <dgm:presLayoutVars>
          <dgm:bulletEnabled val="1"/>
        </dgm:presLayoutVars>
      </dgm:prSet>
      <dgm:spPr/>
    </dgm:pt>
  </dgm:ptLst>
  <dgm:cxnLst>
    <dgm:cxn modelId="{EECE3621-617D-D643-A5CE-95BAA61F327C}" srcId="{7D87D61E-8C7A-3545-8A95-B109CF8B38AA}" destId="{06898F4A-8BB7-AE48-9C5E-4413E2535FD3}" srcOrd="2" destOrd="0" parTransId="{0C996E3A-CC3C-8D47-BC3F-4324CC37B616}" sibTransId="{5F1D62E8-AF5D-FF4A-A8EF-59495EBCC3D6}"/>
    <dgm:cxn modelId="{7576502B-6809-0F47-A476-D3590E337952}" type="presOf" srcId="{D4A08E95-1F1C-6443-8D01-D663BD47B790}" destId="{2187166F-6D4C-AB4E-9BAA-4F63CA257C11}" srcOrd="0" destOrd="0" presId="urn:microsoft.com/office/officeart/2009/3/layout/DescendingProcess"/>
    <dgm:cxn modelId="{796DB02D-DCF5-3549-BF65-66A470E3BA54}" srcId="{7D87D61E-8C7A-3545-8A95-B109CF8B38AA}" destId="{37E0B748-C273-DD41-AB0F-CADEF0381138}" srcOrd="4" destOrd="0" parTransId="{8421FE64-E620-6444-86D4-801E6C03240B}" sibTransId="{30A4F572-63A2-9E40-9BED-A1885FE3A759}"/>
    <dgm:cxn modelId="{22D56D42-0A92-B84F-B87E-338B8E6105D5}" type="presOf" srcId="{2C59F370-F6DA-0344-BA8C-3E5A0ADE7307}" destId="{3F005923-182E-C04F-9F8E-60F46D1C5807}" srcOrd="0" destOrd="0" presId="urn:microsoft.com/office/officeart/2009/3/layout/DescendingProcess"/>
    <dgm:cxn modelId="{CA61B947-53C3-F849-B024-43785535FCA2}" srcId="{7D87D61E-8C7A-3545-8A95-B109CF8B38AA}" destId="{4938D712-E0E1-D84F-BFA6-5723858A0C24}" srcOrd="1" destOrd="0" parTransId="{C6C0CFE9-F98C-984D-9676-9B6BE49CA91F}" sibTransId="{08968B34-83CB-0540-B7F9-25A2C929589B}"/>
    <dgm:cxn modelId="{02C84C59-1EF9-0648-8E13-7E7578B9EFCE}" type="presOf" srcId="{5F1D62E8-AF5D-FF4A-A8EF-59495EBCC3D6}" destId="{11A74C2B-6560-0E4D-B3B8-BD1343F79BA1}" srcOrd="0" destOrd="0" presId="urn:microsoft.com/office/officeart/2009/3/layout/DescendingProcess"/>
    <dgm:cxn modelId="{96CE9F6B-CED7-8344-B2D2-CAEDEECAA7B3}" type="presOf" srcId="{4938D712-E0E1-D84F-BFA6-5723858A0C24}" destId="{C56ADF6D-E80A-B548-A162-BFEDD95E6BB7}" srcOrd="0" destOrd="0" presId="urn:microsoft.com/office/officeart/2009/3/layout/DescendingProcess"/>
    <dgm:cxn modelId="{1C66D380-B081-6F4B-9F15-3FDAE77007B6}" type="presOf" srcId="{0135DBC2-1B14-EB4A-A1DF-601C383EBA39}" destId="{F699EFB7-84DB-1F42-B49A-F14673A318F7}" srcOrd="0" destOrd="0" presId="urn:microsoft.com/office/officeart/2009/3/layout/DescendingProcess"/>
    <dgm:cxn modelId="{C8D09685-CBDE-EC4A-AD08-A72B373AFDED}" srcId="{7D87D61E-8C7A-3545-8A95-B109CF8B38AA}" destId="{0135DBC2-1B14-EB4A-A1DF-601C383EBA39}" srcOrd="5" destOrd="0" parTransId="{0A19BF0C-FA28-D545-B8B5-E823697E3347}" sibTransId="{935BE2C9-9EBF-C948-AA36-E6D98A8D80F6}"/>
    <dgm:cxn modelId="{9B27B89C-0845-8D4D-A003-E962A5F07134}" type="presOf" srcId="{30A4F572-63A2-9E40-9BED-A1885FE3A759}" destId="{49FCEA6F-E88B-3748-805A-5822B9C9C815}" srcOrd="0" destOrd="0" presId="urn:microsoft.com/office/officeart/2009/3/layout/DescendingProcess"/>
    <dgm:cxn modelId="{36AE10B0-17AD-1247-BAAD-7677585AA44C}" srcId="{7D87D61E-8C7A-3545-8A95-B109CF8B38AA}" destId="{A2A6D7E0-E2E0-ED48-BBF0-2C8D369C1A6A}" srcOrd="3" destOrd="0" parTransId="{96AE5AEE-55B8-CA43-AC6F-005A31ADD0AE}" sibTransId="{D4A08E95-1F1C-6443-8D01-D663BD47B790}"/>
    <dgm:cxn modelId="{6ABCB9C5-2BC0-E54D-86A8-7EEA295A8F77}" type="presOf" srcId="{37E0B748-C273-DD41-AB0F-CADEF0381138}" destId="{67C09BB7-5F09-274E-9438-E11D67865F1D}" srcOrd="0" destOrd="0" presId="urn:microsoft.com/office/officeart/2009/3/layout/DescendingProcess"/>
    <dgm:cxn modelId="{23EDE7D1-BB40-AC43-B17C-8E1AB51F0C44}" type="presOf" srcId="{A2A6D7E0-E2E0-ED48-BBF0-2C8D369C1A6A}" destId="{23B02086-4FB7-E446-A74B-5C2CD84CA87B}" srcOrd="0" destOrd="0" presId="urn:microsoft.com/office/officeart/2009/3/layout/DescendingProcess"/>
    <dgm:cxn modelId="{430DB5D2-4018-BF41-B3A9-958C97CEE8DB}" type="presOf" srcId="{7D87D61E-8C7A-3545-8A95-B109CF8B38AA}" destId="{7A771C08-AEFD-5A44-A9B7-6A2ABAD618CF}" srcOrd="0" destOrd="0" presId="urn:microsoft.com/office/officeart/2009/3/layout/DescendingProcess"/>
    <dgm:cxn modelId="{E9944BF0-2A21-874F-979E-92936D87F0CF}" type="presOf" srcId="{08968B34-83CB-0540-B7F9-25A2C929589B}" destId="{275B2724-48EF-AB46-9085-422268B4588A}" srcOrd="0" destOrd="0" presId="urn:microsoft.com/office/officeart/2009/3/layout/DescendingProcess"/>
    <dgm:cxn modelId="{590700F1-5E3D-3448-88E1-D731A44B9ED9}" srcId="{7D87D61E-8C7A-3545-8A95-B109CF8B38AA}" destId="{2C59F370-F6DA-0344-BA8C-3E5A0ADE7307}" srcOrd="0" destOrd="0" parTransId="{8E547ECA-D320-8541-85E8-7CB15DB03EFE}" sibTransId="{21C73DDF-0456-514C-B0D4-742401435151}"/>
    <dgm:cxn modelId="{28BFECF3-321C-844D-8CB7-0EFDFF89A772}" type="presOf" srcId="{06898F4A-8BB7-AE48-9C5E-4413E2535FD3}" destId="{4915EA50-271E-9D4C-AA4C-776502D9DE26}" srcOrd="0" destOrd="0" presId="urn:microsoft.com/office/officeart/2009/3/layout/DescendingProcess"/>
    <dgm:cxn modelId="{C8A76F85-546A-A345-A1B6-F157E9632E0A}" type="presParOf" srcId="{7A771C08-AEFD-5A44-A9B7-6A2ABAD618CF}" destId="{A01540BA-6574-2D4A-BF8E-62F48B097001}" srcOrd="0" destOrd="0" presId="urn:microsoft.com/office/officeart/2009/3/layout/DescendingProcess"/>
    <dgm:cxn modelId="{79721A62-B9BD-E64A-B2E3-4140C2D24295}" type="presParOf" srcId="{7A771C08-AEFD-5A44-A9B7-6A2ABAD618CF}" destId="{3F005923-182E-C04F-9F8E-60F46D1C5807}" srcOrd="1" destOrd="0" presId="urn:microsoft.com/office/officeart/2009/3/layout/DescendingProcess"/>
    <dgm:cxn modelId="{50F08038-DE9D-D147-9EA1-8E662D1720BB}" type="presParOf" srcId="{7A771C08-AEFD-5A44-A9B7-6A2ABAD618CF}" destId="{C56ADF6D-E80A-B548-A162-BFEDD95E6BB7}" srcOrd="2" destOrd="0" presId="urn:microsoft.com/office/officeart/2009/3/layout/DescendingProcess"/>
    <dgm:cxn modelId="{16ECA429-7663-FE48-AC95-DCAE629F2FE1}" type="presParOf" srcId="{7A771C08-AEFD-5A44-A9B7-6A2ABAD618CF}" destId="{3D17FFEF-0B12-3242-A9D6-8E2AB1BE0E7C}" srcOrd="3" destOrd="0" presId="urn:microsoft.com/office/officeart/2009/3/layout/DescendingProcess"/>
    <dgm:cxn modelId="{08271244-3C88-3743-A71C-62AEBCB3CD7C}" type="presParOf" srcId="{3D17FFEF-0B12-3242-A9D6-8E2AB1BE0E7C}" destId="{275B2724-48EF-AB46-9085-422268B4588A}" srcOrd="0" destOrd="0" presId="urn:microsoft.com/office/officeart/2009/3/layout/DescendingProcess"/>
    <dgm:cxn modelId="{E7241B2B-493E-8447-8795-1FC73C4BDC27}" type="presParOf" srcId="{7A771C08-AEFD-5A44-A9B7-6A2ABAD618CF}" destId="{4915EA50-271E-9D4C-AA4C-776502D9DE26}" srcOrd="4" destOrd="0" presId="urn:microsoft.com/office/officeart/2009/3/layout/DescendingProcess"/>
    <dgm:cxn modelId="{9A6DEEB8-97F5-174A-87A9-C165F2EB27B7}" type="presParOf" srcId="{7A771C08-AEFD-5A44-A9B7-6A2ABAD618CF}" destId="{007A40BB-513C-D648-90ED-999A5D84B953}" srcOrd="5" destOrd="0" presId="urn:microsoft.com/office/officeart/2009/3/layout/DescendingProcess"/>
    <dgm:cxn modelId="{190C62FB-DF34-FE43-85EB-C42E4EAE42DA}" type="presParOf" srcId="{007A40BB-513C-D648-90ED-999A5D84B953}" destId="{11A74C2B-6560-0E4D-B3B8-BD1343F79BA1}" srcOrd="0" destOrd="0" presId="urn:microsoft.com/office/officeart/2009/3/layout/DescendingProcess"/>
    <dgm:cxn modelId="{2B2E272F-D159-F245-A0A1-59CA5C440E4D}" type="presParOf" srcId="{7A771C08-AEFD-5A44-A9B7-6A2ABAD618CF}" destId="{23B02086-4FB7-E446-A74B-5C2CD84CA87B}" srcOrd="6" destOrd="0" presId="urn:microsoft.com/office/officeart/2009/3/layout/DescendingProcess"/>
    <dgm:cxn modelId="{82352DA2-849E-E741-BCBE-92DA53E6178D}" type="presParOf" srcId="{7A771C08-AEFD-5A44-A9B7-6A2ABAD618CF}" destId="{8C6BF2B7-56A3-354A-A43D-7420AF5F326B}" srcOrd="7" destOrd="0" presId="urn:microsoft.com/office/officeart/2009/3/layout/DescendingProcess"/>
    <dgm:cxn modelId="{AA89BF45-B38E-BB40-8055-843946BE3A2C}" type="presParOf" srcId="{8C6BF2B7-56A3-354A-A43D-7420AF5F326B}" destId="{2187166F-6D4C-AB4E-9BAA-4F63CA257C11}" srcOrd="0" destOrd="0" presId="urn:microsoft.com/office/officeart/2009/3/layout/DescendingProcess"/>
    <dgm:cxn modelId="{E0BCE347-1F23-CB42-83F1-D0C7FACC3A49}" type="presParOf" srcId="{7A771C08-AEFD-5A44-A9B7-6A2ABAD618CF}" destId="{67C09BB7-5F09-274E-9438-E11D67865F1D}" srcOrd="8" destOrd="0" presId="urn:microsoft.com/office/officeart/2009/3/layout/DescendingProcess"/>
    <dgm:cxn modelId="{1137AA83-6A98-C947-A295-9740BA9198C2}" type="presParOf" srcId="{7A771C08-AEFD-5A44-A9B7-6A2ABAD618CF}" destId="{8DE09A15-371F-8441-9810-8D51D22F257C}" srcOrd="9" destOrd="0" presId="urn:microsoft.com/office/officeart/2009/3/layout/DescendingProcess"/>
    <dgm:cxn modelId="{ABE78248-F348-8346-B34A-741693ACBECF}" type="presParOf" srcId="{8DE09A15-371F-8441-9810-8D51D22F257C}" destId="{49FCEA6F-E88B-3748-805A-5822B9C9C815}" srcOrd="0" destOrd="0" presId="urn:microsoft.com/office/officeart/2009/3/layout/DescendingProcess"/>
    <dgm:cxn modelId="{F41D3109-1F02-494B-9C61-515203A77967}" type="presParOf" srcId="{7A771C08-AEFD-5A44-A9B7-6A2ABAD618CF}" destId="{F699EFB7-84DB-1F42-B49A-F14673A318F7}" srcOrd="10" destOrd="0" presId="urn:microsoft.com/office/officeart/2009/3/layout/DescendingProces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7D7942-7477-4E24-9277-11B2048066A0}"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8B41C8F7-6C17-4202-BDFF-71F4D20FC4F9}">
      <dgm:prSet/>
      <dgm:spPr/>
      <dgm:t>
        <a:bodyPr/>
        <a:lstStyle/>
        <a:p>
          <a:r>
            <a:rPr lang="en-US" b="0" dirty="0"/>
            <a:t>An Israeli network dedicated to the study, prevention, and early treatment of type 1 diabetes </a:t>
          </a:r>
          <a:endParaRPr lang="en-US" dirty="0"/>
        </a:p>
      </dgm:t>
    </dgm:pt>
    <dgm:pt modelId="{8444A759-88DC-4AD1-9B8B-CDF60A37C66C}" type="parTrans" cxnId="{53A4FD51-FD57-47CD-B39B-4D09910F521D}">
      <dgm:prSet/>
      <dgm:spPr/>
      <dgm:t>
        <a:bodyPr/>
        <a:lstStyle/>
        <a:p>
          <a:endParaRPr lang="en-US"/>
        </a:p>
      </dgm:t>
    </dgm:pt>
    <dgm:pt modelId="{8F772B75-69C2-4FF2-A8C8-05B4942F7957}" type="sibTrans" cxnId="{53A4FD51-FD57-47CD-B39B-4D09910F521D}">
      <dgm:prSet/>
      <dgm:spPr/>
      <dgm:t>
        <a:bodyPr/>
        <a:lstStyle/>
        <a:p>
          <a:endParaRPr lang="en-US"/>
        </a:p>
      </dgm:t>
    </dgm:pt>
    <dgm:pt modelId="{2720DEF2-97C0-4E49-A204-E0CE68F10E14}">
      <dgm:prSet/>
      <dgm:spPr/>
      <dgm:t>
        <a:bodyPr/>
        <a:lstStyle/>
        <a:p>
          <a:r>
            <a:rPr lang="en-US" b="0" dirty="0"/>
            <a:t>The goal of the Israeli prevention network (IPN) is to develop a primary prevention approach that is safe enough for administration to all children </a:t>
          </a:r>
          <a:endParaRPr lang="en-US" dirty="0"/>
        </a:p>
      </dgm:t>
    </dgm:pt>
    <dgm:pt modelId="{C7A3C15A-1AE3-4020-BE01-A01F8F447183}" type="parTrans" cxnId="{0CA0F506-DC63-4093-9D01-23AC9C1FF5DA}">
      <dgm:prSet/>
      <dgm:spPr/>
      <dgm:t>
        <a:bodyPr/>
        <a:lstStyle/>
        <a:p>
          <a:endParaRPr lang="en-US"/>
        </a:p>
      </dgm:t>
    </dgm:pt>
    <dgm:pt modelId="{0ABD45E7-E015-4488-A670-1E8F3B196E3F}" type="sibTrans" cxnId="{0CA0F506-DC63-4093-9D01-23AC9C1FF5DA}">
      <dgm:prSet/>
      <dgm:spPr/>
      <dgm:t>
        <a:bodyPr/>
        <a:lstStyle/>
        <a:p>
          <a:endParaRPr lang="en-US"/>
        </a:p>
      </dgm:t>
    </dgm:pt>
    <dgm:pt modelId="{629136D4-EB06-42AE-B63C-4EC00CCE0A20}">
      <dgm:prSet/>
      <dgm:spPr>
        <a:solidFill>
          <a:srgbClr val="009193"/>
        </a:solidFill>
      </dgm:spPr>
      <dgm:t>
        <a:bodyPr/>
        <a:lstStyle/>
        <a:p>
          <a:r>
            <a:rPr lang="en-US" b="0"/>
            <a:t>A comprehensive and intensive effort of Israeli clinicians, academia, industry, funders, regulatory authorities, health care providers, and the diabetes community</a:t>
          </a:r>
          <a:endParaRPr lang="en-US"/>
        </a:p>
      </dgm:t>
    </dgm:pt>
    <dgm:pt modelId="{6DFE4E13-87B0-409C-B463-F281789E88A0}" type="parTrans" cxnId="{BF76917E-52A4-40A3-9FA8-0A1296942265}">
      <dgm:prSet/>
      <dgm:spPr/>
      <dgm:t>
        <a:bodyPr/>
        <a:lstStyle/>
        <a:p>
          <a:endParaRPr lang="en-US"/>
        </a:p>
      </dgm:t>
    </dgm:pt>
    <dgm:pt modelId="{ABC29995-2BF5-447D-97C6-97BD3B626D66}" type="sibTrans" cxnId="{BF76917E-52A4-40A3-9FA8-0A1296942265}">
      <dgm:prSet/>
      <dgm:spPr/>
      <dgm:t>
        <a:bodyPr/>
        <a:lstStyle/>
        <a:p>
          <a:endParaRPr lang="en-US"/>
        </a:p>
      </dgm:t>
    </dgm:pt>
    <dgm:pt modelId="{A879FC6B-FA87-2546-B5AF-F7F365377DB9}" type="pres">
      <dgm:prSet presAssocID="{707D7942-7477-4E24-9277-11B2048066A0}" presName="linear" presStyleCnt="0">
        <dgm:presLayoutVars>
          <dgm:animLvl val="lvl"/>
          <dgm:resizeHandles val="exact"/>
        </dgm:presLayoutVars>
      </dgm:prSet>
      <dgm:spPr/>
    </dgm:pt>
    <dgm:pt modelId="{247ADCA1-7417-4A4B-8BFE-7D440582ED0C}" type="pres">
      <dgm:prSet presAssocID="{8B41C8F7-6C17-4202-BDFF-71F4D20FC4F9}" presName="parentText" presStyleLbl="node1" presStyleIdx="0" presStyleCnt="3">
        <dgm:presLayoutVars>
          <dgm:chMax val="0"/>
          <dgm:bulletEnabled val="1"/>
        </dgm:presLayoutVars>
      </dgm:prSet>
      <dgm:spPr/>
    </dgm:pt>
    <dgm:pt modelId="{1F6A7CE7-D3AE-6949-9BAE-6047038B0865}" type="pres">
      <dgm:prSet presAssocID="{8F772B75-69C2-4FF2-A8C8-05B4942F7957}" presName="spacer" presStyleCnt="0"/>
      <dgm:spPr/>
    </dgm:pt>
    <dgm:pt modelId="{441C768B-AC4B-9143-B503-CF5D94DF4080}" type="pres">
      <dgm:prSet presAssocID="{2720DEF2-97C0-4E49-A204-E0CE68F10E14}" presName="parentText" presStyleLbl="node1" presStyleIdx="1" presStyleCnt="3">
        <dgm:presLayoutVars>
          <dgm:chMax val="0"/>
          <dgm:bulletEnabled val="1"/>
        </dgm:presLayoutVars>
      </dgm:prSet>
      <dgm:spPr/>
    </dgm:pt>
    <dgm:pt modelId="{9F68FD46-5B88-BE4F-B418-6C164386A176}" type="pres">
      <dgm:prSet presAssocID="{0ABD45E7-E015-4488-A670-1E8F3B196E3F}" presName="spacer" presStyleCnt="0"/>
      <dgm:spPr/>
    </dgm:pt>
    <dgm:pt modelId="{DAE1144D-F31F-A244-96D6-DBFFCD5E4B19}" type="pres">
      <dgm:prSet presAssocID="{629136D4-EB06-42AE-B63C-4EC00CCE0A20}" presName="parentText" presStyleLbl="node1" presStyleIdx="2" presStyleCnt="3">
        <dgm:presLayoutVars>
          <dgm:chMax val="0"/>
          <dgm:bulletEnabled val="1"/>
        </dgm:presLayoutVars>
      </dgm:prSet>
      <dgm:spPr/>
    </dgm:pt>
  </dgm:ptLst>
  <dgm:cxnLst>
    <dgm:cxn modelId="{0CA0F506-DC63-4093-9D01-23AC9C1FF5DA}" srcId="{707D7942-7477-4E24-9277-11B2048066A0}" destId="{2720DEF2-97C0-4E49-A204-E0CE68F10E14}" srcOrd="1" destOrd="0" parTransId="{C7A3C15A-1AE3-4020-BE01-A01F8F447183}" sibTransId="{0ABD45E7-E015-4488-A670-1E8F3B196E3F}"/>
    <dgm:cxn modelId="{53A4FD51-FD57-47CD-B39B-4D09910F521D}" srcId="{707D7942-7477-4E24-9277-11B2048066A0}" destId="{8B41C8F7-6C17-4202-BDFF-71F4D20FC4F9}" srcOrd="0" destOrd="0" parTransId="{8444A759-88DC-4AD1-9B8B-CDF60A37C66C}" sibTransId="{8F772B75-69C2-4FF2-A8C8-05B4942F7957}"/>
    <dgm:cxn modelId="{156AD16B-8AC6-E944-B243-C6F7ABD33CE8}" type="presOf" srcId="{629136D4-EB06-42AE-B63C-4EC00CCE0A20}" destId="{DAE1144D-F31F-A244-96D6-DBFFCD5E4B19}" srcOrd="0" destOrd="0" presId="urn:microsoft.com/office/officeart/2005/8/layout/vList2"/>
    <dgm:cxn modelId="{BF76917E-52A4-40A3-9FA8-0A1296942265}" srcId="{707D7942-7477-4E24-9277-11B2048066A0}" destId="{629136D4-EB06-42AE-B63C-4EC00CCE0A20}" srcOrd="2" destOrd="0" parTransId="{6DFE4E13-87B0-409C-B463-F281789E88A0}" sibTransId="{ABC29995-2BF5-447D-97C6-97BD3B626D66}"/>
    <dgm:cxn modelId="{DD1E8A80-1BD1-E943-A3A0-AD50BD69485A}" type="presOf" srcId="{2720DEF2-97C0-4E49-A204-E0CE68F10E14}" destId="{441C768B-AC4B-9143-B503-CF5D94DF4080}" srcOrd="0" destOrd="0" presId="urn:microsoft.com/office/officeart/2005/8/layout/vList2"/>
    <dgm:cxn modelId="{4946C4A5-F15D-7244-A3E9-CBE6E5120678}" type="presOf" srcId="{8B41C8F7-6C17-4202-BDFF-71F4D20FC4F9}" destId="{247ADCA1-7417-4A4B-8BFE-7D440582ED0C}" srcOrd="0" destOrd="0" presId="urn:microsoft.com/office/officeart/2005/8/layout/vList2"/>
    <dgm:cxn modelId="{2F5015C9-8E8F-5A4F-AEA0-FF933519C28E}" type="presOf" srcId="{707D7942-7477-4E24-9277-11B2048066A0}" destId="{A879FC6B-FA87-2546-B5AF-F7F365377DB9}" srcOrd="0" destOrd="0" presId="urn:microsoft.com/office/officeart/2005/8/layout/vList2"/>
    <dgm:cxn modelId="{ED9EEF96-1C93-EB4D-BD66-6DC366B872AF}" type="presParOf" srcId="{A879FC6B-FA87-2546-B5AF-F7F365377DB9}" destId="{247ADCA1-7417-4A4B-8BFE-7D440582ED0C}" srcOrd="0" destOrd="0" presId="urn:microsoft.com/office/officeart/2005/8/layout/vList2"/>
    <dgm:cxn modelId="{0A22185B-9197-7A46-A7D9-689253A555BF}" type="presParOf" srcId="{A879FC6B-FA87-2546-B5AF-F7F365377DB9}" destId="{1F6A7CE7-D3AE-6949-9BAE-6047038B0865}" srcOrd="1" destOrd="0" presId="urn:microsoft.com/office/officeart/2005/8/layout/vList2"/>
    <dgm:cxn modelId="{9DC20FF2-6D75-6846-B998-214822746E64}" type="presParOf" srcId="{A879FC6B-FA87-2546-B5AF-F7F365377DB9}" destId="{441C768B-AC4B-9143-B503-CF5D94DF4080}" srcOrd="2" destOrd="0" presId="urn:microsoft.com/office/officeart/2005/8/layout/vList2"/>
    <dgm:cxn modelId="{635ADE8C-A2CC-494D-A0AC-630A4D2553E5}" type="presParOf" srcId="{A879FC6B-FA87-2546-B5AF-F7F365377DB9}" destId="{9F68FD46-5B88-BE4F-B418-6C164386A176}" srcOrd="3" destOrd="0" presId="urn:microsoft.com/office/officeart/2005/8/layout/vList2"/>
    <dgm:cxn modelId="{DC2E1D8D-5135-0E44-8602-50A3E146E80A}" type="presParOf" srcId="{A879FC6B-FA87-2546-B5AF-F7F365377DB9}" destId="{DAE1144D-F31F-A244-96D6-DBFFCD5E4B1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7A55C96-FDDE-4F1B-BCD9-8FD09151037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F9A255D3-E75C-4055-A03E-B9579BA113B0}">
      <dgm:prSet/>
      <dgm:spPr/>
      <dgm:t>
        <a:bodyPr/>
        <a:lstStyle/>
        <a:p>
          <a:r>
            <a:rPr lang="en-US" b="0" dirty="0"/>
            <a:t>An ongoing general population screening program</a:t>
          </a:r>
          <a:endParaRPr lang="en-US" dirty="0"/>
        </a:p>
      </dgm:t>
    </dgm:pt>
    <dgm:pt modelId="{97D31943-2196-48DA-AAD7-DF3E8D24E640}" type="parTrans" cxnId="{7789127F-C4F3-4A35-8397-AA7A8C67D3D0}">
      <dgm:prSet/>
      <dgm:spPr/>
      <dgm:t>
        <a:bodyPr/>
        <a:lstStyle/>
        <a:p>
          <a:endParaRPr lang="en-US"/>
        </a:p>
      </dgm:t>
    </dgm:pt>
    <dgm:pt modelId="{0CD0B789-D8A7-4EA9-9D01-685938A92A74}" type="sibTrans" cxnId="{7789127F-C4F3-4A35-8397-AA7A8C67D3D0}">
      <dgm:prSet/>
      <dgm:spPr/>
      <dgm:t>
        <a:bodyPr/>
        <a:lstStyle/>
        <a:p>
          <a:endParaRPr lang="en-US"/>
        </a:p>
      </dgm:t>
    </dgm:pt>
    <dgm:pt modelId="{69AE9EEE-A039-438A-865D-5C7D8CF45D98}">
      <dgm:prSet/>
      <dgm:spPr/>
      <dgm:t>
        <a:bodyPr/>
        <a:lstStyle/>
        <a:p>
          <a:r>
            <a:rPr lang="en-US" b="0" dirty="0"/>
            <a:t>A model for a national screening program </a:t>
          </a:r>
          <a:endParaRPr lang="en-US" dirty="0"/>
        </a:p>
      </dgm:t>
    </dgm:pt>
    <dgm:pt modelId="{05A34A9E-C4E5-458D-835F-87FBA4CA6567}" type="parTrans" cxnId="{18B12D97-9529-44D3-922C-F1A1370E395D}">
      <dgm:prSet/>
      <dgm:spPr/>
      <dgm:t>
        <a:bodyPr/>
        <a:lstStyle/>
        <a:p>
          <a:endParaRPr lang="en-US"/>
        </a:p>
      </dgm:t>
    </dgm:pt>
    <dgm:pt modelId="{E678C79B-AF98-4E18-B3A4-397A7DB7D341}" type="sibTrans" cxnId="{18B12D97-9529-44D3-922C-F1A1370E395D}">
      <dgm:prSet/>
      <dgm:spPr/>
      <dgm:t>
        <a:bodyPr/>
        <a:lstStyle/>
        <a:p>
          <a:endParaRPr lang="en-US"/>
        </a:p>
      </dgm:t>
    </dgm:pt>
    <dgm:pt modelId="{63FE2579-64CA-4E11-AB80-3A2C81174DAA}">
      <dgm:prSet/>
      <dgm:spPr/>
      <dgm:t>
        <a:bodyPr/>
        <a:lstStyle/>
        <a:p>
          <a:r>
            <a:rPr lang="en-US" b="0"/>
            <a:t>Screening at a young age &amp; Two screens for a child</a:t>
          </a:r>
          <a:endParaRPr lang="en-US"/>
        </a:p>
      </dgm:t>
    </dgm:pt>
    <dgm:pt modelId="{03C3AC07-B07D-425C-84CD-B8FC1DF0F1B7}" type="parTrans" cxnId="{47709496-3690-4FF5-AB20-6849C7A74547}">
      <dgm:prSet/>
      <dgm:spPr/>
      <dgm:t>
        <a:bodyPr/>
        <a:lstStyle/>
        <a:p>
          <a:endParaRPr lang="en-US"/>
        </a:p>
      </dgm:t>
    </dgm:pt>
    <dgm:pt modelId="{8372FC4F-294E-4A69-BC0E-DCE2EE506D18}" type="sibTrans" cxnId="{47709496-3690-4FF5-AB20-6849C7A74547}">
      <dgm:prSet/>
      <dgm:spPr/>
      <dgm:t>
        <a:bodyPr/>
        <a:lstStyle/>
        <a:p>
          <a:endParaRPr lang="en-US"/>
        </a:p>
      </dgm:t>
    </dgm:pt>
    <dgm:pt modelId="{A4BF94A4-2395-462F-B8EB-39DCCF9E73C2}">
      <dgm:prSet/>
      <dgm:spPr/>
      <dgm:t>
        <a:bodyPr/>
        <a:lstStyle/>
        <a:p>
          <a:r>
            <a:rPr lang="en-US" b="0" dirty="0"/>
            <a:t>A promising screening technology</a:t>
          </a:r>
        </a:p>
      </dgm:t>
    </dgm:pt>
    <dgm:pt modelId="{2E201A79-70CE-4E77-B137-A426721F1B27}" type="parTrans" cxnId="{41B9043C-6912-4635-9EF6-966C72E0F913}">
      <dgm:prSet/>
      <dgm:spPr/>
      <dgm:t>
        <a:bodyPr/>
        <a:lstStyle/>
        <a:p>
          <a:endParaRPr lang="en-US"/>
        </a:p>
      </dgm:t>
    </dgm:pt>
    <dgm:pt modelId="{CBF68BCB-2869-420C-BDE4-7FF1079A9D99}" type="sibTrans" cxnId="{41B9043C-6912-4635-9EF6-966C72E0F913}">
      <dgm:prSet/>
      <dgm:spPr/>
      <dgm:t>
        <a:bodyPr/>
        <a:lstStyle/>
        <a:p>
          <a:endParaRPr lang="en-US"/>
        </a:p>
      </dgm:t>
    </dgm:pt>
    <dgm:pt modelId="{1A8937B3-4F9C-0343-8A5B-C58D0E100ABB}">
      <dgm:prSet/>
      <dgm:spPr/>
      <dgm:t>
        <a:bodyPr/>
        <a:lstStyle/>
        <a:p>
          <a:pPr rtl="0"/>
          <a:r>
            <a:rPr lang="en-US" dirty="0"/>
            <a:t>The Israeli prevention network</a:t>
          </a:r>
        </a:p>
      </dgm:t>
    </dgm:pt>
    <dgm:pt modelId="{374222DD-575E-604A-961D-0459D757344A}" type="parTrans" cxnId="{F8E99A5E-E612-3544-AACF-839154DF9FBE}">
      <dgm:prSet/>
      <dgm:spPr/>
      <dgm:t>
        <a:bodyPr/>
        <a:lstStyle/>
        <a:p>
          <a:endParaRPr lang="en-US"/>
        </a:p>
      </dgm:t>
    </dgm:pt>
    <dgm:pt modelId="{34635B16-3B48-5547-A9E5-E303DEEF1373}" type="sibTrans" cxnId="{F8E99A5E-E612-3544-AACF-839154DF9FBE}">
      <dgm:prSet/>
      <dgm:spPr/>
      <dgm:t>
        <a:bodyPr/>
        <a:lstStyle/>
        <a:p>
          <a:endParaRPr lang="en-US"/>
        </a:p>
      </dgm:t>
    </dgm:pt>
    <dgm:pt modelId="{88A3207E-6817-3D4C-8DBB-64EAD5EDFEDC}" type="pres">
      <dgm:prSet presAssocID="{77A55C96-FDDE-4F1B-BCD9-8FD091510377}" presName="vert0" presStyleCnt="0">
        <dgm:presLayoutVars>
          <dgm:dir/>
          <dgm:animOne val="branch"/>
          <dgm:animLvl val="lvl"/>
        </dgm:presLayoutVars>
      </dgm:prSet>
      <dgm:spPr/>
    </dgm:pt>
    <dgm:pt modelId="{85B5ACE1-01D3-D641-B549-6D4DC6C19392}" type="pres">
      <dgm:prSet presAssocID="{F9A255D3-E75C-4055-A03E-B9579BA113B0}" presName="thickLine" presStyleLbl="alignNode1" presStyleIdx="0" presStyleCnt="5"/>
      <dgm:spPr/>
    </dgm:pt>
    <dgm:pt modelId="{0F63A817-E388-5841-9CD2-445D4E6095D4}" type="pres">
      <dgm:prSet presAssocID="{F9A255D3-E75C-4055-A03E-B9579BA113B0}" presName="horz1" presStyleCnt="0"/>
      <dgm:spPr/>
    </dgm:pt>
    <dgm:pt modelId="{05F37495-495F-C541-84B6-418B2C326621}" type="pres">
      <dgm:prSet presAssocID="{F9A255D3-E75C-4055-A03E-B9579BA113B0}" presName="tx1" presStyleLbl="revTx" presStyleIdx="0" presStyleCnt="5"/>
      <dgm:spPr/>
    </dgm:pt>
    <dgm:pt modelId="{EC83C43E-B5D7-B946-A817-6453A9DB277D}" type="pres">
      <dgm:prSet presAssocID="{F9A255D3-E75C-4055-A03E-B9579BA113B0}" presName="vert1" presStyleCnt="0"/>
      <dgm:spPr/>
    </dgm:pt>
    <dgm:pt modelId="{139C347C-E4DE-9744-AAC9-7400AF0D3453}" type="pres">
      <dgm:prSet presAssocID="{69AE9EEE-A039-438A-865D-5C7D8CF45D98}" presName="thickLine" presStyleLbl="alignNode1" presStyleIdx="1" presStyleCnt="5"/>
      <dgm:spPr/>
    </dgm:pt>
    <dgm:pt modelId="{A16402CF-C8A9-C042-ABA7-B49B82897E7C}" type="pres">
      <dgm:prSet presAssocID="{69AE9EEE-A039-438A-865D-5C7D8CF45D98}" presName="horz1" presStyleCnt="0"/>
      <dgm:spPr/>
    </dgm:pt>
    <dgm:pt modelId="{36FFF007-3F98-CA43-A6F8-1937676CF66B}" type="pres">
      <dgm:prSet presAssocID="{69AE9EEE-A039-438A-865D-5C7D8CF45D98}" presName="tx1" presStyleLbl="revTx" presStyleIdx="1" presStyleCnt="5"/>
      <dgm:spPr/>
    </dgm:pt>
    <dgm:pt modelId="{54ED11A8-6481-464A-9F0E-7A05DBA9F204}" type="pres">
      <dgm:prSet presAssocID="{69AE9EEE-A039-438A-865D-5C7D8CF45D98}" presName="vert1" presStyleCnt="0"/>
      <dgm:spPr/>
    </dgm:pt>
    <dgm:pt modelId="{7AD822B2-D7AC-344A-907D-B9FA68A54855}" type="pres">
      <dgm:prSet presAssocID="{63FE2579-64CA-4E11-AB80-3A2C81174DAA}" presName="thickLine" presStyleLbl="alignNode1" presStyleIdx="2" presStyleCnt="5"/>
      <dgm:spPr/>
    </dgm:pt>
    <dgm:pt modelId="{6052E7C3-2B51-E240-BEEC-AE29CF1C4060}" type="pres">
      <dgm:prSet presAssocID="{63FE2579-64CA-4E11-AB80-3A2C81174DAA}" presName="horz1" presStyleCnt="0"/>
      <dgm:spPr/>
    </dgm:pt>
    <dgm:pt modelId="{18742B05-E2B4-6C4C-93F5-F8DC85470062}" type="pres">
      <dgm:prSet presAssocID="{63FE2579-64CA-4E11-AB80-3A2C81174DAA}" presName="tx1" presStyleLbl="revTx" presStyleIdx="2" presStyleCnt="5"/>
      <dgm:spPr/>
    </dgm:pt>
    <dgm:pt modelId="{53D1DA05-45C3-5D47-9C02-4D413192E9C4}" type="pres">
      <dgm:prSet presAssocID="{63FE2579-64CA-4E11-AB80-3A2C81174DAA}" presName="vert1" presStyleCnt="0"/>
      <dgm:spPr/>
    </dgm:pt>
    <dgm:pt modelId="{23AA6B30-F141-1247-8D08-29EFF10C9E81}" type="pres">
      <dgm:prSet presAssocID="{A4BF94A4-2395-462F-B8EB-39DCCF9E73C2}" presName="thickLine" presStyleLbl="alignNode1" presStyleIdx="3" presStyleCnt="5"/>
      <dgm:spPr/>
    </dgm:pt>
    <dgm:pt modelId="{BB77978A-ACB8-2243-A715-CCA9C1423872}" type="pres">
      <dgm:prSet presAssocID="{A4BF94A4-2395-462F-B8EB-39DCCF9E73C2}" presName="horz1" presStyleCnt="0"/>
      <dgm:spPr/>
    </dgm:pt>
    <dgm:pt modelId="{82D72ECF-19C2-B446-8E49-138F16D9319C}" type="pres">
      <dgm:prSet presAssocID="{A4BF94A4-2395-462F-B8EB-39DCCF9E73C2}" presName="tx1" presStyleLbl="revTx" presStyleIdx="3" presStyleCnt="5"/>
      <dgm:spPr/>
    </dgm:pt>
    <dgm:pt modelId="{A175EA66-3F49-D548-A71B-42F0C6633921}" type="pres">
      <dgm:prSet presAssocID="{A4BF94A4-2395-462F-B8EB-39DCCF9E73C2}" presName="vert1" presStyleCnt="0"/>
      <dgm:spPr/>
    </dgm:pt>
    <dgm:pt modelId="{3541FE1A-E3B8-E74D-A1F9-6A9BAA788F9A}" type="pres">
      <dgm:prSet presAssocID="{1A8937B3-4F9C-0343-8A5B-C58D0E100ABB}" presName="thickLine" presStyleLbl="alignNode1" presStyleIdx="4" presStyleCnt="5"/>
      <dgm:spPr/>
    </dgm:pt>
    <dgm:pt modelId="{5E7FA8D6-F378-2242-830A-D02AD38D940E}" type="pres">
      <dgm:prSet presAssocID="{1A8937B3-4F9C-0343-8A5B-C58D0E100ABB}" presName="horz1" presStyleCnt="0"/>
      <dgm:spPr/>
    </dgm:pt>
    <dgm:pt modelId="{C524195C-B967-7649-8425-6FA8162E325E}" type="pres">
      <dgm:prSet presAssocID="{1A8937B3-4F9C-0343-8A5B-C58D0E100ABB}" presName="tx1" presStyleLbl="revTx" presStyleIdx="4" presStyleCnt="5"/>
      <dgm:spPr/>
    </dgm:pt>
    <dgm:pt modelId="{DDC43BC5-C4F7-FE43-A5BF-1787F5D408ED}" type="pres">
      <dgm:prSet presAssocID="{1A8937B3-4F9C-0343-8A5B-C58D0E100ABB}" presName="vert1" presStyleCnt="0"/>
      <dgm:spPr/>
    </dgm:pt>
  </dgm:ptLst>
  <dgm:cxnLst>
    <dgm:cxn modelId="{85FF0C0B-5830-B749-B8C0-F672426968D6}" type="presOf" srcId="{A4BF94A4-2395-462F-B8EB-39DCCF9E73C2}" destId="{82D72ECF-19C2-B446-8E49-138F16D9319C}" srcOrd="0" destOrd="0" presId="urn:microsoft.com/office/officeart/2008/layout/LinedList"/>
    <dgm:cxn modelId="{AEA4AA30-4603-5E4F-A608-B4D5EF101CF1}" type="presOf" srcId="{63FE2579-64CA-4E11-AB80-3A2C81174DAA}" destId="{18742B05-E2B4-6C4C-93F5-F8DC85470062}" srcOrd="0" destOrd="0" presId="urn:microsoft.com/office/officeart/2008/layout/LinedList"/>
    <dgm:cxn modelId="{41B9043C-6912-4635-9EF6-966C72E0F913}" srcId="{77A55C96-FDDE-4F1B-BCD9-8FD091510377}" destId="{A4BF94A4-2395-462F-B8EB-39DCCF9E73C2}" srcOrd="3" destOrd="0" parTransId="{2E201A79-70CE-4E77-B137-A426721F1B27}" sibTransId="{CBF68BCB-2869-420C-BDE4-7FF1079A9D99}"/>
    <dgm:cxn modelId="{F8E99A5E-E612-3544-AACF-839154DF9FBE}" srcId="{77A55C96-FDDE-4F1B-BCD9-8FD091510377}" destId="{1A8937B3-4F9C-0343-8A5B-C58D0E100ABB}" srcOrd="4" destOrd="0" parTransId="{374222DD-575E-604A-961D-0459D757344A}" sibTransId="{34635B16-3B48-5547-A9E5-E303DEEF1373}"/>
    <dgm:cxn modelId="{F090E273-F5E5-0347-9778-D53BE61BF066}" type="presOf" srcId="{F9A255D3-E75C-4055-A03E-B9579BA113B0}" destId="{05F37495-495F-C541-84B6-418B2C326621}" srcOrd="0" destOrd="0" presId="urn:microsoft.com/office/officeart/2008/layout/LinedList"/>
    <dgm:cxn modelId="{7789127F-C4F3-4A35-8397-AA7A8C67D3D0}" srcId="{77A55C96-FDDE-4F1B-BCD9-8FD091510377}" destId="{F9A255D3-E75C-4055-A03E-B9579BA113B0}" srcOrd="0" destOrd="0" parTransId="{97D31943-2196-48DA-AAD7-DF3E8D24E640}" sibTransId="{0CD0B789-D8A7-4EA9-9D01-685938A92A74}"/>
    <dgm:cxn modelId="{DCD04886-D7B5-0745-B44D-A25A237A0AD3}" type="presOf" srcId="{1A8937B3-4F9C-0343-8A5B-C58D0E100ABB}" destId="{C524195C-B967-7649-8425-6FA8162E325E}" srcOrd="0" destOrd="0" presId="urn:microsoft.com/office/officeart/2008/layout/LinedList"/>
    <dgm:cxn modelId="{E3222A93-4795-3549-A1BF-E2E7B73DADFF}" type="presOf" srcId="{77A55C96-FDDE-4F1B-BCD9-8FD091510377}" destId="{88A3207E-6817-3D4C-8DBB-64EAD5EDFEDC}" srcOrd="0" destOrd="0" presId="urn:microsoft.com/office/officeart/2008/layout/LinedList"/>
    <dgm:cxn modelId="{47709496-3690-4FF5-AB20-6849C7A74547}" srcId="{77A55C96-FDDE-4F1B-BCD9-8FD091510377}" destId="{63FE2579-64CA-4E11-AB80-3A2C81174DAA}" srcOrd="2" destOrd="0" parTransId="{03C3AC07-B07D-425C-84CD-B8FC1DF0F1B7}" sibTransId="{8372FC4F-294E-4A69-BC0E-DCE2EE506D18}"/>
    <dgm:cxn modelId="{18B12D97-9529-44D3-922C-F1A1370E395D}" srcId="{77A55C96-FDDE-4F1B-BCD9-8FD091510377}" destId="{69AE9EEE-A039-438A-865D-5C7D8CF45D98}" srcOrd="1" destOrd="0" parTransId="{05A34A9E-C4E5-458D-835F-87FBA4CA6567}" sibTransId="{E678C79B-AF98-4E18-B3A4-397A7DB7D341}"/>
    <dgm:cxn modelId="{255C1AEF-D9BC-1D4C-8DB3-4D0EA4351B51}" type="presOf" srcId="{69AE9EEE-A039-438A-865D-5C7D8CF45D98}" destId="{36FFF007-3F98-CA43-A6F8-1937676CF66B}" srcOrd="0" destOrd="0" presId="urn:microsoft.com/office/officeart/2008/layout/LinedList"/>
    <dgm:cxn modelId="{48A97506-2B2E-FA46-8908-2256A17664BD}" type="presParOf" srcId="{88A3207E-6817-3D4C-8DBB-64EAD5EDFEDC}" destId="{85B5ACE1-01D3-D641-B549-6D4DC6C19392}" srcOrd="0" destOrd="0" presId="urn:microsoft.com/office/officeart/2008/layout/LinedList"/>
    <dgm:cxn modelId="{4DEE66D8-5F0E-EB4D-A1B7-BFD3396D7361}" type="presParOf" srcId="{88A3207E-6817-3D4C-8DBB-64EAD5EDFEDC}" destId="{0F63A817-E388-5841-9CD2-445D4E6095D4}" srcOrd="1" destOrd="0" presId="urn:microsoft.com/office/officeart/2008/layout/LinedList"/>
    <dgm:cxn modelId="{0B82D800-422B-BA49-B3AB-85919BA46AB7}" type="presParOf" srcId="{0F63A817-E388-5841-9CD2-445D4E6095D4}" destId="{05F37495-495F-C541-84B6-418B2C326621}" srcOrd="0" destOrd="0" presId="urn:microsoft.com/office/officeart/2008/layout/LinedList"/>
    <dgm:cxn modelId="{3EBA1189-23C7-E74F-97F0-91E07983E77E}" type="presParOf" srcId="{0F63A817-E388-5841-9CD2-445D4E6095D4}" destId="{EC83C43E-B5D7-B946-A817-6453A9DB277D}" srcOrd="1" destOrd="0" presId="urn:microsoft.com/office/officeart/2008/layout/LinedList"/>
    <dgm:cxn modelId="{55DD314E-366E-B542-9425-A46A3259382B}" type="presParOf" srcId="{88A3207E-6817-3D4C-8DBB-64EAD5EDFEDC}" destId="{139C347C-E4DE-9744-AAC9-7400AF0D3453}" srcOrd="2" destOrd="0" presId="urn:microsoft.com/office/officeart/2008/layout/LinedList"/>
    <dgm:cxn modelId="{C6CF6BC9-4DFA-0843-BB65-0664533A4115}" type="presParOf" srcId="{88A3207E-6817-3D4C-8DBB-64EAD5EDFEDC}" destId="{A16402CF-C8A9-C042-ABA7-B49B82897E7C}" srcOrd="3" destOrd="0" presId="urn:microsoft.com/office/officeart/2008/layout/LinedList"/>
    <dgm:cxn modelId="{02365207-7953-FC4E-A467-3087774E5D90}" type="presParOf" srcId="{A16402CF-C8A9-C042-ABA7-B49B82897E7C}" destId="{36FFF007-3F98-CA43-A6F8-1937676CF66B}" srcOrd="0" destOrd="0" presId="urn:microsoft.com/office/officeart/2008/layout/LinedList"/>
    <dgm:cxn modelId="{E1811189-152C-4C4F-8FFD-F443A6EC8584}" type="presParOf" srcId="{A16402CF-C8A9-C042-ABA7-B49B82897E7C}" destId="{54ED11A8-6481-464A-9F0E-7A05DBA9F204}" srcOrd="1" destOrd="0" presId="urn:microsoft.com/office/officeart/2008/layout/LinedList"/>
    <dgm:cxn modelId="{F0FB177B-59A8-F647-B6D4-41F3CD0D42B2}" type="presParOf" srcId="{88A3207E-6817-3D4C-8DBB-64EAD5EDFEDC}" destId="{7AD822B2-D7AC-344A-907D-B9FA68A54855}" srcOrd="4" destOrd="0" presId="urn:microsoft.com/office/officeart/2008/layout/LinedList"/>
    <dgm:cxn modelId="{50F8841A-210B-3844-B735-B3654926375D}" type="presParOf" srcId="{88A3207E-6817-3D4C-8DBB-64EAD5EDFEDC}" destId="{6052E7C3-2B51-E240-BEEC-AE29CF1C4060}" srcOrd="5" destOrd="0" presId="urn:microsoft.com/office/officeart/2008/layout/LinedList"/>
    <dgm:cxn modelId="{73B942AD-52C7-C84B-9470-844210F403FF}" type="presParOf" srcId="{6052E7C3-2B51-E240-BEEC-AE29CF1C4060}" destId="{18742B05-E2B4-6C4C-93F5-F8DC85470062}" srcOrd="0" destOrd="0" presId="urn:microsoft.com/office/officeart/2008/layout/LinedList"/>
    <dgm:cxn modelId="{281955E1-18DB-2544-A69B-52C14C6C771D}" type="presParOf" srcId="{6052E7C3-2B51-E240-BEEC-AE29CF1C4060}" destId="{53D1DA05-45C3-5D47-9C02-4D413192E9C4}" srcOrd="1" destOrd="0" presId="urn:microsoft.com/office/officeart/2008/layout/LinedList"/>
    <dgm:cxn modelId="{2570F8BD-C35B-2A43-AFDF-CB4828BA1F95}" type="presParOf" srcId="{88A3207E-6817-3D4C-8DBB-64EAD5EDFEDC}" destId="{23AA6B30-F141-1247-8D08-29EFF10C9E81}" srcOrd="6" destOrd="0" presId="urn:microsoft.com/office/officeart/2008/layout/LinedList"/>
    <dgm:cxn modelId="{5FBB454A-76AF-CE4F-8F92-8D07BB7F0240}" type="presParOf" srcId="{88A3207E-6817-3D4C-8DBB-64EAD5EDFEDC}" destId="{BB77978A-ACB8-2243-A715-CCA9C1423872}" srcOrd="7" destOrd="0" presId="urn:microsoft.com/office/officeart/2008/layout/LinedList"/>
    <dgm:cxn modelId="{3477A7EB-B10F-324A-9B7D-CB01C02E9DA2}" type="presParOf" srcId="{BB77978A-ACB8-2243-A715-CCA9C1423872}" destId="{82D72ECF-19C2-B446-8E49-138F16D9319C}" srcOrd="0" destOrd="0" presId="urn:microsoft.com/office/officeart/2008/layout/LinedList"/>
    <dgm:cxn modelId="{96EC6674-BE4B-D143-8F54-93BF0E905DAA}" type="presParOf" srcId="{BB77978A-ACB8-2243-A715-CCA9C1423872}" destId="{A175EA66-3F49-D548-A71B-42F0C6633921}" srcOrd="1" destOrd="0" presId="urn:microsoft.com/office/officeart/2008/layout/LinedList"/>
    <dgm:cxn modelId="{256FE113-650C-AC41-A009-D1031B80F49A}" type="presParOf" srcId="{88A3207E-6817-3D4C-8DBB-64EAD5EDFEDC}" destId="{3541FE1A-E3B8-E74D-A1F9-6A9BAA788F9A}" srcOrd="8" destOrd="0" presId="urn:microsoft.com/office/officeart/2008/layout/LinedList"/>
    <dgm:cxn modelId="{9960DB0F-EEC2-5443-8779-36E0DA01F142}" type="presParOf" srcId="{88A3207E-6817-3D4C-8DBB-64EAD5EDFEDC}" destId="{5E7FA8D6-F378-2242-830A-D02AD38D940E}" srcOrd="9" destOrd="0" presId="urn:microsoft.com/office/officeart/2008/layout/LinedList"/>
    <dgm:cxn modelId="{9ACB13FC-8BEF-684C-8BFF-C778DCE97F5C}" type="presParOf" srcId="{5E7FA8D6-F378-2242-830A-D02AD38D940E}" destId="{C524195C-B967-7649-8425-6FA8162E325E}" srcOrd="0" destOrd="0" presId="urn:microsoft.com/office/officeart/2008/layout/LinedList"/>
    <dgm:cxn modelId="{9FE31EE6-23CE-AE4A-9D86-4D1C91588D03}" type="presParOf" srcId="{5E7FA8D6-F378-2242-830A-D02AD38D940E}" destId="{DDC43BC5-C4F7-FE43-A5BF-1787F5D408E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F4C55-2443-AA4C-B062-E494655A4FA9}">
      <dsp:nvSpPr>
        <dsp:cNvPr id="0" name=""/>
        <dsp:cNvSpPr/>
      </dsp:nvSpPr>
      <dsp:spPr>
        <a:xfrm>
          <a:off x="978833" y="2785"/>
          <a:ext cx="2571428" cy="1542857"/>
        </a:xfrm>
        <a:prstGeom prst="rect">
          <a:avLst/>
        </a:prstGeom>
        <a:solidFill>
          <a:srgbClr val="00919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Prevent DKA Episodes</a:t>
          </a:r>
          <a:endParaRPr lang="en-US" sz="3100" kern="1200" dirty="0"/>
        </a:p>
      </dsp:txBody>
      <dsp:txXfrm>
        <a:off x="978833" y="2785"/>
        <a:ext cx="2571428" cy="1542857"/>
      </dsp:txXfrm>
    </dsp:sp>
    <dsp:sp modelId="{C61F6D2A-2D96-A149-8071-C745AE8B2513}">
      <dsp:nvSpPr>
        <dsp:cNvPr id="0" name=""/>
        <dsp:cNvSpPr/>
      </dsp:nvSpPr>
      <dsp:spPr>
        <a:xfrm>
          <a:off x="3807405" y="2785"/>
          <a:ext cx="2571428" cy="1542857"/>
        </a:xfrm>
        <a:prstGeom prst="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Effective Therapy for T1D</a:t>
          </a:r>
          <a:endParaRPr lang="en-US" sz="3100" kern="1200" dirty="0"/>
        </a:p>
      </dsp:txBody>
      <dsp:txXfrm>
        <a:off x="3807405" y="2785"/>
        <a:ext cx="2571428" cy="1542857"/>
      </dsp:txXfrm>
    </dsp:sp>
    <dsp:sp modelId="{E11F15F4-0D5E-FE40-A388-B1208557D409}">
      <dsp:nvSpPr>
        <dsp:cNvPr id="0" name=""/>
        <dsp:cNvSpPr/>
      </dsp:nvSpPr>
      <dsp:spPr>
        <a:xfrm>
          <a:off x="6635977" y="2785"/>
          <a:ext cx="2571428" cy="1542857"/>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a:t>Disease Prevention</a:t>
          </a:r>
          <a:endParaRPr lang="en-US" sz="3100" kern="1200"/>
        </a:p>
      </dsp:txBody>
      <dsp:txXfrm>
        <a:off x="6635977" y="2785"/>
        <a:ext cx="2571428" cy="1542857"/>
      </dsp:txXfrm>
    </dsp:sp>
    <dsp:sp modelId="{FA842AA7-D88A-C249-B4A8-7BC48D034B0B}">
      <dsp:nvSpPr>
        <dsp:cNvPr id="0" name=""/>
        <dsp:cNvSpPr/>
      </dsp:nvSpPr>
      <dsp:spPr>
        <a:xfrm>
          <a:off x="2393119" y="1802785"/>
          <a:ext cx="2571428" cy="154285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a:t>Biomarkers</a:t>
          </a:r>
          <a:endParaRPr lang="en-US" sz="3100" kern="1200"/>
        </a:p>
      </dsp:txBody>
      <dsp:txXfrm>
        <a:off x="2393119" y="1802785"/>
        <a:ext cx="2571428" cy="1542857"/>
      </dsp:txXfrm>
    </dsp:sp>
    <dsp:sp modelId="{1E3454A7-F920-6B4B-AC93-5EFFA2066106}">
      <dsp:nvSpPr>
        <dsp:cNvPr id="0" name=""/>
        <dsp:cNvSpPr/>
      </dsp:nvSpPr>
      <dsp:spPr>
        <a:xfrm>
          <a:off x="5221691" y="1802785"/>
          <a:ext cx="2571428" cy="1542857"/>
        </a:xfrm>
        <a:prstGeom prst="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Further Studies </a:t>
          </a:r>
          <a:endParaRPr lang="en-US" sz="3100" kern="1200" dirty="0"/>
        </a:p>
      </dsp:txBody>
      <dsp:txXfrm>
        <a:off x="5221691" y="1802785"/>
        <a:ext cx="2571428" cy="15428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F4C55-2443-AA4C-B062-E494655A4FA9}">
      <dsp:nvSpPr>
        <dsp:cNvPr id="0" name=""/>
        <dsp:cNvSpPr/>
      </dsp:nvSpPr>
      <dsp:spPr>
        <a:xfrm>
          <a:off x="978833" y="2785"/>
          <a:ext cx="2571428" cy="1542857"/>
        </a:xfrm>
        <a:prstGeom prst="rect">
          <a:avLst/>
        </a:prstGeom>
        <a:solidFill>
          <a:srgbClr val="00919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Prevent DKA Episodes</a:t>
          </a:r>
          <a:endParaRPr lang="en-US" sz="3100" kern="1200" dirty="0"/>
        </a:p>
      </dsp:txBody>
      <dsp:txXfrm>
        <a:off x="978833" y="2785"/>
        <a:ext cx="2571428" cy="1542857"/>
      </dsp:txXfrm>
    </dsp:sp>
    <dsp:sp modelId="{C61F6D2A-2D96-A149-8071-C745AE8B2513}">
      <dsp:nvSpPr>
        <dsp:cNvPr id="0" name=""/>
        <dsp:cNvSpPr/>
      </dsp:nvSpPr>
      <dsp:spPr>
        <a:xfrm>
          <a:off x="3807405" y="2785"/>
          <a:ext cx="2571428" cy="1542857"/>
        </a:xfrm>
        <a:prstGeom prst="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Effective Therapy for T1D</a:t>
          </a:r>
          <a:endParaRPr lang="en-US" sz="3100" kern="1200" dirty="0"/>
        </a:p>
      </dsp:txBody>
      <dsp:txXfrm>
        <a:off x="3807405" y="2785"/>
        <a:ext cx="2571428" cy="1542857"/>
      </dsp:txXfrm>
    </dsp:sp>
    <dsp:sp modelId="{E11F15F4-0D5E-FE40-A388-B1208557D409}">
      <dsp:nvSpPr>
        <dsp:cNvPr id="0" name=""/>
        <dsp:cNvSpPr/>
      </dsp:nvSpPr>
      <dsp:spPr>
        <a:xfrm>
          <a:off x="6635977" y="2785"/>
          <a:ext cx="2571428" cy="1542857"/>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a:t>Disease Prevention</a:t>
          </a:r>
          <a:endParaRPr lang="en-US" sz="3100" kern="1200"/>
        </a:p>
      </dsp:txBody>
      <dsp:txXfrm>
        <a:off x="6635977" y="2785"/>
        <a:ext cx="2571428" cy="1542857"/>
      </dsp:txXfrm>
    </dsp:sp>
    <dsp:sp modelId="{FA842AA7-D88A-C249-B4A8-7BC48D034B0B}">
      <dsp:nvSpPr>
        <dsp:cNvPr id="0" name=""/>
        <dsp:cNvSpPr/>
      </dsp:nvSpPr>
      <dsp:spPr>
        <a:xfrm>
          <a:off x="2393119" y="1802785"/>
          <a:ext cx="2571428" cy="154285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a:t>Biomarkers</a:t>
          </a:r>
          <a:endParaRPr lang="en-US" sz="3100" kern="1200"/>
        </a:p>
      </dsp:txBody>
      <dsp:txXfrm>
        <a:off x="2393119" y="1802785"/>
        <a:ext cx="2571428" cy="1542857"/>
      </dsp:txXfrm>
    </dsp:sp>
    <dsp:sp modelId="{1E3454A7-F920-6B4B-AC93-5EFFA2066106}">
      <dsp:nvSpPr>
        <dsp:cNvPr id="0" name=""/>
        <dsp:cNvSpPr/>
      </dsp:nvSpPr>
      <dsp:spPr>
        <a:xfrm>
          <a:off x="5221691" y="1802785"/>
          <a:ext cx="2571428" cy="1542857"/>
        </a:xfrm>
        <a:prstGeom prst="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Further Studies </a:t>
          </a:r>
          <a:endParaRPr lang="en-US" sz="3100" kern="1200" dirty="0"/>
        </a:p>
      </dsp:txBody>
      <dsp:txXfrm>
        <a:off x="5221691" y="1802785"/>
        <a:ext cx="2571428" cy="15428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AEDF7E-920A-7B45-B7F0-1E71ED4656A7}">
      <dsp:nvSpPr>
        <dsp:cNvPr id="0" name=""/>
        <dsp:cNvSpPr/>
      </dsp:nvSpPr>
      <dsp:spPr>
        <a:xfrm>
          <a:off x="0" y="38484"/>
          <a:ext cx="11064766" cy="64759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kern="1200" dirty="0"/>
            <a:t>A screening program for children all over Israel</a:t>
          </a:r>
          <a:endParaRPr lang="en-US" sz="2700" kern="1200" dirty="0"/>
        </a:p>
      </dsp:txBody>
      <dsp:txXfrm>
        <a:off x="31613" y="70097"/>
        <a:ext cx="11001540" cy="584369"/>
      </dsp:txXfrm>
    </dsp:sp>
    <dsp:sp modelId="{044A837D-A5ED-2847-9E0C-68132A646B73}">
      <dsp:nvSpPr>
        <dsp:cNvPr id="0" name=""/>
        <dsp:cNvSpPr/>
      </dsp:nvSpPr>
      <dsp:spPr>
        <a:xfrm>
          <a:off x="0" y="763839"/>
          <a:ext cx="11064766" cy="64759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kern="1200"/>
            <a:t>20,000 children in this part of the study (50,000 children all over)</a:t>
          </a:r>
          <a:endParaRPr lang="en-US" sz="2700" kern="1200"/>
        </a:p>
      </dsp:txBody>
      <dsp:txXfrm>
        <a:off x="31613" y="795452"/>
        <a:ext cx="11001540" cy="584369"/>
      </dsp:txXfrm>
    </dsp:sp>
    <dsp:sp modelId="{BA79A231-95C3-EE42-9631-2FE4757435ED}">
      <dsp:nvSpPr>
        <dsp:cNvPr id="0" name=""/>
        <dsp:cNvSpPr/>
      </dsp:nvSpPr>
      <dsp:spPr>
        <a:xfrm>
          <a:off x="0" y="1489194"/>
          <a:ext cx="11064766" cy="64759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kern="1200"/>
            <a:t>Aged 9-18 months, capillary blood</a:t>
          </a:r>
          <a:endParaRPr lang="en-US" sz="2700" kern="1200"/>
        </a:p>
      </dsp:txBody>
      <dsp:txXfrm>
        <a:off x="31613" y="1520807"/>
        <a:ext cx="11001540" cy="584369"/>
      </dsp:txXfrm>
    </dsp:sp>
    <dsp:sp modelId="{0A9EA376-D41E-1A48-AB35-FA28C81483CF}">
      <dsp:nvSpPr>
        <dsp:cNvPr id="0" name=""/>
        <dsp:cNvSpPr/>
      </dsp:nvSpPr>
      <dsp:spPr>
        <a:xfrm>
          <a:off x="0" y="2214549"/>
          <a:ext cx="11064766" cy="64759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kern="1200" dirty="0"/>
            <a:t>Each child will be evaluated again at ages 2-5 years</a:t>
          </a:r>
          <a:endParaRPr lang="en-US" sz="2700" kern="1200" dirty="0"/>
        </a:p>
      </dsp:txBody>
      <dsp:txXfrm>
        <a:off x="31613" y="2246162"/>
        <a:ext cx="11001540" cy="584369"/>
      </dsp:txXfrm>
    </dsp:sp>
    <dsp:sp modelId="{AA5511D3-3954-A845-ABA2-CD5BE3EF0A64}">
      <dsp:nvSpPr>
        <dsp:cNvPr id="0" name=""/>
        <dsp:cNvSpPr/>
      </dsp:nvSpPr>
      <dsp:spPr>
        <a:xfrm>
          <a:off x="0" y="2939904"/>
          <a:ext cx="11064766" cy="64759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kern="1200" dirty="0"/>
            <a:t>Children with multiple antibodies are followed- education, stress, prevention</a:t>
          </a:r>
          <a:endParaRPr lang="en-US" sz="2700" kern="1200" dirty="0"/>
        </a:p>
      </dsp:txBody>
      <dsp:txXfrm>
        <a:off x="31613" y="2971517"/>
        <a:ext cx="11001540" cy="584369"/>
      </dsp:txXfrm>
    </dsp:sp>
    <dsp:sp modelId="{633BB693-6B3A-E042-A237-1BD86285B014}">
      <dsp:nvSpPr>
        <dsp:cNvPr id="0" name=""/>
        <dsp:cNvSpPr/>
      </dsp:nvSpPr>
      <dsp:spPr>
        <a:xfrm>
          <a:off x="0" y="3703743"/>
          <a:ext cx="11064766" cy="64759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kern="1200" dirty="0">
              <a:solidFill>
                <a:prstClr val="black">
                  <a:hueOff val="0"/>
                  <a:satOff val="0"/>
                  <a:lumOff val="0"/>
                  <a:alphaOff val="0"/>
                </a:prstClr>
              </a:solidFill>
              <a:latin typeface="Calibri" panose="020F0502020204030204"/>
              <a:ea typeface="+mn-ea"/>
              <a:cs typeface="+mn-cs"/>
            </a:rPr>
            <a:t>An</a:t>
          </a:r>
          <a:r>
            <a:rPr lang="en-US" sz="2700" kern="1200" dirty="0">
              <a:solidFill>
                <a:srgbClr val="009193"/>
              </a:solidFill>
              <a:latin typeface="+mj-lt"/>
              <a:cs typeface="Bangla Sangam MN" panose="02000000000000000000" pitchFamily="2" charset="0"/>
            </a:rPr>
            <a:t> </a:t>
          </a:r>
          <a:r>
            <a:rPr lang="en-US" sz="2700" b="0" kern="1200" dirty="0">
              <a:solidFill>
                <a:prstClr val="black">
                  <a:hueOff val="0"/>
                  <a:satOff val="0"/>
                  <a:lumOff val="0"/>
                  <a:alphaOff val="0"/>
                </a:prstClr>
              </a:solidFill>
              <a:latin typeface="Calibri" panose="020F0502020204030204"/>
              <a:ea typeface="+mn-ea"/>
              <a:cs typeface="+mn-cs"/>
            </a:rPr>
            <a:t>innovative</a:t>
          </a:r>
          <a:r>
            <a:rPr lang="en-US" sz="2700" kern="1200" dirty="0">
              <a:solidFill>
                <a:srgbClr val="009193"/>
              </a:solidFill>
              <a:latin typeface="+mj-lt"/>
              <a:cs typeface="Bangla Sangam MN" panose="02000000000000000000" pitchFamily="2" charset="0"/>
            </a:rPr>
            <a:t> </a:t>
          </a:r>
          <a:r>
            <a:rPr lang="en-US" sz="2700" b="0" kern="1200" dirty="0">
              <a:solidFill>
                <a:prstClr val="black">
                  <a:hueOff val="0"/>
                  <a:satOff val="0"/>
                  <a:lumOff val="0"/>
                  <a:alphaOff val="0"/>
                </a:prstClr>
              </a:solidFill>
              <a:latin typeface="Calibri" panose="020F0502020204030204"/>
              <a:ea typeface="+mn-ea"/>
              <a:cs typeface="+mn-cs"/>
            </a:rPr>
            <a:t>screening</a:t>
          </a:r>
          <a:r>
            <a:rPr lang="en-US" sz="2700" kern="1200" dirty="0">
              <a:solidFill>
                <a:srgbClr val="009193"/>
              </a:solidFill>
              <a:latin typeface="+mj-lt"/>
              <a:cs typeface="Bangla Sangam MN" panose="02000000000000000000" pitchFamily="2" charset="0"/>
            </a:rPr>
            <a:t> </a:t>
          </a:r>
          <a:r>
            <a:rPr lang="en-US" sz="2700" b="0" kern="1200" dirty="0">
              <a:solidFill>
                <a:prstClr val="black">
                  <a:hueOff val="0"/>
                  <a:satOff val="0"/>
                  <a:lumOff val="0"/>
                  <a:alphaOff val="0"/>
                </a:prstClr>
              </a:solidFill>
              <a:latin typeface="Calibri" panose="020F0502020204030204"/>
              <a:ea typeface="+mn-ea"/>
              <a:cs typeface="+mn-cs"/>
            </a:rPr>
            <a:t>technology</a:t>
          </a:r>
        </a:p>
      </dsp:txBody>
      <dsp:txXfrm>
        <a:off x="31613" y="3735356"/>
        <a:ext cx="11001540" cy="5843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1540BA-6574-2D4A-BF8E-62F48B097001}">
      <dsp:nvSpPr>
        <dsp:cNvPr id="0" name=""/>
        <dsp:cNvSpPr/>
      </dsp:nvSpPr>
      <dsp:spPr>
        <a:xfrm rot="4396374">
          <a:off x="1505952" y="1034344"/>
          <a:ext cx="4487147" cy="3129225"/>
        </a:xfrm>
        <a:prstGeom prst="swooshArrow">
          <a:avLst>
            <a:gd name="adj1" fmla="val 16310"/>
            <a:gd name="adj2" fmla="val 3137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5B2724-48EF-AB46-9085-422268B4588A}">
      <dsp:nvSpPr>
        <dsp:cNvPr id="0" name=""/>
        <dsp:cNvSpPr/>
      </dsp:nvSpPr>
      <dsp:spPr>
        <a:xfrm>
          <a:off x="3035332" y="1343140"/>
          <a:ext cx="113314" cy="113314"/>
        </a:xfrm>
        <a:prstGeom prst="ellipse">
          <a:avLst/>
        </a:prstGeom>
        <a:solidFill>
          <a:srgbClr val="C00000"/>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sp>
    <dsp:sp modelId="{11A74C2B-6560-0E4D-B3B8-BD1343F79BA1}">
      <dsp:nvSpPr>
        <dsp:cNvPr id="0" name=""/>
        <dsp:cNvSpPr/>
      </dsp:nvSpPr>
      <dsp:spPr>
        <a:xfrm>
          <a:off x="3675144" y="1834343"/>
          <a:ext cx="113314" cy="113314"/>
        </a:xfrm>
        <a:prstGeom prst="ellipse">
          <a:avLst/>
        </a:prstGeom>
        <a:solidFill>
          <a:srgbClr val="C00000"/>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sp>
    <dsp:sp modelId="{2187166F-6D4C-AB4E-9BAA-4F63CA257C11}">
      <dsp:nvSpPr>
        <dsp:cNvPr id="0" name=""/>
        <dsp:cNvSpPr/>
      </dsp:nvSpPr>
      <dsp:spPr>
        <a:xfrm>
          <a:off x="4250345" y="2409233"/>
          <a:ext cx="113314" cy="113314"/>
        </a:xfrm>
        <a:prstGeom prst="ellipse">
          <a:avLst/>
        </a:prstGeom>
        <a:solidFill>
          <a:srgbClr val="C00000"/>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sp>
    <dsp:sp modelId="{3F005923-182E-C04F-9F8E-60F46D1C5807}">
      <dsp:nvSpPr>
        <dsp:cNvPr id="0" name=""/>
        <dsp:cNvSpPr/>
      </dsp:nvSpPr>
      <dsp:spPr>
        <a:xfrm>
          <a:off x="727709" y="213068"/>
          <a:ext cx="2115550" cy="684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b" anchorCtr="0">
          <a:noAutofit/>
        </a:bodyPr>
        <a:lstStyle/>
        <a:p>
          <a:pPr marL="0" lvl="0" indent="0" algn="ctr" defTabSz="844550" rtl="0">
            <a:lnSpc>
              <a:spcPct val="90000"/>
            </a:lnSpc>
            <a:spcBef>
              <a:spcPct val="0"/>
            </a:spcBef>
            <a:spcAft>
              <a:spcPts val="0"/>
            </a:spcAft>
            <a:buNone/>
          </a:pPr>
          <a:r>
            <a:rPr lang="en-US" sz="1900" b="1" kern="1200" dirty="0">
              <a:latin typeface="Bangla Sangam MN" panose="02000000000000000000" pitchFamily="2" charset="0"/>
              <a:cs typeface="Bangla Sangam MN" panose="02000000000000000000" pitchFamily="2" charset="0"/>
            </a:rPr>
            <a:t>Enrollment</a:t>
          </a:r>
        </a:p>
        <a:p>
          <a:pPr marL="0" lvl="0" indent="0" algn="ctr" defTabSz="844550" rtl="0">
            <a:lnSpc>
              <a:spcPct val="90000"/>
            </a:lnSpc>
            <a:spcBef>
              <a:spcPct val="0"/>
            </a:spcBef>
            <a:spcAft>
              <a:spcPts val="0"/>
            </a:spcAft>
            <a:buNone/>
          </a:pPr>
          <a:r>
            <a:rPr lang="en-US" sz="1900" b="1" kern="1200" dirty="0">
              <a:latin typeface="Bangla Sangam MN" panose="02000000000000000000" pitchFamily="2" charset="0"/>
              <a:cs typeface="Bangla Sangam MN" panose="02000000000000000000" pitchFamily="2" charset="0"/>
            </a:rPr>
            <a:t>Community clinics</a:t>
          </a:r>
        </a:p>
      </dsp:txBody>
      <dsp:txXfrm>
        <a:off x="727709" y="213068"/>
        <a:ext cx="2115550" cy="684037"/>
      </dsp:txXfrm>
    </dsp:sp>
    <dsp:sp modelId="{C56ADF6D-E80A-B548-A162-BFEDD95E6BB7}">
      <dsp:nvSpPr>
        <dsp:cNvPr id="0" name=""/>
        <dsp:cNvSpPr/>
      </dsp:nvSpPr>
      <dsp:spPr>
        <a:xfrm>
          <a:off x="3576128" y="1079980"/>
          <a:ext cx="1946089" cy="603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rtl="0">
            <a:lnSpc>
              <a:spcPct val="90000"/>
            </a:lnSpc>
            <a:spcBef>
              <a:spcPct val="0"/>
            </a:spcBef>
            <a:spcAft>
              <a:spcPts val="0"/>
            </a:spcAft>
            <a:buNone/>
          </a:pPr>
          <a:r>
            <a:rPr lang="en-US" sz="1900" b="1" kern="1200" dirty="0">
              <a:latin typeface="Bangla Sangam MN" panose="02000000000000000000" pitchFamily="2" charset="0"/>
              <a:cs typeface="Bangla Sangam MN" panose="02000000000000000000" pitchFamily="2" charset="0"/>
            </a:rPr>
            <a:t>Central HMO labs</a:t>
          </a:r>
        </a:p>
      </dsp:txBody>
      <dsp:txXfrm>
        <a:off x="3576128" y="1079980"/>
        <a:ext cx="1946089" cy="603789"/>
      </dsp:txXfrm>
    </dsp:sp>
    <dsp:sp modelId="{4915EA50-271E-9D4C-AA4C-776502D9DE26}">
      <dsp:nvSpPr>
        <dsp:cNvPr id="0" name=""/>
        <dsp:cNvSpPr/>
      </dsp:nvSpPr>
      <dsp:spPr>
        <a:xfrm>
          <a:off x="2586972" y="1901825"/>
          <a:ext cx="1134294" cy="626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rtl="0">
            <a:lnSpc>
              <a:spcPct val="90000"/>
            </a:lnSpc>
            <a:spcBef>
              <a:spcPct val="0"/>
            </a:spcBef>
            <a:spcAft>
              <a:spcPts val="0"/>
            </a:spcAft>
            <a:buNone/>
          </a:pPr>
          <a:r>
            <a:rPr lang="en-US" sz="1900" b="1" kern="1200" dirty="0">
              <a:latin typeface="Bangla Sangam MN" panose="02000000000000000000" pitchFamily="2" charset="0"/>
              <a:cs typeface="Bangla Sangam MN" panose="02000000000000000000" pitchFamily="2" charset="0"/>
            </a:rPr>
            <a:t>Study lab</a:t>
          </a:r>
        </a:p>
      </dsp:txBody>
      <dsp:txXfrm>
        <a:off x="2586972" y="1901825"/>
        <a:ext cx="1134294" cy="626718"/>
      </dsp:txXfrm>
    </dsp:sp>
    <dsp:sp modelId="{49FCEA6F-E88B-3748-805A-5822B9C9C815}">
      <dsp:nvSpPr>
        <dsp:cNvPr id="0" name=""/>
        <dsp:cNvSpPr/>
      </dsp:nvSpPr>
      <dsp:spPr>
        <a:xfrm>
          <a:off x="4666594" y="3041819"/>
          <a:ext cx="113314" cy="113314"/>
        </a:xfrm>
        <a:prstGeom prst="ellipse">
          <a:avLst/>
        </a:prstGeom>
        <a:solidFill>
          <a:srgbClr val="C00000"/>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sp>
    <dsp:sp modelId="{23B02086-4FB7-E446-A74B-5C2CD84CA87B}">
      <dsp:nvSpPr>
        <dsp:cNvPr id="0" name=""/>
        <dsp:cNvSpPr/>
      </dsp:nvSpPr>
      <dsp:spPr>
        <a:xfrm>
          <a:off x="4807301" y="2050057"/>
          <a:ext cx="2115550" cy="8316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l" defTabSz="844550" rtl="0">
            <a:lnSpc>
              <a:spcPct val="90000"/>
            </a:lnSpc>
            <a:spcBef>
              <a:spcPct val="0"/>
            </a:spcBef>
            <a:spcAft>
              <a:spcPct val="35000"/>
            </a:spcAft>
            <a:buNone/>
          </a:pPr>
          <a:endParaRPr lang="en-US" sz="1900" kern="1200" dirty="0"/>
        </a:p>
      </dsp:txBody>
      <dsp:txXfrm>
        <a:off x="4807301" y="2050057"/>
        <a:ext cx="2115550" cy="831666"/>
      </dsp:txXfrm>
    </dsp:sp>
    <dsp:sp modelId="{67C09BB7-5F09-274E-9438-E11D67865F1D}">
      <dsp:nvSpPr>
        <dsp:cNvPr id="0" name=""/>
        <dsp:cNvSpPr/>
      </dsp:nvSpPr>
      <dsp:spPr>
        <a:xfrm>
          <a:off x="4829394" y="2270344"/>
          <a:ext cx="1803129" cy="568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rtl="0">
            <a:lnSpc>
              <a:spcPct val="90000"/>
            </a:lnSpc>
            <a:spcBef>
              <a:spcPct val="0"/>
            </a:spcBef>
            <a:spcAft>
              <a:spcPct val="35000"/>
            </a:spcAft>
            <a:buNone/>
          </a:pPr>
          <a:r>
            <a:rPr lang="en-US" sz="1900" b="1" kern="1200" dirty="0">
              <a:latin typeface="Bangla Sangam MN" panose="02000000000000000000" pitchFamily="2" charset="0"/>
              <a:cs typeface="Bangla Sangam MN" panose="02000000000000000000" pitchFamily="2" charset="0"/>
            </a:rPr>
            <a:t>Research center</a:t>
          </a:r>
        </a:p>
      </dsp:txBody>
      <dsp:txXfrm>
        <a:off x="4829394" y="2270344"/>
        <a:ext cx="1803129" cy="568144"/>
      </dsp:txXfrm>
    </dsp:sp>
    <dsp:sp modelId="{F699EFB7-84DB-1F42-B49A-F14673A318F7}">
      <dsp:nvSpPr>
        <dsp:cNvPr id="0" name=""/>
        <dsp:cNvSpPr/>
      </dsp:nvSpPr>
      <dsp:spPr>
        <a:xfrm>
          <a:off x="4313692" y="4520842"/>
          <a:ext cx="2174500" cy="626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t" anchorCtr="0">
          <a:noAutofit/>
        </a:bodyPr>
        <a:lstStyle/>
        <a:p>
          <a:pPr marL="0" lvl="0" indent="0" algn="ctr" defTabSz="844550" rtl="0">
            <a:lnSpc>
              <a:spcPct val="90000"/>
            </a:lnSpc>
            <a:spcBef>
              <a:spcPct val="0"/>
            </a:spcBef>
            <a:spcAft>
              <a:spcPts val="0"/>
            </a:spcAft>
            <a:buNone/>
          </a:pPr>
          <a:r>
            <a:rPr lang="en-US" sz="1900" b="1" kern="1200" dirty="0">
              <a:latin typeface="Bangla Sangam MN" panose="02000000000000000000" pitchFamily="2" charset="0"/>
              <a:cs typeface="Bangla Sangam MN" panose="02000000000000000000" pitchFamily="2" charset="0"/>
            </a:rPr>
            <a:t>Follow up </a:t>
          </a:r>
        </a:p>
        <a:p>
          <a:pPr marL="0" lvl="0" indent="0" algn="ctr" defTabSz="844550" rtl="0">
            <a:lnSpc>
              <a:spcPct val="90000"/>
            </a:lnSpc>
            <a:spcBef>
              <a:spcPct val="0"/>
            </a:spcBef>
            <a:spcAft>
              <a:spcPts val="0"/>
            </a:spcAft>
            <a:buNone/>
          </a:pPr>
          <a:r>
            <a:rPr lang="en-US" sz="1900" b="1" kern="1200" dirty="0">
              <a:latin typeface="Bangla Sangam MN" panose="02000000000000000000" pitchFamily="2" charset="0"/>
              <a:cs typeface="Bangla Sangam MN" panose="02000000000000000000" pitchFamily="2" charset="0"/>
            </a:rPr>
            <a:t>Diabetes centers</a:t>
          </a:r>
        </a:p>
      </dsp:txBody>
      <dsp:txXfrm>
        <a:off x="4313692" y="4520842"/>
        <a:ext cx="2174500" cy="6267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ADCA1-7417-4A4B-8BFE-7D440582ED0C}">
      <dsp:nvSpPr>
        <dsp:cNvPr id="0" name=""/>
        <dsp:cNvSpPr/>
      </dsp:nvSpPr>
      <dsp:spPr>
        <a:xfrm>
          <a:off x="0" y="167489"/>
          <a:ext cx="5756975" cy="169094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kern="1200" dirty="0"/>
            <a:t>An Israeli network dedicated to the study, prevention, and early treatment of type 1 diabetes </a:t>
          </a:r>
          <a:endParaRPr lang="en-US" sz="2400" kern="1200" dirty="0"/>
        </a:p>
      </dsp:txBody>
      <dsp:txXfrm>
        <a:off x="82545" y="250034"/>
        <a:ext cx="5591885" cy="1525852"/>
      </dsp:txXfrm>
    </dsp:sp>
    <dsp:sp modelId="{441C768B-AC4B-9143-B503-CF5D94DF4080}">
      <dsp:nvSpPr>
        <dsp:cNvPr id="0" name=""/>
        <dsp:cNvSpPr/>
      </dsp:nvSpPr>
      <dsp:spPr>
        <a:xfrm>
          <a:off x="0" y="1927552"/>
          <a:ext cx="5756975" cy="1690942"/>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kern="1200" dirty="0"/>
            <a:t>The goal of the Israeli prevention network (IPN) is to develop a primary prevention approach that is safe enough for administration to all children </a:t>
          </a:r>
          <a:endParaRPr lang="en-US" sz="2400" kern="1200" dirty="0"/>
        </a:p>
      </dsp:txBody>
      <dsp:txXfrm>
        <a:off x="82545" y="2010097"/>
        <a:ext cx="5591885" cy="1525852"/>
      </dsp:txXfrm>
    </dsp:sp>
    <dsp:sp modelId="{DAE1144D-F31F-A244-96D6-DBFFCD5E4B19}">
      <dsp:nvSpPr>
        <dsp:cNvPr id="0" name=""/>
        <dsp:cNvSpPr/>
      </dsp:nvSpPr>
      <dsp:spPr>
        <a:xfrm>
          <a:off x="0" y="3687614"/>
          <a:ext cx="5756975" cy="1690942"/>
        </a:xfrm>
        <a:prstGeom prst="roundRect">
          <a:avLst/>
        </a:prstGeom>
        <a:solidFill>
          <a:srgbClr val="00919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kern="1200"/>
            <a:t>A comprehensive and intensive effort of Israeli clinicians, academia, industry, funders, regulatory authorities, health care providers, and the diabetes community</a:t>
          </a:r>
          <a:endParaRPr lang="en-US" sz="2400" kern="1200"/>
        </a:p>
      </dsp:txBody>
      <dsp:txXfrm>
        <a:off x="82545" y="3770159"/>
        <a:ext cx="5591885" cy="15258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B5ACE1-01D3-D641-B549-6D4DC6C19392}">
      <dsp:nvSpPr>
        <dsp:cNvPr id="0" name=""/>
        <dsp:cNvSpPr/>
      </dsp:nvSpPr>
      <dsp:spPr>
        <a:xfrm>
          <a:off x="0" y="677"/>
          <a:ext cx="551104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F37495-495F-C541-84B6-418B2C326621}">
      <dsp:nvSpPr>
        <dsp:cNvPr id="0" name=""/>
        <dsp:cNvSpPr/>
      </dsp:nvSpPr>
      <dsp:spPr>
        <a:xfrm>
          <a:off x="0" y="677"/>
          <a:ext cx="5511042" cy="1108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b="0" kern="1200" dirty="0"/>
            <a:t>An ongoing general population screening program</a:t>
          </a:r>
          <a:endParaRPr lang="en-US" sz="3100" kern="1200" dirty="0"/>
        </a:p>
      </dsp:txBody>
      <dsp:txXfrm>
        <a:off x="0" y="677"/>
        <a:ext cx="5511042" cy="1108938"/>
      </dsp:txXfrm>
    </dsp:sp>
    <dsp:sp modelId="{139C347C-E4DE-9744-AAC9-7400AF0D3453}">
      <dsp:nvSpPr>
        <dsp:cNvPr id="0" name=""/>
        <dsp:cNvSpPr/>
      </dsp:nvSpPr>
      <dsp:spPr>
        <a:xfrm>
          <a:off x="0" y="1109615"/>
          <a:ext cx="551104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FFF007-3F98-CA43-A6F8-1937676CF66B}">
      <dsp:nvSpPr>
        <dsp:cNvPr id="0" name=""/>
        <dsp:cNvSpPr/>
      </dsp:nvSpPr>
      <dsp:spPr>
        <a:xfrm>
          <a:off x="0" y="1109615"/>
          <a:ext cx="5511042" cy="1108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b="0" kern="1200" dirty="0"/>
            <a:t>A model for a national screening program </a:t>
          </a:r>
          <a:endParaRPr lang="en-US" sz="3100" kern="1200" dirty="0"/>
        </a:p>
      </dsp:txBody>
      <dsp:txXfrm>
        <a:off x="0" y="1109615"/>
        <a:ext cx="5511042" cy="1108938"/>
      </dsp:txXfrm>
    </dsp:sp>
    <dsp:sp modelId="{7AD822B2-D7AC-344A-907D-B9FA68A54855}">
      <dsp:nvSpPr>
        <dsp:cNvPr id="0" name=""/>
        <dsp:cNvSpPr/>
      </dsp:nvSpPr>
      <dsp:spPr>
        <a:xfrm>
          <a:off x="0" y="2218554"/>
          <a:ext cx="551104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742B05-E2B4-6C4C-93F5-F8DC85470062}">
      <dsp:nvSpPr>
        <dsp:cNvPr id="0" name=""/>
        <dsp:cNvSpPr/>
      </dsp:nvSpPr>
      <dsp:spPr>
        <a:xfrm>
          <a:off x="0" y="2218554"/>
          <a:ext cx="5511042" cy="1108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b="0" kern="1200"/>
            <a:t>Screening at a young age &amp; Two screens for a child</a:t>
          </a:r>
          <a:endParaRPr lang="en-US" sz="3100" kern="1200"/>
        </a:p>
      </dsp:txBody>
      <dsp:txXfrm>
        <a:off x="0" y="2218554"/>
        <a:ext cx="5511042" cy="1108938"/>
      </dsp:txXfrm>
    </dsp:sp>
    <dsp:sp modelId="{23AA6B30-F141-1247-8D08-29EFF10C9E81}">
      <dsp:nvSpPr>
        <dsp:cNvPr id="0" name=""/>
        <dsp:cNvSpPr/>
      </dsp:nvSpPr>
      <dsp:spPr>
        <a:xfrm>
          <a:off x="0" y="3327492"/>
          <a:ext cx="551104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D72ECF-19C2-B446-8E49-138F16D9319C}">
      <dsp:nvSpPr>
        <dsp:cNvPr id="0" name=""/>
        <dsp:cNvSpPr/>
      </dsp:nvSpPr>
      <dsp:spPr>
        <a:xfrm>
          <a:off x="0" y="3327492"/>
          <a:ext cx="5511042" cy="1108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b="0" kern="1200" dirty="0"/>
            <a:t>A promising screening technology</a:t>
          </a:r>
        </a:p>
      </dsp:txBody>
      <dsp:txXfrm>
        <a:off x="0" y="3327492"/>
        <a:ext cx="5511042" cy="1108938"/>
      </dsp:txXfrm>
    </dsp:sp>
    <dsp:sp modelId="{3541FE1A-E3B8-E74D-A1F9-6A9BAA788F9A}">
      <dsp:nvSpPr>
        <dsp:cNvPr id="0" name=""/>
        <dsp:cNvSpPr/>
      </dsp:nvSpPr>
      <dsp:spPr>
        <a:xfrm>
          <a:off x="0" y="4436431"/>
          <a:ext cx="551104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24195C-B967-7649-8425-6FA8162E325E}">
      <dsp:nvSpPr>
        <dsp:cNvPr id="0" name=""/>
        <dsp:cNvSpPr/>
      </dsp:nvSpPr>
      <dsp:spPr>
        <a:xfrm>
          <a:off x="0" y="4436431"/>
          <a:ext cx="5511042" cy="1108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rtl="0">
            <a:lnSpc>
              <a:spcPct val="90000"/>
            </a:lnSpc>
            <a:spcBef>
              <a:spcPct val="0"/>
            </a:spcBef>
            <a:spcAft>
              <a:spcPct val="35000"/>
            </a:spcAft>
            <a:buNone/>
          </a:pPr>
          <a:r>
            <a:rPr lang="en-US" sz="3100" kern="1200" dirty="0"/>
            <a:t>The Israeli prevention network</a:t>
          </a:r>
        </a:p>
      </dsp:txBody>
      <dsp:txXfrm>
        <a:off x="0" y="4436431"/>
        <a:ext cx="5511042" cy="110893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A1344E-9813-0F43-B0B1-C256D42705C4}" type="datetimeFigureOut">
              <a:rPr lang="en-IL" smtClean="0"/>
              <a:t>05/11/2022</a:t>
            </a:fld>
            <a:endParaRPr lang="en-I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C59A3D-AA13-5348-9C4C-9BC939813560}" type="slidenum">
              <a:rPr lang="en-IL" smtClean="0"/>
              <a:t>‹#›</a:t>
            </a:fld>
            <a:endParaRPr lang="en-IL"/>
          </a:p>
        </p:txBody>
      </p:sp>
    </p:spTree>
    <p:extLst>
      <p:ext uri="{BB962C8B-B14F-4D97-AF65-F5344CB8AC3E}">
        <p14:creationId xmlns:p14="http://schemas.microsoft.com/office/powerpoint/2010/main" val="126086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L" dirty="0"/>
              <a:t>I</a:t>
            </a:r>
            <a:r>
              <a:rPr lang="en-IL" baseline="0" dirty="0"/>
              <a:t> will shortly present the ADIR study</a:t>
            </a:r>
          </a:p>
          <a:p>
            <a:r>
              <a:rPr lang="en-IL" baseline="0" dirty="0"/>
              <a:t>ADIR stansd for Antibody Detection Israeli Research. ADIR in hebrew means great or owsome which exactly  what we think of this study</a:t>
            </a:r>
            <a:endParaRPr lang="en-IL" dirty="0"/>
          </a:p>
        </p:txBody>
      </p:sp>
      <p:sp>
        <p:nvSpPr>
          <p:cNvPr id="4" name="Slide Number Placeholder 3"/>
          <p:cNvSpPr>
            <a:spLocks noGrp="1"/>
          </p:cNvSpPr>
          <p:nvPr>
            <p:ph type="sldNum" sz="quarter" idx="5"/>
          </p:nvPr>
        </p:nvSpPr>
        <p:spPr/>
        <p:txBody>
          <a:bodyPr/>
          <a:lstStyle/>
          <a:p>
            <a:fld id="{92C59A3D-AA13-5348-9C4C-9BC939813560}" type="slidenum">
              <a:rPr lang="en-IL" smtClean="0"/>
              <a:t>1</a:t>
            </a:fld>
            <a:endParaRPr lang="en-IL"/>
          </a:p>
        </p:txBody>
      </p:sp>
    </p:spTree>
    <p:extLst>
      <p:ext uri="{BB962C8B-B14F-4D97-AF65-F5344CB8AC3E}">
        <p14:creationId xmlns:p14="http://schemas.microsoft.com/office/powerpoint/2010/main" val="41710976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a:p>
        </p:txBody>
      </p:sp>
      <p:sp>
        <p:nvSpPr>
          <p:cNvPr id="4" name="Slide Number Placeholder 3"/>
          <p:cNvSpPr>
            <a:spLocks noGrp="1"/>
          </p:cNvSpPr>
          <p:nvPr>
            <p:ph type="sldNum" sz="quarter" idx="5"/>
          </p:nvPr>
        </p:nvSpPr>
        <p:spPr/>
        <p:txBody>
          <a:bodyPr/>
          <a:lstStyle/>
          <a:p>
            <a:fld id="{92C59A3D-AA13-5348-9C4C-9BC939813560}" type="slidenum">
              <a:rPr lang="en-IL" smtClean="0"/>
              <a:t>10</a:t>
            </a:fld>
            <a:endParaRPr lang="en-IL"/>
          </a:p>
        </p:txBody>
      </p:sp>
    </p:spTree>
    <p:extLst>
      <p:ext uri="{BB962C8B-B14F-4D97-AF65-F5344CB8AC3E}">
        <p14:creationId xmlns:p14="http://schemas.microsoft.com/office/powerpoint/2010/main" val="798583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a:p>
        </p:txBody>
      </p:sp>
      <p:sp>
        <p:nvSpPr>
          <p:cNvPr id="4" name="Slide Number Placeholder 3"/>
          <p:cNvSpPr>
            <a:spLocks noGrp="1"/>
          </p:cNvSpPr>
          <p:nvPr>
            <p:ph type="sldNum" sz="quarter" idx="5"/>
          </p:nvPr>
        </p:nvSpPr>
        <p:spPr/>
        <p:txBody>
          <a:bodyPr/>
          <a:lstStyle/>
          <a:p>
            <a:fld id="{92C59A3D-AA13-5348-9C4C-9BC939813560}" type="slidenum">
              <a:rPr lang="en-IL" smtClean="0"/>
              <a:t>11</a:t>
            </a:fld>
            <a:endParaRPr lang="en-IL"/>
          </a:p>
        </p:txBody>
      </p:sp>
    </p:spTree>
    <p:extLst>
      <p:ext uri="{BB962C8B-B14F-4D97-AF65-F5344CB8AC3E}">
        <p14:creationId xmlns:p14="http://schemas.microsoft.com/office/powerpoint/2010/main" val="1151285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a:p>
        </p:txBody>
      </p:sp>
      <p:sp>
        <p:nvSpPr>
          <p:cNvPr id="4" name="Slide Number Placeholder 3"/>
          <p:cNvSpPr>
            <a:spLocks noGrp="1"/>
          </p:cNvSpPr>
          <p:nvPr>
            <p:ph type="sldNum" sz="quarter" idx="5"/>
          </p:nvPr>
        </p:nvSpPr>
        <p:spPr/>
        <p:txBody>
          <a:bodyPr/>
          <a:lstStyle/>
          <a:p>
            <a:fld id="{92C59A3D-AA13-5348-9C4C-9BC939813560}" type="slidenum">
              <a:rPr lang="en-IL" smtClean="0"/>
              <a:t>12</a:t>
            </a:fld>
            <a:endParaRPr lang="en-IL"/>
          </a:p>
        </p:txBody>
      </p:sp>
    </p:spTree>
    <p:extLst>
      <p:ext uri="{BB962C8B-B14F-4D97-AF65-F5344CB8AC3E}">
        <p14:creationId xmlns:p14="http://schemas.microsoft.com/office/powerpoint/2010/main" val="20487749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a:p>
        </p:txBody>
      </p:sp>
      <p:sp>
        <p:nvSpPr>
          <p:cNvPr id="4" name="Slide Number Placeholder 3"/>
          <p:cNvSpPr>
            <a:spLocks noGrp="1"/>
          </p:cNvSpPr>
          <p:nvPr>
            <p:ph type="sldNum" sz="quarter" idx="5"/>
          </p:nvPr>
        </p:nvSpPr>
        <p:spPr/>
        <p:txBody>
          <a:bodyPr/>
          <a:lstStyle/>
          <a:p>
            <a:fld id="{92C59A3D-AA13-5348-9C4C-9BC939813560}" type="slidenum">
              <a:rPr lang="en-IL" smtClean="0"/>
              <a:t>13</a:t>
            </a:fld>
            <a:endParaRPr lang="en-IL"/>
          </a:p>
        </p:txBody>
      </p:sp>
    </p:spTree>
    <p:extLst>
      <p:ext uri="{BB962C8B-B14F-4D97-AF65-F5344CB8AC3E}">
        <p14:creationId xmlns:p14="http://schemas.microsoft.com/office/powerpoint/2010/main" val="3839063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a:p>
        </p:txBody>
      </p:sp>
      <p:sp>
        <p:nvSpPr>
          <p:cNvPr id="4" name="Slide Number Placeholder 3"/>
          <p:cNvSpPr>
            <a:spLocks noGrp="1"/>
          </p:cNvSpPr>
          <p:nvPr>
            <p:ph type="sldNum" sz="quarter" idx="5"/>
          </p:nvPr>
        </p:nvSpPr>
        <p:spPr/>
        <p:txBody>
          <a:bodyPr/>
          <a:lstStyle/>
          <a:p>
            <a:fld id="{92C59A3D-AA13-5348-9C4C-9BC939813560}" type="slidenum">
              <a:rPr lang="en-IL" smtClean="0"/>
              <a:t>14</a:t>
            </a:fld>
            <a:endParaRPr lang="en-IL"/>
          </a:p>
        </p:txBody>
      </p:sp>
    </p:spTree>
    <p:extLst>
      <p:ext uri="{BB962C8B-B14F-4D97-AF65-F5344CB8AC3E}">
        <p14:creationId xmlns:p14="http://schemas.microsoft.com/office/powerpoint/2010/main" val="16612927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a:p>
        </p:txBody>
      </p:sp>
      <p:sp>
        <p:nvSpPr>
          <p:cNvPr id="4" name="Slide Number Placeholder 3"/>
          <p:cNvSpPr>
            <a:spLocks noGrp="1"/>
          </p:cNvSpPr>
          <p:nvPr>
            <p:ph type="sldNum" sz="quarter" idx="5"/>
          </p:nvPr>
        </p:nvSpPr>
        <p:spPr/>
        <p:txBody>
          <a:bodyPr/>
          <a:lstStyle/>
          <a:p>
            <a:fld id="{92C59A3D-AA13-5348-9C4C-9BC939813560}" type="slidenum">
              <a:rPr lang="en-IL" smtClean="0"/>
              <a:t>15</a:t>
            </a:fld>
            <a:endParaRPr lang="en-IL"/>
          </a:p>
        </p:txBody>
      </p:sp>
    </p:spTree>
    <p:extLst>
      <p:ext uri="{BB962C8B-B14F-4D97-AF65-F5344CB8AC3E}">
        <p14:creationId xmlns:p14="http://schemas.microsoft.com/office/powerpoint/2010/main" val="281643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a general</a:t>
            </a:r>
            <a:r>
              <a:rPr lang="en-US" baseline="0" dirty="0"/>
              <a:t> </a:t>
            </a:r>
            <a:r>
              <a:rPr lang="en-US" dirty="0"/>
              <a:t> population screening</a:t>
            </a:r>
            <a:r>
              <a:rPr lang="en-US" baseline="0" dirty="0"/>
              <a:t> program based on detection of islet autoantibodies. </a:t>
            </a:r>
            <a:r>
              <a:rPr lang="en-US" dirty="0"/>
              <a:t>L</a:t>
            </a:r>
            <a:r>
              <a:rPr lang="en-IL" dirty="0"/>
              <a:t>ooking at our ability to predict and</a:t>
            </a:r>
            <a:r>
              <a:rPr lang="en-IL" baseline="0" dirty="0"/>
              <a:t> prevent </a:t>
            </a:r>
            <a:r>
              <a:rPr lang="en-IL" dirty="0"/>
              <a:t>diabetes, one </a:t>
            </a:r>
            <a:r>
              <a:rPr lang="en-US" dirty="0"/>
              <a:t>must</a:t>
            </a:r>
            <a:r>
              <a:rPr lang="en-IL" dirty="0"/>
              <a:t> remember that almost </a:t>
            </a:r>
            <a:r>
              <a:rPr lang="en-US" dirty="0"/>
              <a:t>all</a:t>
            </a:r>
            <a:r>
              <a:rPr lang="en-IL" dirty="0"/>
              <a:t> the children diagnosed, have no family history of type 1 diabetes. </a:t>
            </a:r>
            <a:r>
              <a:rPr lang="en-US" dirty="0"/>
              <a:t>So,</a:t>
            </a:r>
            <a:r>
              <a:rPr lang="en-IL" dirty="0"/>
              <a:t> in order to efficiantly detect children at risk for developing dibetes a general population screening program is warented.   </a:t>
            </a:r>
            <a:r>
              <a:rPr lang="en-US" dirty="0"/>
              <a:t>S</a:t>
            </a:r>
            <a:r>
              <a:rPr lang="en-IL" dirty="0"/>
              <a:t>uch a program based on antibodis will detect  children at risk of developing diabetes before the clinical appearance of the disease. detecting these children will help in preventing DKA episodes at prensentation and it </a:t>
            </a:r>
            <a:r>
              <a:rPr lang="en-US" dirty="0"/>
              <a:t>seems</a:t>
            </a:r>
            <a:r>
              <a:rPr lang="en-IL" dirty="0"/>
              <a:t> that early interventions in these children will delay or even  prevent the the clincal disease. </a:t>
            </a:r>
          </a:p>
          <a:p>
            <a:endParaRPr lang="en-IL" dirty="0"/>
          </a:p>
        </p:txBody>
      </p:sp>
      <p:sp>
        <p:nvSpPr>
          <p:cNvPr id="4" name="Slide Number Placeholder 3"/>
          <p:cNvSpPr>
            <a:spLocks noGrp="1"/>
          </p:cNvSpPr>
          <p:nvPr>
            <p:ph type="sldNum" sz="quarter" idx="5"/>
          </p:nvPr>
        </p:nvSpPr>
        <p:spPr/>
        <p:txBody>
          <a:bodyPr/>
          <a:lstStyle/>
          <a:p>
            <a:fld id="{92C59A3D-AA13-5348-9C4C-9BC939813560}" type="slidenum">
              <a:rPr lang="en-IL" smtClean="0"/>
              <a:t>2</a:t>
            </a:fld>
            <a:endParaRPr lang="en-IL"/>
          </a:p>
        </p:txBody>
      </p:sp>
    </p:spTree>
    <p:extLst>
      <p:ext uri="{BB962C8B-B14F-4D97-AF65-F5344CB8AC3E}">
        <p14:creationId xmlns:p14="http://schemas.microsoft.com/office/powerpoint/2010/main" val="2922573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a:p>
        </p:txBody>
      </p:sp>
      <p:sp>
        <p:nvSpPr>
          <p:cNvPr id="4" name="Slide Number Placeholder 3"/>
          <p:cNvSpPr>
            <a:spLocks noGrp="1"/>
          </p:cNvSpPr>
          <p:nvPr>
            <p:ph type="sldNum" sz="quarter" idx="5"/>
          </p:nvPr>
        </p:nvSpPr>
        <p:spPr/>
        <p:txBody>
          <a:bodyPr/>
          <a:lstStyle/>
          <a:p>
            <a:fld id="{92C59A3D-AA13-5348-9C4C-9BC939813560}" type="slidenum">
              <a:rPr lang="en-IL" smtClean="0"/>
              <a:t>3</a:t>
            </a:fld>
            <a:endParaRPr lang="en-IL"/>
          </a:p>
        </p:txBody>
      </p:sp>
    </p:spTree>
    <p:extLst>
      <p:ext uri="{BB962C8B-B14F-4D97-AF65-F5344CB8AC3E}">
        <p14:creationId xmlns:p14="http://schemas.microsoft.com/office/powerpoint/2010/main" val="922807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a:p>
        </p:txBody>
      </p:sp>
      <p:sp>
        <p:nvSpPr>
          <p:cNvPr id="4" name="Slide Number Placeholder 3"/>
          <p:cNvSpPr>
            <a:spLocks noGrp="1"/>
          </p:cNvSpPr>
          <p:nvPr>
            <p:ph type="sldNum" sz="quarter" idx="5"/>
          </p:nvPr>
        </p:nvSpPr>
        <p:spPr/>
        <p:txBody>
          <a:bodyPr/>
          <a:lstStyle/>
          <a:p>
            <a:fld id="{92C59A3D-AA13-5348-9C4C-9BC939813560}" type="slidenum">
              <a:rPr lang="en-IL" smtClean="0"/>
              <a:t>4</a:t>
            </a:fld>
            <a:endParaRPr lang="en-IL"/>
          </a:p>
        </p:txBody>
      </p:sp>
    </p:spTree>
    <p:extLst>
      <p:ext uri="{BB962C8B-B14F-4D97-AF65-F5344CB8AC3E}">
        <p14:creationId xmlns:p14="http://schemas.microsoft.com/office/powerpoint/2010/main" val="1609511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L" dirty="0"/>
              <a:t>As for the design of the study </a:t>
            </a:r>
            <a:r>
              <a:rPr lang="en-US" dirty="0"/>
              <a:t>it</a:t>
            </a:r>
            <a:r>
              <a:rPr lang="en-US" baseline="0" dirty="0"/>
              <a:t> is a </a:t>
            </a:r>
            <a:endParaRPr lang="en-IL" dirty="0"/>
          </a:p>
        </p:txBody>
      </p:sp>
      <p:sp>
        <p:nvSpPr>
          <p:cNvPr id="4" name="Slide Number Placeholder 3"/>
          <p:cNvSpPr>
            <a:spLocks noGrp="1"/>
          </p:cNvSpPr>
          <p:nvPr>
            <p:ph type="sldNum" sz="quarter" idx="5"/>
          </p:nvPr>
        </p:nvSpPr>
        <p:spPr/>
        <p:txBody>
          <a:bodyPr/>
          <a:lstStyle/>
          <a:p>
            <a:fld id="{92C59A3D-AA13-5348-9C4C-9BC939813560}" type="slidenum">
              <a:rPr lang="en-IL" smtClean="0"/>
              <a:t>5</a:t>
            </a:fld>
            <a:endParaRPr lang="en-IL"/>
          </a:p>
        </p:txBody>
      </p:sp>
    </p:spTree>
    <p:extLst>
      <p:ext uri="{BB962C8B-B14F-4D97-AF65-F5344CB8AC3E}">
        <p14:creationId xmlns:p14="http://schemas.microsoft.com/office/powerpoint/2010/main" val="3769869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a:p>
        </p:txBody>
      </p:sp>
      <p:sp>
        <p:nvSpPr>
          <p:cNvPr id="4" name="Slide Number Placeholder 3"/>
          <p:cNvSpPr>
            <a:spLocks noGrp="1"/>
          </p:cNvSpPr>
          <p:nvPr>
            <p:ph type="sldNum" sz="quarter" idx="5"/>
          </p:nvPr>
        </p:nvSpPr>
        <p:spPr/>
        <p:txBody>
          <a:bodyPr/>
          <a:lstStyle/>
          <a:p>
            <a:fld id="{92C59A3D-AA13-5348-9C4C-9BC939813560}" type="slidenum">
              <a:rPr lang="en-IL" smtClean="0"/>
              <a:t>6</a:t>
            </a:fld>
            <a:endParaRPr lang="en-IL"/>
          </a:p>
        </p:txBody>
      </p:sp>
    </p:spTree>
    <p:extLst>
      <p:ext uri="{BB962C8B-B14F-4D97-AF65-F5344CB8AC3E}">
        <p14:creationId xmlns:p14="http://schemas.microsoft.com/office/powerpoint/2010/main" val="436452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a:p>
        </p:txBody>
      </p:sp>
      <p:sp>
        <p:nvSpPr>
          <p:cNvPr id="4" name="Slide Number Placeholder 3"/>
          <p:cNvSpPr>
            <a:spLocks noGrp="1"/>
          </p:cNvSpPr>
          <p:nvPr>
            <p:ph type="sldNum" sz="quarter" idx="5"/>
          </p:nvPr>
        </p:nvSpPr>
        <p:spPr/>
        <p:txBody>
          <a:bodyPr/>
          <a:lstStyle/>
          <a:p>
            <a:fld id="{92C59A3D-AA13-5348-9C4C-9BC939813560}" type="slidenum">
              <a:rPr lang="en-IL" smtClean="0"/>
              <a:t>7</a:t>
            </a:fld>
            <a:endParaRPr lang="en-IL"/>
          </a:p>
        </p:txBody>
      </p:sp>
    </p:spTree>
    <p:extLst>
      <p:ext uri="{BB962C8B-B14F-4D97-AF65-F5344CB8AC3E}">
        <p14:creationId xmlns:p14="http://schemas.microsoft.com/office/powerpoint/2010/main" val="1294026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L" dirty="0"/>
              <a:t>We</a:t>
            </a:r>
            <a:r>
              <a:rPr lang="en-IL" baseline="0" dirty="0"/>
              <a:t> Use an innovtive method to detect th antiboddies. </a:t>
            </a:r>
            <a:r>
              <a:rPr lang="en-IL" dirty="0"/>
              <a:t>ADAP stands for antibody detection by PCR agglutination. </a:t>
            </a:r>
            <a:r>
              <a:rPr lang="en-US" dirty="0"/>
              <a:t>A</a:t>
            </a:r>
            <a:r>
              <a:rPr lang="en-IL" dirty="0"/>
              <a:t>s can be seen on the cartoon on the right, the assay is based on specific antigens that are conjugated to DNA strands. Using a bridge oligo an agglutination liagtion reaction occurs to create PCR amplicons that are amplified and quantified by real time PCR. </a:t>
            </a:r>
            <a:r>
              <a:rPr lang="en-US" dirty="0"/>
              <a:t>T</a:t>
            </a:r>
            <a:r>
              <a:rPr lang="en-IL" dirty="0"/>
              <a:t>he asay uses </a:t>
            </a:r>
            <a:r>
              <a:rPr lang="en-US" sz="1200" kern="1200" dirty="0">
                <a:solidFill>
                  <a:srgbClr val="0432FF"/>
                </a:solidFill>
                <a:latin typeface="+mn-lt"/>
                <a:ea typeface="+mn-ea"/>
                <a:cs typeface="Bangla Sangam MN" panose="02000000000000000000" pitchFamily="2" charset="0"/>
              </a:rPr>
              <a:t>1-4µL of blood and is fully automated done with the Hamilton robot. In our study  we test for IA-2, IAA, GADA  but with the same sample we can screen for other Abs such as celiac or zinc transporter. The assay was extensively evaluated in serum samples and to some extent in whole blood as well.  Compared to the currently used RBA, and other methods  </a:t>
            </a:r>
            <a:r>
              <a:rPr lang="en-US" sz="1200" kern="1200" dirty="0">
                <a:solidFill>
                  <a:schemeClr val="tx1"/>
                </a:solidFill>
                <a:effectLst/>
                <a:latin typeface="+mn-lt"/>
                <a:ea typeface="+mn-ea"/>
                <a:cs typeface="+mn-cs"/>
              </a:rPr>
              <a:t>ADAP has the highest sensitivity of all assays for GAD and IA-2 autoantibodies and is in the top-tier performance for insulin autoantibodies.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rgbClr val="0432FF"/>
                </a:solidFill>
                <a:latin typeface="+mn-lt"/>
                <a:ea typeface="+mn-ea"/>
                <a:cs typeface="Bangla Sangam MN" panose="02000000000000000000" pitchFamily="2" charset="0"/>
              </a:rPr>
              <a:t>Establishing our program, we wanted to validate the assay in our hands and to see if it works as promised</a:t>
            </a:r>
          </a:p>
          <a:p>
            <a:endParaRPr lang="en-IL" dirty="0"/>
          </a:p>
        </p:txBody>
      </p:sp>
      <p:sp>
        <p:nvSpPr>
          <p:cNvPr id="4" name="Slide Number Placeholder 3"/>
          <p:cNvSpPr>
            <a:spLocks noGrp="1"/>
          </p:cNvSpPr>
          <p:nvPr>
            <p:ph type="sldNum" sz="quarter" idx="5"/>
          </p:nvPr>
        </p:nvSpPr>
        <p:spPr/>
        <p:txBody>
          <a:bodyPr/>
          <a:lstStyle/>
          <a:p>
            <a:fld id="{92C59A3D-AA13-5348-9C4C-9BC939813560}" type="slidenum">
              <a:rPr lang="en-IL" smtClean="0"/>
              <a:t>8</a:t>
            </a:fld>
            <a:endParaRPr lang="en-IL"/>
          </a:p>
        </p:txBody>
      </p:sp>
    </p:spTree>
    <p:extLst>
      <p:ext uri="{BB962C8B-B14F-4D97-AF65-F5344CB8AC3E}">
        <p14:creationId xmlns:p14="http://schemas.microsoft.com/office/powerpoint/2010/main" val="1412749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a:t>
            </a:r>
            <a:r>
              <a:rPr lang="en-IL" dirty="0"/>
              <a:t>e took blood from 50 </a:t>
            </a:r>
            <a:r>
              <a:rPr lang="en-US" sz="1000" kern="1200" dirty="0">
                <a:solidFill>
                  <a:srgbClr val="0432FF"/>
                </a:solidFill>
                <a:latin typeface="+mn-lt"/>
                <a:ea typeface="+mn-ea"/>
                <a:cs typeface="Bangla Sangam MN" panose="02000000000000000000" pitchFamily="2" charset="0"/>
              </a:rPr>
              <a:t>T1D patients &amp; 50 controls. from the </a:t>
            </a:r>
            <a:r>
              <a:rPr lang="en-US" sz="1000" b="0" kern="1200" dirty="0">
                <a:solidFill>
                  <a:srgbClr val="0432FF"/>
                </a:solidFill>
                <a:latin typeface="+mn-lt"/>
                <a:ea typeface="+mn-ea"/>
                <a:cs typeface="Bangla Sangam MN" panose="02000000000000000000" pitchFamily="2" charset="0"/>
              </a:rPr>
              <a:t>patients</a:t>
            </a:r>
            <a:r>
              <a:rPr lang="en-US" sz="1000" kern="1200" dirty="0">
                <a:solidFill>
                  <a:srgbClr val="0432FF"/>
                </a:solidFill>
                <a:latin typeface="+mn-lt"/>
                <a:ea typeface="+mn-ea"/>
                <a:cs typeface="Bangla Sangam MN" panose="02000000000000000000" pitchFamily="2" charset="0"/>
              </a:rPr>
              <a:t>- capillary &amp; venous blood while from the healthy controls we took venous blood </a:t>
            </a:r>
            <a:r>
              <a:rPr lang="en-US" sz="1200" kern="1200" dirty="0">
                <a:solidFill>
                  <a:srgbClr val="0432FF"/>
                </a:solidFill>
                <a:latin typeface="+mn-lt"/>
                <a:ea typeface="+mn-ea"/>
                <a:cs typeface="Bangla Sangam MN" panose="02000000000000000000" pitchFamily="2" charset="0"/>
              </a:rPr>
              <a:t>only. 200 </a:t>
            </a:r>
            <a:r>
              <a:rPr lang="en-US" dirty="0">
                <a:solidFill>
                  <a:srgbClr val="0432FF"/>
                </a:solidFill>
                <a:cs typeface="Bangla Sangam MN" panose="02000000000000000000" pitchFamily="2" charset="0"/>
              </a:rPr>
              <a:t>µL were taken for each. We compered  the currently used  RBA to ADAP in whole blood and we compared the results in whole blood to those of capillary blood. </a:t>
            </a:r>
            <a:endParaRPr lang="en-IL" dirty="0"/>
          </a:p>
          <a:p>
            <a:endParaRPr lang="en-IL" dirty="0"/>
          </a:p>
        </p:txBody>
      </p:sp>
      <p:sp>
        <p:nvSpPr>
          <p:cNvPr id="4" name="Slide Number Placeholder 3"/>
          <p:cNvSpPr>
            <a:spLocks noGrp="1"/>
          </p:cNvSpPr>
          <p:nvPr>
            <p:ph type="sldNum" sz="quarter" idx="5"/>
          </p:nvPr>
        </p:nvSpPr>
        <p:spPr/>
        <p:txBody>
          <a:bodyPr/>
          <a:lstStyle/>
          <a:p>
            <a:fld id="{92C59A3D-AA13-5348-9C4C-9BC939813560}" type="slidenum">
              <a:rPr lang="en-IL" smtClean="0"/>
              <a:t>9</a:t>
            </a:fld>
            <a:endParaRPr lang="en-IL"/>
          </a:p>
        </p:txBody>
      </p:sp>
    </p:spTree>
    <p:extLst>
      <p:ext uri="{BB962C8B-B14F-4D97-AF65-F5344CB8AC3E}">
        <p14:creationId xmlns:p14="http://schemas.microsoft.com/office/powerpoint/2010/main" val="2611871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375EE-5271-1E4A-B881-5B8B3CCDA2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L"/>
          </a:p>
        </p:txBody>
      </p:sp>
      <p:sp>
        <p:nvSpPr>
          <p:cNvPr id="3" name="Subtitle 2">
            <a:extLst>
              <a:ext uri="{FF2B5EF4-FFF2-40B4-BE49-F238E27FC236}">
                <a16:creationId xmlns:a16="http://schemas.microsoft.com/office/drawing/2014/main" id="{7F86D435-7D1B-F245-8490-A8FFDF3360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L"/>
          </a:p>
        </p:txBody>
      </p:sp>
      <p:sp>
        <p:nvSpPr>
          <p:cNvPr id="4" name="Date Placeholder 3">
            <a:extLst>
              <a:ext uri="{FF2B5EF4-FFF2-40B4-BE49-F238E27FC236}">
                <a16:creationId xmlns:a16="http://schemas.microsoft.com/office/drawing/2014/main" id="{D5386893-99E3-1C42-AD6D-2AA67736B1B6}"/>
              </a:ext>
            </a:extLst>
          </p:cNvPr>
          <p:cNvSpPr>
            <a:spLocks noGrp="1"/>
          </p:cNvSpPr>
          <p:nvPr>
            <p:ph type="dt" sz="half" idx="10"/>
          </p:nvPr>
        </p:nvSpPr>
        <p:spPr/>
        <p:txBody>
          <a:bodyPr/>
          <a:lstStyle/>
          <a:p>
            <a:fld id="{51149558-E0BE-E246-A97C-C25434C6BF02}" type="datetimeFigureOut">
              <a:rPr lang="en-IL" smtClean="0"/>
              <a:t>05/11/2022</a:t>
            </a:fld>
            <a:endParaRPr lang="en-IL"/>
          </a:p>
        </p:txBody>
      </p:sp>
      <p:sp>
        <p:nvSpPr>
          <p:cNvPr id="5" name="Footer Placeholder 4">
            <a:extLst>
              <a:ext uri="{FF2B5EF4-FFF2-40B4-BE49-F238E27FC236}">
                <a16:creationId xmlns:a16="http://schemas.microsoft.com/office/drawing/2014/main" id="{A4BB74FB-EE9D-664A-818C-3C966842B702}"/>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CB033153-9CFC-E543-B873-480BC2564E18}"/>
              </a:ext>
            </a:extLst>
          </p:cNvPr>
          <p:cNvSpPr>
            <a:spLocks noGrp="1"/>
          </p:cNvSpPr>
          <p:nvPr>
            <p:ph type="sldNum" sz="quarter" idx="12"/>
          </p:nvPr>
        </p:nvSpPr>
        <p:spPr/>
        <p:txBody>
          <a:bodyPr/>
          <a:lstStyle/>
          <a:p>
            <a:fld id="{1DC76A52-A74D-EE40-A4BC-8C92BA2A8D87}" type="slidenum">
              <a:rPr lang="en-IL" smtClean="0"/>
              <a:t>‹#›</a:t>
            </a:fld>
            <a:endParaRPr lang="en-IL"/>
          </a:p>
        </p:txBody>
      </p:sp>
    </p:spTree>
    <p:extLst>
      <p:ext uri="{BB962C8B-B14F-4D97-AF65-F5344CB8AC3E}">
        <p14:creationId xmlns:p14="http://schemas.microsoft.com/office/powerpoint/2010/main" val="3662729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7E6EA-C88F-2343-83A4-37B376AF21B2}"/>
              </a:ext>
            </a:extLst>
          </p:cNvPr>
          <p:cNvSpPr>
            <a:spLocks noGrp="1"/>
          </p:cNvSpPr>
          <p:nvPr>
            <p:ph type="title"/>
          </p:nvPr>
        </p:nvSpPr>
        <p:spPr/>
        <p:txBody>
          <a:bodyPr/>
          <a:lstStyle/>
          <a:p>
            <a:r>
              <a:rPr lang="en-US"/>
              <a:t>Click to edit Master title style</a:t>
            </a:r>
            <a:endParaRPr lang="en-IL"/>
          </a:p>
        </p:txBody>
      </p:sp>
      <p:sp>
        <p:nvSpPr>
          <p:cNvPr id="3" name="Vertical Text Placeholder 2">
            <a:extLst>
              <a:ext uri="{FF2B5EF4-FFF2-40B4-BE49-F238E27FC236}">
                <a16:creationId xmlns:a16="http://schemas.microsoft.com/office/drawing/2014/main" id="{0E0CD8E1-5B93-7B40-9118-B7AB769CAE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B641C9EC-3D6D-2749-A494-0A3776306D95}"/>
              </a:ext>
            </a:extLst>
          </p:cNvPr>
          <p:cNvSpPr>
            <a:spLocks noGrp="1"/>
          </p:cNvSpPr>
          <p:nvPr>
            <p:ph type="dt" sz="half" idx="10"/>
          </p:nvPr>
        </p:nvSpPr>
        <p:spPr/>
        <p:txBody>
          <a:bodyPr/>
          <a:lstStyle/>
          <a:p>
            <a:fld id="{51149558-E0BE-E246-A97C-C25434C6BF02}" type="datetimeFigureOut">
              <a:rPr lang="en-IL" smtClean="0"/>
              <a:t>05/11/2022</a:t>
            </a:fld>
            <a:endParaRPr lang="en-IL"/>
          </a:p>
        </p:txBody>
      </p:sp>
      <p:sp>
        <p:nvSpPr>
          <p:cNvPr id="5" name="Footer Placeholder 4">
            <a:extLst>
              <a:ext uri="{FF2B5EF4-FFF2-40B4-BE49-F238E27FC236}">
                <a16:creationId xmlns:a16="http://schemas.microsoft.com/office/drawing/2014/main" id="{7DE61E2B-62AE-9149-8F37-FB33BCFE6AD3}"/>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AECCBF7B-639A-C940-99F4-12F27E86BC09}"/>
              </a:ext>
            </a:extLst>
          </p:cNvPr>
          <p:cNvSpPr>
            <a:spLocks noGrp="1"/>
          </p:cNvSpPr>
          <p:nvPr>
            <p:ph type="sldNum" sz="quarter" idx="12"/>
          </p:nvPr>
        </p:nvSpPr>
        <p:spPr/>
        <p:txBody>
          <a:bodyPr/>
          <a:lstStyle/>
          <a:p>
            <a:fld id="{1DC76A52-A74D-EE40-A4BC-8C92BA2A8D87}" type="slidenum">
              <a:rPr lang="en-IL" smtClean="0"/>
              <a:t>‹#›</a:t>
            </a:fld>
            <a:endParaRPr lang="en-IL"/>
          </a:p>
        </p:txBody>
      </p:sp>
    </p:spTree>
    <p:extLst>
      <p:ext uri="{BB962C8B-B14F-4D97-AF65-F5344CB8AC3E}">
        <p14:creationId xmlns:p14="http://schemas.microsoft.com/office/powerpoint/2010/main" val="1951090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D5BC42-E28C-BC45-B7A5-C529BD4C40E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L"/>
          </a:p>
        </p:txBody>
      </p:sp>
      <p:sp>
        <p:nvSpPr>
          <p:cNvPr id="3" name="Vertical Text Placeholder 2">
            <a:extLst>
              <a:ext uri="{FF2B5EF4-FFF2-40B4-BE49-F238E27FC236}">
                <a16:creationId xmlns:a16="http://schemas.microsoft.com/office/drawing/2014/main" id="{546CEF4B-6F64-1D4F-85DB-01E82E67B0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D476249E-F3A4-384B-BFC8-4E1CCDBD59E3}"/>
              </a:ext>
            </a:extLst>
          </p:cNvPr>
          <p:cNvSpPr>
            <a:spLocks noGrp="1"/>
          </p:cNvSpPr>
          <p:nvPr>
            <p:ph type="dt" sz="half" idx="10"/>
          </p:nvPr>
        </p:nvSpPr>
        <p:spPr/>
        <p:txBody>
          <a:bodyPr/>
          <a:lstStyle/>
          <a:p>
            <a:fld id="{51149558-E0BE-E246-A97C-C25434C6BF02}" type="datetimeFigureOut">
              <a:rPr lang="en-IL" smtClean="0"/>
              <a:t>05/11/2022</a:t>
            </a:fld>
            <a:endParaRPr lang="en-IL"/>
          </a:p>
        </p:txBody>
      </p:sp>
      <p:sp>
        <p:nvSpPr>
          <p:cNvPr id="5" name="Footer Placeholder 4">
            <a:extLst>
              <a:ext uri="{FF2B5EF4-FFF2-40B4-BE49-F238E27FC236}">
                <a16:creationId xmlns:a16="http://schemas.microsoft.com/office/drawing/2014/main" id="{37BE7AA3-4103-6F4A-BB56-70012140E07A}"/>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6E50DFAD-F3A9-F149-AD6B-4BB982514346}"/>
              </a:ext>
            </a:extLst>
          </p:cNvPr>
          <p:cNvSpPr>
            <a:spLocks noGrp="1"/>
          </p:cNvSpPr>
          <p:nvPr>
            <p:ph type="sldNum" sz="quarter" idx="12"/>
          </p:nvPr>
        </p:nvSpPr>
        <p:spPr/>
        <p:txBody>
          <a:bodyPr/>
          <a:lstStyle/>
          <a:p>
            <a:fld id="{1DC76A52-A74D-EE40-A4BC-8C92BA2A8D87}" type="slidenum">
              <a:rPr lang="en-IL" smtClean="0"/>
              <a:t>‹#›</a:t>
            </a:fld>
            <a:endParaRPr lang="en-IL"/>
          </a:p>
        </p:txBody>
      </p:sp>
    </p:spTree>
    <p:extLst>
      <p:ext uri="{BB962C8B-B14F-4D97-AF65-F5344CB8AC3E}">
        <p14:creationId xmlns:p14="http://schemas.microsoft.com/office/powerpoint/2010/main" val="342196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3"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4" name="Slide Title"/>
          <p:cNvSpPr txBox="1">
            <a:spLocks noGrp="1"/>
          </p:cNvSpPr>
          <p:nvPr>
            <p:ph type="title" hasCustomPrompt="1"/>
          </p:nvPr>
        </p:nvSpPr>
        <p:spPr>
          <a:prstGeom prst="rect">
            <a:avLst/>
          </a:prstGeom>
        </p:spPr>
        <p:txBody>
          <a:bodyPr/>
          <a:lstStyle/>
          <a:p>
            <a:r>
              <a:t>Slide Title</a:t>
            </a: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7710615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CCB38-8DD8-A144-BC7E-151C92FC5E7C}"/>
              </a:ext>
            </a:extLst>
          </p:cNvPr>
          <p:cNvSpPr>
            <a:spLocks noGrp="1"/>
          </p:cNvSpPr>
          <p:nvPr>
            <p:ph type="title"/>
          </p:nvPr>
        </p:nvSpPr>
        <p:spPr/>
        <p:txBody>
          <a:bodyPr/>
          <a:lstStyle/>
          <a:p>
            <a:r>
              <a:rPr lang="en-US"/>
              <a:t>Click to edit Master title style</a:t>
            </a:r>
            <a:endParaRPr lang="en-IL"/>
          </a:p>
        </p:txBody>
      </p:sp>
      <p:sp>
        <p:nvSpPr>
          <p:cNvPr id="3" name="Content Placeholder 2">
            <a:extLst>
              <a:ext uri="{FF2B5EF4-FFF2-40B4-BE49-F238E27FC236}">
                <a16:creationId xmlns:a16="http://schemas.microsoft.com/office/drawing/2014/main" id="{85619C9D-C040-5E44-B615-84C6355FA1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79BFBEE9-2D7D-D94D-9998-97664B729FC4}"/>
              </a:ext>
            </a:extLst>
          </p:cNvPr>
          <p:cNvSpPr>
            <a:spLocks noGrp="1"/>
          </p:cNvSpPr>
          <p:nvPr>
            <p:ph type="dt" sz="half" idx="10"/>
          </p:nvPr>
        </p:nvSpPr>
        <p:spPr/>
        <p:txBody>
          <a:bodyPr/>
          <a:lstStyle/>
          <a:p>
            <a:fld id="{51149558-E0BE-E246-A97C-C25434C6BF02}" type="datetimeFigureOut">
              <a:rPr lang="en-IL" smtClean="0"/>
              <a:t>05/11/2022</a:t>
            </a:fld>
            <a:endParaRPr lang="en-IL"/>
          </a:p>
        </p:txBody>
      </p:sp>
      <p:sp>
        <p:nvSpPr>
          <p:cNvPr id="5" name="Footer Placeholder 4">
            <a:extLst>
              <a:ext uri="{FF2B5EF4-FFF2-40B4-BE49-F238E27FC236}">
                <a16:creationId xmlns:a16="http://schemas.microsoft.com/office/drawing/2014/main" id="{56DFDBAC-19CF-1945-BC0D-C79E766917B0}"/>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4A68EAE7-7359-8F46-AE9C-B7156D35288A}"/>
              </a:ext>
            </a:extLst>
          </p:cNvPr>
          <p:cNvSpPr>
            <a:spLocks noGrp="1"/>
          </p:cNvSpPr>
          <p:nvPr>
            <p:ph type="sldNum" sz="quarter" idx="12"/>
          </p:nvPr>
        </p:nvSpPr>
        <p:spPr/>
        <p:txBody>
          <a:bodyPr/>
          <a:lstStyle/>
          <a:p>
            <a:fld id="{1DC76A52-A74D-EE40-A4BC-8C92BA2A8D87}" type="slidenum">
              <a:rPr lang="en-IL" smtClean="0"/>
              <a:t>‹#›</a:t>
            </a:fld>
            <a:endParaRPr lang="en-IL"/>
          </a:p>
        </p:txBody>
      </p:sp>
    </p:spTree>
    <p:extLst>
      <p:ext uri="{BB962C8B-B14F-4D97-AF65-F5344CB8AC3E}">
        <p14:creationId xmlns:p14="http://schemas.microsoft.com/office/powerpoint/2010/main" val="866015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BA621-BB4A-354E-81FD-99E9A67284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L"/>
          </a:p>
        </p:txBody>
      </p:sp>
      <p:sp>
        <p:nvSpPr>
          <p:cNvPr id="3" name="Text Placeholder 2">
            <a:extLst>
              <a:ext uri="{FF2B5EF4-FFF2-40B4-BE49-F238E27FC236}">
                <a16:creationId xmlns:a16="http://schemas.microsoft.com/office/drawing/2014/main" id="{BFC156B4-BBA9-7444-AA89-4BC0BDD94B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162809-4D7C-A545-8533-9049D73E5C99}"/>
              </a:ext>
            </a:extLst>
          </p:cNvPr>
          <p:cNvSpPr>
            <a:spLocks noGrp="1"/>
          </p:cNvSpPr>
          <p:nvPr>
            <p:ph type="dt" sz="half" idx="10"/>
          </p:nvPr>
        </p:nvSpPr>
        <p:spPr/>
        <p:txBody>
          <a:bodyPr/>
          <a:lstStyle/>
          <a:p>
            <a:fld id="{51149558-E0BE-E246-A97C-C25434C6BF02}" type="datetimeFigureOut">
              <a:rPr lang="en-IL" smtClean="0"/>
              <a:t>05/11/2022</a:t>
            </a:fld>
            <a:endParaRPr lang="en-IL"/>
          </a:p>
        </p:txBody>
      </p:sp>
      <p:sp>
        <p:nvSpPr>
          <p:cNvPr id="5" name="Footer Placeholder 4">
            <a:extLst>
              <a:ext uri="{FF2B5EF4-FFF2-40B4-BE49-F238E27FC236}">
                <a16:creationId xmlns:a16="http://schemas.microsoft.com/office/drawing/2014/main" id="{C5BBF176-5353-764A-B98A-056CD7208AF4}"/>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2BB5F646-227E-1342-818A-89179605B3C5}"/>
              </a:ext>
            </a:extLst>
          </p:cNvPr>
          <p:cNvSpPr>
            <a:spLocks noGrp="1"/>
          </p:cNvSpPr>
          <p:nvPr>
            <p:ph type="sldNum" sz="quarter" idx="12"/>
          </p:nvPr>
        </p:nvSpPr>
        <p:spPr/>
        <p:txBody>
          <a:bodyPr/>
          <a:lstStyle/>
          <a:p>
            <a:fld id="{1DC76A52-A74D-EE40-A4BC-8C92BA2A8D87}" type="slidenum">
              <a:rPr lang="en-IL" smtClean="0"/>
              <a:t>‹#›</a:t>
            </a:fld>
            <a:endParaRPr lang="en-IL"/>
          </a:p>
        </p:txBody>
      </p:sp>
    </p:spTree>
    <p:extLst>
      <p:ext uri="{BB962C8B-B14F-4D97-AF65-F5344CB8AC3E}">
        <p14:creationId xmlns:p14="http://schemas.microsoft.com/office/powerpoint/2010/main" val="3134333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38FE5-87BE-A548-A6E2-0DB88CAE0B5C}"/>
              </a:ext>
            </a:extLst>
          </p:cNvPr>
          <p:cNvSpPr>
            <a:spLocks noGrp="1"/>
          </p:cNvSpPr>
          <p:nvPr>
            <p:ph type="title"/>
          </p:nvPr>
        </p:nvSpPr>
        <p:spPr/>
        <p:txBody>
          <a:bodyPr/>
          <a:lstStyle/>
          <a:p>
            <a:r>
              <a:rPr lang="en-US"/>
              <a:t>Click to edit Master title style</a:t>
            </a:r>
            <a:endParaRPr lang="en-IL"/>
          </a:p>
        </p:txBody>
      </p:sp>
      <p:sp>
        <p:nvSpPr>
          <p:cNvPr id="3" name="Content Placeholder 2">
            <a:extLst>
              <a:ext uri="{FF2B5EF4-FFF2-40B4-BE49-F238E27FC236}">
                <a16:creationId xmlns:a16="http://schemas.microsoft.com/office/drawing/2014/main" id="{22155ADD-14D3-D549-8E39-021A8296D4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Content Placeholder 3">
            <a:extLst>
              <a:ext uri="{FF2B5EF4-FFF2-40B4-BE49-F238E27FC236}">
                <a16:creationId xmlns:a16="http://schemas.microsoft.com/office/drawing/2014/main" id="{1990E410-44C3-D64E-B93E-4F7B02DE9C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5" name="Date Placeholder 4">
            <a:extLst>
              <a:ext uri="{FF2B5EF4-FFF2-40B4-BE49-F238E27FC236}">
                <a16:creationId xmlns:a16="http://schemas.microsoft.com/office/drawing/2014/main" id="{D4B7BD2A-DDEA-614D-82BE-5F4EF13E95B7}"/>
              </a:ext>
            </a:extLst>
          </p:cNvPr>
          <p:cNvSpPr>
            <a:spLocks noGrp="1"/>
          </p:cNvSpPr>
          <p:nvPr>
            <p:ph type="dt" sz="half" idx="10"/>
          </p:nvPr>
        </p:nvSpPr>
        <p:spPr/>
        <p:txBody>
          <a:bodyPr/>
          <a:lstStyle/>
          <a:p>
            <a:fld id="{51149558-E0BE-E246-A97C-C25434C6BF02}" type="datetimeFigureOut">
              <a:rPr lang="en-IL" smtClean="0"/>
              <a:t>05/11/2022</a:t>
            </a:fld>
            <a:endParaRPr lang="en-IL"/>
          </a:p>
        </p:txBody>
      </p:sp>
      <p:sp>
        <p:nvSpPr>
          <p:cNvPr id="6" name="Footer Placeholder 5">
            <a:extLst>
              <a:ext uri="{FF2B5EF4-FFF2-40B4-BE49-F238E27FC236}">
                <a16:creationId xmlns:a16="http://schemas.microsoft.com/office/drawing/2014/main" id="{F7214CDF-96E0-9D44-8A84-E3BAC071AF41}"/>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97DE0B7A-51CA-A14C-8B0A-77F7D7473DF8}"/>
              </a:ext>
            </a:extLst>
          </p:cNvPr>
          <p:cNvSpPr>
            <a:spLocks noGrp="1"/>
          </p:cNvSpPr>
          <p:nvPr>
            <p:ph type="sldNum" sz="quarter" idx="12"/>
          </p:nvPr>
        </p:nvSpPr>
        <p:spPr/>
        <p:txBody>
          <a:bodyPr/>
          <a:lstStyle/>
          <a:p>
            <a:fld id="{1DC76A52-A74D-EE40-A4BC-8C92BA2A8D87}" type="slidenum">
              <a:rPr lang="en-IL" smtClean="0"/>
              <a:t>‹#›</a:t>
            </a:fld>
            <a:endParaRPr lang="en-IL"/>
          </a:p>
        </p:txBody>
      </p:sp>
    </p:spTree>
    <p:extLst>
      <p:ext uri="{BB962C8B-B14F-4D97-AF65-F5344CB8AC3E}">
        <p14:creationId xmlns:p14="http://schemas.microsoft.com/office/powerpoint/2010/main" val="711825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ECE76-5FEC-CC4E-B357-F8678EF03F99}"/>
              </a:ext>
            </a:extLst>
          </p:cNvPr>
          <p:cNvSpPr>
            <a:spLocks noGrp="1"/>
          </p:cNvSpPr>
          <p:nvPr>
            <p:ph type="title"/>
          </p:nvPr>
        </p:nvSpPr>
        <p:spPr>
          <a:xfrm>
            <a:off x="839788" y="365125"/>
            <a:ext cx="10515600" cy="1325563"/>
          </a:xfrm>
        </p:spPr>
        <p:txBody>
          <a:bodyPr/>
          <a:lstStyle/>
          <a:p>
            <a:r>
              <a:rPr lang="en-US"/>
              <a:t>Click to edit Master title style</a:t>
            </a:r>
            <a:endParaRPr lang="en-IL"/>
          </a:p>
        </p:txBody>
      </p:sp>
      <p:sp>
        <p:nvSpPr>
          <p:cNvPr id="3" name="Text Placeholder 2">
            <a:extLst>
              <a:ext uri="{FF2B5EF4-FFF2-40B4-BE49-F238E27FC236}">
                <a16:creationId xmlns:a16="http://schemas.microsoft.com/office/drawing/2014/main" id="{615CC664-AD3E-C64B-822D-9C3BAFBD89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F3BBDB-C92C-B94B-95B6-58E061D07A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5" name="Text Placeholder 4">
            <a:extLst>
              <a:ext uri="{FF2B5EF4-FFF2-40B4-BE49-F238E27FC236}">
                <a16:creationId xmlns:a16="http://schemas.microsoft.com/office/drawing/2014/main" id="{5D0752B5-23A3-604E-95C7-75EF0CF72A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41D32A-8CB0-564A-B120-E1F00A3B6D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7" name="Date Placeholder 6">
            <a:extLst>
              <a:ext uri="{FF2B5EF4-FFF2-40B4-BE49-F238E27FC236}">
                <a16:creationId xmlns:a16="http://schemas.microsoft.com/office/drawing/2014/main" id="{B25B7D23-FF83-0042-BECD-E56A35B0757D}"/>
              </a:ext>
            </a:extLst>
          </p:cNvPr>
          <p:cNvSpPr>
            <a:spLocks noGrp="1"/>
          </p:cNvSpPr>
          <p:nvPr>
            <p:ph type="dt" sz="half" idx="10"/>
          </p:nvPr>
        </p:nvSpPr>
        <p:spPr/>
        <p:txBody>
          <a:bodyPr/>
          <a:lstStyle/>
          <a:p>
            <a:fld id="{51149558-E0BE-E246-A97C-C25434C6BF02}" type="datetimeFigureOut">
              <a:rPr lang="en-IL" smtClean="0"/>
              <a:t>05/11/2022</a:t>
            </a:fld>
            <a:endParaRPr lang="en-IL"/>
          </a:p>
        </p:txBody>
      </p:sp>
      <p:sp>
        <p:nvSpPr>
          <p:cNvPr id="8" name="Footer Placeholder 7">
            <a:extLst>
              <a:ext uri="{FF2B5EF4-FFF2-40B4-BE49-F238E27FC236}">
                <a16:creationId xmlns:a16="http://schemas.microsoft.com/office/drawing/2014/main" id="{02F57837-F766-E547-81F6-BA688E2192AF}"/>
              </a:ext>
            </a:extLst>
          </p:cNvPr>
          <p:cNvSpPr>
            <a:spLocks noGrp="1"/>
          </p:cNvSpPr>
          <p:nvPr>
            <p:ph type="ftr" sz="quarter" idx="11"/>
          </p:nvPr>
        </p:nvSpPr>
        <p:spPr/>
        <p:txBody>
          <a:bodyPr/>
          <a:lstStyle/>
          <a:p>
            <a:endParaRPr lang="en-IL"/>
          </a:p>
        </p:txBody>
      </p:sp>
      <p:sp>
        <p:nvSpPr>
          <p:cNvPr id="9" name="Slide Number Placeholder 8">
            <a:extLst>
              <a:ext uri="{FF2B5EF4-FFF2-40B4-BE49-F238E27FC236}">
                <a16:creationId xmlns:a16="http://schemas.microsoft.com/office/drawing/2014/main" id="{7AD5E534-5A10-A64D-A30F-108BFC76D61F}"/>
              </a:ext>
            </a:extLst>
          </p:cNvPr>
          <p:cNvSpPr>
            <a:spLocks noGrp="1"/>
          </p:cNvSpPr>
          <p:nvPr>
            <p:ph type="sldNum" sz="quarter" idx="12"/>
          </p:nvPr>
        </p:nvSpPr>
        <p:spPr/>
        <p:txBody>
          <a:bodyPr/>
          <a:lstStyle/>
          <a:p>
            <a:fld id="{1DC76A52-A74D-EE40-A4BC-8C92BA2A8D87}" type="slidenum">
              <a:rPr lang="en-IL" smtClean="0"/>
              <a:t>‹#›</a:t>
            </a:fld>
            <a:endParaRPr lang="en-IL"/>
          </a:p>
        </p:txBody>
      </p:sp>
    </p:spTree>
    <p:extLst>
      <p:ext uri="{BB962C8B-B14F-4D97-AF65-F5344CB8AC3E}">
        <p14:creationId xmlns:p14="http://schemas.microsoft.com/office/powerpoint/2010/main" val="264891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1B077-E467-A64C-BA84-087795006BCD}"/>
              </a:ext>
            </a:extLst>
          </p:cNvPr>
          <p:cNvSpPr>
            <a:spLocks noGrp="1"/>
          </p:cNvSpPr>
          <p:nvPr>
            <p:ph type="title"/>
          </p:nvPr>
        </p:nvSpPr>
        <p:spPr/>
        <p:txBody>
          <a:bodyPr/>
          <a:lstStyle/>
          <a:p>
            <a:r>
              <a:rPr lang="en-US"/>
              <a:t>Click to edit Master title style</a:t>
            </a:r>
            <a:endParaRPr lang="en-IL"/>
          </a:p>
        </p:txBody>
      </p:sp>
      <p:sp>
        <p:nvSpPr>
          <p:cNvPr id="3" name="Date Placeholder 2">
            <a:extLst>
              <a:ext uri="{FF2B5EF4-FFF2-40B4-BE49-F238E27FC236}">
                <a16:creationId xmlns:a16="http://schemas.microsoft.com/office/drawing/2014/main" id="{4F66B351-8DD0-EC45-B9C5-F4F0FD8ACC89}"/>
              </a:ext>
            </a:extLst>
          </p:cNvPr>
          <p:cNvSpPr>
            <a:spLocks noGrp="1"/>
          </p:cNvSpPr>
          <p:nvPr>
            <p:ph type="dt" sz="half" idx="10"/>
          </p:nvPr>
        </p:nvSpPr>
        <p:spPr/>
        <p:txBody>
          <a:bodyPr/>
          <a:lstStyle/>
          <a:p>
            <a:fld id="{51149558-E0BE-E246-A97C-C25434C6BF02}" type="datetimeFigureOut">
              <a:rPr lang="en-IL" smtClean="0"/>
              <a:t>05/11/2022</a:t>
            </a:fld>
            <a:endParaRPr lang="en-IL"/>
          </a:p>
        </p:txBody>
      </p:sp>
      <p:sp>
        <p:nvSpPr>
          <p:cNvPr id="4" name="Footer Placeholder 3">
            <a:extLst>
              <a:ext uri="{FF2B5EF4-FFF2-40B4-BE49-F238E27FC236}">
                <a16:creationId xmlns:a16="http://schemas.microsoft.com/office/drawing/2014/main" id="{45E63D01-0EE2-6C42-A399-1C0F1BC96C2C}"/>
              </a:ext>
            </a:extLst>
          </p:cNvPr>
          <p:cNvSpPr>
            <a:spLocks noGrp="1"/>
          </p:cNvSpPr>
          <p:nvPr>
            <p:ph type="ftr" sz="quarter" idx="11"/>
          </p:nvPr>
        </p:nvSpPr>
        <p:spPr/>
        <p:txBody>
          <a:bodyPr/>
          <a:lstStyle/>
          <a:p>
            <a:endParaRPr lang="en-IL"/>
          </a:p>
        </p:txBody>
      </p:sp>
      <p:sp>
        <p:nvSpPr>
          <p:cNvPr id="5" name="Slide Number Placeholder 4">
            <a:extLst>
              <a:ext uri="{FF2B5EF4-FFF2-40B4-BE49-F238E27FC236}">
                <a16:creationId xmlns:a16="http://schemas.microsoft.com/office/drawing/2014/main" id="{4FC5ED90-8378-1247-A012-3B7CB5775E3F}"/>
              </a:ext>
            </a:extLst>
          </p:cNvPr>
          <p:cNvSpPr>
            <a:spLocks noGrp="1"/>
          </p:cNvSpPr>
          <p:nvPr>
            <p:ph type="sldNum" sz="quarter" idx="12"/>
          </p:nvPr>
        </p:nvSpPr>
        <p:spPr/>
        <p:txBody>
          <a:bodyPr/>
          <a:lstStyle/>
          <a:p>
            <a:fld id="{1DC76A52-A74D-EE40-A4BC-8C92BA2A8D87}" type="slidenum">
              <a:rPr lang="en-IL" smtClean="0"/>
              <a:t>‹#›</a:t>
            </a:fld>
            <a:endParaRPr lang="en-IL"/>
          </a:p>
        </p:txBody>
      </p:sp>
    </p:spTree>
    <p:extLst>
      <p:ext uri="{BB962C8B-B14F-4D97-AF65-F5344CB8AC3E}">
        <p14:creationId xmlns:p14="http://schemas.microsoft.com/office/powerpoint/2010/main" val="1957880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A63FA7-4569-D246-98CC-B22291573362}"/>
              </a:ext>
            </a:extLst>
          </p:cNvPr>
          <p:cNvSpPr>
            <a:spLocks noGrp="1"/>
          </p:cNvSpPr>
          <p:nvPr>
            <p:ph type="dt" sz="half" idx="10"/>
          </p:nvPr>
        </p:nvSpPr>
        <p:spPr/>
        <p:txBody>
          <a:bodyPr/>
          <a:lstStyle/>
          <a:p>
            <a:fld id="{51149558-E0BE-E246-A97C-C25434C6BF02}" type="datetimeFigureOut">
              <a:rPr lang="en-IL" smtClean="0"/>
              <a:t>05/11/2022</a:t>
            </a:fld>
            <a:endParaRPr lang="en-IL"/>
          </a:p>
        </p:txBody>
      </p:sp>
      <p:sp>
        <p:nvSpPr>
          <p:cNvPr id="3" name="Footer Placeholder 2">
            <a:extLst>
              <a:ext uri="{FF2B5EF4-FFF2-40B4-BE49-F238E27FC236}">
                <a16:creationId xmlns:a16="http://schemas.microsoft.com/office/drawing/2014/main" id="{B9611FC3-218E-F54F-86B9-CB2FF8618698}"/>
              </a:ext>
            </a:extLst>
          </p:cNvPr>
          <p:cNvSpPr>
            <a:spLocks noGrp="1"/>
          </p:cNvSpPr>
          <p:nvPr>
            <p:ph type="ftr" sz="quarter" idx="11"/>
          </p:nvPr>
        </p:nvSpPr>
        <p:spPr/>
        <p:txBody>
          <a:bodyPr/>
          <a:lstStyle/>
          <a:p>
            <a:endParaRPr lang="en-IL"/>
          </a:p>
        </p:txBody>
      </p:sp>
      <p:sp>
        <p:nvSpPr>
          <p:cNvPr id="4" name="Slide Number Placeholder 3">
            <a:extLst>
              <a:ext uri="{FF2B5EF4-FFF2-40B4-BE49-F238E27FC236}">
                <a16:creationId xmlns:a16="http://schemas.microsoft.com/office/drawing/2014/main" id="{D5137136-B37C-054B-8FC7-5DDEF62AEFE3}"/>
              </a:ext>
            </a:extLst>
          </p:cNvPr>
          <p:cNvSpPr>
            <a:spLocks noGrp="1"/>
          </p:cNvSpPr>
          <p:nvPr>
            <p:ph type="sldNum" sz="quarter" idx="12"/>
          </p:nvPr>
        </p:nvSpPr>
        <p:spPr/>
        <p:txBody>
          <a:bodyPr/>
          <a:lstStyle/>
          <a:p>
            <a:fld id="{1DC76A52-A74D-EE40-A4BC-8C92BA2A8D87}" type="slidenum">
              <a:rPr lang="en-IL" smtClean="0"/>
              <a:t>‹#›</a:t>
            </a:fld>
            <a:endParaRPr lang="en-IL"/>
          </a:p>
        </p:txBody>
      </p:sp>
    </p:spTree>
    <p:extLst>
      <p:ext uri="{BB962C8B-B14F-4D97-AF65-F5344CB8AC3E}">
        <p14:creationId xmlns:p14="http://schemas.microsoft.com/office/powerpoint/2010/main" val="4290751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7B07D-B257-2C41-8F40-EBD7A6E52D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L"/>
          </a:p>
        </p:txBody>
      </p:sp>
      <p:sp>
        <p:nvSpPr>
          <p:cNvPr id="3" name="Content Placeholder 2">
            <a:extLst>
              <a:ext uri="{FF2B5EF4-FFF2-40B4-BE49-F238E27FC236}">
                <a16:creationId xmlns:a16="http://schemas.microsoft.com/office/drawing/2014/main" id="{979F16EE-317B-AD43-A34A-FA632492BD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Text Placeholder 3">
            <a:extLst>
              <a:ext uri="{FF2B5EF4-FFF2-40B4-BE49-F238E27FC236}">
                <a16:creationId xmlns:a16="http://schemas.microsoft.com/office/drawing/2014/main" id="{1740E7F1-5049-CE41-A3E0-4E8209C053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31077F-C109-3A4B-9149-395985DD5D77}"/>
              </a:ext>
            </a:extLst>
          </p:cNvPr>
          <p:cNvSpPr>
            <a:spLocks noGrp="1"/>
          </p:cNvSpPr>
          <p:nvPr>
            <p:ph type="dt" sz="half" idx="10"/>
          </p:nvPr>
        </p:nvSpPr>
        <p:spPr/>
        <p:txBody>
          <a:bodyPr/>
          <a:lstStyle/>
          <a:p>
            <a:fld id="{51149558-E0BE-E246-A97C-C25434C6BF02}" type="datetimeFigureOut">
              <a:rPr lang="en-IL" smtClean="0"/>
              <a:t>05/11/2022</a:t>
            </a:fld>
            <a:endParaRPr lang="en-IL"/>
          </a:p>
        </p:txBody>
      </p:sp>
      <p:sp>
        <p:nvSpPr>
          <p:cNvPr id="6" name="Footer Placeholder 5">
            <a:extLst>
              <a:ext uri="{FF2B5EF4-FFF2-40B4-BE49-F238E27FC236}">
                <a16:creationId xmlns:a16="http://schemas.microsoft.com/office/drawing/2014/main" id="{27D5C491-CB69-1D41-B6D0-6E736CA76D4E}"/>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3C2E3028-1319-B648-85B2-DB75992CAA9B}"/>
              </a:ext>
            </a:extLst>
          </p:cNvPr>
          <p:cNvSpPr>
            <a:spLocks noGrp="1"/>
          </p:cNvSpPr>
          <p:nvPr>
            <p:ph type="sldNum" sz="quarter" idx="12"/>
          </p:nvPr>
        </p:nvSpPr>
        <p:spPr/>
        <p:txBody>
          <a:bodyPr/>
          <a:lstStyle/>
          <a:p>
            <a:fld id="{1DC76A52-A74D-EE40-A4BC-8C92BA2A8D87}" type="slidenum">
              <a:rPr lang="en-IL" smtClean="0"/>
              <a:t>‹#›</a:t>
            </a:fld>
            <a:endParaRPr lang="en-IL"/>
          </a:p>
        </p:txBody>
      </p:sp>
    </p:spTree>
    <p:extLst>
      <p:ext uri="{BB962C8B-B14F-4D97-AF65-F5344CB8AC3E}">
        <p14:creationId xmlns:p14="http://schemas.microsoft.com/office/powerpoint/2010/main" val="3352026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26EE5-EEFB-CD43-AF1B-4EEED5BFDA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L"/>
          </a:p>
        </p:txBody>
      </p:sp>
      <p:sp>
        <p:nvSpPr>
          <p:cNvPr id="3" name="Picture Placeholder 2">
            <a:extLst>
              <a:ext uri="{FF2B5EF4-FFF2-40B4-BE49-F238E27FC236}">
                <a16:creationId xmlns:a16="http://schemas.microsoft.com/office/drawing/2014/main" id="{FCE1A2C8-A21A-C744-B5C4-4904F25038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L"/>
          </a:p>
        </p:txBody>
      </p:sp>
      <p:sp>
        <p:nvSpPr>
          <p:cNvPr id="4" name="Text Placeholder 3">
            <a:extLst>
              <a:ext uri="{FF2B5EF4-FFF2-40B4-BE49-F238E27FC236}">
                <a16:creationId xmlns:a16="http://schemas.microsoft.com/office/drawing/2014/main" id="{248A2A9C-0595-AD40-973E-6E56FFB432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3FCE31-8A27-1043-AAB4-4FC91EEBEC2E}"/>
              </a:ext>
            </a:extLst>
          </p:cNvPr>
          <p:cNvSpPr>
            <a:spLocks noGrp="1"/>
          </p:cNvSpPr>
          <p:nvPr>
            <p:ph type="dt" sz="half" idx="10"/>
          </p:nvPr>
        </p:nvSpPr>
        <p:spPr/>
        <p:txBody>
          <a:bodyPr/>
          <a:lstStyle/>
          <a:p>
            <a:fld id="{51149558-E0BE-E246-A97C-C25434C6BF02}" type="datetimeFigureOut">
              <a:rPr lang="en-IL" smtClean="0"/>
              <a:t>05/11/2022</a:t>
            </a:fld>
            <a:endParaRPr lang="en-IL"/>
          </a:p>
        </p:txBody>
      </p:sp>
      <p:sp>
        <p:nvSpPr>
          <p:cNvPr id="6" name="Footer Placeholder 5">
            <a:extLst>
              <a:ext uri="{FF2B5EF4-FFF2-40B4-BE49-F238E27FC236}">
                <a16:creationId xmlns:a16="http://schemas.microsoft.com/office/drawing/2014/main" id="{7B83697E-C21A-3844-84BD-4B5764AE2F31}"/>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32799EF2-43AB-A145-B82D-058EFD7D542B}"/>
              </a:ext>
            </a:extLst>
          </p:cNvPr>
          <p:cNvSpPr>
            <a:spLocks noGrp="1"/>
          </p:cNvSpPr>
          <p:nvPr>
            <p:ph type="sldNum" sz="quarter" idx="12"/>
          </p:nvPr>
        </p:nvSpPr>
        <p:spPr/>
        <p:txBody>
          <a:bodyPr/>
          <a:lstStyle/>
          <a:p>
            <a:fld id="{1DC76A52-A74D-EE40-A4BC-8C92BA2A8D87}" type="slidenum">
              <a:rPr lang="en-IL" smtClean="0"/>
              <a:t>‹#›</a:t>
            </a:fld>
            <a:endParaRPr lang="en-IL"/>
          </a:p>
        </p:txBody>
      </p:sp>
    </p:spTree>
    <p:extLst>
      <p:ext uri="{BB962C8B-B14F-4D97-AF65-F5344CB8AC3E}">
        <p14:creationId xmlns:p14="http://schemas.microsoft.com/office/powerpoint/2010/main" val="913906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566623-C57F-D04D-8312-7C220879F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L"/>
          </a:p>
        </p:txBody>
      </p:sp>
      <p:sp>
        <p:nvSpPr>
          <p:cNvPr id="3" name="Text Placeholder 2">
            <a:extLst>
              <a:ext uri="{FF2B5EF4-FFF2-40B4-BE49-F238E27FC236}">
                <a16:creationId xmlns:a16="http://schemas.microsoft.com/office/drawing/2014/main" id="{050043EA-48A0-6649-87B4-21F9CE905D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AC4891A9-2B09-CA4B-95F9-45C02385A8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149558-E0BE-E246-A97C-C25434C6BF02}" type="datetimeFigureOut">
              <a:rPr lang="en-IL" smtClean="0"/>
              <a:t>05/11/2022</a:t>
            </a:fld>
            <a:endParaRPr lang="en-IL"/>
          </a:p>
        </p:txBody>
      </p:sp>
      <p:sp>
        <p:nvSpPr>
          <p:cNvPr id="5" name="Footer Placeholder 4">
            <a:extLst>
              <a:ext uri="{FF2B5EF4-FFF2-40B4-BE49-F238E27FC236}">
                <a16:creationId xmlns:a16="http://schemas.microsoft.com/office/drawing/2014/main" id="{1F96DEAA-B4DA-7E4E-824D-2270796193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L"/>
          </a:p>
        </p:txBody>
      </p:sp>
      <p:sp>
        <p:nvSpPr>
          <p:cNvPr id="6" name="Slide Number Placeholder 5">
            <a:extLst>
              <a:ext uri="{FF2B5EF4-FFF2-40B4-BE49-F238E27FC236}">
                <a16:creationId xmlns:a16="http://schemas.microsoft.com/office/drawing/2014/main" id="{8A46D94E-5784-1749-95DB-A4E2A14228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76A52-A74D-EE40-A4BC-8C92BA2A8D87}" type="slidenum">
              <a:rPr lang="en-IL" smtClean="0"/>
              <a:t>‹#›</a:t>
            </a:fld>
            <a:endParaRPr lang="en-IL"/>
          </a:p>
        </p:txBody>
      </p:sp>
    </p:spTree>
    <p:extLst>
      <p:ext uri="{BB962C8B-B14F-4D97-AF65-F5344CB8AC3E}">
        <p14:creationId xmlns:p14="http://schemas.microsoft.com/office/powerpoint/2010/main" val="2951852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diagramColors" Target="../diagrams/colors4.xml"/><Relationship Id="rId11" Type="http://schemas.openxmlformats.org/officeDocument/2006/relationships/image" Target="../media/image8.jpeg"/><Relationship Id="rId5" Type="http://schemas.openxmlformats.org/officeDocument/2006/relationships/diagramQuickStyle" Target="../diagrams/quickStyle4.xml"/><Relationship Id="rId10" Type="http://schemas.openxmlformats.org/officeDocument/2006/relationships/image" Target="../media/image7.jpeg"/><Relationship Id="rId4" Type="http://schemas.openxmlformats.org/officeDocument/2006/relationships/diagramLayout" Target="../diagrams/layout4.xml"/><Relationship Id="rId9"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2.emf"/><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3" Type="http://schemas.openxmlformats.org/officeDocument/2006/relationships/image" Target="../media/image13.tif"/><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9B447FE-DDA9-4B30-828A-59FC56912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D487F7-9050-4871-B351-34A72ADB2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4" y="-1"/>
            <a:ext cx="6096002"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43C27DD-EF6A-4C48-9669-C2970E71A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52884" y="609601"/>
            <a:ext cx="6858003" cy="5638801"/>
          </a:xfrm>
          <a:prstGeom prst="rect">
            <a:avLst/>
          </a:prstGeom>
          <a:gradFill>
            <a:gsLst>
              <a:gs pos="0">
                <a:schemeClr val="accent1">
                  <a:alpha val="23000"/>
                </a:schemeClr>
              </a:gs>
              <a:gs pos="71000">
                <a:schemeClr val="accent1">
                  <a:lumMod val="50000"/>
                  <a:alpha val="0"/>
                </a:schemeClr>
              </a:gs>
              <a:gs pos="100000">
                <a:srgbClr val="000000">
                  <a:alpha val="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5A1AA86-B7E6-4C02-AA34-F1A25CD4C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8" y="2217950"/>
            <a:ext cx="6103518" cy="4640049"/>
          </a:xfrm>
          <a:prstGeom prst="rect">
            <a:avLst/>
          </a:prstGeom>
          <a:gradFill>
            <a:gsLst>
              <a:gs pos="0">
                <a:schemeClr val="accent1">
                  <a:alpha val="0"/>
                </a:schemeClr>
              </a:gs>
              <a:gs pos="72000">
                <a:srgbClr val="000000">
                  <a:alpha val="21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86C3B9CB-4E48-4726-B7B9-9E02F71B1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137312">
            <a:off x="565239" y="1211422"/>
            <a:ext cx="4640488" cy="4640488"/>
          </a:xfrm>
          <a:prstGeom prst="ellipse">
            <a:avLst/>
          </a:prstGeom>
          <a:gradFill>
            <a:gsLst>
              <a:gs pos="53000">
                <a:schemeClr val="accent1">
                  <a:alpha val="0"/>
                </a:schemeClr>
              </a:gs>
              <a:gs pos="100000">
                <a:schemeClr val="accent1">
                  <a:lumMod val="40000"/>
                  <a:lumOff val="60000"/>
                  <a:alpha val="1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84384FE-1C88-4CAA-8FB8-2313A3AE7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9" y="0"/>
            <a:ext cx="6103519" cy="6870700"/>
          </a:xfrm>
          <a:prstGeom prst="rect">
            <a:avLst/>
          </a:prstGeom>
          <a:gradFill>
            <a:gsLst>
              <a:gs pos="24000">
                <a:schemeClr val="accent1">
                  <a:alpha val="0"/>
                </a:schemeClr>
              </a:gs>
              <a:gs pos="100000">
                <a:srgbClr val="000000">
                  <a:alpha val="71000"/>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915935C-47B7-FD48-8D78-FA6704085E17}"/>
              </a:ext>
            </a:extLst>
          </p:cNvPr>
          <p:cNvSpPr>
            <a:spLocks noGrp="1"/>
          </p:cNvSpPr>
          <p:nvPr>
            <p:ph type="title"/>
          </p:nvPr>
        </p:nvSpPr>
        <p:spPr>
          <a:xfrm>
            <a:off x="395621" y="1120147"/>
            <a:ext cx="5297238" cy="2411519"/>
          </a:xfrm>
        </p:spPr>
        <p:txBody>
          <a:bodyPr vert="horz" lIns="91440" tIns="45720" rIns="91440" bIns="45720" rtlCol="0" anchor="t">
            <a:normAutofit fontScale="90000"/>
          </a:bodyPr>
          <a:lstStyle/>
          <a:p>
            <a:pPr algn="ctr">
              <a:spcAft>
                <a:spcPts val="1200"/>
              </a:spcAft>
            </a:pPr>
            <a:r>
              <a:rPr lang="en-US" sz="3600" b="1" dirty="0">
                <a:solidFill>
                  <a:srgbClr val="00FDFF"/>
                </a:solidFill>
              </a:rPr>
              <a:t>The</a:t>
            </a:r>
            <a:br>
              <a:rPr lang="en-US" sz="4800" b="1" dirty="0">
                <a:solidFill>
                  <a:srgbClr val="FFFFFF"/>
                </a:solidFill>
              </a:rPr>
            </a:br>
            <a:r>
              <a:rPr lang="en-US" sz="4800" b="1" dirty="0">
                <a:solidFill>
                  <a:srgbClr val="00FDFF"/>
                </a:solidFill>
              </a:rPr>
              <a:t>A</a:t>
            </a:r>
            <a:r>
              <a:rPr lang="en-US" sz="4800" dirty="0">
                <a:solidFill>
                  <a:srgbClr val="00FDFF"/>
                </a:solidFill>
              </a:rPr>
              <a:t>ntibody</a:t>
            </a:r>
            <a:r>
              <a:rPr lang="en-US" sz="4800" b="1" dirty="0">
                <a:solidFill>
                  <a:srgbClr val="00FDFF"/>
                </a:solidFill>
              </a:rPr>
              <a:t> D</a:t>
            </a:r>
            <a:r>
              <a:rPr lang="en-US" sz="4800" dirty="0">
                <a:solidFill>
                  <a:srgbClr val="00FDFF"/>
                </a:solidFill>
              </a:rPr>
              <a:t>etection</a:t>
            </a:r>
            <a:r>
              <a:rPr lang="en-US" sz="4800" b="1" dirty="0">
                <a:solidFill>
                  <a:srgbClr val="00FDFF"/>
                </a:solidFill>
              </a:rPr>
              <a:t> I</a:t>
            </a:r>
            <a:r>
              <a:rPr lang="en-US" sz="4800" dirty="0">
                <a:solidFill>
                  <a:srgbClr val="00FDFF"/>
                </a:solidFill>
              </a:rPr>
              <a:t>sraeli </a:t>
            </a:r>
            <a:r>
              <a:rPr lang="en-US" sz="4800" b="1" dirty="0">
                <a:solidFill>
                  <a:srgbClr val="00FDFF"/>
                </a:solidFill>
              </a:rPr>
              <a:t>R</a:t>
            </a:r>
            <a:r>
              <a:rPr lang="en-US" sz="4800" dirty="0">
                <a:solidFill>
                  <a:srgbClr val="00FDFF"/>
                </a:solidFill>
              </a:rPr>
              <a:t>esearch</a:t>
            </a:r>
            <a:br>
              <a:rPr lang="en-US" sz="4800" dirty="0">
                <a:solidFill>
                  <a:srgbClr val="FFFFFF"/>
                </a:solidFill>
              </a:rPr>
            </a:br>
            <a:br>
              <a:rPr lang="en-US" sz="4800" dirty="0">
                <a:solidFill>
                  <a:srgbClr val="FFFFFF"/>
                </a:solidFill>
              </a:rPr>
            </a:br>
            <a:r>
              <a:rPr lang="en-US" sz="4000" dirty="0">
                <a:solidFill>
                  <a:srgbClr val="FFFFFF"/>
                </a:solidFill>
              </a:rPr>
              <a:t>Tal Oron &amp; Moshe Phillip</a:t>
            </a:r>
            <a:br>
              <a:rPr lang="en-US" sz="4800" dirty="0">
                <a:solidFill>
                  <a:srgbClr val="FFFFFF"/>
                </a:solidFill>
              </a:rPr>
            </a:br>
            <a:r>
              <a:rPr lang="en-US" sz="2400" dirty="0">
                <a:solidFill>
                  <a:srgbClr val="FFFFFF"/>
                </a:solidFill>
              </a:rPr>
              <a:t>Schneider Children’s Medical Center of Israel</a:t>
            </a:r>
            <a:br>
              <a:rPr lang="en-US" sz="4800" dirty="0">
                <a:solidFill>
                  <a:srgbClr val="FFFFFF"/>
                </a:solidFill>
              </a:rPr>
            </a:br>
            <a:br>
              <a:rPr lang="en-US" sz="4800" dirty="0">
                <a:solidFill>
                  <a:srgbClr val="FFFFFF"/>
                </a:solidFill>
              </a:rPr>
            </a:br>
            <a:r>
              <a:rPr lang="en-US" sz="2400" dirty="0">
                <a:solidFill>
                  <a:srgbClr val="FFFFFF"/>
                </a:solidFill>
              </a:rPr>
              <a:t>Childhood Diabetes Prevention Symposium 11.11.22</a:t>
            </a:r>
            <a:br>
              <a:rPr lang="en-US" sz="2400" dirty="0">
                <a:solidFill>
                  <a:srgbClr val="FFFFFF"/>
                </a:solidFill>
              </a:rPr>
            </a:br>
            <a:endParaRPr lang="en-US" sz="2400" dirty="0">
              <a:solidFill>
                <a:srgbClr val="FFFFFF"/>
              </a:solidFill>
            </a:endParaRPr>
          </a:p>
        </p:txBody>
      </p:sp>
      <p:pic>
        <p:nvPicPr>
          <p:cNvPr id="4" name="Picture 3">
            <a:extLst>
              <a:ext uri="{FF2B5EF4-FFF2-40B4-BE49-F238E27FC236}">
                <a16:creationId xmlns:a16="http://schemas.microsoft.com/office/drawing/2014/main" id="{1EC096F2-4C6A-9941-8E51-6BF09E383664}"/>
              </a:ext>
            </a:extLst>
          </p:cNvPr>
          <p:cNvPicPr>
            <a:picLocks noChangeAspect="1"/>
          </p:cNvPicPr>
          <p:nvPr/>
        </p:nvPicPr>
        <p:blipFill rotWithShape="1">
          <a:blip r:embed="rId3"/>
          <a:srcRect r="-3" b="19130"/>
          <a:stretch/>
        </p:blipFill>
        <p:spPr>
          <a:xfrm>
            <a:off x="6553199" y="457200"/>
            <a:ext cx="5181602" cy="5943600"/>
          </a:xfrm>
          <a:prstGeom prst="rect">
            <a:avLst/>
          </a:prstGeom>
        </p:spPr>
      </p:pic>
      <p:pic>
        <p:nvPicPr>
          <p:cNvPr id="6" name="Picture 4" descr="מרכז שניידר לרפואת ילדים בישראל – ויקיפדיה">
            <a:extLst>
              <a:ext uri="{FF2B5EF4-FFF2-40B4-BE49-F238E27FC236}">
                <a16:creationId xmlns:a16="http://schemas.microsoft.com/office/drawing/2014/main" id="{A2CAE767-6CF4-AB2D-48D0-0AC1246390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2954" y="6324418"/>
            <a:ext cx="703515" cy="52967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lalit Research Institute – Real People. Real Data. Real Change.">
            <a:extLst>
              <a:ext uri="{FF2B5EF4-FFF2-40B4-BE49-F238E27FC236}">
                <a16:creationId xmlns:a16="http://schemas.microsoft.com/office/drawing/2014/main" id="{9E6D372C-5659-7B55-DE7A-5B50C376B0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35031" y="6377286"/>
            <a:ext cx="1030015" cy="471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216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8" name="Rectangle 28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Rectangle 28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ectangle 29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Rectangle 29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9" name="ADIR-AIM"/>
          <p:cNvSpPr txBox="1">
            <a:spLocks noGrp="1"/>
          </p:cNvSpPr>
          <p:nvPr>
            <p:ph type="title"/>
          </p:nvPr>
        </p:nvSpPr>
        <p:spPr>
          <a:xfrm>
            <a:off x="1371600" y="348865"/>
            <a:ext cx="10044020" cy="877729"/>
          </a:xfrm>
          <a:prstGeom prst="rect">
            <a:avLst/>
          </a:prstGeom>
        </p:spPr>
        <p:txBody>
          <a:bodyPr vert="horz" lIns="91440" tIns="45720" rIns="91440" bIns="45720" rtlCol="0" anchor="ctr">
            <a:normAutofit/>
          </a:bodyPr>
          <a:lstStyle/>
          <a:p>
            <a:r>
              <a:rPr lang="en-US" sz="4000" b="1" kern="1200" dirty="0">
                <a:solidFill>
                  <a:srgbClr val="FFFFFF"/>
                </a:solidFill>
                <a:latin typeface="+mj-lt"/>
                <a:ea typeface="+mj-ea"/>
                <a:cs typeface="+mj-cs"/>
              </a:rPr>
              <a:t>AD</a:t>
            </a:r>
            <a:r>
              <a:rPr lang="en-US" sz="4000" b="1" dirty="0">
                <a:solidFill>
                  <a:srgbClr val="FFFFFF"/>
                </a:solidFill>
              </a:rPr>
              <a:t>IR- Current Status</a:t>
            </a:r>
            <a:r>
              <a:rPr lang="en-US" sz="4000" b="1" kern="1200" dirty="0">
                <a:solidFill>
                  <a:srgbClr val="FFFFFF"/>
                </a:solidFill>
                <a:latin typeface="+mj-lt"/>
                <a:ea typeface="+mj-ea"/>
                <a:cs typeface="+mj-cs"/>
              </a:rPr>
              <a:t>  </a:t>
            </a:r>
          </a:p>
        </p:txBody>
      </p:sp>
      <p:sp>
        <p:nvSpPr>
          <p:cNvPr id="4" name="Enable Biosciences…">
            <a:extLst>
              <a:ext uri="{FF2B5EF4-FFF2-40B4-BE49-F238E27FC236}">
                <a16:creationId xmlns:a16="http://schemas.microsoft.com/office/drawing/2014/main" id="{849D6DFF-C2D4-A588-090F-04431CBF487C}"/>
              </a:ext>
            </a:extLst>
          </p:cNvPr>
          <p:cNvSpPr txBox="1"/>
          <p:nvPr/>
        </p:nvSpPr>
        <p:spPr>
          <a:xfrm>
            <a:off x="663904" y="2703689"/>
            <a:ext cx="6409996" cy="30260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p>
            <a:pPr marL="342900" indent="-342900" defTabSz="292100">
              <a:lnSpc>
                <a:spcPct val="80000"/>
              </a:lnSpc>
              <a:spcBef>
                <a:spcPts val="1200"/>
              </a:spcBef>
              <a:buClr>
                <a:srgbClr val="011893"/>
              </a:buClr>
              <a:buSzPct val="100000"/>
              <a:buFont typeface="Arial" panose="020B0604020202020204" pitchFamily="34" charset="0"/>
              <a:buChar char="•"/>
              <a:defRPr sz="4200">
                <a:solidFill>
                  <a:srgbClr val="0433FF"/>
                </a:solidFill>
              </a:defRPr>
            </a:pPr>
            <a:r>
              <a:rPr lang="en-US" sz="3200" dirty="0">
                <a:solidFill>
                  <a:srgbClr val="011893"/>
                </a:solidFill>
                <a:cs typeface="Bangla Sangam MN" panose="02000000000000000000" pitchFamily="2" charset="0"/>
              </a:rPr>
              <a:t>29 clinics recruiting &gt;&gt; 40 clinics </a:t>
            </a:r>
            <a:r>
              <a:rPr sz="3200" dirty="0">
                <a:solidFill>
                  <a:srgbClr val="011893"/>
                </a:solidFill>
                <a:cs typeface="Bangla Sangam MN" panose="02000000000000000000" pitchFamily="2" charset="0"/>
              </a:rPr>
              <a:t> </a:t>
            </a:r>
            <a:endParaRPr lang="en-US" sz="3200" dirty="0">
              <a:solidFill>
                <a:srgbClr val="011893"/>
              </a:solidFill>
              <a:cs typeface="Bangla Sangam MN" panose="02000000000000000000" pitchFamily="2" charset="0"/>
            </a:endParaRPr>
          </a:p>
          <a:p>
            <a:pPr marL="342900" indent="-342900" defTabSz="292100">
              <a:lnSpc>
                <a:spcPct val="80000"/>
              </a:lnSpc>
              <a:spcBef>
                <a:spcPts val="1200"/>
              </a:spcBef>
              <a:buClr>
                <a:srgbClr val="011893"/>
              </a:buClr>
              <a:buSzPct val="100000"/>
              <a:buFont typeface="Arial" panose="020B0604020202020204" pitchFamily="34" charset="0"/>
              <a:buChar char="•"/>
              <a:defRPr sz="4200">
                <a:solidFill>
                  <a:srgbClr val="0433FF"/>
                </a:solidFill>
              </a:defRPr>
            </a:pPr>
            <a:r>
              <a:rPr lang="en-US" sz="3200" dirty="0">
                <a:solidFill>
                  <a:srgbClr val="011893"/>
                </a:solidFill>
                <a:cs typeface="Bangla Sangam MN" panose="02000000000000000000" pitchFamily="2" charset="0"/>
              </a:rPr>
              <a:t>~2500 children recruited </a:t>
            </a:r>
          </a:p>
          <a:p>
            <a:pPr marL="342900" indent="-342900" defTabSz="292100">
              <a:lnSpc>
                <a:spcPct val="80000"/>
              </a:lnSpc>
              <a:spcBef>
                <a:spcPts val="1200"/>
              </a:spcBef>
              <a:buClr>
                <a:srgbClr val="011893"/>
              </a:buClr>
              <a:buSzPct val="100000"/>
              <a:buFont typeface="Arial" panose="020B0604020202020204" pitchFamily="34" charset="0"/>
              <a:buChar char="•"/>
              <a:defRPr sz="4200">
                <a:solidFill>
                  <a:srgbClr val="0433FF"/>
                </a:solidFill>
              </a:defRPr>
            </a:pPr>
            <a:r>
              <a:rPr lang="en-US" sz="3200" dirty="0">
                <a:solidFill>
                  <a:srgbClr val="011893"/>
                </a:solidFill>
                <a:cs typeface="Bangla Sangam MN" panose="02000000000000000000" pitchFamily="2" charset="0"/>
              </a:rPr>
              <a:t>9 positive children</a:t>
            </a:r>
          </a:p>
          <a:p>
            <a:pPr marL="342900" indent="-342900" defTabSz="292100">
              <a:lnSpc>
                <a:spcPct val="80000"/>
              </a:lnSpc>
              <a:spcBef>
                <a:spcPts val="1200"/>
              </a:spcBef>
              <a:buClr>
                <a:srgbClr val="011893"/>
              </a:buClr>
              <a:buSzPct val="100000"/>
              <a:buFont typeface="Arial" panose="020B0604020202020204" pitchFamily="34" charset="0"/>
              <a:buChar char="•"/>
              <a:defRPr sz="4200">
                <a:solidFill>
                  <a:srgbClr val="0433FF"/>
                </a:solidFill>
              </a:defRPr>
            </a:pPr>
            <a:r>
              <a:rPr lang="en-US" sz="3200" dirty="0">
                <a:solidFill>
                  <a:srgbClr val="011893"/>
                </a:solidFill>
                <a:cs typeface="Bangla Sangam MN" panose="02000000000000000000" pitchFamily="2" charset="0"/>
              </a:rPr>
              <a:t>Follow up at the diabetes centers</a:t>
            </a:r>
          </a:p>
          <a:p>
            <a:pPr marL="342900" indent="-342900" defTabSz="292100">
              <a:lnSpc>
                <a:spcPct val="80000"/>
              </a:lnSpc>
              <a:spcBef>
                <a:spcPts val="1200"/>
              </a:spcBef>
              <a:buClr>
                <a:srgbClr val="011893"/>
              </a:buClr>
              <a:buSzPct val="100000"/>
              <a:buFont typeface="Arial" panose="020B0604020202020204" pitchFamily="34" charset="0"/>
              <a:buChar char="•"/>
              <a:defRPr sz="4200">
                <a:solidFill>
                  <a:srgbClr val="0433FF"/>
                </a:solidFill>
              </a:defRPr>
            </a:pPr>
            <a:r>
              <a:rPr lang="en-US" sz="3200" dirty="0">
                <a:solidFill>
                  <a:srgbClr val="011893"/>
                </a:solidFill>
                <a:cs typeface="Bangla Sangam MN" panose="02000000000000000000" pitchFamily="2" charset="0"/>
              </a:rPr>
              <a:t>Working on the second stage</a:t>
            </a:r>
          </a:p>
          <a:p>
            <a:pPr marL="342900" indent="-342900" defTabSz="292100">
              <a:lnSpc>
                <a:spcPct val="80000"/>
              </a:lnSpc>
              <a:spcBef>
                <a:spcPts val="1200"/>
              </a:spcBef>
              <a:buClr>
                <a:srgbClr val="011893"/>
              </a:buClr>
              <a:buSzPct val="100000"/>
              <a:buFont typeface="Arial" panose="020B0604020202020204" pitchFamily="34" charset="0"/>
              <a:buChar char="•"/>
              <a:defRPr sz="4200">
                <a:solidFill>
                  <a:srgbClr val="0433FF"/>
                </a:solidFill>
              </a:defRPr>
            </a:pPr>
            <a:endParaRPr lang="en-US" sz="2800" baseline="30000" dirty="0">
              <a:solidFill>
                <a:srgbClr val="011893"/>
              </a:solidFill>
              <a:cs typeface="Bangla Sangam MN" panose="02000000000000000000" pitchFamily="2" charset="0"/>
            </a:endParaRPr>
          </a:p>
        </p:txBody>
      </p:sp>
      <p:pic>
        <p:nvPicPr>
          <p:cNvPr id="3" name="Picture 2">
            <a:extLst>
              <a:ext uri="{FF2B5EF4-FFF2-40B4-BE49-F238E27FC236}">
                <a16:creationId xmlns:a16="http://schemas.microsoft.com/office/drawing/2014/main" id="{923D77E5-8DBD-8733-720B-0F635126F081}"/>
              </a:ext>
            </a:extLst>
          </p:cNvPr>
          <p:cNvPicPr>
            <a:picLocks noChangeAspect="1"/>
          </p:cNvPicPr>
          <p:nvPr/>
        </p:nvPicPr>
        <p:blipFill>
          <a:blip r:embed="rId3"/>
          <a:stretch>
            <a:fillRect/>
          </a:stretch>
        </p:blipFill>
        <p:spPr>
          <a:xfrm>
            <a:off x="7351819" y="0"/>
            <a:ext cx="4840182" cy="6858000"/>
          </a:xfrm>
          <a:prstGeom prst="rect">
            <a:avLst/>
          </a:prstGeom>
        </p:spPr>
      </p:pic>
    </p:spTree>
    <p:extLst>
      <p:ext uri="{BB962C8B-B14F-4D97-AF65-F5344CB8AC3E}">
        <p14:creationId xmlns:p14="http://schemas.microsoft.com/office/powerpoint/2010/main" val="74079191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8" name="Rectangle 28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Rectangle 28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ectangle 29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Rectangle 29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9" name="ADIR-AIM"/>
          <p:cNvSpPr txBox="1">
            <a:spLocks noGrp="1"/>
          </p:cNvSpPr>
          <p:nvPr>
            <p:ph type="title"/>
          </p:nvPr>
        </p:nvSpPr>
        <p:spPr>
          <a:xfrm>
            <a:off x="1371600" y="348865"/>
            <a:ext cx="10044020" cy="877729"/>
          </a:xfrm>
          <a:prstGeom prst="rect">
            <a:avLst/>
          </a:prstGeom>
        </p:spPr>
        <p:txBody>
          <a:bodyPr vert="horz" lIns="91440" tIns="45720" rIns="91440" bIns="45720" rtlCol="0" anchor="ctr">
            <a:normAutofit/>
          </a:bodyPr>
          <a:lstStyle/>
          <a:p>
            <a:r>
              <a:rPr lang="en-US" sz="4000" b="1" kern="1200" dirty="0">
                <a:solidFill>
                  <a:srgbClr val="FFFFFF"/>
                </a:solidFill>
                <a:latin typeface="+mj-lt"/>
                <a:ea typeface="+mj-ea"/>
                <a:cs typeface="+mj-cs"/>
              </a:rPr>
              <a:t>Diabetes centers- follow up</a:t>
            </a:r>
          </a:p>
        </p:txBody>
      </p:sp>
      <p:sp>
        <p:nvSpPr>
          <p:cNvPr id="2" name="A screening program for children all over Israel…">
            <a:extLst>
              <a:ext uri="{FF2B5EF4-FFF2-40B4-BE49-F238E27FC236}">
                <a16:creationId xmlns:a16="http://schemas.microsoft.com/office/drawing/2014/main" id="{BB99247F-9A6F-2901-C4A0-D4FDB02177C4}"/>
              </a:ext>
            </a:extLst>
          </p:cNvPr>
          <p:cNvSpPr txBox="1">
            <a:spLocks/>
          </p:cNvSpPr>
          <p:nvPr/>
        </p:nvSpPr>
        <p:spPr>
          <a:xfrm>
            <a:off x="609600" y="2244909"/>
            <a:ext cx="6222357" cy="3195495"/>
          </a:xfrm>
          <a:prstGeom prst="rect">
            <a:avLst/>
          </a:prstGeom>
        </p:spPr>
        <p:txBody>
          <a:bodyPr>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0000"/>
              </a:lnSpc>
              <a:buClr>
                <a:srgbClr val="011893"/>
              </a:buClr>
              <a:buSzPct val="100000"/>
              <a:buNone/>
              <a:defRPr b="0">
                <a:solidFill>
                  <a:srgbClr val="0433FF"/>
                </a:solidFill>
              </a:defRPr>
            </a:pPr>
            <a:endParaRPr lang="en-US" dirty="0">
              <a:solidFill>
                <a:srgbClr val="011893"/>
              </a:solidFill>
              <a:latin typeface="Bangla Sangam MN" panose="02000000000000000000" pitchFamily="2" charset="0"/>
              <a:cs typeface="Bangla Sangam MN" panose="02000000000000000000" pitchFamily="2" charset="0"/>
            </a:endParaRPr>
          </a:p>
          <a:p>
            <a:pPr>
              <a:lnSpc>
                <a:spcPct val="120000"/>
              </a:lnSpc>
              <a:buClr>
                <a:srgbClr val="011893"/>
              </a:buClr>
              <a:buSzPct val="100000"/>
              <a:defRPr b="0">
                <a:solidFill>
                  <a:srgbClr val="0433FF"/>
                </a:solidFill>
              </a:defRPr>
            </a:pPr>
            <a:r>
              <a:rPr lang="en-US" dirty="0">
                <a:solidFill>
                  <a:srgbClr val="011893"/>
                </a:solidFill>
                <a:cs typeface="Bangla Sangam MN" panose="02000000000000000000" pitchFamily="2" charset="0"/>
              </a:rPr>
              <a:t>Education- DKA prevention </a:t>
            </a:r>
          </a:p>
          <a:p>
            <a:pPr>
              <a:lnSpc>
                <a:spcPct val="120000"/>
              </a:lnSpc>
              <a:buClr>
                <a:srgbClr val="011893"/>
              </a:buClr>
              <a:buSzPct val="100000"/>
              <a:defRPr b="0">
                <a:solidFill>
                  <a:srgbClr val="0433FF"/>
                </a:solidFill>
              </a:defRPr>
            </a:pPr>
            <a:r>
              <a:rPr lang="en-US" dirty="0">
                <a:solidFill>
                  <a:srgbClr val="011893"/>
                </a:solidFill>
                <a:cs typeface="Bangla Sangam MN" panose="02000000000000000000" pitchFamily="2" charset="0"/>
              </a:rPr>
              <a:t>Signs and symptoms of diabetes</a:t>
            </a:r>
          </a:p>
          <a:p>
            <a:pPr>
              <a:lnSpc>
                <a:spcPct val="120000"/>
              </a:lnSpc>
              <a:buClr>
                <a:srgbClr val="011893"/>
              </a:buClr>
              <a:buSzPct val="100000"/>
              <a:defRPr b="0">
                <a:solidFill>
                  <a:srgbClr val="0433FF"/>
                </a:solidFill>
              </a:defRPr>
            </a:pPr>
            <a:r>
              <a:rPr lang="en-US" dirty="0">
                <a:solidFill>
                  <a:srgbClr val="011893"/>
                </a:solidFill>
                <a:cs typeface="Bangla Sangam MN" panose="02000000000000000000" pitchFamily="2" charset="0"/>
              </a:rPr>
              <a:t>Defining stage 1&amp;2 diabetes?</a:t>
            </a:r>
          </a:p>
          <a:p>
            <a:pPr>
              <a:lnSpc>
                <a:spcPct val="120000"/>
              </a:lnSpc>
              <a:buClr>
                <a:srgbClr val="011893"/>
              </a:buClr>
              <a:buSzPct val="100000"/>
              <a:defRPr b="0">
                <a:solidFill>
                  <a:srgbClr val="0433FF"/>
                </a:solidFill>
              </a:defRPr>
            </a:pPr>
            <a:r>
              <a:rPr lang="en-US" dirty="0">
                <a:solidFill>
                  <a:srgbClr val="011893"/>
                </a:solidFill>
                <a:cs typeface="Bangla Sangam MN" panose="02000000000000000000" pitchFamily="2" charset="0"/>
              </a:rPr>
              <a:t>Future interventions</a:t>
            </a:r>
          </a:p>
        </p:txBody>
      </p:sp>
      <p:pic>
        <p:nvPicPr>
          <p:cNvPr id="5" name="Picture 2">
            <a:extLst>
              <a:ext uri="{FF2B5EF4-FFF2-40B4-BE49-F238E27FC236}">
                <a16:creationId xmlns:a16="http://schemas.microsoft.com/office/drawing/2014/main" id="{4989CFD9-4CDF-DF34-73D4-29D531B545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1609" y="2371867"/>
            <a:ext cx="4714011" cy="3535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677871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8" name="Rectangle 28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Rectangle 28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ectangle 29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Rectangle 29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9" name="ADIR-AIM"/>
          <p:cNvSpPr txBox="1">
            <a:spLocks noGrp="1"/>
          </p:cNvSpPr>
          <p:nvPr>
            <p:ph type="title"/>
          </p:nvPr>
        </p:nvSpPr>
        <p:spPr>
          <a:xfrm>
            <a:off x="1371600" y="348865"/>
            <a:ext cx="10044020" cy="877729"/>
          </a:xfrm>
          <a:prstGeom prst="rect">
            <a:avLst/>
          </a:prstGeom>
        </p:spPr>
        <p:txBody>
          <a:bodyPr vert="horz" lIns="91440" tIns="45720" rIns="91440" bIns="45720" rtlCol="0" anchor="ctr">
            <a:normAutofit/>
          </a:bodyPr>
          <a:lstStyle/>
          <a:p>
            <a:r>
              <a:rPr lang="en-US" sz="4000" b="1" kern="1200" dirty="0">
                <a:solidFill>
                  <a:srgbClr val="FFFFFF"/>
                </a:solidFill>
                <a:latin typeface="+mj-lt"/>
                <a:ea typeface="+mj-ea"/>
                <a:cs typeface="+mj-cs"/>
              </a:rPr>
              <a:t>Stress assessment </a:t>
            </a:r>
          </a:p>
        </p:txBody>
      </p:sp>
      <p:sp>
        <p:nvSpPr>
          <p:cNvPr id="2" name="A screening program for children all over Israel…">
            <a:extLst>
              <a:ext uri="{FF2B5EF4-FFF2-40B4-BE49-F238E27FC236}">
                <a16:creationId xmlns:a16="http://schemas.microsoft.com/office/drawing/2014/main" id="{BB99247F-9A6F-2901-C4A0-D4FDB02177C4}"/>
              </a:ext>
            </a:extLst>
          </p:cNvPr>
          <p:cNvSpPr txBox="1">
            <a:spLocks/>
          </p:cNvSpPr>
          <p:nvPr/>
        </p:nvSpPr>
        <p:spPr>
          <a:xfrm>
            <a:off x="609600" y="2244909"/>
            <a:ext cx="6222357" cy="3195495"/>
          </a:xfrm>
          <a:prstGeom prst="rect">
            <a:avLst/>
          </a:prstGeom>
        </p:spPr>
        <p:txBody>
          <a:bodyPr>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0000"/>
              </a:lnSpc>
              <a:buClr>
                <a:srgbClr val="011893"/>
              </a:buClr>
              <a:buSzPct val="100000"/>
              <a:buNone/>
              <a:defRPr b="0">
                <a:solidFill>
                  <a:srgbClr val="0433FF"/>
                </a:solidFill>
              </a:defRPr>
            </a:pPr>
            <a:endParaRPr lang="en-US" dirty="0">
              <a:solidFill>
                <a:srgbClr val="011893"/>
              </a:solidFill>
              <a:latin typeface="Bangla Sangam MN" panose="02000000000000000000" pitchFamily="2" charset="0"/>
              <a:cs typeface="Bangla Sangam MN" panose="02000000000000000000" pitchFamily="2" charset="0"/>
            </a:endParaRPr>
          </a:p>
          <a:p>
            <a:pPr>
              <a:lnSpc>
                <a:spcPct val="120000"/>
              </a:lnSpc>
              <a:buClr>
                <a:srgbClr val="011893"/>
              </a:buClr>
              <a:buSzPct val="100000"/>
              <a:defRPr b="0">
                <a:solidFill>
                  <a:srgbClr val="0433FF"/>
                </a:solidFill>
              </a:defRPr>
            </a:pPr>
            <a:r>
              <a:rPr lang="en-US" dirty="0">
                <a:solidFill>
                  <a:srgbClr val="011893"/>
                </a:solidFill>
                <a:cs typeface="Bangla Sangam MN" panose="02000000000000000000" pitchFamily="2" charset="0"/>
              </a:rPr>
              <a:t>A major concern</a:t>
            </a:r>
          </a:p>
          <a:p>
            <a:pPr>
              <a:lnSpc>
                <a:spcPct val="120000"/>
              </a:lnSpc>
              <a:buClr>
                <a:srgbClr val="011893"/>
              </a:buClr>
              <a:buSzPct val="100000"/>
              <a:defRPr b="0">
                <a:solidFill>
                  <a:srgbClr val="0433FF"/>
                </a:solidFill>
              </a:defRPr>
            </a:pPr>
            <a:r>
              <a:rPr lang="en-US" dirty="0">
                <a:solidFill>
                  <a:srgbClr val="011893"/>
                </a:solidFill>
                <a:cs typeface="Bangla Sangam MN" panose="02000000000000000000" pitchFamily="2" charset="0"/>
              </a:rPr>
              <a:t>Specific questioners</a:t>
            </a:r>
          </a:p>
          <a:p>
            <a:pPr>
              <a:lnSpc>
                <a:spcPct val="120000"/>
              </a:lnSpc>
              <a:buClr>
                <a:srgbClr val="011893"/>
              </a:buClr>
              <a:buSzPct val="100000"/>
              <a:defRPr b="0">
                <a:solidFill>
                  <a:srgbClr val="0433FF"/>
                </a:solidFill>
              </a:defRPr>
            </a:pPr>
            <a:r>
              <a:rPr lang="en-US" dirty="0">
                <a:solidFill>
                  <a:srgbClr val="011893"/>
                </a:solidFill>
                <a:cs typeface="Bangla Sangam MN" panose="02000000000000000000" pitchFamily="2" charset="0"/>
              </a:rPr>
              <a:t>Psychological interview</a:t>
            </a:r>
          </a:p>
          <a:p>
            <a:pPr>
              <a:lnSpc>
                <a:spcPct val="120000"/>
              </a:lnSpc>
              <a:buClr>
                <a:srgbClr val="011893"/>
              </a:buClr>
              <a:buSzPct val="100000"/>
              <a:defRPr b="0">
                <a:solidFill>
                  <a:srgbClr val="0433FF"/>
                </a:solidFill>
              </a:defRPr>
            </a:pPr>
            <a:r>
              <a:rPr lang="en-US" dirty="0">
                <a:solidFill>
                  <a:srgbClr val="011893"/>
                </a:solidFill>
                <a:cs typeface="Bangla Sangam MN" panose="02000000000000000000" pitchFamily="2" charset="0"/>
              </a:rPr>
              <a:t>Stress alleviating interventions</a:t>
            </a:r>
          </a:p>
        </p:txBody>
      </p:sp>
      <p:pic>
        <p:nvPicPr>
          <p:cNvPr id="1026" name="Picture 2" descr="Stress: 10 Ways To Relieve Stress – Cleveland Clinic">
            <a:extLst>
              <a:ext uri="{FF2B5EF4-FFF2-40B4-BE49-F238E27FC236}">
                <a16:creationId xmlns:a16="http://schemas.microsoft.com/office/drawing/2014/main" id="{A3D22EB0-C972-260D-940C-52B3578999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7614" y="2244418"/>
            <a:ext cx="5729286" cy="3965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74293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8" name="Rectangle 29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Rectangle 29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Rectangle 30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Rectangle 30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6" name="Rectangle 30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3" name="The Israeli Prevention Network"/>
          <p:cNvSpPr txBox="1">
            <a:spLocks noGrp="1"/>
          </p:cNvSpPr>
          <p:nvPr>
            <p:ph type="title"/>
          </p:nvPr>
        </p:nvSpPr>
        <p:spPr>
          <a:xfrm>
            <a:off x="826395" y="950187"/>
            <a:ext cx="4230100" cy="3387497"/>
          </a:xfrm>
          <a:prstGeom prst="rect">
            <a:avLst/>
          </a:prstGeom>
        </p:spPr>
        <p:txBody>
          <a:bodyPr vert="horz" lIns="91440" tIns="45720" rIns="91440" bIns="45720" rtlCol="0" anchor="b">
            <a:normAutofit/>
          </a:bodyPr>
          <a:lstStyle/>
          <a:p>
            <a:r>
              <a:rPr lang="en-US" sz="4000" b="1" kern="1200" dirty="0">
                <a:solidFill>
                  <a:srgbClr val="FFFFFF"/>
                </a:solidFill>
                <a:latin typeface="+mj-lt"/>
                <a:ea typeface="+mj-ea"/>
                <a:cs typeface="+mj-cs"/>
              </a:rPr>
              <a:t>The Israeli Prevention Network</a:t>
            </a:r>
          </a:p>
        </p:txBody>
      </p:sp>
      <p:graphicFrame>
        <p:nvGraphicFramePr>
          <p:cNvPr id="310" name="An Israeli network dedicated to the study, prevention, and early treatment of type 1 diabetes…">
            <a:extLst>
              <a:ext uri="{FF2B5EF4-FFF2-40B4-BE49-F238E27FC236}">
                <a16:creationId xmlns:a16="http://schemas.microsoft.com/office/drawing/2014/main" id="{86FBB9C5-F9CF-1455-EBF7-ECF9C3613C99}"/>
              </a:ext>
            </a:extLst>
          </p:cNvPr>
          <p:cNvGraphicFramePr/>
          <p:nvPr>
            <p:extLst>
              <p:ext uri="{D42A27DB-BD31-4B8C-83A1-F6EECF244321}">
                <p14:modId xmlns:p14="http://schemas.microsoft.com/office/powerpoint/2010/main" val="2783750190"/>
              </p:ext>
            </p:extLst>
          </p:nvPr>
        </p:nvGraphicFramePr>
        <p:xfrm>
          <a:off x="6007232" y="649480"/>
          <a:ext cx="5756975" cy="5546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3812452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6" name="Rectangle 315">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Rectangle 317">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Rectangle 319">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Rectangle 321">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4" name="Rectangle 323">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9" name="ADIR-AIM"/>
          <p:cNvSpPr txBox="1">
            <a:spLocks noGrp="1"/>
          </p:cNvSpPr>
          <p:nvPr>
            <p:ph type="title"/>
          </p:nvPr>
        </p:nvSpPr>
        <p:spPr>
          <a:xfrm>
            <a:off x="675435" y="604822"/>
            <a:ext cx="4230100" cy="3387497"/>
          </a:xfrm>
          <a:prstGeom prst="rect">
            <a:avLst/>
          </a:prstGeom>
        </p:spPr>
        <p:txBody>
          <a:bodyPr vert="horz" lIns="91440" tIns="45720" rIns="91440" bIns="45720" rtlCol="0" anchor="b">
            <a:normAutofit/>
          </a:bodyPr>
          <a:lstStyle/>
          <a:p>
            <a:pPr algn="ctr"/>
            <a:r>
              <a:rPr lang="en-US" sz="4000" b="1" kern="1200" dirty="0">
                <a:solidFill>
                  <a:srgbClr val="FFFFFF"/>
                </a:solidFill>
                <a:latin typeface="+mj-lt"/>
                <a:ea typeface="+mj-ea"/>
                <a:cs typeface="+mj-cs"/>
              </a:rPr>
              <a:t>ADIR- Summary  </a:t>
            </a:r>
          </a:p>
        </p:txBody>
      </p:sp>
      <p:graphicFrame>
        <p:nvGraphicFramePr>
          <p:cNvPr id="328" name="A screening program for children all over Israel…">
            <a:extLst>
              <a:ext uri="{FF2B5EF4-FFF2-40B4-BE49-F238E27FC236}">
                <a16:creationId xmlns:a16="http://schemas.microsoft.com/office/drawing/2014/main" id="{BF3F277B-6FA2-EB5F-6F15-09E61B258A7D}"/>
              </a:ext>
            </a:extLst>
          </p:cNvPr>
          <p:cNvGraphicFramePr/>
          <p:nvPr>
            <p:extLst>
              <p:ext uri="{D42A27DB-BD31-4B8C-83A1-F6EECF244321}">
                <p14:modId xmlns:p14="http://schemas.microsoft.com/office/powerpoint/2010/main" val="7401951"/>
              </p:ext>
            </p:extLst>
          </p:nvPr>
        </p:nvGraphicFramePr>
        <p:xfrm>
          <a:off x="6477758" y="810304"/>
          <a:ext cx="5511042" cy="5546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8853598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8" name="Rectangle 28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Rectangle 28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ectangle 29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Rectangle 29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9" name="ADIR-AIM"/>
          <p:cNvSpPr txBox="1">
            <a:spLocks noGrp="1"/>
          </p:cNvSpPr>
          <p:nvPr>
            <p:ph type="title"/>
          </p:nvPr>
        </p:nvSpPr>
        <p:spPr>
          <a:xfrm>
            <a:off x="1371600" y="348865"/>
            <a:ext cx="10044020" cy="877729"/>
          </a:xfrm>
          <a:prstGeom prst="rect">
            <a:avLst/>
          </a:prstGeom>
        </p:spPr>
        <p:txBody>
          <a:bodyPr vert="horz" lIns="91440" tIns="45720" rIns="91440" bIns="45720" rtlCol="0" anchor="ctr">
            <a:normAutofit/>
          </a:bodyPr>
          <a:lstStyle/>
          <a:p>
            <a:r>
              <a:rPr lang="en-US" sz="4000" b="1" kern="1200" dirty="0">
                <a:solidFill>
                  <a:srgbClr val="FFFFFF"/>
                </a:solidFill>
                <a:latin typeface="+mj-lt"/>
                <a:ea typeface="+mj-ea"/>
                <a:cs typeface="+mj-cs"/>
              </a:rPr>
              <a:t>Thanks</a:t>
            </a:r>
          </a:p>
        </p:txBody>
      </p:sp>
      <p:pic>
        <p:nvPicPr>
          <p:cNvPr id="2" name="Picture 4" descr="Pin en Jobs">
            <a:extLst>
              <a:ext uri="{FF2B5EF4-FFF2-40B4-BE49-F238E27FC236}">
                <a16:creationId xmlns:a16="http://schemas.microsoft.com/office/drawing/2014/main" id="{74A79CCF-3E7F-7AB0-A75B-B05803B5BF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3665" y="1761308"/>
            <a:ext cx="6349998" cy="491084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JDRF International | Devex">
            <a:extLst>
              <a:ext uri="{FF2B5EF4-FFF2-40B4-BE49-F238E27FC236}">
                <a16:creationId xmlns:a16="http://schemas.microsoft.com/office/drawing/2014/main" id="{A1DCF3E9-A204-1036-AF3A-01827F85271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41967" y="5788331"/>
            <a:ext cx="3544661" cy="91423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6DF4314-AC42-BF7E-8B2F-D204A8E0CC89}"/>
              </a:ext>
            </a:extLst>
          </p:cNvPr>
          <p:cNvSpPr txBox="1"/>
          <p:nvPr/>
        </p:nvSpPr>
        <p:spPr>
          <a:xfrm>
            <a:off x="297610" y="2650250"/>
            <a:ext cx="6096000" cy="255454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4472C4">
                    <a:lumMod val="75000"/>
                  </a:srgbClr>
                </a:solidFill>
                <a:effectLst/>
                <a:uLnTx/>
                <a:uFillTx/>
                <a:ea typeface="+mn-ea"/>
                <a:cs typeface="Bangla Sangam MN" panose="02000000000000000000" pitchFamily="2" charset="0"/>
              </a:rPr>
              <a:t>Community clinics</a:t>
            </a:r>
            <a:endParaRPr kumimoji="0" lang="he-IL" sz="3200" b="0" i="0" u="none" strike="noStrike" kern="1200" cap="none" spc="0" normalizeH="0" baseline="0" noProof="0" dirty="0">
              <a:ln>
                <a:noFill/>
              </a:ln>
              <a:solidFill>
                <a:srgbClr val="4472C4">
                  <a:lumMod val="75000"/>
                </a:srgbClr>
              </a:solidFill>
              <a:effectLst/>
              <a:uLnTx/>
              <a:uFillTx/>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4472C4">
                    <a:lumMod val="75000"/>
                  </a:srgbClr>
                </a:solidFill>
                <a:effectLst/>
                <a:uLnTx/>
                <a:uFillTx/>
                <a:ea typeface="+mn-ea"/>
                <a:cs typeface="Bangla Sangam MN" panose="02000000000000000000" pitchFamily="2" charset="0"/>
              </a:rPr>
              <a:t>Central labs</a:t>
            </a:r>
            <a:endParaRPr kumimoji="0" lang="he-IL" sz="3200" b="0" i="0" u="none" strike="noStrike" kern="1200" cap="none" spc="0" normalizeH="0" baseline="0" noProof="0" dirty="0">
              <a:ln>
                <a:noFill/>
              </a:ln>
              <a:solidFill>
                <a:srgbClr val="4472C4">
                  <a:lumMod val="75000"/>
                </a:srgbClr>
              </a:solidFill>
              <a:effectLst/>
              <a:uLnTx/>
              <a:uFillTx/>
              <a:ea typeface="+mn-ea"/>
              <a:cs typeface="Bangla Sangam MN" panose="020000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e-IL" sz="3200" b="0" i="0" u="none" strike="noStrike" kern="1200" cap="none" spc="0" normalizeH="0" baseline="0" noProof="0" dirty="0" err="1">
                <a:ln>
                  <a:noFill/>
                </a:ln>
                <a:solidFill>
                  <a:srgbClr val="4472C4">
                    <a:lumMod val="75000"/>
                  </a:srgbClr>
                </a:solidFill>
                <a:effectLst/>
                <a:uLnTx/>
                <a:uFillTx/>
                <a:ea typeface="+mn-ea"/>
                <a:cs typeface="Bangla Sangam MN" panose="02000000000000000000" pitchFamily="2" charset="0"/>
              </a:rPr>
              <a:t>D</a:t>
            </a:r>
            <a:r>
              <a:rPr kumimoji="0" lang="en-US" sz="3200" b="0" i="0" u="none" strike="noStrike" kern="1200" cap="none" spc="0" normalizeH="0" baseline="0" noProof="0" dirty="0" err="1">
                <a:ln>
                  <a:noFill/>
                </a:ln>
                <a:solidFill>
                  <a:srgbClr val="4472C4">
                    <a:lumMod val="75000"/>
                  </a:srgbClr>
                </a:solidFill>
                <a:effectLst/>
                <a:uLnTx/>
                <a:uFillTx/>
                <a:ea typeface="+mn-ea"/>
                <a:cs typeface="Bangla Sangam MN" panose="02000000000000000000" pitchFamily="2" charset="0"/>
              </a:rPr>
              <a:t>iabetes</a:t>
            </a:r>
            <a:r>
              <a:rPr kumimoji="0" lang="en-US" sz="3200" b="0" i="0" u="none" strike="noStrike" kern="1200" cap="none" spc="0" normalizeH="0" baseline="0" noProof="0" dirty="0">
                <a:ln>
                  <a:noFill/>
                </a:ln>
                <a:solidFill>
                  <a:srgbClr val="4472C4">
                    <a:lumMod val="75000"/>
                  </a:srgbClr>
                </a:solidFill>
                <a:effectLst/>
                <a:uLnTx/>
                <a:uFillTx/>
                <a:ea typeface="+mn-ea"/>
                <a:cs typeface="Bangla Sangam MN" panose="02000000000000000000" pitchFamily="2" charset="0"/>
              </a:rPr>
              <a:t> centers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4472C4">
                    <a:lumMod val="75000"/>
                  </a:srgbClr>
                </a:solidFill>
                <a:effectLst/>
                <a:uLnTx/>
                <a:uFillTx/>
                <a:ea typeface="+mn-ea"/>
                <a:cs typeface="Bangla Sangam MN" panose="02000000000000000000" pitchFamily="2" charset="0"/>
              </a:rPr>
              <a:t>SCMCI</a:t>
            </a:r>
            <a:endParaRPr kumimoji="0" lang="he-IL" sz="3200" b="0" i="0" u="none" strike="noStrike" kern="1200" cap="none" spc="0" normalizeH="0" baseline="0" noProof="0" dirty="0">
              <a:ln>
                <a:noFill/>
              </a:ln>
              <a:solidFill>
                <a:srgbClr val="4472C4">
                  <a:lumMod val="75000"/>
                </a:srgbClr>
              </a:solidFill>
              <a:effectLst/>
              <a:uLnTx/>
              <a:uFillTx/>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e-IL" sz="3200" b="0" i="0" u="none" strike="noStrike" kern="1200" cap="none" spc="0" normalizeH="0" baseline="0" noProof="0" dirty="0" err="1">
                <a:ln>
                  <a:noFill/>
                </a:ln>
                <a:solidFill>
                  <a:srgbClr val="4472C4">
                    <a:lumMod val="75000"/>
                  </a:srgbClr>
                </a:solidFill>
                <a:effectLst/>
                <a:uLnTx/>
                <a:uFillTx/>
                <a:ea typeface="+mn-ea"/>
                <a:cs typeface="Arial" panose="020B0604020202020204" pitchFamily="34" charset="0"/>
              </a:rPr>
              <a:t>O</a:t>
            </a:r>
            <a:r>
              <a:rPr kumimoji="0" lang="en-US" sz="3200" b="0" i="0" u="none" strike="noStrike" kern="1200" cap="none" spc="0" normalizeH="0" baseline="0" noProof="0" dirty="0" err="1">
                <a:ln>
                  <a:noFill/>
                </a:ln>
                <a:solidFill>
                  <a:srgbClr val="4472C4">
                    <a:lumMod val="75000"/>
                  </a:srgbClr>
                </a:solidFill>
                <a:effectLst/>
                <a:uLnTx/>
                <a:uFillTx/>
                <a:ea typeface="+mn-ea"/>
                <a:cs typeface="Bangla Sangam MN" panose="02000000000000000000" pitchFamily="2" charset="0"/>
              </a:rPr>
              <a:t>ur</a:t>
            </a:r>
            <a:r>
              <a:rPr kumimoji="0" lang="en-US" sz="3200" b="0" i="0" u="none" strike="noStrike" kern="1200" cap="none" spc="0" normalizeH="0" baseline="0" noProof="0" dirty="0">
                <a:ln>
                  <a:noFill/>
                </a:ln>
                <a:solidFill>
                  <a:srgbClr val="4472C4">
                    <a:lumMod val="75000"/>
                  </a:srgbClr>
                </a:solidFill>
                <a:effectLst/>
                <a:uLnTx/>
                <a:uFillTx/>
                <a:ea typeface="+mn-ea"/>
                <a:cs typeface="Bangla Sangam MN" panose="02000000000000000000" pitchFamily="2" charset="0"/>
              </a:rPr>
              <a:t> team</a:t>
            </a:r>
            <a:endParaRPr kumimoji="0" lang="he-IL" sz="3200" b="0" i="0" u="none" strike="noStrike" kern="1200" cap="none" spc="0" normalizeH="0" baseline="0" noProof="0" dirty="0">
              <a:ln>
                <a:noFill/>
              </a:ln>
              <a:solidFill>
                <a:srgbClr val="4472C4">
                  <a:lumMod val="75000"/>
                </a:srgbClr>
              </a:solidFill>
              <a:effectLst/>
              <a:uLnTx/>
              <a:uFillTx/>
              <a:ea typeface="+mn-ea"/>
              <a:cs typeface="Arial" panose="020B0604020202020204" pitchFamily="34" charset="0"/>
            </a:endParaRPr>
          </a:p>
        </p:txBody>
      </p:sp>
    </p:spTree>
    <p:extLst>
      <p:ext uri="{BB962C8B-B14F-4D97-AF65-F5344CB8AC3E}">
        <p14:creationId xmlns:p14="http://schemas.microsoft.com/office/powerpoint/2010/main" val="339713185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796632-6A55-E07A-EFF2-1042B024564C}"/>
              </a:ext>
            </a:extLst>
          </p:cNvPr>
          <p:cNvSpPr>
            <a:spLocks noGrp="1"/>
          </p:cNvSpPr>
          <p:nvPr>
            <p:ph type="title"/>
          </p:nvPr>
        </p:nvSpPr>
        <p:spPr>
          <a:xfrm>
            <a:off x="320700" y="227493"/>
            <a:ext cx="11550596" cy="1159200"/>
          </a:xfrm>
        </p:spPr>
        <p:txBody>
          <a:bodyPr vert="horz" lIns="91440" tIns="45720" rIns="91440" bIns="45720" rtlCol="0" anchor="ctr">
            <a:noAutofit/>
          </a:bodyPr>
          <a:lstStyle/>
          <a:p>
            <a:pPr algn="ctr">
              <a:spcAft>
                <a:spcPts val="600"/>
              </a:spcAft>
            </a:pPr>
            <a:r>
              <a:rPr lang="en-US" sz="4000" b="1" kern="1200" dirty="0">
                <a:solidFill>
                  <a:srgbClr val="FFFFFF"/>
                </a:solidFill>
                <a:latin typeface="+mj-lt"/>
                <a:ea typeface="+mj-ea"/>
                <a:cs typeface="+mj-cs"/>
              </a:rPr>
              <a:t>Screening for type 1 diabetes in the general population</a:t>
            </a:r>
            <a:endParaRPr lang="en-US" sz="4000" kern="1200" dirty="0">
              <a:solidFill>
                <a:srgbClr val="FFFFFF"/>
              </a:solidFill>
              <a:latin typeface="+mj-lt"/>
              <a:ea typeface="+mj-ea"/>
              <a:cs typeface="+mj-cs"/>
            </a:endParaRPr>
          </a:p>
        </p:txBody>
      </p:sp>
      <p:pic>
        <p:nvPicPr>
          <p:cNvPr id="4" name="Picture 3">
            <a:extLst>
              <a:ext uri="{FF2B5EF4-FFF2-40B4-BE49-F238E27FC236}">
                <a16:creationId xmlns:a16="http://schemas.microsoft.com/office/drawing/2014/main" id="{1F4BAD20-0C3A-A760-6BC3-3561CADF0F61}"/>
              </a:ext>
            </a:extLst>
          </p:cNvPr>
          <p:cNvPicPr>
            <a:picLocks noChangeAspect="1"/>
          </p:cNvPicPr>
          <p:nvPr/>
        </p:nvPicPr>
        <p:blipFill>
          <a:blip r:embed="rId3"/>
          <a:stretch>
            <a:fillRect/>
          </a:stretch>
        </p:blipFill>
        <p:spPr>
          <a:xfrm>
            <a:off x="2190594" y="1966293"/>
            <a:ext cx="7810810" cy="4452160"/>
          </a:xfrm>
          <a:prstGeom prst="rect">
            <a:avLst/>
          </a:prstGeom>
        </p:spPr>
      </p:pic>
    </p:spTree>
    <p:extLst>
      <p:ext uri="{BB962C8B-B14F-4D97-AF65-F5344CB8AC3E}">
        <p14:creationId xmlns:p14="http://schemas.microsoft.com/office/powerpoint/2010/main" val="3658623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8" name="Rectangle 28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Rectangle 28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ectangle 29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Rectangle 29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9" name="ADIR-AIM"/>
          <p:cNvSpPr txBox="1">
            <a:spLocks noGrp="1"/>
          </p:cNvSpPr>
          <p:nvPr>
            <p:ph type="title"/>
          </p:nvPr>
        </p:nvSpPr>
        <p:spPr>
          <a:xfrm>
            <a:off x="1371597" y="348865"/>
            <a:ext cx="10044023" cy="877729"/>
          </a:xfrm>
          <a:prstGeom prst="rect">
            <a:avLst/>
          </a:prstGeom>
        </p:spPr>
        <p:txBody>
          <a:bodyPr vert="horz" lIns="91440" tIns="45720" rIns="91440" bIns="45720" rtlCol="0" anchor="ctr">
            <a:normAutofit/>
          </a:bodyPr>
          <a:lstStyle/>
          <a:p>
            <a:r>
              <a:rPr lang="en-US" sz="4000" b="1" kern="1200" dirty="0">
                <a:solidFill>
                  <a:srgbClr val="FFFFFF"/>
                </a:solidFill>
                <a:latin typeface="+mj-lt"/>
                <a:ea typeface="+mj-ea"/>
                <a:cs typeface="+mj-cs"/>
              </a:rPr>
              <a:t>ADIR- Aim</a:t>
            </a:r>
          </a:p>
        </p:txBody>
      </p:sp>
      <p:graphicFrame>
        <p:nvGraphicFramePr>
          <p:cNvPr id="285" name="An efficient screening program based on antibodies that will identify children at risk to develop T1D…">
            <a:extLst>
              <a:ext uri="{FF2B5EF4-FFF2-40B4-BE49-F238E27FC236}">
                <a16:creationId xmlns:a16="http://schemas.microsoft.com/office/drawing/2014/main" id="{694DCAA1-9D1D-FAAC-3277-C4214ABE7838}"/>
              </a:ext>
            </a:extLst>
          </p:cNvPr>
          <p:cNvGraphicFramePr/>
          <p:nvPr>
            <p:extLst>
              <p:ext uri="{D42A27DB-BD31-4B8C-83A1-F6EECF244321}">
                <p14:modId xmlns:p14="http://schemas.microsoft.com/office/powerpoint/2010/main" val="3470824374"/>
              </p:ext>
            </p:extLst>
          </p:nvPr>
        </p:nvGraphicFramePr>
        <p:xfrm>
          <a:off x="1002880" y="3054724"/>
          <a:ext cx="10186240" cy="33484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9788186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8" name="Rectangle 28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Rectangle 28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ectangle 29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Rectangle 29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9" name="ADIR-AIM"/>
          <p:cNvSpPr txBox="1">
            <a:spLocks noGrp="1"/>
          </p:cNvSpPr>
          <p:nvPr>
            <p:ph type="title"/>
          </p:nvPr>
        </p:nvSpPr>
        <p:spPr>
          <a:xfrm>
            <a:off x="1371597" y="348865"/>
            <a:ext cx="10044023" cy="877729"/>
          </a:xfrm>
          <a:prstGeom prst="rect">
            <a:avLst/>
          </a:prstGeom>
        </p:spPr>
        <p:txBody>
          <a:bodyPr vert="horz" lIns="91440" tIns="45720" rIns="91440" bIns="45720" rtlCol="0" anchor="ctr">
            <a:normAutofit/>
          </a:bodyPr>
          <a:lstStyle/>
          <a:p>
            <a:r>
              <a:rPr lang="en-US" sz="4000" b="1" kern="1200" dirty="0">
                <a:solidFill>
                  <a:srgbClr val="FFFFFF"/>
                </a:solidFill>
                <a:latin typeface="+mj-lt"/>
                <a:ea typeface="+mj-ea"/>
                <a:cs typeface="+mj-cs"/>
              </a:rPr>
              <a:t>ADIR- Aim</a:t>
            </a:r>
          </a:p>
        </p:txBody>
      </p:sp>
      <p:graphicFrame>
        <p:nvGraphicFramePr>
          <p:cNvPr id="285" name="An efficient screening program based on antibodies that will identify children at risk to develop T1D…">
            <a:extLst>
              <a:ext uri="{FF2B5EF4-FFF2-40B4-BE49-F238E27FC236}">
                <a16:creationId xmlns:a16="http://schemas.microsoft.com/office/drawing/2014/main" id="{694DCAA1-9D1D-FAAC-3277-C4214ABE7838}"/>
              </a:ext>
            </a:extLst>
          </p:cNvPr>
          <p:cNvGraphicFramePr/>
          <p:nvPr/>
        </p:nvGraphicFramePr>
        <p:xfrm>
          <a:off x="1002880" y="3054724"/>
          <a:ext cx="10186240" cy="33484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153F441F-3075-EFD7-67DE-531EA86E86BD}"/>
              </a:ext>
            </a:extLst>
          </p:cNvPr>
          <p:cNvSpPr txBox="1"/>
          <p:nvPr/>
        </p:nvSpPr>
        <p:spPr>
          <a:xfrm>
            <a:off x="0" y="1776485"/>
            <a:ext cx="12192000" cy="1077218"/>
          </a:xfrm>
          <a:prstGeom prst="rect">
            <a:avLst/>
          </a:prstGeom>
          <a:noFill/>
          <a:ln w="19050">
            <a:solidFill>
              <a:srgbClr val="011893"/>
            </a:solidFill>
          </a:ln>
        </p:spPr>
        <p:txBody>
          <a:bodyPr wrap="square" rtlCol="0">
            <a:spAutoFit/>
          </a:bodyPr>
          <a:lstStyle/>
          <a:p>
            <a:pPr algn="ctr"/>
            <a:r>
              <a:rPr lang="en-US" sz="3200" dirty="0">
                <a:solidFill>
                  <a:srgbClr val="011893"/>
                </a:solidFill>
              </a:rPr>
              <a:t>A national, mandatory screening program based on antibodies that will identify children at risk of developing T1D</a:t>
            </a:r>
          </a:p>
        </p:txBody>
      </p:sp>
    </p:spTree>
    <p:extLst>
      <p:ext uri="{BB962C8B-B14F-4D97-AF65-F5344CB8AC3E}">
        <p14:creationId xmlns:p14="http://schemas.microsoft.com/office/powerpoint/2010/main" val="333929612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8" name="Rectangle 28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Rectangle 28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ectangle 29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Rectangle 29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9" name="ADIR-AIM"/>
          <p:cNvSpPr txBox="1">
            <a:spLocks noGrp="1"/>
          </p:cNvSpPr>
          <p:nvPr>
            <p:ph type="title"/>
          </p:nvPr>
        </p:nvSpPr>
        <p:spPr>
          <a:xfrm>
            <a:off x="1371597" y="348865"/>
            <a:ext cx="10044023" cy="877729"/>
          </a:xfrm>
          <a:prstGeom prst="rect">
            <a:avLst/>
          </a:prstGeom>
        </p:spPr>
        <p:txBody>
          <a:bodyPr vert="horz" lIns="91440" tIns="45720" rIns="91440" bIns="45720" rtlCol="0" anchor="ctr">
            <a:normAutofit/>
          </a:bodyPr>
          <a:lstStyle/>
          <a:p>
            <a:r>
              <a:rPr lang="en-US" sz="4000" b="1" kern="1200" dirty="0">
                <a:solidFill>
                  <a:srgbClr val="FFFFFF"/>
                </a:solidFill>
                <a:latin typeface="+mj-lt"/>
                <a:ea typeface="+mj-ea"/>
                <a:cs typeface="+mj-cs"/>
              </a:rPr>
              <a:t>ADIR- </a:t>
            </a:r>
            <a:r>
              <a:rPr lang="en-US" sz="4000" b="1" dirty="0">
                <a:solidFill>
                  <a:srgbClr val="FFFFFF"/>
                </a:solidFill>
              </a:rPr>
              <a:t>Design</a:t>
            </a:r>
            <a:endParaRPr lang="en-US" sz="4000" b="1" kern="1200" dirty="0">
              <a:solidFill>
                <a:srgbClr val="FFFFFF"/>
              </a:solidFill>
              <a:latin typeface="+mj-lt"/>
              <a:ea typeface="+mj-ea"/>
              <a:cs typeface="+mj-cs"/>
            </a:endParaRPr>
          </a:p>
        </p:txBody>
      </p:sp>
      <p:graphicFrame>
        <p:nvGraphicFramePr>
          <p:cNvPr id="296" name="A screening program for children all over Israel…">
            <a:extLst>
              <a:ext uri="{FF2B5EF4-FFF2-40B4-BE49-F238E27FC236}">
                <a16:creationId xmlns:a16="http://schemas.microsoft.com/office/drawing/2014/main" id="{54BB1955-1369-BC91-5C8F-FF2A0FDEF690}"/>
              </a:ext>
            </a:extLst>
          </p:cNvPr>
          <p:cNvGraphicFramePr/>
          <p:nvPr>
            <p:extLst>
              <p:ext uri="{D42A27DB-BD31-4B8C-83A1-F6EECF244321}">
                <p14:modId xmlns:p14="http://schemas.microsoft.com/office/powerpoint/2010/main" val="1212466201"/>
              </p:ext>
            </p:extLst>
          </p:nvPr>
        </p:nvGraphicFramePr>
        <p:xfrm>
          <a:off x="563617" y="2041063"/>
          <a:ext cx="11064766"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557243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8" name="Rectangle 28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Rectangle 28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ectangle 29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Rectangle 29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9" name="ADIR-AIM"/>
          <p:cNvSpPr txBox="1">
            <a:spLocks noGrp="1"/>
          </p:cNvSpPr>
          <p:nvPr>
            <p:ph type="title"/>
          </p:nvPr>
        </p:nvSpPr>
        <p:spPr>
          <a:xfrm>
            <a:off x="1371597" y="348865"/>
            <a:ext cx="10044023" cy="877729"/>
          </a:xfrm>
          <a:prstGeom prst="rect">
            <a:avLst/>
          </a:prstGeom>
        </p:spPr>
        <p:txBody>
          <a:bodyPr vert="horz" lIns="91440" tIns="45720" rIns="91440" bIns="45720" rtlCol="0" anchor="ctr">
            <a:normAutofit/>
          </a:bodyPr>
          <a:lstStyle/>
          <a:p>
            <a:r>
              <a:rPr lang="en-US" sz="4000" b="1" kern="1200" dirty="0">
                <a:solidFill>
                  <a:srgbClr val="FFFFFF"/>
                </a:solidFill>
                <a:latin typeface="+mj-lt"/>
                <a:ea typeface="+mj-ea"/>
                <a:cs typeface="+mj-cs"/>
              </a:rPr>
              <a:t>ADIR- </a:t>
            </a:r>
            <a:r>
              <a:rPr lang="en-US" sz="4000" b="1" dirty="0">
                <a:solidFill>
                  <a:srgbClr val="FFFFFF"/>
                </a:solidFill>
              </a:rPr>
              <a:t>Design</a:t>
            </a:r>
            <a:endParaRPr lang="en-US" sz="4000" b="1" kern="1200" dirty="0">
              <a:solidFill>
                <a:srgbClr val="FFFFFF"/>
              </a:solidFill>
              <a:latin typeface="+mj-lt"/>
              <a:ea typeface="+mj-ea"/>
              <a:cs typeface="+mj-cs"/>
            </a:endParaRPr>
          </a:p>
        </p:txBody>
      </p:sp>
      <p:grpSp>
        <p:nvGrpSpPr>
          <p:cNvPr id="3" name="Group 2">
            <a:extLst>
              <a:ext uri="{FF2B5EF4-FFF2-40B4-BE49-F238E27FC236}">
                <a16:creationId xmlns:a16="http://schemas.microsoft.com/office/drawing/2014/main" id="{CACD938E-8BB8-0C4E-13D4-D9D96E73979E}"/>
              </a:ext>
            </a:extLst>
          </p:cNvPr>
          <p:cNvGrpSpPr/>
          <p:nvPr/>
        </p:nvGrpSpPr>
        <p:grpSpPr>
          <a:xfrm>
            <a:off x="259993" y="1660086"/>
            <a:ext cx="9767672" cy="5197914"/>
            <a:chOff x="417159" y="1575459"/>
            <a:chExt cx="9767672" cy="5197914"/>
          </a:xfrm>
        </p:grpSpPr>
        <p:graphicFrame>
          <p:nvGraphicFramePr>
            <p:cNvPr id="4" name="Diagram 3">
              <a:extLst>
                <a:ext uri="{FF2B5EF4-FFF2-40B4-BE49-F238E27FC236}">
                  <a16:creationId xmlns:a16="http://schemas.microsoft.com/office/drawing/2014/main" id="{2E3E820A-7FAE-AC4C-18FE-9EE2CAA1C79E}"/>
                </a:ext>
              </a:extLst>
            </p:cNvPr>
            <p:cNvGraphicFramePr/>
            <p:nvPr>
              <p:extLst>
                <p:ext uri="{D42A27DB-BD31-4B8C-83A1-F6EECF244321}">
                  <p14:modId xmlns:p14="http://schemas.microsoft.com/office/powerpoint/2010/main" val="2707195089"/>
                </p:ext>
              </p:extLst>
            </p:nvPr>
          </p:nvGraphicFramePr>
          <p:xfrm>
            <a:off x="2056831" y="1575459"/>
            <a:ext cx="8128000" cy="51979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DAD9A64B-AF3E-2C87-2C66-3E3E6936C462}"/>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232877" y="3317654"/>
              <a:ext cx="1311816" cy="983862"/>
            </a:xfrm>
            <a:prstGeom prst="rect">
              <a:avLst/>
            </a:prstGeom>
          </p:spPr>
        </p:pic>
        <p:pic>
          <p:nvPicPr>
            <p:cNvPr id="6" name="Picture 4" descr="מעבדה בשירותי בריאות כללית | מעבדה מרכזית, מנדפים וריהוט למעבדות - מינץ">
              <a:extLst>
                <a:ext uri="{FF2B5EF4-FFF2-40B4-BE49-F238E27FC236}">
                  <a16:creationId xmlns:a16="http://schemas.microsoft.com/office/drawing/2014/main" id="{44E86B88-CB46-36DC-6CF8-9EF2CE5C204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21923" y="2448355"/>
              <a:ext cx="1328200" cy="98386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מרפאה חדשה לילדים &quot;חמודי בשניידר&quot; נפתחה במרכז שניידר">
              <a:extLst>
                <a:ext uri="{FF2B5EF4-FFF2-40B4-BE49-F238E27FC236}">
                  <a16:creationId xmlns:a16="http://schemas.microsoft.com/office/drawing/2014/main" id="{D5306DA4-CB97-EB94-3C9E-0CC1D449F6B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7159" y="1706959"/>
              <a:ext cx="2362119" cy="98394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60 שנה לביה&quot;ח איכילוב: &quot;אלה שהיו שם כשהכל קרה&quot;">
              <a:extLst>
                <a:ext uri="{FF2B5EF4-FFF2-40B4-BE49-F238E27FC236}">
                  <a16:creationId xmlns:a16="http://schemas.microsoft.com/office/drawing/2014/main" id="{D0757BFA-9E42-3DB4-F7DF-2C587723909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24988" y="5765468"/>
              <a:ext cx="1475793" cy="98386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מרכז שניידר לרפואת ילדים | בית חולים שניידר | בי&quot;ח לילדים">
              <a:extLst>
                <a:ext uri="{FF2B5EF4-FFF2-40B4-BE49-F238E27FC236}">
                  <a16:creationId xmlns:a16="http://schemas.microsoft.com/office/drawing/2014/main" id="{8441E5E1-E506-80A4-6952-6F888CDCF09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766137" y="3639445"/>
              <a:ext cx="1311816" cy="98532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888205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0FC91-C39F-9812-06A6-3DF242BB09ED}"/>
              </a:ext>
            </a:extLst>
          </p:cNvPr>
          <p:cNvSpPr>
            <a:spLocks noGrp="1"/>
          </p:cNvSpPr>
          <p:nvPr>
            <p:ph type="title"/>
          </p:nvPr>
        </p:nvSpPr>
        <p:spPr>
          <a:xfrm>
            <a:off x="313390" y="2818049"/>
            <a:ext cx="7263882" cy="1325563"/>
          </a:xfrm>
          <a:solidFill>
            <a:srgbClr val="002045"/>
          </a:solidFill>
        </p:spPr>
        <p:txBody>
          <a:bodyPr/>
          <a:lstStyle/>
          <a:p>
            <a:pPr algn="ctr"/>
            <a:r>
              <a:rPr lang="en-US" dirty="0">
                <a:solidFill>
                  <a:schemeClr val="bg1"/>
                </a:solidFill>
              </a:rPr>
              <a:t>C</a:t>
            </a:r>
            <a:r>
              <a:rPr lang="en-IL" dirty="0">
                <a:solidFill>
                  <a:schemeClr val="bg1"/>
                </a:solidFill>
              </a:rPr>
              <a:t>linics all over Israel</a:t>
            </a:r>
          </a:p>
        </p:txBody>
      </p:sp>
      <p:grpSp>
        <p:nvGrpSpPr>
          <p:cNvPr id="3" name="Group 2">
            <a:extLst>
              <a:ext uri="{FF2B5EF4-FFF2-40B4-BE49-F238E27FC236}">
                <a16:creationId xmlns:a16="http://schemas.microsoft.com/office/drawing/2014/main" id="{9253F5B2-4FE3-DD24-DAFE-64796B533DB7}"/>
              </a:ext>
            </a:extLst>
          </p:cNvPr>
          <p:cNvGrpSpPr/>
          <p:nvPr/>
        </p:nvGrpSpPr>
        <p:grpSpPr>
          <a:xfrm>
            <a:off x="7801338" y="96837"/>
            <a:ext cx="2916690" cy="6664325"/>
            <a:chOff x="1343026" y="279400"/>
            <a:chExt cx="2360742" cy="6299200"/>
          </a:xfrm>
        </p:grpSpPr>
        <p:pic>
          <p:nvPicPr>
            <p:cNvPr id="4" name="Picture 8" descr="חינם להורדה: מפות של 52 מקטעי שביל ישראל">
              <a:extLst>
                <a:ext uri="{FF2B5EF4-FFF2-40B4-BE49-F238E27FC236}">
                  <a16:creationId xmlns:a16="http://schemas.microsoft.com/office/drawing/2014/main" id="{2E5598F3-6239-76FC-CDB2-10711645CC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3026" y="279400"/>
              <a:ext cx="2360742" cy="6299200"/>
            </a:xfrm>
            <a:prstGeom prst="rect">
              <a:avLst/>
            </a:prstGeom>
            <a:noFill/>
            <a:extLst>
              <a:ext uri="{909E8E84-426E-40DD-AFC4-6F175D3DCCD1}">
                <a14:hiddenFill xmlns:a14="http://schemas.microsoft.com/office/drawing/2010/main">
                  <a:solidFill>
                    <a:srgbClr val="FFFFFF"/>
                  </a:solidFill>
                </a14:hiddenFill>
              </a:ext>
            </a:extLst>
          </p:spPr>
        </p:pic>
        <p:sp>
          <p:nvSpPr>
            <p:cNvPr id="5" name="Smiley Face 4">
              <a:extLst>
                <a:ext uri="{FF2B5EF4-FFF2-40B4-BE49-F238E27FC236}">
                  <a16:creationId xmlns:a16="http://schemas.microsoft.com/office/drawing/2014/main" id="{35DC187E-57D6-AE48-9578-AE3FB5DF0941}"/>
                </a:ext>
              </a:extLst>
            </p:cNvPr>
            <p:cNvSpPr/>
            <p:nvPr/>
          </p:nvSpPr>
          <p:spPr>
            <a:xfrm>
              <a:off x="3234017" y="598395"/>
              <a:ext cx="100853" cy="121023"/>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pic>
          <p:nvPicPr>
            <p:cNvPr id="6" name="Picture 5">
              <a:extLst>
                <a:ext uri="{FF2B5EF4-FFF2-40B4-BE49-F238E27FC236}">
                  <a16:creationId xmlns:a16="http://schemas.microsoft.com/office/drawing/2014/main" id="{E958A697-4955-34B7-6D6F-82EC14E12510}"/>
                </a:ext>
              </a:extLst>
            </p:cNvPr>
            <p:cNvPicPr>
              <a:picLocks noChangeAspect="1"/>
            </p:cNvPicPr>
            <p:nvPr/>
          </p:nvPicPr>
          <p:blipFill>
            <a:blip r:embed="rId4"/>
            <a:stretch>
              <a:fillRect/>
            </a:stretch>
          </p:blipFill>
          <p:spPr>
            <a:xfrm>
              <a:off x="2898962" y="1563967"/>
              <a:ext cx="114300" cy="139700"/>
            </a:xfrm>
            <a:prstGeom prst="rect">
              <a:avLst/>
            </a:prstGeom>
          </p:spPr>
        </p:pic>
        <p:sp>
          <p:nvSpPr>
            <p:cNvPr id="7" name="Smiley Face 6">
              <a:extLst>
                <a:ext uri="{FF2B5EF4-FFF2-40B4-BE49-F238E27FC236}">
                  <a16:creationId xmlns:a16="http://schemas.microsoft.com/office/drawing/2014/main" id="{8147E9CC-5DCD-31A7-358A-9F35D2A899E5}"/>
                </a:ext>
              </a:extLst>
            </p:cNvPr>
            <p:cNvSpPr/>
            <p:nvPr/>
          </p:nvSpPr>
          <p:spPr>
            <a:xfrm>
              <a:off x="2779058" y="1442944"/>
              <a:ext cx="100853" cy="121023"/>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sp>
          <p:nvSpPr>
            <p:cNvPr id="8" name="Smiley Face 7">
              <a:extLst>
                <a:ext uri="{FF2B5EF4-FFF2-40B4-BE49-F238E27FC236}">
                  <a16:creationId xmlns:a16="http://schemas.microsoft.com/office/drawing/2014/main" id="{53D4F4C5-CD17-5320-0EFE-0B25560FC6D4}"/>
                </a:ext>
              </a:extLst>
            </p:cNvPr>
            <p:cNvSpPr/>
            <p:nvPr/>
          </p:nvSpPr>
          <p:spPr>
            <a:xfrm>
              <a:off x="2919132" y="1440703"/>
              <a:ext cx="100853" cy="121023"/>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pic>
          <p:nvPicPr>
            <p:cNvPr id="9" name="Picture 8">
              <a:extLst>
                <a:ext uri="{FF2B5EF4-FFF2-40B4-BE49-F238E27FC236}">
                  <a16:creationId xmlns:a16="http://schemas.microsoft.com/office/drawing/2014/main" id="{7EA7CB82-AFB0-A31B-B40F-D0D610A9D1A2}"/>
                </a:ext>
              </a:extLst>
            </p:cNvPr>
            <p:cNvPicPr>
              <a:picLocks noChangeAspect="1"/>
            </p:cNvPicPr>
            <p:nvPr/>
          </p:nvPicPr>
          <p:blipFill>
            <a:blip r:embed="rId5"/>
            <a:stretch>
              <a:fillRect/>
            </a:stretch>
          </p:blipFill>
          <p:spPr>
            <a:xfrm>
              <a:off x="2459897" y="1159809"/>
              <a:ext cx="127000" cy="139700"/>
            </a:xfrm>
            <a:prstGeom prst="rect">
              <a:avLst/>
            </a:prstGeom>
          </p:spPr>
        </p:pic>
        <p:pic>
          <p:nvPicPr>
            <p:cNvPr id="10" name="Picture 9">
              <a:extLst>
                <a:ext uri="{FF2B5EF4-FFF2-40B4-BE49-F238E27FC236}">
                  <a16:creationId xmlns:a16="http://schemas.microsoft.com/office/drawing/2014/main" id="{00E9DCBD-8744-5305-3508-FDDFB58A7C3D}"/>
                </a:ext>
              </a:extLst>
            </p:cNvPr>
            <p:cNvPicPr>
              <a:picLocks noChangeAspect="1"/>
            </p:cNvPicPr>
            <p:nvPr/>
          </p:nvPicPr>
          <p:blipFill>
            <a:blip r:embed="rId5"/>
            <a:stretch>
              <a:fillRect/>
            </a:stretch>
          </p:blipFill>
          <p:spPr>
            <a:xfrm>
              <a:off x="2416008" y="1341343"/>
              <a:ext cx="127000" cy="139700"/>
            </a:xfrm>
            <a:prstGeom prst="rect">
              <a:avLst/>
            </a:prstGeom>
          </p:spPr>
        </p:pic>
        <p:pic>
          <p:nvPicPr>
            <p:cNvPr id="11" name="Picture 10">
              <a:extLst>
                <a:ext uri="{FF2B5EF4-FFF2-40B4-BE49-F238E27FC236}">
                  <a16:creationId xmlns:a16="http://schemas.microsoft.com/office/drawing/2014/main" id="{29EBBE6A-88BC-2473-29AE-62AC3D72111A}"/>
                </a:ext>
              </a:extLst>
            </p:cNvPr>
            <p:cNvPicPr>
              <a:picLocks noChangeAspect="1"/>
            </p:cNvPicPr>
            <p:nvPr/>
          </p:nvPicPr>
          <p:blipFill>
            <a:blip r:embed="rId5"/>
            <a:stretch>
              <a:fillRect/>
            </a:stretch>
          </p:blipFill>
          <p:spPr>
            <a:xfrm>
              <a:off x="2584656" y="1089959"/>
              <a:ext cx="127000" cy="139700"/>
            </a:xfrm>
            <a:prstGeom prst="rect">
              <a:avLst/>
            </a:prstGeom>
          </p:spPr>
        </p:pic>
        <p:pic>
          <p:nvPicPr>
            <p:cNvPr id="12" name="Picture 11">
              <a:extLst>
                <a:ext uri="{FF2B5EF4-FFF2-40B4-BE49-F238E27FC236}">
                  <a16:creationId xmlns:a16="http://schemas.microsoft.com/office/drawing/2014/main" id="{BA50C15A-C8F2-FC9E-FC74-5B4E6E7041DC}"/>
                </a:ext>
              </a:extLst>
            </p:cNvPr>
            <p:cNvPicPr>
              <a:picLocks noChangeAspect="1"/>
            </p:cNvPicPr>
            <p:nvPr/>
          </p:nvPicPr>
          <p:blipFill>
            <a:blip r:embed="rId4"/>
            <a:stretch>
              <a:fillRect/>
            </a:stretch>
          </p:blipFill>
          <p:spPr>
            <a:xfrm>
              <a:off x="2410798" y="2110068"/>
              <a:ext cx="114300" cy="139700"/>
            </a:xfrm>
            <a:prstGeom prst="rect">
              <a:avLst/>
            </a:prstGeom>
          </p:spPr>
        </p:pic>
        <p:pic>
          <p:nvPicPr>
            <p:cNvPr id="13" name="Picture 12">
              <a:extLst>
                <a:ext uri="{FF2B5EF4-FFF2-40B4-BE49-F238E27FC236}">
                  <a16:creationId xmlns:a16="http://schemas.microsoft.com/office/drawing/2014/main" id="{8FF3A609-2A0F-21F6-D61C-EA3707377414}"/>
                </a:ext>
              </a:extLst>
            </p:cNvPr>
            <p:cNvPicPr>
              <a:picLocks noChangeAspect="1"/>
            </p:cNvPicPr>
            <p:nvPr/>
          </p:nvPicPr>
          <p:blipFill>
            <a:blip r:embed="rId4"/>
            <a:stretch>
              <a:fillRect/>
            </a:stretch>
          </p:blipFill>
          <p:spPr>
            <a:xfrm>
              <a:off x="2428708" y="1922184"/>
              <a:ext cx="114300" cy="139700"/>
            </a:xfrm>
            <a:prstGeom prst="rect">
              <a:avLst/>
            </a:prstGeom>
          </p:spPr>
        </p:pic>
        <p:pic>
          <p:nvPicPr>
            <p:cNvPr id="14" name="Picture 13">
              <a:extLst>
                <a:ext uri="{FF2B5EF4-FFF2-40B4-BE49-F238E27FC236}">
                  <a16:creationId xmlns:a16="http://schemas.microsoft.com/office/drawing/2014/main" id="{40073A26-B87B-1C3A-9F38-D2D7533CEC43}"/>
                </a:ext>
              </a:extLst>
            </p:cNvPr>
            <p:cNvPicPr>
              <a:picLocks noChangeAspect="1"/>
            </p:cNvPicPr>
            <p:nvPr/>
          </p:nvPicPr>
          <p:blipFill>
            <a:blip r:embed="rId4"/>
            <a:stretch>
              <a:fillRect/>
            </a:stretch>
          </p:blipFill>
          <p:spPr>
            <a:xfrm>
              <a:off x="2224369" y="2572122"/>
              <a:ext cx="114300" cy="139700"/>
            </a:xfrm>
            <a:prstGeom prst="rect">
              <a:avLst/>
            </a:prstGeom>
          </p:spPr>
        </p:pic>
        <p:pic>
          <p:nvPicPr>
            <p:cNvPr id="15" name="Picture 14">
              <a:extLst>
                <a:ext uri="{FF2B5EF4-FFF2-40B4-BE49-F238E27FC236}">
                  <a16:creationId xmlns:a16="http://schemas.microsoft.com/office/drawing/2014/main" id="{14D63074-FC6B-FDAB-215A-6B502D5F49BE}"/>
                </a:ext>
              </a:extLst>
            </p:cNvPr>
            <p:cNvPicPr>
              <a:picLocks noChangeAspect="1"/>
            </p:cNvPicPr>
            <p:nvPr/>
          </p:nvPicPr>
          <p:blipFill>
            <a:blip r:embed="rId4"/>
            <a:stretch>
              <a:fillRect/>
            </a:stretch>
          </p:blipFill>
          <p:spPr>
            <a:xfrm>
              <a:off x="2664758" y="2581087"/>
              <a:ext cx="114300" cy="139700"/>
            </a:xfrm>
            <a:prstGeom prst="rect">
              <a:avLst/>
            </a:prstGeom>
          </p:spPr>
        </p:pic>
        <p:pic>
          <p:nvPicPr>
            <p:cNvPr id="16" name="Picture 15">
              <a:extLst>
                <a:ext uri="{FF2B5EF4-FFF2-40B4-BE49-F238E27FC236}">
                  <a16:creationId xmlns:a16="http://schemas.microsoft.com/office/drawing/2014/main" id="{CAB8AD61-2E4A-9233-B90A-BBBEAD25BBC4}"/>
                </a:ext>
              </a:extLst>
            </p:cNvPr>
            <p:cNvPicPr>
              <a:picLocks noChangeAspect="1"/>
            </p:cNvPicPr>
            <p:nvPr/>
          </p:nvPicPr>
          <p:blipFill>
            <a:blip r:embed="rId4"/>
            <a:stretch>
              <a:fillRect/>
            </a:stretch>
          </p:blipFill>
          <p:spPr>
            <a:xfrm>
              <a:off x="2371558" y="2473136"/>
              <a:ext cx="114300" cy="139700"/>
            </a:xfrm>
            <a:prstGeom prst="rect">
              <a:avLst/>
            </a:prstGeom>
          </p:spPr>
        </p:pic>
        <p:pic>
          <p:nvPicPr>
            <p:cNvPr id="17" name="Picture 16">
              <a:extLst>
                <a:ext uri="{FF2B5EF4-FFF2-40B4-BE49-F238E27FC236}">
                  <a16:creationId xmlns:a16="http://schemas.microsoft.com/office/drawing/2014/main" id="{F616FE06-55BC-B15E-8EF7-661132630B9B}"/>
                </a:ext>
              </a:extLst>
            </p:cNvPr>
            <p:cNvPicPr>
              <a:picLocks noChangeAspect="1"/>
            </p:cNvPicPr>
            <p:nvPr/>
          </p:nvPicPr>
          <p:blipFill>
            <a:blip r:embed="rId4"/>
            <a:stretch>
              <a:fillRect/>
            </a:stretch>
          </p:blipFill>
          <p:spPr>
            <a:xfrm>
              <a:off x="2489416" y="2473136"/>
              <a:ext cx="114300" cy="139700"/>
            </a:xfrm>
            <a:prstGeom prst="rect">
              <a:avLst/>
            </a:prstGeom>
          </p:spPr>
        </p:pic>
        <p:pic>
          <p:nvPicPr>
            <p:cNvPr id="18" name="Picture 17">
              <a:extLst>
                <a:ext uri="{FF2B5EF4-FFF2-40B4-BE49-F238E27FC236}">
                  <a16:creationId xmlns:a16="http://schemas.microsoft.com/office/drawing/2014/main" id="{722DC08E-5B20-B473-E904-D3BE16D76977}"/>
                </a:ext>
              </a:extLst>
            </p:cNvPr>
            <p:cNvPicPr>
              <a:picLocks noChangeAspect="1"/>
            </p:cNvPicPr>
            <p:nvPr/>
          </p:nvPicPr>
          <p:blipFill>
            <a:blip r:embed="rId4"/>
            <a:stretch>
              <a:fillRect/>
            </a:stretch>
          </p:blipFill>
          <p:spPr>
            <a:xfrm>
              <a:off x="2543008" y="2291602"/>
              <a:ext cx="114300" cy="139700"/>
            </a:xfrm>
            <a:prstGeom prst="rect">
              <a:avLst/>
            </a:prstGeom>
          </p:spPr>
        </p:pic>
        <p:pic>
          <p:nvPicPr>
            <p:cNvPr id="19" name="Picture 18">
              <a:extLst>
                <a:ext uri="{FF2B5EF4-FFF2-40B4-BE49-F238E27FC236}">
                  <a16:creationId xmlns:a16="http://schemas.microsoft.com/office/drawing/2014/main" id="{BAEDD81E-4DB7-E5CA-BE68-456CE8014F0A}"/>
                </a:ext>
              </a:extLst>
            </p:cNvPr>
            <p:cNvPicPr>
              <a:picLocks noChangeAspect="1"/>
            </p:cNvPicPr>
            <p:nvPr/>
          </p:nvPicPr>
          <p:blipFill>
            <a:blip r:embed="rId4"/>
            <a:stretch>
              <a:fillRect/>
            </a:stretch>
          </p:blipFill>
          <p:spPr>
            <a:xfrm>
              <a:off x="2607608" y="2382369"/>
              <a:ext cx="114300" cy="139700"/>
            </a:xfrm>
            <a:prstGeom prst="rect">
              <a:avLst/>
            </a:prstGeom>
          </p:spPr>
        </p:pic>
        <p:pic>
          <p:nvPicPr>
            <p:cNvPr id="20" name="Picture 19">
              <a:extLst>
                <a:ext uri="{FF2B5EF4-FFF2-40B4-BE49-F238E27FC236}">
                  <a16:creationId xmlns:a16="http://schemas.microsoft.com/office/drawing/2014/main" id="{6337FFD7-000A-5110-9652-763C940726A2}"/>
                </a:ext>
              </a:extLst>
            </p:cNvPr>
            <p:cNvPicPr>
              <a:picLocks noChangeAspect="1"/>
            </p:cNvPicPr>
            <p:nvPr/>
          </p:nvPicPr>
          <p:blipFill>
            <a:blip r:embed="rId4"/>
            <a:stretch>
              <a:fillRect/>
            </a:stretch>
          </p:blipFill>
          <p:spPr>
            <a:xfrm>
              <a:off x="2436158" y="2361452"/>
              <a:ext cx="114300" cy="139700"/>
            </a:xfrm>
            <a:prstGeom prst="rect">
              <a:avLst/>
            </a:prstGeom>
          </p:spPr>
        </p:pic>
        <p:pic>
          <p:nvPicPr>
            <p:cNvPr id="21" name="Picture 20">
              <a:extLst>
                <a:ext uri="{FF2B5EF4-FFF2-40B4-BE49-F238E27FC236}">
                  <a16:creationId xmlns:a16="http://schemas.microsoft.com/office/drawing/2014/main" id="{4682E5F0-E189-531D-836D-44E0ED6A57E7}"/>
                </a:ext>
              </a:extLst>
            </p:cNvPr>
            <p:cNvPicPr>
              <a:picLocks noChangeAspect="1"/>
            </p:cNvPicPr>
            <p:nvPr/>
          </p:nvPicPr>
          <p:blipFill>
            <a:blip r:embed="rId4"/>
            <a:stretch>
              <a:fillRect/>
            </a:stretch>
          </p:blipFill>
          <p:spPr>
            <a:xfrm>
              <a:off x="2207048" y="2221752"/>
              <a:ext cx="114300" cy="139700"/>
            </a:xfrm>
            <a:prstGeom prst="rect">
              <a:avLst/>
            </a:prstGeom>
          </p:spPr>
        </p:pic>
        <p:pic>
          <p:nvPicPr>
            <p:cNvPr id="22" name="Picture 21">
              <a:extLst>
                <a:ext uri="{FF2B5EF4-FFF2-40B4-BE49-F238E27FC236}">
                  <a16:creationId xmlns:a16="http://schemas.microsoft.com/office/drawing/2014/main" id="{B895B45C-0791-220C-9A36-74816C0C7203}"/>
                </a:ext>
              </a:extLst>
            </p:cNvPr>
            <p:cNvPicPr>
              <a:picLocks noChangeAspect="1"/>
            </p:cNvPicPr>
            <p:nvPr/>
          </p:nvPicPr>
          <p:blipFill>
            <a:blip r:embed="rId4"/>
            <a:stretch>
              <a:fillRect/>
            </a:stretch>
          </p:blipFill>
          <p:spPr>
            <a:xfrm>
              <a:off x="2167219" y="2333436"/>
              <a:ext cx="114300" cy="139700"/>
            </a:xfrm>
            <a:prstGeom prst="rect">
              <a:avLst/>
            </a:prstGeom>
          </p:spPr>
        </p:pic>
        <p:pic>
          <p:nvPicPr>
            <p:cNvPr id="23" name="Picture 22">
              <a:extLst>
                <a:ext uri="{FF2B5EF4-FFF2-40B4-BE49-F238E27FC236}">
                  <a16:creationId xmlns:a16="http://schemas.microsoft.com/office/drawing/2014/main" id="{642AD40B-2026-8E84-CFC5-9F886A0953F4}"/>
                </a:ext>
              </a:extLst>
            </p:cNvPr>
            <p:cNvPicPr>
              <a:picLocks noChangeAspect="1"/>
            </p:cNvPicPr>
            <p:nvPr/>
          </p:nvPicPr>
          <p:blipFill>
            <a:blip r:embed="rId4"/>
            <a:stretch>
              <a:fillRect/>
            </a:stretch>
          </p:blipFill>
          <p:spPr>
            <a:xfrm>
              <a:off x="2317623" y="2312519"/>
              <a:ext cx="114300" cy="139700"/>
            </a:xfrm>
            <a:prstGeom prst="rect">
              <a:avLst/>
            </a:prstGeom>
          </p:spPr>
        </p:pic>
        <p:pic>
          <p:nvPicPr>
            <p:cNvPr id="24" name="Picture 23">
              <a:extLst>
                <a:ext uri="{FF2B5EF4-FFF2-40B4-BE49-F238E27FC236}">
                  <a16:creationId xmlns:a16="http://schemas.microsoft.com/office/drawing/2014/main" id="{093EB083-D3B4-764C-1226-D095A06C5C29}"/>
                </a:ext>
              </a:extLst>
            </p:cNvPr>
            <p:cNvPicPr>
              <a:picLocks noChangeAspect="1"/>
            </p:cNvPicPr>
            <p:nvPr/>
          </p:nvPicPr>
          <p:blipFill>
            <a:blip r:embed="rId4"/>
            <a:stretch>
              <a:fillRect/>
            </a:stretch>
          </p:blipFill>
          <p:spPr>
            <a:xfrm>
              <a:off x="2387413" y="2621059"/>
              <a:ext cx="114300" cy="139700"/>
            </a:xfrm>
            <a:prstGeom prst="rect">
              <a:avLst/>
            </a:prstGeom>
          </p:spPr>
        </p:pic>
        <p:pic>
          <p:nvPicPr>
            <p:cNvPr id="25" name="Picture 24">
              <a:extLst>
                <a:ext uri="{FF2B5EF4-FFF2-40B4-BE49-F238E27FC236}">
                  <a16:creationId xmlns:a16="http://schemas.microsoft.com/office/drawing/2014/main" id="{0D77AD49-181D-CBFF-7712-A4A54A0E0089}"/>
                </a:ext>
              </a:extLst>
            </p:cNvPr>
            <p:cNvPicPr>
              <a:picLocks noChangeAspect="1"/>
            </p:cNvPicPr>
            <p:nvPr/>
          </p:nvPicPr>
          <p:blipFill>
            <a:blip r:embed="rId4"/>
            <a:stretch>
              <a:fillRect/>
            </a:stretch>
          </p:blipFill>
          <p:spPr>
            <a:xfrm>
              <a:off x="2224369" y="3619126"/>
              <a:ext cx="114300" cy="139700"/>
            </a:xfrm>
            <a:prstGeom prst="rect">
              <a:avLst/>
            </a:prstGeom>
          </p:spPr>
        </p:pic>
        <p:pic>
          <p:nvPicPr>
            <p:cNvPr id="26" name="Picture 25">
              <a:extLst>
                <a:ext uri="{FF2B5EF4-FFF2-40B4-BE49-F238E27FC236}">
                  <a16:creationId xmlns:a16="http://schemas.microsoft.com/office/drawing/2014/main" id="{3A597FC2-B64A-78FF-1CE0-8881F86AA779}"/>
                </a:ext>
              </a:extLst>
            </p:cNvPr>
            <p:cNvPicPr>
              <a:picLocks noChangeAspect="1"/>
            </p:cNvPicPr>
            <p:nvPr/>
          </p:nvPicPr>
          <p:blipFill>
            <a:blip r:embed="rId4"/>
            <a:stretch>
              <a:fillRect/>
            </a:stretch>
          </p:blipFill>
          <p:spPr>
            <a:xfrm>
              <a:off x="2338669" y="3615017"/>
              <a:ext cx="114300" cy="139700"/>
            </a:xfrm>
            <a:prstGeom prst="rect">
              <a:avLst/>
            </a:prstGeom>
          </p:spPr>
        </p:pic>
        <p:pic>
          <p:nvPicPr>
            <p:cNvPr id="27" name="Picture 26">
              <a:extLst>
                <a:ext uri="{FF2B5EF4-FFF2-40B4-BE49-F238E27FC236}">
                  <a16:creationId xmlns:a16="http://schemas.microsoft.com/office/drawing/2014/main" id="{E3A1E801-F300-06EE-7763-4E9C12C78CDB}"/>
                </a:ext>
              </a:extLst>
            </p:cNvPr>
            <p:cNvPicPr>
              <a:picLocks noChangeAspect="1"/>
            </p:cNvPicPr>
            <p:nvPr/>
          </p:nvPicPr>
          <p:blipFill>
            <a:blip r:embed="rId4"/>
            <a:stretch>
              <a:fillRect/>
            </a:stretch>
          </p:blipFill>
          <p:spPr>
            <a:xfrm>
              <a:off x="2240336" y="2460438"/>
              <a:ext cx="114300" cy="139700"/>
            </a:xfrm>
            <a:prstGeom prst="rect">
              <a:avLst/>
            </a:prstGeom>
          </p:spPr>
        </p:pic>
        <p:pic>
          <p:nvPicPr>
            <p:cNvPr id="28" name="Picture 27">
              <a:extLst>
                <a:ext uri="{FF2B5EF4-FFF2-40B4-BE49-F238E27FC236}">
                  <a16:creationId xmlns:a16="http://schemas.microsoft.com/office/drawing/2014/main" id="{66013A55-8416-3A44-4CE8-095D370B59FC}"/>
                </a:ext>
              </a:extLst>
            </p:cNvPr>
            <p:cNvPicPr>
              <a:picLocks noChangeAspect="1"/>
            </p:cNvPicPr>
            <p:nvPr/>
          </p:nvPicPr>
          <p:blipFill>
            <a:blip r:embed="rId4"/>
            <a:stretch>
              <a:fillRect/>
            </a:stretch>
          </p:blipFill>
          <p:spPr>
            <a:xfrm>
              <a:off x="2432266" y="2221752"/>
              <a:ext cx="114300" cy="139700"/>
            </a:xfrm>
            <a:prstGeom prst="rect">
              <a:avLst/>
            </a:prstGeom>
          </p:spPr>
        </p:pic>
        <p:pic>
          <p:nvPicPr>
            <p:cNvPr id="29" name="Picture 28">
              <a:extLst>
                <a:ext uri="{FF2B5EF4-FFF2-40B4-BE49-F238E27FC236}">
                  <a16:creationId xmlns:a16="http://schemas.microsoft.com/office/drawing/2014/main" id="{9954619B-ACD9-E8EF-3FE7-6D10695111A9}"/>
                </a:ext>
              </a:extLst>
            </p:cNvPr>
            <p:cNvPicPr>
              <a:picLocks noChangeAspect="1"/>
            </p:cNvPicPr>
            <p:nvPr/>
          </p:nvPicPr>
          <p:blipFill>
            <a:blip r:embed="rId4"/>
            <a:stretch>
              <a:fillRect/>
            </a:stretch>
          </p:blipFill>
          <p:spPr>
            <a:xfrm>
              <a:off x="2273113" y="2711822"/>
              <a:ext cx="114300" cy="139700"/>
            </a:xfrm>
            <a:prstGeom prst="rect">
              <a:avLst/>
            </a:prstGeom>
          </p:spPr>
        </p:pic>
        <p:pic>
          <p:nvPicPr>
            <p:cNvPr id="30" name="Picture 29">
              <a:extLst>
                <a:ext uri="{FF2B5EF4-FFF2-40B4-BE49-F238E27FC236}">
                  <a16:creationId xmlns:a16="http://schemas.microsoft.com/office/drawing/2014/main" id="{734A7E27-8D5F-CBB1-CE9C-528FD749F323}"/>
                </a:ext>
              </a:extLst>
            </p:cNvPr>
            <p:cNvPicPr>
              <a:picLocks noChangeAspect="1"/>
            </p:cNvPicPr>
            <p:nvPr/>
          </p:nvPicPr>
          <p:blipFill>
            <a:blip r:embed="rId4"/>
            <a:stretch>
              <a:fillRect/>
            </a:stretch>
          </p:blipFill>
          <p:spPr>
            <a:xfrm>
              <a:off x="2097461" y="2502272"/>
              <a:ext cx="114300" cy="139700"/>
            </a:xfrm>
            <a:prstGeom prst="rect">
              <a:avLst/>
            </a:prstGeom>
          </p:spPr>
        </p:pic>
        <p:pic>
          <p:nvPicPr>
            <p:cNvPr id="31" name="Picture 30">
              <a:extLst>
                <a:ext uri="{FF2B5EF4-FFF2-40B4-BE49-F238E27FC236}">
                  <a16:creationId xmlns:a16="http://schemas.microsoft.com/office/drawing/2014/main" id="{29D45475-6F87-41D6-716A-1E147D713FDB}"/>
                </a:ext>
              </a:extLst>
            </p:cNvPr>
            <p:cNvPicPr>
              <a:picLocks noChangeAspect="1"/>
            </p:cNvPicPr>
            <p:nvPr/>
          </p:nvPicPr>
          <p:blipFill>
            <a:blip r:embed="rId4"/>
            <a:stretch>
              <a:fillRect/>
            </a:stretch>
          </p:blipFill>
          <p:spPr>
            <a:xfrm>
              <a:off x="2581108" y="2074584"/>
              <a:ext cx="114300" cy="139700"/>
            </a:xfrm>
            <a:prstGeom prst="rect">
              <a:avLst/>
            </a:prstGeom>
          </p:spPr>
        </p:pic>
        <p:pic>
          <p:nvPicPr>
            <p:cNvPr id="32" name="Picture 31">
              <a:extLst>
                <a:ext uri="{FF2B5EF4-FFF2-40B4-BE49-F238E27FC236}">
                  <a16:creationId xmlns:a16="http://schemas.microsoft.com/office/drawing/2014/main" id="{489AC810-039A-5D08-CC81-F58E807DC1EA}"/>
                </a:ext>
              </a:extLst>
            </p:cNvPr>
            <p:cNvPicPr>
              <a:picLocks noChangeAspect="1"/>
            </p:cNvPicPr>
            <p:nvPr/>
          </p:nvPicPr>
          <p:blipFill>
            <a:blip r:embed="rId4"/>
            <a:stretch>
              <a:fillRect/>
            </a:stretch>
          </p:blipFill>
          <p:spPr>
            <a:xfrm>
              <a:off x="2526768" y="2773459"/>
              <a:ext cx="114300" cy="139700"/>
            </a:xfrm>
            <a:prstGeom prst="rect">
              <a:avLst/>
            </a:prstGeom>
          </p:spPr>
        </p:pic>
      </p:grpSp>
    </p:spTree>
    <p:extLst>
      <p:ext uri="{BB962C8B-B14F-4D97-AF65-F5344CB8AC3E}">
        <p14:creationId xmlns:p14="http://schemas.microsoft.com/office/powerpoint/2010/main" val="1191255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8" name="Rectangle 28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Rectangle 28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ectangle 29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Rectangle 29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9" name="ADIR-AIM"/>
          <p:cNvSpPr txBox="1">
            <a:spLocks noGrp="1"/>
          </p:cNvSpPr>
          <p:nvPr>
            <p:ph type="title"/>
          </p:nvPr>
        </p:nvSpPr>
        <p:spPr>
          <a:xfrm>
            <a:off x="825501" y="348865"/>
            <a:ext cx="10590120" cy="877729"/>
          </a:xfrm>
          <a:prstGeom prst="rect">
            <a:avLst/>
          </a:prstGeom>
        </p:spPr>
        <p:txBody>
          <a:bodyPr vert="horz" lIns="91440" tIns="45720" rIns="91440" bIns="45720" rtlCol="0" anchor="ctr">
            <a:normAutofit/>
          </a:bodyPr>
          <a:lstStyle/>
          <a:p>
            <a:pPr algn="ctr"/>
            <a:r>
              <a:rPr lang="en-US" sz="4000" b="1" kern="1200" dirty="0">
                <a:solidFill>
                  <a:srgbClr val="FFFFFF"/>
                </a:solidFill>
                <a:latin typeface="+mj-lt"/>
                <a:ea typeface="+mj-ea"/>
                <a:cs typeface="+mj-cs"/>
              </a:rPr>
              <a:t>AD</a:t>
            </a:r>
            <a:r>
              <a:rPr lang="en-US" sz="4000" b="1" dirty="0">
                <a:solidFill>
                  <a:srgbClr val="FFFFFF"/>
                </a:solidFill>
              </a:rPr>
              <a:t>AP</a:t>
            </a:r>
            <a:r>
              <a:rPr lang="en-US" sz="4000" b="1" kern="1200" dirty="0">
                <a:solidFill>
                  <a:srgbClr val="FFFFFF"/>
                </a:solidFill>
                <a:latin typeface="+mj-lt"/>
                <a:ea typeface="+mj-ea"/>
                <a:cs typeface="+mj-cs"/>
              </a:rPr>
              <a:t>- Antibody Detection by Agglutination PCR  </a:t>
            </a:r>
          </a:p>
        </p:txBody>
      </p:sp>
      <p:pic>
        <p:nvPicPr>
          <p:cNvPr id="2" name="Image" descr="Image">
            <a:extLst>
              <a:ext uri="{FF2B5EF4-FFF2-40B4-BE49-F238E27FC236}">
                <a16:creationId xmlns:a16="http://schemas.microsoft.com/office/drawing/2014/main" id="{F0AAB1E3-7DD6-CC8A-9136-1C1AD576E686}"/>
              </a:ext>
            </a:extLst>
          </p:cNvPr>
          <p:cNvPicPr>
            <a:picLocks noChangeAspect="1"/>
          </p:cNvPicPr>
          <p:nvPr/>
        </p:nvPicPr>
        <p:blipFill>
          <a:blip r:embed="rId3"/>
          <a:stretch>
            <a:fillRect/>
          </a:stretch>
        </p:blipFill>
        <p:spPr>
          <a:xfrm>
            <a:off x="4550938" y="2392634"/>
            <a:ext cx="6952580" cy="3648195"/>
          </a:xfrm>
          <a:prstGeom prst="rect">
            <a:avLst/>
          </a:prstGeom>
          <a:ln w="25400">
            <a:solidFill>
              <a:srgbClr val="000000"/>
            </a:solidFill>
            <a:miter lim="400000"/>
          </a:ln>
        </p:spPr>
      </p:pic>
      <p:sp>
        <p:nvSpPr>
          <p:cNvPr id="4" name="Enable Biosciences…">
            <a:extLst>
              <a:ext uri="{FF2B5EF4-FFF2-40B4-BE49-F238E27FC236}">
                <a16:creationId xmlns:a16="http://schemas.microsoft.com/office/drawing/2014/main" id="{849D6DFF-C2D4-A588-090F-04431CBF487C}"/>
              </a:ext>
            </a:extLst>
          </p:cNvPr>
          <p:cNvSpPr txBox="1"/>
          <p:nvPr/>
        </p:nvSpPr>
        <p:spPr>
          <a:xfrm>
            <a:off x="562303" y="3017236"/>
            <a:ext cx="3881109" cy="23989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p>
            <a:pPr marL="342900" indent="-342900" defTabSz="292100">
              <a:lnSpc>
                <a:spcPct val="80000"/>
              </a:lnSpc>
              <a:spcBef>
                <a:spcPts val="1200"/>
              </a:spcBef>
              <a:buClr>
                <a:srgbClr val="011893"/>
              </a:buClr>
              <a:buSzPct val="100000"/>
              <a:buFont typeface="Arial" panose="020B0604020202020204" pitchFamily="34" charset="0"/>
              <a:buChar char="•"/>
              <a:defRPr sz="4200">
                <a:solidFill>
                  <a:srgbClr val="0433FF"/>
                </a:solidFill>
              </a:defRPr>
            </a:pPr>
            <a:r>
              <a:rPr lang="en-US" sz="2800" dirty="0">
                <a:solidFill>
                  <a:srgbClr val="011893"/>
                </a:solidFill>
                <a:cs typeface="Bangla Sangam MN" panose="02000000000000000000" pitchFamily="2" charset="0"/>
              </a:rPr>
              <a:t>IA-2, IAA, GADA (Celiac)</a:t>
            </a:r>
          </a:p>
          <a:p>
            <a:pPr marL="342900" indent="-342900" defTabSz="292100">
              <a:lnSpc>
                <a:spcPct val="80000"/>
              </a:lnSpc>
              <a:spcBef>
                <a:spcPts val="1200"/>
              </a:spcBef>
              <a:buClr>
                <a:srgbClr val="011893"/>
              </a:buClr>
              <a:buSzPct val="100000"/>
              <a:buFont typeface="Arial" panose="020B0604020202020204" pitchFamily="34" charset="0"/>
              <a:buChar char="•"/>
              <a:defRPr sz="4200">
                <a:solidFill>
                  <a:srgbClr val="0433FF"/>
                </a:solidFill>
              </a:defRPr>
            </a:pPr>
            <a:r>
              <a:rPr lang="en-US" sz="2800" dirty="0">
                <a:solidFill>
                  <a:srgbClr val="011893"/>
                </a:solidFill>
                <a:cs typeface="Bangla Sangam MN" panose="02000000000000000000" pitchFamily="2" charset="0"/>
              </a:rPr>
              <a:t>Fully automated</a:t>
            </a:r>
          </a:p>
          <a:p>
            <a:pPr marL="342900" indent="-342900" defTabSz="292100">
              <a:lnSpc>
                <a:spcPct val="80000"/>
              </a:lnSpc>
              <a:spcBef>
                <a:spcPts val="1200"/>
              </a:spcBef>
              <a:buClr>
                <a:srgbClr val="011893"/>
              </a:buClr>
              <a:buSzPct val="100000"/>
              <a:buFont typeface="Arial" panose="020B0604020202020204" pitchFamily="34" charset="0"/>
              <a:buChar char="•"/>
              <a:defRPr sz="4200">
                <a:solidFill>
                  <a:srgbClr val="0433FF"/>
                </a:solidFill>
              </a:defRPr>
            </a:pPr>
            <a:r>
              <a:rPr lang="en-US" sz="2800" dirty="0">
                <a:solidFill>
                  <a:srgbClr val="011893"/>
                </a:solidFill>
                <a:cs typeface="Bangla Sangam MN" panose="02000000000000000000" pitchFamily="2" charset="0"/>
              </a:rPr>
              <a:t>1-4µL of blood</a:t>
            </a:r>
          </a:p>
          <a:p>
            <a:pPr marL="342900" indent="-342900" defTabSz="292100">
              <a:lnSpc>
                <a:spcPct val="80000"/>
              </a:lnSpc>
              <a:spcBef>
                <a:spcPts val="1200"/>
              </a:spcBef>
              <a:buClr>
                <a:srgbClr val="011893"/>
              </a:buClr>
              <a:buSzPct val="100000"/>
              <a:buFont typeface="Arial" panose="020B0604020202020204" pitchFamily="34" charset="0"/>
              <a:buChar char="•"/>
              <a:defRPr sz="4200">
                <a:solidFill>
                  <a:srgbClr val="0433FF"/>
                </a:solidFill>
              </a:defRPr>
            </a:pPr>
            <a:r>
              <a:rPr lang="en-US" sz="2800" dirty="0">
                <a:solidFill>
                  <a:srgbClr val="011893"/>
                </a:solidFill>
                <a:cs typeface="Bangla Sangam MN" panose="02000000000000000000" pitchFamily="2" charset="0"/>
              </a:rPr>
              <a:t>Enable Biosciences©</a:t>
            </a:r>
          </a:p>
          <a:p>
            <a:pPr marL="342900" indent="-342900" defTabSz="292100">
              <a:lnSpc>
                <a:spcPct val="80000"/>
              </a:lnSpc>
              <a:spcBef>
                <a:spcPts val="1200"/>
              </a:spcBef>
              <a:buClr>
                <a:srgbClr val="011893"/>
              </a:buClr>
              <a:buSzPct val="100000"/>
              <a:buFont typeface="Arial" panose="020B0604020202020204" pitchFamily="34" charset="0"/>
              <a:buChar char="•"/>
              <a:defRPr sz="4200">
                <a:solidFill>
                  <a:srgbClr val="0433FF"/>
                </a:solidFill>
              </a:defRPr>
            </a:pPr>
            <a:r>
              <a:rPr lang="en-US" sz="2800" dirty="0">
                <a:solidFill>
                  <a:srgbClr val="011893"/>
                </a:solidFill>
                <a:cs typeface="Bangla Sangam MN" panose="02000000000000000000" pitchFamily="2" charset="0"/>
              </a:rPr>
              <a:t>Reliable in serum </a:t>
            </a:r>
          </a:p>
        </p:txBody>
      </p:sp>
    </p:spTree>
    <p:extLst>
      <p:ext uri="{BB962C8B-B14F-4D97-AF65-F5344CB8AC3E}">
        <p14:creationId xmlns:p14="http://schemas.microsoft.com/office/powerpoint/2010/main" val="321774520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8" name="Rectangle 28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Rectangle 28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ectangle 29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Rectangle 29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C78E1B71-44E6-02B3-E244-B7C8992777A4}"/>
              </a:ext>
            </a:extLst>
          </p:cNvPr>
          <p:cNvPicPr>
            <a:picLocks noChangeAspect="1"/>
          </p:cNvPicPr>
          <p:nvPr/>
        </p:nvPicPr>
        <p:blipFill>
          <a:blip r:embed="rId3"/>
          <a:stretch>
            <a:fillRect/>
          </a:stretch>
        </p:blipFill>
        <p:spPr>
          <a:xfrm>
            <a:off x="904293" y="2077319"/>
            <a:ext cx="4622222" cy="2703362"/>
          </a:xfrm>
          <a:prstGeom prst="rect">
            <a:avLst/>
          </a:prstGeom>
          <a:ln>
            <a:solidFill>
              <a:schemeClr val="tx1"/>
            </a:solidFill>
          </a:ln>
        </p:spPr>
      </p:pic>
      <p:pic>
        <p:nvPicPr>
          <p:cNvPr id="8" name="Picture 7">
            <a:extLst>
              <a:ext uri="{FF2B5EF4-FFF2-40B4-BE49-F238E27FC236}">
                <a16:creationId xmlns:a16="http://schemas.microsoft.com/office/drawing/2014/main" id="{185920CE-2DE9-E8F8-D3D0-54A353F35709}"/>
              </a:ext>
            </a:extLst>
          </p:cNvPr>
          <p:cNvPicPr>
            <a:picLocks noChangeAspect="1"/>
          </p:cNvPicPr>
          <p:nvPr/>
        </p:nvPicPr>
        <p:blipFill>
          <a:blip r:embed="rId4"/>
          <a:stretch>
            <a:fillRect/>
          </a:stretch>
        </p:blipFill>
        <p:spPr>
          <a:xfrm>
            <a:off x="6665487" y="2077513"/>
            <a:ext cx="4622221" cy="2703363"/>
          </a:xfrm>
          <a:prstGeom prst="rect">
            <a:avLst/>
          </a:prstGeom>
          <a:ln>
            <a:solidFill>
              <a:schemeClr val="tx1"/>
            </a:solidFill>
          </a:ln>
        </p:spPr>
      </p:pic>
      <p:sp>
        <p:nvSpPr>
          <p:cNvPr id="9" name="TextBox 8">
            <a:extLst>
              <a:ext uri="{FF2B5EF4-FFF2-40B4-BE49-F238E27FC236}">
                <a16:creationId xmlns:a16="http://schemas.microsoft.com/office/drawing/2014/main" id="{5DADDA10-B128-D32C-F457-F63C137A478D}"/>
              </a:ext>
            </a:extLst>
          </p:cNvPr>
          <p:cNvSpPr txBox="1"/>
          <p:nvPr/>
        </p:nvSpPr>
        <p:spPr>
          <a:xfrm>
            <a:off x="2186704" y="1641725"/>
            <a:ext cx="2057400" cy="400110"/>
          </a:xfrm>
          <a:prstGeom prst="rect">
            <a:avLst/>
          </a:prstGeom>
          <a:noFill/>
        </p:spPr>
        <p:txBody>
          <a:bodyPr wrap="square" rtlCol="0">
            <a:spAutoFit/>
          </a:bodyPr>
          <a:lstStyle/>
          <a:p>
            <a:pPr algn="ctr"/>
            <a:r>
              <a:rPr lang="en-IL" sz="2000" dirty="0"/>
              <a:t>ADAP vs. RBA</a:t>
            </a:r>
          </a:p>
        </p:txBody>
      </p:sp>
      <p:sp>
        <p:nvSpPr>
          <p:cNvPr id="10" name="TextBox 9">
            <a:extLst>
              <a:ext uri="{FF2B5EF4-FFF2-40B4-BE49-F238E27FC236}">
                <a16:creationId xmlns:a16="http://schemas.microsoft.com/office/drawing/2014/main" id="{F7B8E06D-CC65-8514-0FB8-6C67B3372964}"/>
              </a:ext>
            </a:extLst>
          </p:cNvPr>
          <p:cNvSpPr txBox="1"/>
          <p:nvPr/>
        </p:nvSpPr>
        <p:spPr>
          <a:xfrm>
            <a:off x="7826095" y="1643016"/>
            <a:ext cx="2301003" cy="400110"/>
          </a:xfrm>
          <a:prstGeom prst="rect">
            <a:avLst/>
          </a:prstGeom>
          <a:noFill/>
        </p:spPr>
        <p:txBody>
          <a:bodyPr wrap="square" rtlCol="0">
            <a:spAutoFit/>
          </a:bodyPr>
          <a:lstStyle/>
          <a:p>
            <a:pPr algn="ctr"/>
            <a:r>
              <a:rPr lang="en-IL" sz="2000" dirty="0"/>
              <a:t>Venous vs. Capillary</a:t>
            </a:r>
          </a:p>
        </p:txBody>
      </p:sp>
      <p:sp>
        <p:nvSpPr>
          <p:cNvPr id="14" name="TextBox 13">
            <a:extLst>
              <a:ext uri="{FF2B5EF4-FFF2-40B4-BE49-F238E27FC236}">
                <a16:creationId xmlns:a16="http://schemas.microsoft.com/office/drawing/2014/main" id="{A2A85490-E569-B7ED-6F73-6852F9468CB7}"/>
              </a:ext>
            </a:extLst>
          </p:cNvPr>
          <p:cNvSpPr txBox="1"/>
          <p:nvPr/>
        </p:nvSpPr>
        <p:spPr>
          <a:xfrm>
            <a:off x="0" y="5119372"/>
            <a:ext cx="12191999" cy="1175706"/>
          </a:xfrm>
          <a:prstGeom prst="rect">
            <a:avLst/>
          </a:prstGeom>
          <a:solidFill>
            <a:srgbClr val="002045"/>
          </a:solidFill>
          <a:ln>
            <a:solidFill>
              <a:schemeClr val="tx1"/>
            </a:solidFill>
          </a:ln>
        </p:spPr>
        <p:txBody>
          <a:bodyPr wrap="square">
            <a:spAutoFit/>
          </a:bodyPr>
          <a:lstStyle/>
          <a:p>
            <a:pPr marL="0" indent="0">
              <a:lnSpc>
                <a:spcPct val="120000"/>
              </a:lnSpc>
              <a:buClr>
                <a:srgbClr val="011893"/>
              </a:buClr>
              <a:buSzPct val="100000"/>
              <a:buNone/>
              <a:defRPr b="0">
                <a:solidFill>
                  <a:srgbClr val="0433FF"/>
                </a:solidFill>
              </a:defRPr>
            </a:pPr>
            <a:r>
              <a:rPr lang="en-US" sz="2000" b="1" dirty="0">
                <a:solidFill>
                  <a:srgbClr val="00FA82"/>
                </a:solidFill>
                <a:cs typeface="Bangla Sangam MN" panose="02000000000000000000" pitchFamily="2" charset="0"/>
              </a:rPr>
              <a:t>	Conclusions</a:t>
            </a:r>
          </a:p>
          <a:p>
            <a:pPr>
              <a:lnSpc>
                <a:spcPct val="120000"/>
              </a:lnSpc>
              <a:buClr>
                <a:srgbClr val="009193"/>
              </a:buClr>
              <a:buSzPct val="100000"/>
              <a:defRPr b="0">
                <a:solidFill>
                  <a:srgbClr val="0433FF"/>
                </a:solidFill>
              </a:defRPr>
            </a:pPr>
            <a:r>
              <a:rPr lang="en-US" sz="2000" dirty="0">
                <a:solidFill>
                  <a:schemeClr val="bg1"/>
                </a:solidFill>
                <a:cs typeface="Bangla Sangam MN" panose="02000000000000000000" pitchFamily="2" charset="0"/>
              </a:rPr>
              <a:t>	Comparable to RBA /more sensitive </a:t>
            </a:r>
          </a:p>
          <a:p>
            <a:pPr>
              <a:lnSpc>
                <a:spcPct val="120000"/>
              </a:lnSpc>
              <a:buClr>
                <a:srgbClr val="009193"/>
              </a:buClr>
              <a:buSzPct val="100000"/>
              <a:defRPr b="0">
                <a:solidFill>
                  <a:srgbClr val="0433FF"/>
                </a:solidFill>
              </a:defRPr>
            </a:pPr>
            <a:r>
              <a:rPr lang="en-US" sz="2000" dirty="0">
                <a:solidFill>
                  <a:schemeClr val="bg1"/>
                </a:solidFill>
                <a:cs typeface="Bangla Sangam MN" panose="02000000000000000000" pitchFamily="2" charset="0"/>
              </a:rPr>
              <a:t>	Whole blood=capillary blood</a:t>
            </a:r>
          </a:p>
        </p:txBody>
      </p:sp>
      <p:sp>
        <p:nvSpPr>
          <p:cNvPr id="16" name="Title 15">
            <a:extLst>
              <a:ext uri="{FF2B5EF4-FFF2-40B4-BE49-F238E27FC236}">
                <a16:creationId xmlns:a16="http://schemas.microsoft.com/office/drawing/2014/main" id="{8510E0B4-1B34-4209-8B45-B4FCD479F064}"/>
              </a:ext>
            </a:extLst>
          </p:cNvPr>
          <p:cNvSpPr>
            <a:spLocks noGrp="1"/>
          </p:cNvSpPr>
          <p:nvPr>
            <p:ph type="title"/>
          </p:nvPr>
        </p:nvSpPr>
        <p:spPr/>
        <p:txBody>
          <a:bodyPr/>
          <a:lstStyle/>
          <a:p>
            <a:endParaRPr lang="en-IL" dirty="0"/>
          </a:p>
        </p:txBody>
      </p:sp>
      <p:sp>
        <p:nvSpPr>
          <p:cNvPr id="17" name="ADIR-AIM">
            <a:extLst>
              <a:ext uri="{FF2B5EF4-FFF2-40B4-BE49-F238E27FC236}">
                <a16:creationId xmlns:a16="http://schemas.microsoft.com/office/drawing/2014/main" id="{398E8CD5-7655-68E7-B300-BFEA84E89F74}"/>
              </a:ext>
            </a:extLst>
          </p:cNvPr>
          <p:cNvSpPr txBox="1">
            <a:spLocks/>
          </p:cNvSpPr>
          <p:nvPr/>
        </p:nvSpPr>
        <p:spPr>
          <a:xfrm>
            <a:off x="825501" y="348865"/>
            <a:ext cx="10590120" cy="877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rgbClr val="FFFFFF"/>
                </a:solidFill>
              </a:rPr>
              <a:t>ADAP- Validation Study</a:t>
            </a:r>
          </a:p>
        </p:txBody>
      </p:sp>
      <p:sp>
        <p:nvSpPr>
          <p:cNvPr id="2" name="Oval 1">
            <a:extLst>
              <a:ext uri="{FF2B5EF4-FFF2-40B4-BE49-F238E27FC236}">
                <a16:creationId xmlns:a16="http://schemas.microsoft.com/office/drawing/2014/main" id="{8249618B-1469-A37F-C958-F0A0373CB6DC}"/>
              </a:ext>
            </a:extLst>
          </p:cNvPr>
          <p:cNvSpPr/>
          <p:nvPr/>
        </p:nvSpPr>
        <p:spPr>
          <a:xfrm>
            <a:off x="1446028" y="3338624"/>
            <a:ext cx="818707" cy="520995"/>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1099137761"/>
      </p:ext>
    </p:extLst>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22977</TotalTime>
  <Words>808</Words>
  <Application>Microsoft Macintosh PowerPoint</Application>
  <PresentationFormat>Widescreen</PresentationFormat>
  <Paragraphs>99</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Bangla Sangam MN</vt:lpstr>
      <vt:lpstr>Calibri</vt:lpstr>
      <vt:lpstr>Calibri Light</vt:lpstr>
      <vt:lpstr>Office Theme</vt:lpstr>
      <vt:lpstr>The Antibody Detection Israeli Research  Tal Oron &amp; Moshe Phillip Schneider Children’s Medical Center of Israel  Childhood Diabetes Prevention Symposium 11.11.22 </vt:lpstr>
      <vt:lpstr>Screening for type 1 diabetes in the general population</vt:lpstr>
      <vt:lpstr>ADIR- Aim</vt:lpstr>
      <vt:lpstr>ADIR- Aim</vt:lpstr>
      <vt:lpstr>ADIR- Design</vt:lpstr>
      <vt:lpstr>ADIR- Design</vt:lpstr>
      <vt:lpstr>Clinics all over Israel</vt:lpstr>
      <vt:lpstr>ADAP- Antibody Detection by Agglutination PCR  </vt:lpstr>
      <vt:lpstr>PowerPoint Presentation</vt:lpstr>
      <vt:lpstr>ADIR- Current Status  </vt:lpstr>
      <vt:lpstr>Diabetes centers- follow up</vt:lpstr>
      <vt:lpstr>Stress assessment </vt:lpstr>
      <vt:lpstr>The Israeli Prevention Network</vt:lpstr>
      <vt:lpstr>ADIR- Summary  </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Tal Oron</dc:creator>
  <cp:lastModifiedBy>Tal Oron</cp:lastModifiedBy>
  <cp:revision>31</cp:revision>
  <dcterms:created xsi:type="dcterms:W3CDTF">2021-11-20T11:09:46Z</dcterms:created>
  <dcterms:modified xsi:type="dcterms:W3CDTF">2022-11-08T13:16:04Z</dcterms:modified>
</cp:coreProperties>
</file>