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19"/>
  </p:notesMasterIdLst>
  <p:sldIdLst>
    <p:sldId id="256" r:id="rId2"/>
    <p:sldId id="278" r:id="rId3"/>
    <p:sldId id="291" r:id="rId4"/>
    <p:sldId id="284" r:id="rId5"/>
    <p:sldId id="258" r:id="rId6"/>
    <p:sldId id="287" r:id="rId7"/>
    <p:sldId id="285" r:id="rId8"/>
    <p:sldId id="286" r:id="rId9"/>
    <p:sldId id="281" r:id="rId10"/>
    <p:sldId id="274" r:id="rId11"/>
    <p:sldId id="282" r:id="rId12"/>
    <p:sldId id="289" r:id="rId13"/>
    <p:sldId id="290" r:id="rId14"/>
    <p:sldId id="275" r:id="rId15"/>
    <p:sldId id="283" r:id="rId16"/>
    <p:sldId id="280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96" autoAdjust="0"/>
  </p:normalViewPr>
  <p:slideViewPr>
    <p:cSldViewPr snapToGrid="0" snapToObjects="1"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085833697916801E-2"/>
          <c:y val="0.12793266498904099"/>
          <c:w val="0.81182833260416598"/>
          <c:h val="0.7286709554346949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1485793678517601E-2"/>
                  <c:y val="-8.4929783261628402E-4"/>
                </c:manualLayout>
              </c:layout>
              <c:tx>
                <c:rich>
                  <a:bodyPr/>
                  <a:lstStyle/>
                  <a:p>
                    <a:fld id="{A287D5C0-E486-434D-90C6-017D7B026C37}" type="CATEGORYNAME">
                      <a:rPr lang="en-US" smtClean="0"/>
                      <a:pPr/>
                      <a:t>[CATEGORY NAME]</a:t>
                    </a:fld>
                    <a:r>
                      <a:rPr lang="en-US" baseline="0" dirty="0" smtClean="0"/>
                      <a:t> (38%)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99801146544482"/>
                      <c:h val="0.1159793814432989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89293228016745"/>
                  <c:y val="0.14256128744216201"/>
                </c:manualLayout>
              </c:layout>
              <c:tx>
                <c:rich>
                  <a:bodyPr/>
                  <a:lstStyle/>
                  <a:p>
                    <a:fld id="{2E2843AB-E4D2-4F94-892D-07A2A8AD5506}" type="CATEGORYNAME">
                      <a:rPr lang="en-US" smtClean="0"/>
                      <a:pPr/>
                      <a:t>[CATEGORY NAME]</a:t>
                    </a:fld>
                    <a:r>
                      <a:rPr lang="en-US" dirty="0" smtClean="0"/>
                      <a:t> (56%)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5109855511880901"/>
                  <c:y val="-0.13003531130773599"/>
                </c:manualLayout>
              </c:layout>
              <c:tx>
                <c:rich>
                  <a:bodyPr/>
                  <a:lstStyle/>
                  <a:p>
                    <a:fld id="{2481DFF7-22BE-49E8-B375-E41049322C75}" type="CATEGORYNAME">
                      <a:rPr lang="en-US" smtClean="0"/>
                      <a:pPr/>
                      <a:t>[CATEGORY NAME]</a:t>
                    </a:fld>
                    <a:r>
                      <a:rPr lang="en-US" dirty="0" smtClean="0"/>
                      <a:t> (68%)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9227489935799399"/>
                  <c:y val="-2.78573747869145E-2"/>
                </c:manualLayout>
              </c:layout>
              <c:tx>
                <c:rich>
                  <a:bodyPr/>
                  <a:lstStyle/>
                  <a:p>
                    <a:fld id="{AAF0C680-C59A-42C9-899F-DD8881E3F229}" type="CATEGORYNAME">
                      <a:rPr lang="en-US" smtClean="0"/>
                      <a:pPr/>
                      <a:t>[CATEGORY NAME]</a:t>
                    </a:fld>
                    <a:r>
                      <a:rPr lang="en-US" dirty="0" smtClean="0"/>
                      <a:t> (72%)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Newborn</c:v>
                </c:pt>
                <c:pt idx="1">
                  <c:v>Infant</c:v>
                </c:pt>
                <c:pt idx="2">
                  <c:v>1-8 yo</c:v>
                </c:pt>
                <c:pt idx="3">
                  <c:v>&gt;8 yo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33</c:v>
                </c:pt>
                <c:pt idx="2">
                  <c:v>42</c:v>
                </c:pt>
                <c:pt idx="3">
                  <c:v>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F4F4B-C6D8-EA4B-B2E8-F61641F35F6F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EDC58-A56B-0C44-95D3-4F5EBB4E8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28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think that the people will most want to know:</a:t>
            </a:r>
          </a:p>
          <a:p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First attempt success/total attempts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Duration of attempts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Desats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Times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Adjunctive maneuvers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I suggest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78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Do we know how the</a:t>
            </a:r>
            <a:r>
              <a:rPr lang="en-US" baseline="0" dirty="0" smtClean="0"/>
              <a:t> patients with adjunctive maneuvers compare to the whole group regarding intubation times and adverse events?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91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8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? Should</a:t>
            </a:r>
            <a:r>
              <a:rPr lang="en-US" baseline="0" dirty="0" smtClean="0"/>
              <a:t> divide by location and put local logos- I am fine either 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7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Mention that we combine video with direct collection of VS data from the monitor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76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Mention that we combine video with direct collection of VS data from the monitor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2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Mention</a:t>
            </a:r>
            <a:r>
              <a:rPr lang="en-US" baseline="0" dirty="0" smtClean="0"/>
              <a:t> likely extension to other sites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Summarize methods/database/video and continuously measured VS?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51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Comments here can </a:t>
            </a:r>
            <a:r>
              <a:rPr lang="en-US" b="1" i="1" u="sng" dirty="0" smtClean="0"/>
              <a:t>briefly</a:t>
            </a:r>
            <a:r>
              <a:rPr lang="en-US" baseline="0" dirty="0" smtClean="0"/>
              <a:t> summarize video programs (review, storage, deletion, consent)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2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Should</a:t>
            </a:r>
            <a:r>
              <a:rPr lang="en-US" baseline="0" dirty="0" smtClean="0"/>
              <a:t> we put the first attempt success by age into the pie chart?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41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desat</a:t>
            </a:r>
            <a:r>
              <a:rPr lang="en-US" baseline="0" dirty="0" smtClean="0"/>
              <a:t> &lt;90%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5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think that the people will most want to know:</a:t>
            </a:r>
          </a:p>
          <a:p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First attempt success/total attempts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Duration of attempts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Desats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Times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Adjunctive maneuvers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I suggest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60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think that the people will most want to know:</a:t>
            </a:r>
          </a:p>
          <a:p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First attempt success/total attempts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Duration of attempts</a:t>
            </a:r>
          </a:p>
          <a:p>
            <a:pPr marL="228600" indent="-228600">
              <a:buAutoNum type="arabicPeriod"/>
            </a:pPr>
            <a:r>
              <a:rPr lang="en-US" baseline="0" dirty="0" err="1" smtClean="0"/>
              <a:t>Desats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Times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Adjunctive maneuvers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I suggest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6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7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245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13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2052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5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00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8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2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9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4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2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4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2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35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6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8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83" y="735107"/>
            <a:ext cx="7207622" cy="3023374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Tracheal Intubation in the Pediatric Emergency </a:t>
            </a:r>
            <a:r>
              <a:rPr lang="en-US" sz="4400" dirty="0" smtClean="0"/>
              <a:t>Department</a:t>
            </a:r>
            <a:r>
              <a:rPr lang="en-US" sz="4400" dirty="0" smtClean="0">
                <a:solidFill>
                  <a:srgbClr val="92D050"/>
                </a:solidFill>
              </a:rPr>
              <a:t>:</a:t>
            </a:r>
            <a:br>
              <a:rPr lang="en-US" sz="4400" dirty="0" smtClean="0">
                <a:solidFill>
                  <a:srgbClr val="92D050"/>
                </a:solidFill>
              </a:rPr>
            </a:br>
            <a:r>
              <a:rPr lang="en-US" sz="3600" dirty="0" smtClean="0">
                <a:solidFill>
                  <a:srgbClr val="92D050"/>
                </a:solidFill>
              </a:rPr>
              <a:t>Initial Findings from the VIPER Collaborative</a:t>
            </a:r>
            <a:endParaRPr lang="en-US" sz="3600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1131" y="3703690"/>
            <a:ext cx="5167192" cy="1752600"/>
          </a:xfrm>
        </p:spPr>
        <p:txBody>
          <a:bodyPr>
            <a:noAutofit/>
          </a:bodyPr>
          <a:lstStyle/>
          <a:p>
            <a:r>
              <a:rPr lang="en-US" sz="2200" dirty="0" smtClean="0"/>
              <a:t>Sage </a:t>
            </a:r>
            <a:r>
              <a:rPr lang="en-US" sz="2200" dirty="0"/>
              <a:t>Myers, </a:t>
            </a:r>
            <a:r>
              <a:rPr lang="en-US" sz="2200" dirty="0" smtClean="0"/>
              <a:t>Karen </a:t>
            </a:r>
            <a:r>
              <a:rPr lang="en-US" sz="2200" dirty="0"/>
              <a:t>O’Connell, </a:t>
            </a:r>
            <a:r>
              <a:rPr lang="en-US" sz="2200" dirty="0" smtClean="0"/>
              <a:t>Benjamin </a:t>
            </a:r>
            <a:r>
              <a:rPr lang="en-US" sz="2200" dirty="0"/>
              <a:t>Kerrey, </a:t>
            </a:r>
            <a:r>
              <a:rPr lang="en-US" sz="2200" dirty="0" smtClean="0"/>
              <a:t>Alexis </a:t>
            </a:r>
            <a:r>
              <a:rPr lang="en-US" sz="2200" dirty="0"/>
              <a:t>Sandler, </a:t>
            </a:r>
            <a:r>
              <a:rPr lang="en-US" sz="2200" dirty="0" smtClean="0"/>
              <a:t>Mary </a:t>
            </a:r>
            <a:r>
              <a:rPr lang="en-US" sz="2200" dirty="0"/>
              <a:t>Frey, </a:t>
            </a:r>
            <a:r>
              <a:rPr lang="en-US" sz="2200" dirty="0" smtClean="0"/>
              <a:t> Aaron Donoghue on behalf of the VIPER Collaborative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68539"/>
            <a:ext cx="3264373" cy="1289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620" y="6157828"/>
            <a:ext cx="967382" cy="644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206" y="5544712"/>
            <a:ext cx="2356180" cy="5246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8035" t="16388" r="9217" b="15782"/>
          <a:stretch/>
        </p:blipFill>
        <p:spPr>
          <a:xfrm>
            <a:off x="7364048" y="6157829"/>
            <a:ext cx="1611826" cy="64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36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Hypoxemia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35/210 TI attempts occurred in patients with CPR in progress (no SPO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available)</a:t>
            </a:r>
          </a:p>
          <a:p>
            <a:r>
              <a:rPr lang="en-US" sz="2400" dirty="0" smtClean="0"/>
              <a:t>Of remaining 175 attempts</a:t>
            </a:r>
          </a:p>
          <a:p>
            <a:pPr lvl="1"/>
            <a:r>
              <a:rPr lang="en-US" sz="2400" dirty="0" smtClean="0"/>
              <a:t>SPO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&lt; 90 in 42 (24%)</a:t>
            </a:r>
          </a:p>
          <a:p>
            <a:pPr lvl="1"/>
            <a:r>
              <a:rPr lang="en-US" sz="2400" dirty="0"/>
              <a:t>D</a:t>
            </a:r>
            <a:r>
              <a:rPr lang="en-US" sz="2400" dirty="0" smtClean="0"/>
              <a:t>uration of hypoxia (time to recover SPO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to &gt; 90%):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 smtClean="0"/>
              <a:t>	165 +/- 300 seconds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3345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Time intervals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447286"/>
              </p:ext>
            </p:extLst>
          </p:nvPr>
        </p:nvGraphicFramePr>
        <p:xfrm>
          <a:off x="269823" y="1762051"/>
          <a:ext cx="8679305" cy="3879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9077"/>
                <a:gridCol w="2180228"/>
              </a:tblGrid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Time interval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Mean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u="sng" baseline="0" dirty="0" smtClean="0"/>
                        <a:t>+</a:t>
                      </a:r>
                      <a:r>
                        <a:rPr lang="en-US" sz="2400" b="1" baseline="0" dirty="0" smtClean="0"/>
                        <a:t> SD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Duration of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dirty="0" err="1" smtClean="0"/>
                        <a:t>preoxygenation</a:t>
                      </a:r>
                      <a:r>
                        <a:rPr lang="en-US" sz="2000" b="1" dirty="0" smtClean="0"/>
                        <a:t> (first attempt)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727 </a:t>
                      </a:r>
                      <a:r>
                        <a:rPr lang="en-US" sz="2000" b="1" u="sng" dirty="0" smtClean="0"/>
                        <a:t>+</a:t>
                      </a:r>
                      <a:r>
                        <a:rPr lang="en-US" sz="2000" b="1" dirty="0" smtClean="0"/>
                        <a:t> 667 sec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Duration of </a:t>
                      </a:r>
                      <a:r>
                        <a:rPr lang="en-US" sz="2000" b="1" dirty="0" err="1" smtClean="0"/>
                        <a:t>preoxygenation</a:t>
                      </a:r>
                      <a:r>
                        <a:rPr lang="en-US" sz="2000" b="1" baseline="0" dirty="0" smtClean="0"/>
                        <a:t> (subsequent attempts)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154 </a:t>
                      </a:r>
                      <a:r>
                        <a:rPr lang="en-US" sz="2000" b="1" u="sng" dirty="0" smtClean="0"/>
                        <a:t>+</a:t>
                      </a:r>
                      <a:r>
                        <a:rPr lang="en-US" sz="2000" b="1" baseline="0" dirty="0" smtClean="0"/>
                        <a:t> 184 </a:t>
                      </a:r>
                      <a:r>
                        <a:rPr lang="en-US" sz="2000" b="1" dirty="0" smtClean="0"/>
                        <a:t>sec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Duration</a:t>
                      </a:r>
                      <a:r>
                        <a:rPr lang="en-US" sz="2000" b="1" baseline="0" dirty="0" smtClean="0"/>
                        <a:t> of laryngoscopy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42 </a:t>
                      </a:r>
                      <a:r>
                        <a:rPr lang="en-US" sz="2000" b="1" u="sng" dirty="0" smtClean="0"/>
                        <a:t>+</a:t>
                      </a:r>
                      <a:r>
                        <a:rPr lang="en-US" sz="2000" b="1" dirty="0" smtClean="0"/>
                        <a:t> 27 sec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Time to endotracheal tube insertion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23 </a:t>
                      </a:r>
                      <a:r>
                        <a:rPr lang="en-US" sz="2000" b="1" u="sng" dirty="0" smtClean="0"/>
                        <a:t>+</a:t>
                      </a:r>
                      <a:r>
                        <a:rPr lang="en-US" sz="2000" b="1" dirty="0" smtClean="0"/>
                        <a:t> 16 sec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6465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Time to ETCO2 detection (for successful attempts)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71 </a:t>
                      </a:r>
                      <a:r>
                        <a:rPr lang="en-US" sz="2000" b="1" u="sng" dirty="0" smtClean="0"/>
                        <a:t>+</a:t>
                      </a:r>
                      <a:r>
                        <a:rPr lang="en-US" sz="2000" b="1" dirty="0" smtClean="0"/>
                        <a:t> 102 sec</a:t>
                      </a:r>
                      <a:endParaRPr 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609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155052" cy="1320800"/>
          </a:xfrm>
        </p:spPr>
        <p:txBody>
          <a:bodyPr/>
          <a:lstStyle/>
          <a:p>
            <a:r>
              <a:rPr lang="en-US" dirty="0" smtClean="0"/>
              <a:t>Results: Adjunctive maneuvers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74173"/>
              </p:ext>
            </p:extLst>
          </p:nvPr>
        </p:nvGraphicFramePr>
        <p:xfrm>
          <a:off x="609599" y="1792158"/>
          <a:ext cx="7814873" cy="4241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473"/>
                <a:gridCol w="1169233"/>
                <a:gridCol w="1109272"/>
                <a:gridCol w="1079292"/>
                <a:gridCol w="1032622"/>
                <a:gridCol w="1095981"/>
              </a:tblGrid>
              <a:tr h="887141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Maneuver</a:t>
                      </a:r>
                      <a:endParaRPr lang="en-US" sz="1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 (%)</a:t>
                      </a:r>
                      <a:endParaRPr lang="en-US" sz="1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Intubation</a:t>
                      </a:r>
                      <a:r>
                        <a:rPr lang="en-US" sz="1800" b="1" baseline="0" dirty="0" smtClean="0"/>
                        <a:t> success (%)</a:t>
                      </a:r>
                      <a:endParaRPr lang="en-US" sz="1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Larygoscopy</a:t>
                      </a:r>
                      <a:r>
                        <a:rPr lang="en-US" sz="1800" b="1" baseline="0" dirty="0" smtClean="0"/>
                        <a:t> time, seconds (mean </a:t>
                      </a:r>
                      <a:r>
                        <a:rPr lang="en-US" sz="1800" b="1" u="sng" baseline="0" dirty="0" smtClean="0"/>
                        <a:t>+</a:t>
                      </a:r>
                      <a:r>
                        <a:rPr lang="en-US" sz="1800" b="1" baseline="0" dirty="0" smtClean="0"/>
                        <a:t> SD)</a:t>
                      </a:r>
                      <a:endParaRPr lang="en-US" sz="1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</a:tr>
              <a:tr h="665214">
                <a:tc v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0" dirty="0" smtClean="0"/>
                        <a:t>With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Without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Without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88714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Cricoid</a:t>
                      </a:r>
                      <a:r>
                        <a:rPr lang="en-US" sz="1800" b="1" baseline="0" dirty="0" smtClean="0"/>
                        <a:t> pressure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59 (27%)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37/59 (63%)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91/151 (60%)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40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27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48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26</a:t>
                      </a:r>
                      <a:endParaRPr lang="en-US" sz="1800" b="1" dirty="0"/>
                    </a:p>
                  </a:txBody>
                  <a:tcPr anchor="ctr"/>
                </a:tc>
              </a:tr>
              <a:tr h="88714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ELM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 (4%)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6/9</a:t>
                      </a:r>
                    </a:p>
                    <a:p>
                      <a:pPr algn="ctr"/>
                      <a:r>
                        <a:rPr lang="en-US" sz="1800" b="1" dirty="0" smtClean="0"/>
                        <a:t>(67%)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91/151</a:t>
                      </a:r>
                    </a:p>
                    <a:p>
                      <a:pPr algn="ctr"/>
                      <a:r>
                        <a:rPr lang="en-US" sz="1800" b="1" dirty="0" smtClean="0"/>
                        <a:t>(60%)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42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27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44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39</a:t>
                      </a:r>
                      <a:endParaRPr lang="en-US" sz="1800" b="1" dirty="0"/>
                    </a:p>
                  </a:txBody>
                  <a:tcPr anchor="ctr"/>
                </a:tc>
              </a:tr>
              <a:tr h="88714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Retraction</a:t>
                      </a:r>
                      <a:r>
                        <a:rPr lang="en-US" sz="1800" b="1" baseline="0" dirty="0" smtClean="0"/>
                        <a:t> of right corner of mouth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16 (9%)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13/16</a:t>
                      </a:r>
                    </a:p>
                    <a:p>
                      <a:pPr algn="ctr"/>
                      <a:r>
                        <a:rPr lang="en-US" sz="1800" b="1" dirty="0" smtClean="0"/>
                        <a:t>(81%)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114/167</a:t>
                      </a:r>
                    </a:p>
                    <a:p>
                      <a:pPr algn="ctr"/>
                      <a:r>
                        <a:rPr lang="en-US" sz="1800" b="1" dirty="0" smtClean="0"/>
                        <a:t>(68%)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43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28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45 </a:t>
                      </a:r>
                      <a:r>
                        <a:rPr lang="en-US" sz="1800" b="1" u="sng" dirty="0" smtClean="0"/>
                        <a:t>+</a:t>
                      </a:r>
                      <a:r>
                        <a:rPr lang="en-US" sz="1800" b="1" dirty="0" smtClean="0"/>
                        <a:t> 13</a:t>
                      </a:r>
                      <a:endParaRPr lang="en-US" sz="18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273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155052" cy="1320800"/>
          </a:xfrm>
        </p:spPr>
        <p:txBody>
          <a:bodyPr/>
          <a:lstStyle/>
          <a:p>
            <a:r>
              <a:rPr lang="en-US" dirty="0" smtClean="0"/>
              <a:t>Results: Adjunctive maneuvers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06412"/>
              </p:ext>
            </p:extLst>
          </p:nvPr>
        </p:nvGraphicFramePr>
        <p:xfrm>
          <a:off x="609599" y="2349605"/>
          <a:ext cx="7836098" cy="2182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851"/>
                <a:gridCol w="1098221"/>
                <a:gridCol w="1074544"/>
                <a:gridCol w="1040235"/>
                <a:gridCol w="998290"/>
                <a:gridCol w="1098957"/>
              </a:tblGrid>
              <a:tr h="7457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Maneuver</a:t>
                      </a:r>
                      <a:endParaRPr lang="en-US" sz="1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 (%)</a:t>
                      </a:r>
                      <a:endParaRPr lang="en-US" sz="1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Hypoxemia </a:t>
                      </a:r>
                      <a:r>
                        <a:rPr lang="en-US" sz="1800" b="1" baseline="0" dirty="0" smtClean="0"/>
                        <a:t>(%)</a:t>
                      </a:r>
                      <a:endParaRPr lang="en-US" sz="1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Larygoscopy</a:t>
                      </a:r>
                      <a:r>
                        <a:rPr lang="en-US" sz="1800" b="1" baseline="0" dirty="0" smtClean="0"/>
                        <a:t> time, seconds (mean + SD)</a:t>
                      </a:r>
                      <a:endParaRPr lang="en-US" sz="18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</a:tr>
              <a:tr h="627686">
                <a:tc v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baseline="0" dirty="0" smtClean="0"/>
                        <a:t>With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Without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Without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62768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Apneic oxygenation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 (4%)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0/7</a:t>
                      </a:r>
                    </a:p>
                    <a:p>
                      <a:pPr algn="ctr"/>
                      <a:r>
                        <a:rPr lang="en-US" sz="1800" b="1" dirty="0" smtClean="0"/>
                        <a:t>(0%)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40/160</a:t>
                      </a:r>
                    </a:p>
                    <a:p>
                      <a:pPr algn="ctr"/>
                      <a:r>
                        <a:rPr lang="en-US" sz="1800" b="1" dirty="0" smtClean="0"/>
                        <a:t>(25%)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33 + 13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43 + 28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24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70965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07555"/>
            <a:ext cx="6690611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First attempt failure, prolonged attempts and hypoxemia relatively common</a:t>
            </a:r>
          </a:p>
          <a:p>
            <a:r>
              <a:rPr lang="en-US" sz="2800" dirty="0" smtClean="0"/>
              <a:t>Adjunctive maneuvers to improve success and prevent hypoxemia </a:t>
            </a:r>
            <a:r>
              <a:rPr lang="en-US" sz="2800" dirty="0"/>
              <a:t>i</a:t>
            </a:r>
            <a:r>
              <a:rPr lang="en-US" sz="2800" dirty="0" smtClean="0"/>
              <a:t>nfrequently used</a:t>
            </a:r>
          </a:p>
          <a:p>
            <a:r>
              <a:rPr lang="en-US" sz="2800" dirty="0" smtClean="0"/>
              <a:t>Video-based data registry allows accurate and comprehensive assessment of TI performance across multiple sites</a:t>
            </a:r>
          </a:p>
        </p:txBody>
      </p:sp>
    </p:spTree>
    <p:extLst>
      <p:ext uri="{BB962C8B-B14F-4D97-AF65-F5344CB8AC3E}">
        <p14:creationId xmlns:p14="http://schemas.microsoft.com/office/powerpoint/2010/main" val="989116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5106"/>
          </a:xfrm>
        </p:spPr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25485"/>
            <a:ext cx="6347714" cy="459280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Relatively close to beginning of data collection and differing start times for data submission</a:t>
            </a:r>
          </a:p>
          <a:p>
            <a:pPr lvl="1"/>
            <a:r>
              <a:rPr lang="en-US" sz="2800" dirty="0" smtClean="0"/>
              <a:t>Contribution of data not even by site</a:t>
            </a:r>
          </a:p>
          <a:p>
            <a:r>
              <a:rPr lang="en-US" sz="2800" dirty="0" smtClean="0"/>
              <a:t>Data specific to pediatric tertiary care environment</a:t>
            </a:r>
          </a:p>
          <a:p>
            <a:r>
              <a:rPr lang="en-US" sz="2800" dirty="0" smtClean="0"/>
              <a:t>No standardized protocols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808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88894"/>
          </a:xfrm>
        </p:spPr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25484"/>
            <a:ext cx="6347714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Increase n and generalizability </a:t>
            </a:r>
          </a:p>
          <a:p>
            <a:pPr lvl="1"/>
            <a:r>
              <a:rPr lang="en-US" sz="2400" dirty="0" smtClean="0"/>
              <a:t>Time</a:t>
            </a:r>
          </a:p>
          <a:p>
            <a:pPr lvl="1"/>
            <a:r>
              <a:rPr lang="en-US" sz="2400" dirty="0" smtClean="0"/>
              <a:t>Addition of sites</a:t>
            </a:r>
          </a:p>
          <a:p>
            <a:r>
              <a:rPr lang="en-US" sz="2800" dirty="0" smtClean="0"/>
              <a:t>Further analysis of detailed data</a:t>
            </a:r>
          </a:p>
          <a:p>
            <a:pPr lvl="1"/>
            <a:r>
              <a:rPr lang="en-US" sz="2400" dirty="0" err="1" smtClean="0"/>
              <a:t>Intubator</a:t>
            </a:r>
            <a:r>
              <a:rPr lang="en-US" sz="2400" dirty="0" smtClean="0"/>
              <a:t> level/specialty</a:t>
            </a:r>
          </a:p>
          <a:p>
            <a:pPr lvl="1"/>
            <a:r>
              <a:rPr lang="en-US" sz="2400" dirty="0" smtClean="0"/>
              <a:t>Type of laryngoscopy</a:t>
            </a:r>
          </a:p>
          <a:p>
            <a:r>
              <a:rPr lang="en-US" sz="2800" dirty="0" smtClean="0"/>
              <a:t>Effect of interventions</a:t>
            </a:r>
          </a:p>
          <a:p>
            <a:pPr lvl="1"/>
            <a:r>
              <a:rPr lang="en-US" sz="2400" dirty="0" smtClean="0"/>
              <a:t>Training; Teamwork; Protocols</a:t>
            </a:r>
          </a:p>
        </p:txBody>
      </p:sp>
    </p:spTree>
    <p:extLst>
      <p:ext uri="{BB962C8B-B14F-4D97-AF65-F5344CB8AC3E}">
        <p14:creationId xmlns:p14="http://schemas.microsoft.com/office/powerpoint/2010/main" val="422657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VIPER Collaborative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CHOP</a:t>
            </a:r>
          </a:p>
          <a:p>
            <a:pPr lvl="1"/>
            <a:r>
              <a:rPr lang="en-US" dirty="0" smtClean="0"/>
              <a:t>Aaron Donoghue, MD</a:t>
            </a:r>
          </a:p>
          <a:p>
            <a:pPr lvl="1"/>
            <a:r>
              <a:rPr lang="en-US" dirty="0" smtClean="0"/>
              <a:t>Sage Myers, MD</a:t>
            </a:r>
          </a:p>
          <a:p>
            <a:pPr lvl="1"/>
            <a:r>
              <a:rPr lang="en-US" dirty="0" smtClean="0"/>
              <a:t>Allison Mak</a:t>
            </a:r>
          </a:p>
          <a:p>
            <a:pPr lvl="1"/>
            <a:r>
              <a:rPr lang="en-US" dirty="0" smtClean="0"/>
              <a:t>Ichiro Watanabe</a:t>
            </a:r>
          </a:p>
          <a:p>
            <a:pPr lvl="1"/>
            <a:r>
              <a:rPr lang="en-US" dirty="0" smtClean="0"/>
              <a:t>Richard Hanna</a:t>
            </a:r>
          </a:p>
          <a:p>
            <a:pPr lvl="1"/>
            <a:r>
              <a:rPr lang="en-US" dirty="0" smtClean="0"/>
              <a:t>Priyanka </a:t>
            </a:r>
            <a:r>
              <a:rPr lang="en-US" dirty="0" err="1" smtClean="0"/>
              <a:t>Kharyat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CNHS</a:t>
            </a:r>
          </a:p>
          <a:p>
            <a:pPr lvl="1"/>
            <a:r>
              <a:rPr lang="en-US" dirty="0"/>
              <a:t>Karen O’Connell, MD</a:t>
            </a:r>
          </a:p>
          <a:p>
            <a:pPr lvl="1"/>
            <a:r>
              <a:rPr lang="en-US" dirty="0"/>
              <a:t>Alexis </a:t>
            </a:r>
            <a:r>
              <a:rPr lang="en-US" dirty="0" smtClean="0"/>
              <a:t>Sandler</a:t>
            </a:r>
          </a:p>
          <a:p>
            <a:pPr lvl="1"/>
            <a:r>
              <a:rPr lang="en-US" dirty="0" smtClean="0"/>
              <a:t>Matthew Ledda</a:t>
            </a:r>
            <a:endParaRPr lang="en-US" dirty="0"/>
          </a:p>
          <a:p>
            <a:r>
              <a:rPr lang="en-US" dirty="0"/>
              <a:t>CCHMC</a:t>
            </a:r>
          </a:p>
          <a:p>
            <a:pPr lvl="1"/>
            <a:r>
              <a:rPr lang="en-US" dirty="0"/>
              <a:t>Benjamin Kerrey, MD </a:t>
            </a:r>
          </a:p>
          <a:p>
            <a:pPr lvl="1"/>
            <a:r>
              <a:rPr lang="en-US" dirty="0"/>
              <a:t>Mary Frey, RN</a:t>
            </a:r>
          </a:p>
          <a:p>
            <a:pPr lvl="1"/>
            <a:r>
              <a:rPr lang="en-US" dirty="0"/>
              <a:t>Stephanie Boyd, PhD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4" y="5853785"/>
            <a:ext cx="3752003" cy="83553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869204" y="5605073"/>
            <a:ext cx="2205249" cy="10842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8035" t="16388" r="9217" b="15782"/>
          <a:stretch/>
        </p:blipFill>
        <p:spPr>
          <a:xfrm>
            <a:off x="6146343" y="5687526"/>
            <a:ext cx="2872965" cy="10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3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6" y="609600"/>
            <a:ext cx="7046260" cy="734353"/>
          </a:xfrm>
        </p:spPr>
        <p:txBody>
          <a:bodyPr/>
          <a:lstStyle/>
          <a:p>
            <a:r>
              <a:rPr lang="en-US" dirty="0" smtClean="0"/>
              <a:t>COI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33061"/>
            <a:ext cx="8131445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No relevant conflicts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00639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6" y="609600"/>
            <a:ext cx="7046260" cy="734353"/>
          </a:xfrm>
        </p:spPr>
        <p:txBody>
          <a:bodyPr/>
          <a:lstStyle/>
          <a:p>
            <a:r>
              <a:rPr lang="en-US" dirty="0" smtClean="0"/>
              <a:t>Background: Tracheal Intubation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33061"/>
            <a:ext cx="8131445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Essential but uncommon for individual providers in a </a:t>
            </a:r>
            <a:r>
              <a:rPr lang="en-US" sz="2800" dirty="0"/>
              <a:t>P</a:t>
            </a:r>
            <a:r>
              <a:rPr lang="en-US" sz="2800" dirty="0" smtClean="0"/>
              <a:t>ED</a:t>
            </a:r>
          </a:p>
          <a:p>
            <a:r>
              <a:rPr lang="en-US" sz="2800" dirty="0" smtClean="0"/>
              <a:t>Self-report/chart review: unreliable for      data on success/adverse events</a:t>
            </a:r>
            <a:r>
              <a:rPr lang="en-US" sz="2800" baseline="30000" dirty="0" smtClean="0"/>
              <a:t>1,2</a:t>
            </a:r>
          </a:p>
          <a:p>
            <a:r>
              <a:rPr lang="en-US" sz="2800" dirty="0" smtClean="0"/>
              <a:t>Video review allows accurate and comprehensive data collection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725" y="5788991"/>
            <a:ext cx="8919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aseline="30000" dirty="0" smtClean="0"/>
              <a:t>1</a:t>
            </a:r>
            <a:r>
              <a:rPr lang="en-US" sz="2000" dirty="0" smtClean="0"/>
              <a:t>Kerrey et al, </a:t>
            </a:r>
            <a:r>
              <a:rPr lang="en-US" sz="2000" i="1" dirty="0" smtClean="0"/>
              <a:t>Ann </a:t>
            </a:r>
            <a:r>
              <a:rPr lang="en-US" sz="2000" i="1" dirty="0" err="1" smtClean="0"/>
              <a:t>Emer</a:t>
            </a:r>
            <a:r>
              <a:rPr lang="en-US" sz="2000" i="1" dirty="0" smtClean="0"/>
              <a:t> Med </a:t>
            </a:r>
            <a:r>
              <a:rPr lang="en-US" sz="2000" dirty="0" smtClean="0"/>
              <a:t>2012 </a:t>
            </a:r>
          </a:p>
          <a:p>
            <a:pPr algn="r"/>
            <a:r>
              <a:rPr lang="en-US" sz="2000" baseline="30000" dirty="0" smtClean="0"/>
              <a:t>2</a:t>
            </a:r>
            <a:r>
              <a:rPr lang="en-US" sz="2000" dirty="0" smtClean="0"/>
              <a:t>Rinderknecht et al, </a:t>
            </a:r>
            <a:r>
              <a:rPr lang="en-US" sz="2000" i="1" dirty="0" err="1" smtClean="0"/>
              <a:t>Acad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Emer</a:t>
            </a:r>
            <a:r>
              <a:rPr lang="en-US" sz="2000" i="1" dirty="0" smtClean="0"/>
              <a:t> Med </a:t>
            </a:r>
            <a:r>
              <a:rPr lang="en-US" sz="2000" dirty="0" smtClean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30671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To report the initial findings from a multicenter research collaborative to study TI in three academic PEDs using video review</a:t>
            </a:r>
          </a:p>
        </p:txBody>
      </p:sp>
    </p:spTree>
    <p:extLst>
      <p:ext uri="{BB962C8B-B14F-4D97-AF65-F5344CB8AC3E}">
        <p14:creationId xmlns:p14="http://schemas.microsoft.com/office/powerpoint/2010/main" val="391642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u="sng" dirty="0" smtClean="0"/>
              <a:t>V</a:t>
            </a:r>
            <a:r>
              <a:rPr lang="en-US" dirty="0" smtClean="0"/>
              <a:t>ideography </a:t>
            </a:r>
            <a:r>
              <a:rPr lang="en-US" u="sng" dirty="0" smtClean="0"/>
              <a:t>I</a:t>
            </a:r>
            <a:r>
              <a:rPr lang="en-US" dirty="0" smtClean="0"/>
              <a:t>n </a:t>
            </a:r>
            <a:r>
              <a:rPr lang="en-US" u="sng" dirty="0"/>
              <a:t>P</a:t>
            </a:r>
            <a:r>
              <a:rPr lang="en-US" dirty="0"/>
              <a:t>ediatric </a:t>
            </a:r>
            <a:r>
              <a:rPr lang="en-US" u="sng" dirty="0"/>
              <a:t>E</a:t>
            </a:r>
            <a:r>
              <a:rPr lang="en-US" dirty="0"/>
              <a:t>mergency </a:t>
            </a:r>
            <a:r>
              <a:rPr lang="en-US" u="sng" dirty="0"/>
              <a:t>R</a:t>
            </a:r>
            <a:r>
              <a:rPr lang="en-US" dirty="0"/>
              <a:t>esuscitation (VIPER</a:t>
            </a:r>
            <a:r>
              <a:rPr lang="en-US" dirty="0" smtClean="0"/>
              <a:t>) Collaborative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396117"/>
            <a:ext cx="7005404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3 tertiary PEDs (CHOP, CNHS, CCHMC) using </a:t>
            </a:r>
            <a:r>
              <a:rPr lang="en-US" sz="2800" dirty="0" err="1" smtClean="0"/>
              <a:t>videorecording</a:t>
            </a:r>
            <a:r>
              <a:rPr lang="en-US" sz="2800" dirty="0" smtClean="0"/>
              <a:t> during resuscitation events in the ED</a:t>
            </a:r>
          </a:p>
          <a:p>
            <a:r>
              <a:rPr lang="en-US" sz="2800" dirty="0" smtClean="0"/>
              <a:t>Data during tracheal intubation (TI) events collected by video review at each site and stored in central database</a:t>
            </a:r>
          </a:p>
          <a:p>
            <a:r>
              <a:rPr lang="en-US" sz="2800" dirty="0" smtClean="0"/>
              <a:t>Aug 1 2016 – Apr 1 2018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5781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8" t="10592" r="12071" b="18326"/>
          <a:stretch/>
        </p:blipFill>
        <p:spPr bwMode="auto">
          <a:xfrm>
            <a:off x="0" y="542440"/>
            <a:ext cx="9131830" cy="540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56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48" y="1740865"/>
            <a:ext cx="3088109" cy="3880772"/>
          </a:xfrm>
        </p:spPr>
        <p:txBody>
          <a:bodyPr>
            <a:noAutofit/>
          </a:bodyPr>
          <a:lstStyle/>
          <a:p>
            <a:r>
              <a:rPr lang="en-US" sz="2800" dirty="0" smtClean="0"/>
              <a:t>Technical data (Y/N):</a:t>
            </a:r>
          </a:p>
          <a:p>
            <a:pPr lvl="1"/>
            <a:r>
              <a:rPr lang="en-US" sz="2000" dirty="0" smtClean="0"/>
              <a:t>Cricoid pressure</a:t>
            </a:r>
          </a:p>
          <a:p>
            <a:pPr lvl="1"/>
            <a:r>
              <a:rPr lang="en-US" sz="2000" dirty="0" smtClean="0"/>
              <a:t>External laryngeal manipulation (ELM)</a:t>
            </a:r>
          </a:p>
          <a:p>
            <a:pPr lvl="1"/>
            <a:r>
              <a:rPr lang="en-US" sz="2000" dirty="0" smtClean="0"/>
              <a:t>Apneic oxygenation</a:t>
            </a:r>
          </a:p>
          <a:p>
            <a:pPr lvl="1"/>
            <a:r>
              <a:rPr lang="en-US" sz="2000" dirty="0" smtClean="0"/>
              <a:t>Retraction of right corner of mouth to facilitate tube insertion</a:t>
            </a:r>
            <a:r>
              <a:rPr lang="en-US" sz="2000" baseline="30000" dirty="0" smtClean="0"/>
              <a:t>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2" y="1742871"/>
            <a:ext cx="3850731" cy="3880773"/>
          </a:xfrm>
        </p:spPr>
        <p:txBody>
          <a:bodyPr>
            <a:noAutofit/>
          </a:bodyPr>
          <a:lstStyle/>
          <a:p>
            <a:r>
              <a:rPr lang="en-US" sz="2800" dirty="0" smtClean="0"/>
              <a:t>Time intervals (seconds):</a:t>
            </a:r>
          </a:p>
          <a:p>
            <a:pPr lvl="1"/>
            <a:r>
              <a:rPr lang="en-US" sz="2000" dirty="0" smtClean="0"/>
              <a:t>Duration of </a:t>
            </a:r>
            <a:r>
              <a:rPr lang="en-US" sz="2000" dirty="0" err="1" smtClean="0"/>
              <a:t>preoxygenation</a:t>
            </a:r>
            <a:endParaRPr lang="en-US" sz="2000" dirty="0" smtClean="0"/>
          </a:p>
          <a:p>
            <a:pPr lvl="1"/>
            <a:r>
              <a:rPr lang="en-US" sz="2000" dirty="0" smtClean="0"/>
              <a:t>Total laryngoscopy time</a:t>
            </a:r>
          </a:p>
          <a:p>
            <a:pPr lvl="1"/>
            <a:r>
              <a:rPr lang="en-US" sz="2000" dirty="0" smtClean="0"/>
              <a:t>Time from start of laryngoscopy to tube insertion</a:t>
            </a:r>
          </a:p>
          <a:p>
            <a:pPr lvl="1"/>
            <a:r>
              <a:rPr lang="en-US" sz="2000" dirty="0" smtClean="0"/>
              <a:t>Time from start of laryngoscopy to ETCO2 detection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725" y="6189101"/>
            <a:ext cx="8919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aseline="30000" dirty="0" smtClean="0"/>
              <a:t>1</a:t>
            </a:r>
            <a:r>
              <a:rPr lang="en-US" sz="2000" dirty="0" smtClean="0"/>
              <a:t>Shiima et al, </a:t>
            </a:r>
            <a:r>
              <a:rPr lang="en-US" sz="2000" i="1" dirty="0" smtClean="0"/>
              <a:t>Ped </a:t>
            </a:r>
            <a:r>
              <a:rPr lang="en-US" sz="2000" i="1" dirty="0" err="1" smtClean="0"/>
              <a:t>Crit</a:t>
            </a:r>
            <a:r>
              <a:rPr lang="en-US" sz="2000" i="1" dirty="0" smtClean="0"/>
              <a:t> Care Med </a:t>
            </a:r>
            <a:r>
              <a:rPr lang="en-US" sz="2000" dirty="0" smtClean="0"/>
              <a:t>2018 </a:t>
            </a:r>
          </a:p>
        </p:txBody>
      </p:sp>
    </p:spTree>
    <p:extLst>
      <p:ext uri="{BB962C8B-B14F-4D97-AF65-F5344CB8AC3E}">
        <p14:creationId xmlns:p14="http://schemas.microsoft.com/office/powerpoint/2010/main" val="312566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Outcomes</a:t>
            </a:r>
          </a:p>
          <a:p>
            <a:pPr lvl="1"/>
            <a:r>
              <a:rPr lang="en-US" sz="2400" dirty="0" smtClean="0"/>
              <a:t>Intubation success</a:t>
            </a:r>
          </a:p>
          <a:p>
            <a:pPr lvl="1"/>
            <a:r>
              <a:rPr lang="en-US" sz="2400" dirty="0" smtClean="0"/>
              <a:t>Occurrence and duration (seconds) of hypoxemia (SPO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&lt; 90%)</a:t>
            </a:r>
          </a:p>
        </p:txBody>
      </p:sp>
    </p:spTree>
    <p:extLst>
      <p:ext uri="{BB962C8B-B14F-4D97-AF65-F5344CB8AC3E}">
        <p14:creationId xmlns:p14="http://schemas.microsoft.com/office/powerpoint/2010/main" val="3244388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12949" cy="388077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140 patients underwent 216 TI attempts</a:t>
            </a:r>
          </a:p>
          <a:p>
            <a:r>
              <a:rPr lang="en-US" sz="2400" dirty="0" smtClean="0"/>
              <a:t>Overall first attempt success: 89/140 (63%)</a:t>
            </a:r>
          </a:p>
          <a:p>
            <a:r>
              <a:rPr lang="en-US" sz="2400" dirty="0" smtClean="0"/>
              <a:t>Median 1 attempt (IQR 1-2, range 1-5)</a:t>
            </a:r>
            <a:endParaRPr lang="en-US" sz="24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81707438"/>
              </p:ext>
            </p:extLst>
          </p:nvPr>
        </p:nvGraphicFramePr>
        <p:xfrm>
          <a:off x="3868738" y="1930400"/>
          <a:ext cx="4422855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39496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1750</TotalTime>
  <Words>868</Words>
  <Application>Microsoft Office PowerPoint</Application>
  <PresentationFormat>On-screen Show (4:3)</PresentationFormat>
  <Paragraphs>199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Tracheal Intubation in the Pediatric Emergency Department: Initial Findings from the VIPER Collaborative</vt:lpstr>
      <vt:lpstr>COI</vt:lpstr>
      <vt:lpstr>Background: Tracheal Intubation</vt:lpstr>
      <vt:lpstr>Objective</vt:lpstr>
      <vt:lpstr>The Videography In Pediatric Emergency Resuscitation (VIPER) Collaborative</vt:lpstr>
      <vt:lpstr>PowerPoint Presentation</vt:lpstr>
      <vt:lpstr>Methods</vt:lpstr>
      <vt:lpstr>Methods</vt:lpstr>
      <vt:lpstr>Results</vt:lpstr>
      <vt:lpstr>Results: Hypoxemia</vt:lpstr>
      <vt:lpstr>Results: Time intervals</vt:lpstr>
      <vt:lpstr>Results: Adjunctive maneuvers</vt:lpstr>
      <vt:lpstr>Results: Adjunctive maneuvers</vt:lpstr>
      <vt:lpstr>Conclusions</vt:lpstr>
      <vt:lpstr>Limitations</vt:lpstr>
      <vt:lpstr>Future Directions</vt:lpstr>
      <vt:lpstr>VIPER Collaborative</vt:lpstr>
    </vt:vector>
  </TitlesOfParts>
  <Company>The Children's Hospital Of Philadelphia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</dc:creator>
  <cp:lastModifiedBy>Donoghue, Aaron J</cp:lastModifiedBy>
  <cp:revision>49</cp:revision>
  <dcterms:created xsi:type="dcterms:W3CDTF">2018-04-17T20:59:43Z</dcterms:created>
  <dcterms:modified xsi:type="dcterms:W3CDTF">2018-05-05T16:46:28Z</dcterms:modified>
</cp:coreProperties>
</file>