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tags/tag5.xml" ContentType="application/vnd.openxmlformats-officedocument.presentationml.tags+xml"/>
  <Override PartName="/ppt/notesSlides/notesSlide6.xml" ContentType="application/vnd.openxmlformats-officedocument.presentationml.notesSlide+xml"/>
  <Override PartName="/ppt/tags/tag6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7.xml" ContentType="application/vnd.openxmlformats-officedocument.presentationml.tags+xml"/>
  <Override PartName="/ppt/notesSlides/notesSlide9.xml" ContentType="application/vnd.openxmlformats-officedocument.presentationml.notesSlide+xml"/>
  <Override PartName="/ppt/tags/tag8.xml" ContentType="application/vnd.openxmlformats-officedocument.presentationml.tags+xml"/>
  <Override PartName="/ppt/notesSlides/notesSlide10.xml" ContentType="application/vnd.openxmlformats-officedocument.presentationml.notesSlide+xml"/>
  <Override PartName="/ppt/tags/tag9.xml" ContentType="application/vnd.openxmlformats-officedocument.presentationml.tags+xml"/>
  <Override PartName="/ppt/notesSlides/notesSlide11.xml" ContentType="application/vnd.openxmlformats-officedocument.presentationml.notesSlide+xml"/>
  <Override PartName="/ppt/tags/tag10.xml" ContentType="application/vnd.openxmlformats-officedocument.presentationml.tags+xml"/>
  <Override PartName="/ppt/notesSlides/notesSlide12.xml" ContentType="application/vnd.openxmlformats-officedocument.presentationml.notesSlide+xml"/>
  <Override PartName="/ppt/tags/tag11.xml" ContentType="application/vnd.openxmlformats-officedocument.presentationml.tags+xml"/>
  <Override PartName="/ppt/notesSlides/notesSlide13.xml" ContentType="application/vnd.openxmlformats-officedocument.presentationml.notesSlide+xml"/>
  <Override PartName="/ppt/tags/tag12.xml" ContentType="application/vnd.openxmlformats-officedocument.presentationml.tags+xml"/>
  <Override PartName="/ppt/notesSlides/notesSlide14.xml" ContentType="application/vnd.openxmlformats-officedocument.presentationml.notesSlide+xml"/>
  <Override PartName="/ppt/tags/tag1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7" r:id="rId1"/>
  </p:sldMasterIdLst>
  <p:notesMasterIdLst>
    <p:notesMasterId r:id="rId17"/>
  </p:notesMasterIdLst>
  <p:sldIdLst>
    <p:sldId id="274" r:id="rId2"/>
    <p:sldId id="257" r:id="rId3"/>
    <p:sldId id="283" r:id="rId4"/>
    <p:sldId id="272" r:id="rId5"/>
    <p:sldId id="259" r:id="rId6"/>
    <p:sldId id="277" r:id="rId7"/>
    <p:sldId id="279" r:id="rId8"/>
    <p:sldId id="275" r:id="rId9"/>
    <p:sldId id="261" r:id="rId10"/>
    <p:sldId id="278" r:id="rId11"/>
    <p:sldId id="282" r:id="rId12"/>
    <p:sldId id="267" r:id="rId13"/>
    <p:sldId id="273" r:id="rId14"/>
    <p:sldId id="271" r:id="rId15"/>
    <p:sldId id="281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460" autoAdjust="0"/>
  </p:normalViewPr>
  <p:slideViewPr>
    <p:cSldViewPr snapToGrid="0" snapToObjects="1">
      <p:cViewPr varScale="1">
        <p:scale>
          <a:sx n="69" d="100"/>
          <a:sy n="69" d="100"/>
        </p:scale>
        <p:origin x="141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BF4F4B-C6D8-EA4B-B2E8-F61641F35F6F}" type="datetimeFigureOut">
              <a:rPr lang="en-US" smtClean="0"/>
              <a:t>5/5/2018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CEDC58-A56B-0C44-95D3-4F5EBB4E80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862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0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9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1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0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2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4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2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3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3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4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4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5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5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6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8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7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9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CEDC58-A56B-0C44-95D3-4F5EBB4E802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0215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smtClean="0"/>
              <a:t>Maybe make the</a:t>
            </a:r>
            <a:r>
              <a:rPr lang="en-US" baseline="0" dirty="0" smtClean="0"/>
              <a:t> time ones </a:t>
            </a:r>
            <a:r>
              <a:rPr lang="en-US" dirty="0" smtClean="0"/>
              <a:t>into bar</a:t>
            </a:r>
            <a:r>
              <a:rPr lang="en-US" baseline="0" dirty="0" smtClean="0"/>
              <a:t> graph</a:t>
            </a:r>
          </a:p>
          <a:p>
            <a:endParaRPr lang="en-US" baseline="0" dirty="0" smtClean="0"/>
          </a:p>
          <a:p>
            <a:r>
              <a:rPr lang="en-US" baseline="0" dirty="0" smtClean="0"/>
              <a:t>Will have to report enrollment by center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CEDC58-A56B-0C44-95D3-4F5EBB4E802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37210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smtClean="0"/>
              <a:t>Maybe make the</a:t>
            </a:r>
            <a:r>
              <a:rPr lang="en-US" baseline="0" dirty="0" smtClean="0"/>
              <a:t> time ones </a:t>
            </a:r>
            <a:r>
              <a:rPr lang="en-US" dirty="0" smtClean="0"/>
              <a:t>into bar</a:t>
            </a:r>
            <a:r>
              <a:rPr lang="en-US" baseline="0" dirty="0" smtClean="0"/>
              <a:t> graph</a:t>
            </a:r>
          </a:p>
          <a:p>
            <a:endParaRPr lang="en-US" baseline="0" dirty="0" smtClean="0"/>
          </a:p>
          <a:p>
            <a:r>
              <a:rPr lang="en-US" baseline="0" dirty="0" smtClean="0"/>
              <a:t>Will have to report enrollment by center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CEDC58-A56B-0C44-95D3-4F5EBB4E802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1046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CEDC58-A56B-0C44-95D3-4F5EBB4E802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7355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CEDC58-A56B-0C44-95D3-4F5EBB4E802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6081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smtClean="0"/>
              <a:t>? Should</a:t>
            </a:r>
            <a:r>
              <a:rPr lang="en-US" baseline="0" dirty="0" smtClean="0"/>
              <a:t> divide by location and put local logos- I am fine either way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CEDC58-A56B-0C44-95D3-4F5EBB4E802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0884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CEDC58-A56B-0C44-95D3-4F5EBB4E802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7717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CEDC58-A56B-0C44-95D3-4F5EBB4E802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9958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smtClean="0"/>
              <a:t>Do we have any hypotheses?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CEDC58-A56B-0C44-95D3-4F5EBB4E802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12941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CEDC58-A56B-0C44-95D3-4F5EBB4E802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2142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CEDC58-A56B-0C44-95D3-4F5EBB4E802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8841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CEDC58-A56B-0C44-95D3-4F5EBB4E802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984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CEDC58-A56B-0C44-95D3-4F5EBB4E802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8033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smtClean="0"/>
              <a:t>Maybe make the</a:t>
            </a:r>
            <a:r>
              <a:rPr lang="en-US" baseline="0" dirty="0" smtClean="0"/>
              <a:t> time ones </a:t>
            </a:r>
            <a:r>
              <a:rPr lang="en-US" dirty="0" smtClean="0"/>
              <a:t>into bar</a:t>
            </a:r>
            <a:r>
              <a:rPr lang="en-US" baseline="0" dirty="0" smtClean="0"/>
              <a:t> graph</a:t>
            </a:r>
          </a:p>
          <a:p>
            <a:endParaRPr lang="en-US" baseline="0" dirty="0" smtClean="0"/>
          </a:p>
          <a:p>
            <a:r>
              <a:rPr lang="en-US" baseline="0" dirty="0" smtClean="0"/>
              <a:t>Will have to report enrollment by center - ?most VL done at one center?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CEDC58-A56B-0C44-95D3-4F5EBB4E802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1608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Freeform 28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lumMod val="75000"/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485D8-4967-F144-A536-FF0B669EC861}" type="datetimeFigureOut">
              <a:rPr lang="en-US" smtClean="0"/>
              <a:t>5/5/2018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470E0-23E8-884C-A860-0AF3925F4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0778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485D8-4967-F144-A536-FF0B669EC861}" type="datetimeFigureOut">
              <a:rPr lang="en-US" smtClean="0"/>
              <a:t>5/5/2018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470E0-23E8-884C-A860-0AF3925F4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63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485D8-4967-F144-A536-FF0B669EC861}" type="datetimeFigureOut">
              <a:rPr lang="en-US" smtClean="0"/>
              <a:t>5/5/2018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470E0-23E8-884C-A860-0AF3925F471E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424552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485D8-4967-F144-A536-FF0B669EC861}" type="datetimeFigureOut">
              <a:rPr lang="en-US" smtClean="0"/>
              <a:t>5/5/2018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470E0-23E8-884C-A860-0AF3925F4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5137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485D8-4967-F144-A536-FF0B669EC861}" type="datetimeFigureOut">
              <a:rPr lang="en-US" smtClean="0"/>
              <a:t>5/5/2018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470E0-23E8-884C-A860-0AF3925F471E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120523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485D8-4967-F144-A536-FF0B669EC861}" type="datetimeFigureOut">
              <a:rPr lang="en-US" smtClean="0"/>
              <a:t>5/5/2018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470E0-23E8-884C-A860-0AF3925F4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4547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485D8-4967-F144-A536-FF0B669EC861}" type="datetimeFigureOut">
              <a:rPr lang="en-US" smtClean="0"/>
              <a:t>5/5/2018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470E0-23E8-884C-A860-0AF3925F4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6008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485D8-4967-F144-A536-FF0B669EC861}" type="datetimeFigureOut">
              <a:rPr lang="en-US" smtClean="0"/>
              <a:t>5/5/2018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470E0-23E8-884C-A860-0AF3925F4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6871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485D8-4967-F144-A536-FF0B669EC861}" type="datetimeFigureOut">
              <a:rPr lang="en-US" smtClean="0"/>
              <a:t>5/5/2018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470E0-23E8-884C-A860-0AF3925F4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729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485D8-4967-F144-A536-FF0B669EC861}" type="datetimeFigureOut">
              <a:rPr lang="en-US" smtClean="0"/>
              <a:t>5/5/2018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470E0-23E8-884C-A860-0AF3925F4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895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485D8-4967-F144-A536-FF0B669EC861}" type="datetimeFigureOut">
              <a:rPr lang="en-US" smtClean="0"/>
              <a:t>5/5/2018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470E0-23E8-884C-A860-0AF3925F4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049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485D8-4967-F144-A536-FF0B669EC861}" type="datetimeFigureOut">
              <a:rPr lang="en-US" smtClean="0"/>
              <a:t>5/5/2018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470E0-23E8-884C-A860-0AF3925F4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526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485D8-4967-F144-A536-FF0B669EC861}" type="datetimeFigureOut">
              <a:rPr lang="en-US" smtClean="0"/>
              <a:t>5/5/2018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470E0-23E8-884C-A860-0AF3925F4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347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485D8-4967-F144-A536-FF0B669EC861}" type="datetimeFigureOut">
              <a:rPr lang="en-US" smtClean="0"/>
              <a:t>5/5/2018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470E0-23E8-884C-A860-0AF3925F4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1227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485D8-4967-F144-A536-FF0B669EC861}" type="datetimeFigureOut">
              <a:rPr lang="en-US" smtClean="0"/>
              <a:t>5/5/2018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470E0-23E8-884C-A860-0AF3925F4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335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485D8-4967-F144-A536-FF0B669EC861}" type="datetimeFigureOut">
              <a:rPr lang="en-US" smtClean="0"/>
              <a:t>5/5/2018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470E0-23E8-884C-A860-0AF3925F4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8625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cxnSp>
          <p:nvCxnSpPr>
            <p:cNvPr id="7" name="Straight Connector 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8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B485D8-4967-F144-A536-FF0B669EC861}" type="datetimeFigureOut">
              <a:rPr lang="en-US" smtClean="0"/>
              <a:t>5/5/2018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8D4470E0-23E8-884C-A860-0AF3925F4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3883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583" y="735107"/>
            <a:ext cx="7207622" cy="3023374"/>
          </a:xfrm>
        </p:spPr>
        <p:txBody>
          <a:bodyPr>
            <a:normAutofit fontScale="90000"/>
          </a:bodyPr>
          <a:lstStyle/>
          <a:p>
            <a:r>
              <a:rPr lang="en-US" sz="4400" dirty="0">
                <a:solidFill>
                  <a:srgbClr val="92D050"/>
                </a:solidFill>
              </a:rPr>
              <a:t>Video Versus Direct Laryngoscopy during Tracheal </a:t>
            </a:r>
            <a:r>
              <a:rPr lang="en-US" sz="4400" dirty="0" smtClean="0">
                <a:solidFill>
                  <a:srgbClr val="92D050"/>
                </a:solidFill>
              </a:rPr>
              <a:t>Intubation:</a:t>
            </a:r>
            <a:br>
              <a:rPr lang="en-US" sz="4400" dirty="0" smtClean="0">
                <a:solidFill>
                  <a:srgbClr val="92D050"/>
                </a:solidFill>
              </a:rPr>
            </a:br>
            <a:r>
              <a:rPr lang="en-US" sz="3600" dirty="0" smtClean="0">
                <a:solidFill>
                  <a:srgbClr val="92D050"/>
                </a:solidFill>
              </a:rPr>
              <a:t>Initial Findings from the VIPER Collaborative</a:t>
            </a:r>
            <a:endParaRPr lang="en-US" sz="3600" dirty="0">
              <a:solidFill>
                <a:srgbClr val="92D05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51040" y="3815939"/>
            <a:ext cx="6186191" cy="1752600"/>
          </a:xfrm>
        </p:spPr>
        <p:txBody>
          <a:bodyPr>
            <a:noAutofit/>
          </a:bodyPr>
          <a:lstStyle/>
          <a:p>
            <a:r>
              <a:rPr lang="en-US" sz="2200" dirty="0"/>
              <a:t>Benjamin Kerrey, Sage Myers, </a:t>
            </a:r>
            <a:r>
              <a:rPr lang="en-US" sz="2200" dirty="0" smtClean="0"/>
              <a:t>Karen </a:t>
            </a:r>
            <a:r>
              <a:rPr lang="en-US" sz="2200" dirty="0"/>
              <a:t>O’Connell, </a:t>
            </a:r>
            <a:r>
              <a:rPr lang="en-US" sz="2200" dirty="0" smtClean="0"/>
              <a:t>Alexis </a:t>
            </a:r>
            <a:r>
              <a:rPr lang="en-US" sz="2200" dirty="0"/>
              <a:t>Sandler, </a:t>
            </a:r>
            <a:r>
              <a:rPr lang="en-US" sz="2200" dirty="0" smtClean="0"/>
              <a:t>Mary </a:t>
            </a:r>
            <a:r>
              <a:rPr lang="en-US" sz="2200" dirty="0"/>
              <a:t>Frey, </a:t>
            </a:r>
            <a:r>
              <a:rPr lang="en-US" sz="2200" dirty="0" smtClean="0"/>
              <a:t> Aaron Donoghue on behalf of the VIPER Collaborative</a:t>
            </a:r>
            <a:endParaRPr lang="en-US" sz="22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1146" y="5568539"/>
            <a:ext cx="3264373" cy="128946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3646" y="5959663"/>
            <a:ext cx="1030097" cy="88062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15462" y="5322768"/>
            <a:ext cx="2356180" cy="52469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/>
          <a:srcRect l="8035" t="16388" r="9217" b="15782"/>
          <a:stretch/>
        </p:blipFill>
        <p:spPr>
          <a:xfrm>
            <a:off x="7315205" y="6077607"/>
            <a:ext cx="1611826" cy="644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0546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Results: All TI attempts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3686204"/>
              </p:ext>
            </p:extLst>
          </p:nvPr>
        </p:nvGraphicFramePr>
        <p:xfrm>
          <a:off x="330591" y="2238147"/>
          <a:ext cx="8229601" cy="3322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33778"/>
                <a:gridCol w="1223889"/>
                <a:gridCol w="1181687"/>
                <a:gridCol w="1090247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Time interval (seconds)</a:t>
                      </a:r>
                      <a:endParaRPr lang="en-US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DL</a:t>
                      </a:r>
                      <a:endParaRPr lang="en-US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VL</a:t>
                      </a:r>
                      <a:endParaRPr lang="en-US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i="1" dirty="0" smtClean="0"/>
                        <a:t>p*</a:t>
                      </a:r>
                      <a:endParaRPr lang="en-US" sz="2200" i="1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Total laryngoscopy time</a:t>
                      </a:r>
                      <a:endParaRPr lang="en-US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36 </a:t>
                      </a:r>
                      <a:r>
                        <a:rPr lang="en-US" sz="2200" u="sng" dirty="0" smtClean="0"/>
                        <a:t>+</a:t>
                      </a:r>
                      <a:r>
                        <a:rPr lang="en-US" sz="2200" dirty="0" smtClean="0"/>
                        <a:t> 22</a:t>
                      </a:r>
                      <a:endParaRPr lang="en-US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46 </a:t>
                      </a:r>
                      <a:r>
                        <a:rPr lang="en-US" sz="2200" u="sng" dirty="0" smtClean="0"/>
                        <a:t>+</a:t>
                      </a:r>
                      <a:r>
                        <a:rPr lang="en-US" sz="2200" dirty="0" smtClean="0"/>
                        <a:t> 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0.004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Time from start to tube entry</a:t>
                      </a:r>
                      <a:endParaRPr lang="en-US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21 </a:t>
                      </a:r>
                      <a:r>
                        <a:rPr lang="en-US" sz="2200" u="sng" dirty="0" smtClean="0"/>
                        <a:t>+</a:t>
                      </a:r>
                      <a:r>
                        <a:rPr lang="en-US" sz="2200" dirty="0" smtClean="0"/>
                        <a:t> 15</a:t>
                      </a:r>
                      <a:endParaRPr lang="en-US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23 </a:t>
                      </a:r>
                      <a:r>
                        <a:rPr lang="en-US" sz="2200" u="sng" dirty="0" smtClean="0"/>
                        <a:t>+</a:t>
                      </a:r>
                      <a:r>
                        <a:rPr lang="en-US" sz="2200" dirty="0" smtClean="0"/>
                        <a:t> 17</a:t>
                      </a:r>
                      <a:endParaRPr lang="en-US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0.3</a:t>
                      </a:r>
                      <a:endParaRPr lang="en-US" sz="22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Time from tube insertion to</a:t>
                      </a:r>
                      <a:r>
                        <a:rPr lang="en-US" sz="2200" baseline="0" dirty="0" smtClean="0"/>
                        <a:t> end of laryngoscopy</a:t>
                      </a:r>
                      <a:endParaRPr lang="en-US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17 </a:t>
                      </a:r>
                      <a:r>
                        <a:rPr lang="en-US" sz="2200" u="sng" dirty="0" smtClean="0"/>
                        <a:t>+</a:t>
                      </a:r>
                      <a:r>
                        <a:rPr lang="en-US" sz="2200" dirty="0" smtClean="0"/>
                        <a:t> 14</a:t>
                      </a:r>
                      <a:endParaRPr lang="en-US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23 </a:t>
                      </a:r>
                      <a:r>
                        <a:rPr lang="en-US" sz="2200" u="sng" dirty="0" smtClean="0"/>
                        <a:t>+</a:t>
                      </a:r>
                      <a:r>
                        <a:rPr lang="en-US" sz="2200" dirty="0" smtClean="0"/>
                        <a:t> 17</a:t>
                      </a:r>
                      <a:endParaRPr lang="en-US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0.001</a:t>
                      </a:r>
                      <a:endParaRPr lang="en-US" sz="22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Outcome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DL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VL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i="1" dirty="0" smtClean="0">
                          <a:solidFill>
                            <a:schemeClr val="tx1"/>
                          </a:solidFill>
                        </a:rPr>
                        <a:t>p*</a:t>
                      </a:r>
                      <a:r>
                        <a:rPr lang="en-US" sz="2200" b="1" i="0" dirty="0">
                          <a:solidFill>
                            <a:schemeClr val="tx1"/>
                          </a:solidFill>
                        </a:rPr>
                        <a:t>*</a:t>
                      </a:r>
                      <a:endParaRPr lang="en-US" sz="2200" b="1" i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Successful intubation</a:t>
                      </a:r>
                      <a:endParaRPr lang="en-US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75%</a:t>
                      </a:r>
                      <a:endParaRPr lang="en-US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66%</a:t>
                      </a:r>
                      <a:endParaRPr lang="en-US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0.2</a:t>
                      </a:r>
                      <a:endParaRPr lang="en-US" sz="22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SPO</a:t>
                      </a:r>
                      <a:r>
                        <a:rPr lang="en-US" sz="2200" baseline="-25000" dirty="0" smtClean="0"/>
                        <a:t>2</a:t>
                      </a:r>
                      <a:r>
                        <a:rPr lang="en-US" sz="2200" baseline="0" dirty="0" smtClean="0"/>
                        <a:t> &lt; 90%</a:t>
                      </a:r>
                      <a:endParaRPr lang="en-US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24%</a:t>
                      </a:r>
                      <a:endParaRPr lang="en-US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24%</a:t>
                      </a:r>
                      <a:endParaRPr lang="en-US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0.9</a:t>
                      </a:r>
                      <a:endParaRPr lang="en-US" sz="22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390314" y="5711483"/>
            <a:ext cx="49447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 smtClean="0"/>
              <a:t>*Wilcoxon rank sum; **</a:t>
            </a:r>
            <a:r>
              <a:rPr lang="en-US" sz="2000" b="1" dirty="0">
                <a:latin typeface="Symbol" panose="05050102010706020507" pitchFamily="18" charset="2"/>
              </a:rPr>
              <a:t>c</a:t>
            </a:r>
            <a:r>
              <a:rPr lang="en-US" sz="2000" b="1" dirty="0" smtClean="0"/>
              <a:t>2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6543564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Results: 1</a:t>
            </a:r>
            <a:r>
              <a:rPr lang="en-US" baseline="30000" dirty="0" smtClean="0"/>
              <a:t>st</a:t>
            </a:r>
            <a:r>
              <a:rPr lang="en-US" dirty="0" smtClean="0"/>
              <a:t> attempts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100624"/>
              </p:ext>
            </p:extLst>
          </p:nvPr>
        </p:nvGraphicFramePr>
        <p:xfrm>
          <a:off x="330591" y="2238147"/>
          <a:ext cx="8229601" cy="3322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33778"/>
                <a:gridCol w="1223889"/>
                <a:gridCol w="1181687"/>
                <a:gridCol w="1090247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Time interval (seconds)</a:t>
                      </a:r>
                      <a:endParaRPr lang="en-US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DL</a:t>
                      </a:r>
                      <a:endParaRPr lang="en-US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VL</a:t>
                      </a:r>
                      <a:endParaRPr lang="en-US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i="1" dirty="0" smtClean="0"/>
                        <a:t>p*</a:t>
                      </a:r>
                      <a:endParaRPr lang="en-US" sz="2200" i="1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Total laryngoscopy time</a:t>
                      </a:r>
                      <a:endParaRPr lang="en-US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38 </a:t>
                      </a:r>
                      <a:r>
                        <a:rPr lang="en-US" sz="2200" u="sng" dirty="0" smtClean="0"/>
                        <a:t>+</a:t>
                      </a:r>
                      <a:r>
                        <a:rPr lang="en-US" sz="2200" dirty="0" smtClean="0"/>
                        <a:t> 24</a:t>
                      </a:r>
                      <a:endParaRPr lang="en-US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45 </a:t>
                      </a:r>
                      <a:r>
                        <a:rPr lang="en-US" sz="2200" u="sng" dirty="0" smtClean="0"/>
                        <a:t>+</a:t>
                      </a:r>
                      <a:r>
                        <a:rPr lang="en-US" sz="2200" dirty="0" smtClean="0"/>
                        <a:t> 26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0.1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Time from start to tube entry</a:t>
                      </a:r>
                      <a:endParaRPr lang="en-US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22 </a:t>
                      </a:r>
                      <a:r>
                        <a:rPr lang="en-US" sz="2200" u="sng" dirty="0" smtClean="0"/>
                        <a:t>+</a:t>
                      </a:r>
                      <a:r>
                        <a:rPr lang="en-US" sz="2200" dirty="0" smtClean="0"/>
                        <a:t> 16</a:t>
                      </a:r>
                      <a:endParaRPr lang="en-US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23 </a:t>
                      </a:r>
                      <a:r>
                        <a:rPr lang="en-US" sz="2200" u="sng" dirty="0" smtClean="0"/>
                        <a:t>+</a:t>
                      </a:r>
                      <a:r>
                        <a:rPr lang="en-US" sz="2200" dirty="0" smtClean="0"/>
                        <a:t> 18</a:t>
                      </a:r>
                      <a:endParaRPr lang="en-US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0.3</a:t>
                      </a:r>
                      <a:endParaRPr lang="en-US" sz="22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Time from tube insertion to</a:t>
                      </a:r>
                      <a:r>
                        <a:rPr lang="en-US" sz="2200" baseline="0" dirty="0" smtClean="0"/>
                        <a:t> end of laryngoscopy</a:t>
                      </a:r>
                      <a:endParaRPr lang="en-US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16 </a:t>
                      </a:r>
                      <a:r>
                        <a:rPr lang="en-US" sz="2200" u="sng" dirty="0" smtClean="0"/>
                        <a:t>+</a:t>
                      </a:r>
                      <a:r>
                        <a:rPr lang="en-US" sz="2200" dirty="0" smtClean="0"/>
                        <a:t> 15</a:t>
                      </a:r>
                      <a:endParaRPr lang="en-US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21 </a:t>
                      </a:r>
                      <a:r>
                        <a:rPr lang="en-US" sz="2200" u="sng" dirty="0" smtClean="0"/>
                        <a:t>+</a:t>
                      </a:r>
                      <a:r>
                        <a:rPr lang="en-US" sz="2200" dirty="0" smtClean="0"/>
                        <a:t> 17</a:t>
                      </a:r>
                      <a:endParaRPr lang="en-US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0.07</a:t>
                      </a:r>
                      <a:endParaRPr lang="en-US" sz="22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Outcome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DL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solidFill>
                            <a:schemeClr val="tx1"/>
                          </a:solidFill>
                        </a:rPr>
                        <a:t>VL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i="1" dirty="0" smtClean="0">
                          <a:solidFill>
                            <a:schemeClr val="tx1"/>
                          </a:solidFill>
                        </a:rPr>
                        <a:t>p*</a:t>
                      </a:r>
                      <a:r>
                        <a:rPr lang="en-US" sz="2200" b="1" i="0" dirty="0">
                          <a:solidFill>
                            <a:schemeClr val="tx1"/>
                          </a:solidFill>
                        </a:rPr>
                        <a:t>*</a:t>
                      </a:r>
                      <a:endParaRPr lang="en-US" sz="2200" b="1" i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Successful intubation</a:t>
                      </a:r>
                      <a:endParaRPr lang="en-US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74%</a:t>
                      </a:r>
                      <a:endParaRPr lang="en-US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71%</a:t>
                      </a:r>
                      <a:endParaRPr lang="en-US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0.7</a:t>
                      </a:r>
                      <a:endParaRPr lang="en-US" sz="22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SPO</a:t>
                      </a:r>
                      <a:r>
                        <a:rPr lang="en-US" sz="2200" baseline="-25000" dirty="0" smtClean="0"/>
                        <a:t>2</a:t>
                      </a:r>
                      <a:r>
                        <a:rPr lang="en-US" sz="2200" baseline="0" dirty="0" smtClean="0"/>
                        <a:t> &lt; 90%</a:t>
                      </a:r>
                      <a:endParaRPr lang="en-US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20%</a:t>
                      </a:r>
                      <a:endParaRPr lang="en-US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19%</a:t>
                      </a:r>
                      <a:endParaRPr lang="en-US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0.9</a:t>
                      </a:r>
                      <a:endParaRPr lang="en-US" sz="22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390314" y="5711483"/>
            <a:ext cx="49447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 smtClean="0"/>
              <a:t>*Wilcoxon rank sum; **</a:t>
            </a:r>
            <a:r>
              <a:rPr lang="en-US" sz="2000" b="1" dirty="0">
                <a:latin typeface="Symbol" panose="05050102010706020507" pitchFamily="18" charset="2"/>
              </a:rPr>
              <a:t>c</a:t>
            </a:r>
            <a:r>
              <a:rPr lang="en-US" sz="2000" b="1" dirty="0" smtClean="0"/>
              <a:t>2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9011978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9" y="1622708"/>
            <a:ext cx="6741460" cy="3880773"/>
          </a:xfrm>
        </p:spPr>
        <p:txBody>
          <a:bodyPr>
            <a:noAutofit/>
          </a:bodyPr>
          <a:lstStyle/>
          <a:p>
            <a:r>
              <a:rPr lang="en-US" sz="2400" dirty="0" smtClean="0"/>
              <a:t>VL and DL had similar success rates and incidence of hypoxemia</a:t>
            </a:r>
          </a:p>
          <a:p>
            <a:r>
              <a:rPr lang="en-US" sz="2400" dirty="0" smtClean="0"/>
              <a:t>Across all attempts: VL had longer total time </a:t>
            </a:r>
            <a:r>
              <a:rPr lang="en-US" sz="2400" dirty="0"/>
              <a:t>to procedure </a:t>
            </a:r>
            <a:r>
              <a:rPr lang="en-US" sz="2400" dirty="0" smtClean="0"/>
              <a:t>completion but similar time from TI start to tube insertion into mouth</a:t>
            </a:r>
          </a:p>
          <a:p>
            <a:pPr lvl="1"/>
            <a:r>
              <a:rPr lang="en-US" sz="2400" dirty="0" smtClean="0"/>
              <a:t>Difference not significant for 1</a:t>
            </a:r>
            <a:r>
              <a:rPr lang="en-US" sz="2400" baseline="30000" dirty="0" smtClean="0"/>
              <a:t>st</a:t>
            </a:r>
            <a:r>
              <a:rPr lang="en-US" sz="2400" dirty="0" smtClean="0"/>
              <a:t> attempts only</a:t>
            </a:r>
          </a:p>
          <a:p>
            <a:r>
              <a:rPr lang="en-US" sz="2400" dirty="0" smtClean="0"/>
              <a:t>Prolonged attempt duration with VL appears to be due to longer times needed for tube placement in trachea rather than </a:t>
            </a:r>
            <a:r>
              <a:rPr lang="en-US" sz="2400" dirty="0" err="1" smtClean="0"/>
              <a:t>glottic</a:t>
            </a:r>
            <a:r>
              <a:rPr lang="en-US" sz="2400" dirty="0" smtClean="0"/>
              <a:t> visualization</a:t>
            </a:r>
          </a:p>
        </p:txBody>
      </p:sp>
    </p:spTree>
    <p:extLst>
      <p:ext uri="{BB962C8B-B14F-4D97-AF65-F5344CB8AC3E}">
        <p14:creationId xmlns:p14="http://schemas.microsoft.com/office/powerpoint/2010/main" val="42318398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753035"/>
          </a:xfrm>
        </p:spPr>
        <p:txBody>
          <a:bodyPr/>
          <a:lstStyle/>
          <a:p>
            <a:r>
              <a:rPr lang="en-US" dirty="0" smtClean="0"/>
              <a:t>Limitations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9" y="1371696"/>
            <a:ext cx="6347714" cy="3880773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en-US" sz="2800" dirty="0" smtClean="0"/>
              <a:t>Uneven enrollment (o</a:t>
            </a:r>
            <a:r>
              <a:rPr lang="en-US" sz="2600" dirty="0" smtClean="0"/>
              <a:t>versampling </a:t>
            </a:r>
            <a:r>
              <a:rPr lang="en-US" sz="2600" dirty="0"/>
              <a:t>from 2/3 </a:t>
            </a:r>
            <a:r>
              <a:rPr lang="en-US" sz="2600" dirty="0" smtClean="0"/>
              <a:t>centers)</a:t>
            </a:r>
            <a:endParaRPr lang="en-US" sz="2600" dirty="0"/>
          </a:p>
          <a:p>
            <a:pPr lvl="0"/>
            <a:r>
              <a:rPr lang="en-US" sz="2800" dirty="0" smtClean="0"/>
              <a:t>Effects of center, provider, and  attempt number not controlled for</a:t>
            </a:r>
          </a:p>
          <a:p>
            <a:pPr lvl="0"/>
            <a:r>
              <a:rPr lang="en-US" sz="2800" dirty="0" smtClean="0"/>
              <a:t>DL and VL are not always </a:t>
            </a:r>
            <a:r>
              <a:rPr lang="en-US" sz="2800" smtClean="0"/>
              <a:t>mutually exclusive</a:t>
            </a:r>
            <a:endParaRPr lang="en-US" sz="2800" dirty="0" smtClean="0"/>
          </a:p>
          <a:p>
            <a:pPr lvl="0"/>
            <a:r>
              <a:rPr lang="en-US" sz="2800" dirty="0" smtClean="0"/>
              <a:t>Visualization of airway inferred from video (e.g. cannot see what the VL sees)</a:t>
            </a:r>
            <a:endParaRPr lang="en-US" sz="28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71888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842682"/>
          </a:xfrm>
        </p:spPr>
        <p:txBody>
          <a:bodyPr/>
          <a:lstStyle/>
          <a:p>
            <a:r>
              <a:rPr lang="en-US" dirty="0" smtClean="0"/>
              <a:t>Future Directions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9" y="1622708"/>
            <a:ext cx="6741460" cy="4633058"/>
          </a:xfrm>
        </p:spPr>
        <p:txBody>
          <a:bodyPr>
            <a:noAutofit/>
          </a:bodyPr>
          <a:lstStyle/>
          <a:p>
            <a:pPr lvl="0"/>
            <a:r>
              <a:rPr lang="en-US" sz="2800" dirty="0" smtClean="0"/>
              <a:t>Training/education regarding indirect technique during tube placement</a:t>
            </a:r>
          </a:p>
          <a:p>
            <a:pPr lvl="0"/>
            <a:r>
              <a:rPr lang="en-US" sz="2800" dirty="0" smtClean="0"/>
              <a:t>Identification of patient </a:t>
            </a:r>
            <a:r>
              <a:rPr lang="en-US" sz="2800" dirty="0" err="1" smtClean="0"/>
              <a:t>characterstics</a:t>
            </a:r>
            <a:r>
              <a:rPr lang="en-US" sz="2800" dirty="0" smtClean="0"/>
              <a:t> associated with better outcomes    from VL</a:t>
            </a:r>
          </a:p>
          <a:p>
            <a:pPr lvl="0"/>
            <a:r>
              <a:rPr lang="en-US" sz="2800" dirty="0" smtClean="0"/>
              <a:t>RCT of DL vs. VL in the PED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27930039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VIPER Collaborative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CHOP</a:t>
            </a:r>
          </a:p>
          <a:p>
            <a:pPr lvl="1"/>
            <a:r>
              <a:rPr lang="en-US" dirty="0" smtClean="0"/>
              <a:t>Aaron Donoghue, MD</a:t>
            </a:r>
          </a:p>
          <a:p>
            <a:pPr lvl="1"/>
            <a:r>
              <a:rPr lang="en-US" dirty="0" smtClean="0"/>
              <a:t>Sage Myers, MD</a:t>
            </a:r>
          </a:p>
          <a:p>
            <a:pPr lvl="1"/>
            <a:r>
              <a:rPr lang="en-US" dirty="0" smtClean="0"/>
              <a:t>Allison Mak</a:t>
            </a:r>
          </a:p>
          <a:p>
            <a:pPr lvl="1"/>
            <a:r>
              <a:rPr lang="en-US" dirty="0" smtClean="0"/>
              <a:t>Ichiro Watanabe</a:t>
            </a:r>
          </a:p>
          <a:p>
            <a:pPr lvl="1"/>
            <a:r>
              <a:rPr lang="en-US" dirty="0" smtClean="0"/>
              <a:t>Richard Hanna</a:t>
            </a:r>
          </a:p>
          <a:p>
            <a:pPr lvl="1"/>
            <a:r>
              <a:rPr lang="en-US" dirty="0" smtClean="0"/>
              <a:t>Priyanka </a:t>
            </a:r>
            <a:r>
              <a:rPr lang="en-US" dirty="0" err="1" smtClean="0"/>
              <a:t>Kharyat</a:t>
            </a:r>
            <a:endParaRPr lang="en-US" dirty="0" smtClean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/>
              <a:t>CNHS</a:t>
            </a:r>
          </a:p>
          <a:p>
            <a:pPr lvl="1"/>
            <a:r>
              <a:rPr lang="en-US" dirty="0"/>
              <a:t>Karen O’Connell, MD</a:t>
            </a:r>
          </a:p>
          <a:p>
            <a:pPr lvl="1"/>
            <a:r>
              <a:rPr lang="en-US" dirty="0"/>
              <a:t>Alexis </a:t>
            </a:r>
            <a:r>
              <a:rPr lang="en-US" dirty="0" smtClean="0"/>
              <a:t>Sandler</a:t>
            </a:r>
          </a:p>
          <a:p>
            <a:pPr lvl="1"/>
            <a:r>
              <a:rPr lang="en-US" dirty="0" smtClean="0"/>
              <a:t>Matthew Ledda</a:t>
            </a:r>
            <a:endParaRPr lang="en-US" dirty="0"/>
          </a:p>
          <a:p>
            <a:r>
              <a:rPr lang="en-US" dirty="0"/>
              <a:t>CCHMC</a:t>
            </a:r>
          </a:p>
          <a:p>
            <a:pPr lvl="1"/>
            <a:r>
              <a:rPr lang="en-US" dirty="0"/>
              <a:t>Benjamin Kerrey, MD </a:t>
            </a:r>
          </a:p>
          <a:p>
            <a:pPr lvl="1"/>
            <a:r>
              <a:rPr lang="en-US" dirty="0"/>
              <a:t>Mary Frey, RN</a:t>
            </a:r>
          </a:p>
          <a:p>
            <a:pPr lvl="1"/>
            <a:r>
              <a:rPr lang="en-US" dirty="0"/>
              <a:t>Stephanie Boyd, PhD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54" y="5853785"/>
            <a:ext cx="3752003" cy="835530"/>
          </a:xfrm>
          <a:prstGeom prst="rect">
            <a:avLst/>
          </a:prstGeom>
        </p:spPr>
      </p:pic>
      <p:pic>
        <p:nvPicPr>
          <p:cNvPr id="6" name="Picture 5"/>
          <p:cNvPicPr/>
          <p:nvPr/>
        </p:nvPicPr>
        <p:blipFill>
          <a:blip r:embed="rId4"/>
          <a:stretch>
            <a:fillRect/>
          </a:stretch>
        </p:blipFill>
        <p:spPr>
          <a:xfrm>
            <a:off x="3869204" y="5605073"/>
            <a:ext cx="2205249" cy="108424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/>
          <a:srcRect l="8035" t="16388" r="9217" b="15782"/>
          <a:stretch/>
        </p:blipFill>
        <p:spPr>
          <a:xfrm>
            <a:off x="6146343" y="5687526"/>
            <a:ext cx="2872965" cy="1088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4463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9" y="1533060"/>
            <a:ext cx="7046260" cy="3880773"/>
          </a:xfrm>
        </p:spPr>
        <p:txBody>
          <a:bodyPr>
            <a:normAutofit/>
          </a:bodyPr>
          <a:lstStyle/>
          <a:p>
            <a:pPr lvl="0"/>
            <a:r>
              <a:rPr lang="en-US" sz="2900" dirty="0" smtClean="0"/>
              <a:t>No relevant conflicts </a:t>
            </a:r>
            <a:endParaRPr lang="en-US" sz="2900" baseline="30000" dirty="0" smtClean="0"/>
          </a:p>
        </p:txBody>
      </p:sp>
    </p:spTree>
    <p:extLst>
      <p:ext uri="{BB962C8B-B14F-4D97-AF65-F5344CB8AC3E}">
        <p14:creationId xmlns:p14="http://schemas.microsoft.com/office/powerpoint/2010/main" val="32937921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Background: VL versus DL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9" y="1533060"/>
            <a:ext cx="7046260" cy="3880773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en-US" sz="2900" dirty="0"/>
              <a:t>Tracheal intubation is </a:t>
            </a:r>
            <a:r>
              <a:rPr lang="en-US" sz="2900" dirty="0" smtClean="0"/>
              <a:t>an essential procedure in a PED</a:t>
            </a:r>
            <a:endParaRPr lang="en-US" sz="2900" dirty="0"/>
          </a:p>
          <a:p>
            <a:pPr lvl="0"/>
            <a:r>
              <a:rPr lang="en-US" sz="2900" dirty="0" smtClean="0"/>
              <a:t>Video laryngoscopy (VL) in adults has been associated with higher success and longer procedure times</a:t>
            </a:r>
          </a:p>
          <a:p>
            <a:pPr lvl="0"/>
            <a:r>
              <a:rPr lang="en-US" sz="2900" dirty="0" smtClean="0"/>
              <a:t>In the OR, VL in pediatric intubation has been shown to improve visualization but prolong intubation</a:t>
            </a:r>
            <a:r>
              <a:rPr lang="en-US" sz="2900" baseline="30000" dirty="0" smtClean="0"/>
              <a:t>1</a:t>
            </a:r>
          </a:p>
          <a:p>
            <a:pPr lvl="0"/>
            <a:r>
              <a:rPr lang="en-US" sz="2900" dirty="0" smtClean="0"/>
              <a:t>Pediatric ED data is scant, and limited by imprecise definition of VL technique</a:t>
            </a:r>
            <a:r>
              <a:rPr lang="en-US" sz="2900" baseline="30000" dirty="0" smtClean="0"/>
              <a:t>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4725" y="5788991"/>
            <a:ext cx="89192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aseline="30000" dirty="0" smtClean="0"/>
              <a:t>1</a:t>
            </a:r>
            <a:r>
              <a:rPr lang="en-US" sz="2000" dirty="0" smtClean="0"/>
              <a:t>Fiadjoe et al, </a:t>
            </a:r>
            <a:r>
              <a:rPr lang="en-US" sz="2000" i="1" dirty="0" smtClean="0"/>
              <a:t>Anesthesiology </a:t>
            </a:r>
            <a:r>
              <a:rPr lang="en-US" sz="2000" dirty="0" smtClean="0"/>
              <a:t>2012 </a:t>
            </a:r>
          </a:p>
          <a:p>
            <a:pPr algn="r"/>
            <a:r>
              <a:rPr lang="en-US" sz="2000" baseline="30000" dirty="0" smtClean="0"/>
              <a:t>2</a:t>
            </a:r>
            <a:r>
              <a:rPr lang="en-US" sz="2000" dirty="0" smtClean="0"/>
              <a:t>Eisenberg et al, </a:t>
            </a:r>
            <a:r>
              <a:rPr lang="en-US" sz="2000" i="1" dirty="0" err="1" smtClean="0"/>
              <a:t>Acad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Emer</a:t>
            </a:r>
            <a:r>
              <a:rPr lang="en-US" sz="2000" i="1" dirty="0" smtClean="0"/>
              <a:t> Med </a:t>
            </a:r>
            <a:r>
              <a:rPr lang="en-US" sz="2000" dirty="0" smtClean="0"/>
              <a:t>2016</a:t>
            </a:r>
          </a:p>
        </p:txBody>
      </p:sp>
    </p:spTree>
    <p:extLst>
      <p:ext uri="{BB962C8B-B14F-4D97-AF65-F5344CB8AC3E}">
        <p14:creationId xmlns:p14="http://schemas.microsoft.com/office/powerpoint/2010/main" val="30885947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788894"/>
          </a:xfrm>
        </p:spPr>
        <p:txBody>
          <a:bodyPr/>
          <a:lstStyle/>
          <a:p>
            <a:r>
              <a:rPr lang="en-US" dirty="0" smtClean="0"/>
              <a:t>Objective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1604778"/>
            <a:ext cx="6347714" cy="3880773"/>
          </a:xfrm>
        </p:spPr>
        <p:txBody>
          <a:bodyPr>
            <a:noAutofit/>
          </a:bodyPr>
          <a:lstStyle/>
          <a:p>
            <a:r>
              <a:rPr lang="en-US" sz="3200" dirty="0" smtClean="0"/>
              <a:t>To use video-based data collection to </a:t>
            </a:r>
            <a:r>
              <a:rPr lang="en-US" sz="3200" dirty="0"/>
              <a:t>determine </a:t>
            </a:r>
            <a:r>
              <a:rPr lang="en-US" sz="3200" dirty="0" smtClean="0"/>
              <a:t>whether VL </a:t>
            </a:r>
            <a:r>
              <a:rPr lang="en-US" sz="3200" dirty="0"/>
              <a:t>is associated with higher success rates and longer procedure times compared with intubations with DL during tracheal intubation in the </a:t>
            </a:r>
            <a:r>
              <a:rPr lang="en-US" sz="3200" dirty="0" smtClean="0"/>
              <a:t>PED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6975617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904128"/>
          </a:xfrm>
        </p:spPr>
        <p:txBody>
          <a:bodyPr>
            <a:noAutofit/>
          </a:bodyPr>
          <a:lstStyle/>
          <a:p>
            <a:r>
              <a:rPr lang="en-US" sz="2800" dirty="0" smtClean="0"/>
              <a:t>Retrospective observational study</a:t>
            </a:r>
          </a:p>
          <a:p>
            <a:r>
              <a:rPr lang="en-US" sz="2800" dirty="0" smtClean="0"/>
              <a:t>Data from Videography In Pediatric Emergency Resuscitation (VIPER) registry </a:t>
            </a:r>
          </a:p>
          <a:p>
            <a:pPr lvl="1"/>
            <a:r>
              <a:rPr lang="en-US" sz="2800" dirty="0" smtClean="0"/>
              <a:t>August 2016 – April 2018</a:t>
            </a:r>
          </a:p>
          <a:p>
            <a:pPr lvl="1"/>
            <a:r>
              <a:rPr lang="en-US" sz="2800" dirty="0" smtClean="0"/>
              <a:t>Inclusion: TI attempt including attempted tube placement</a:t>
            </a:r>
          </a:p>
          <a:p>
            <a:pPr lvl="1"/>
            <a:r>
              <a:rPr lang="en-US" sz="2800" dirty="0" smtClean="0"/>
              <a:t>Exclusion: TI attempt without attempted tube placement</a:t>
            </a:r>
          </a:p>
          <a:p>
            <a:pPr marL="0" indent="0">
              <a:buNone/>
            </a:pP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40641978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904128"/>
          </a:xfrm>
        </p:spPr>
        <p:txBody>
          <a:bodyPr>
            <a:noAutofit/>
          </a:bodyPr>
          <a:lstStyle/>
          <a:p>
            <a:r>
              <a:rPr lang="en-US" sz="2800" dirty="0"/>
              <a:t>Data </a:t>
            </a:r>
            <a:r>
              <a:rPr lang="en-US" sz="2800" dirty="0" smtClean="0"/>
              <a:t>fields from </a:t>
            </a:r>
            <a:r>
              <a:rPr lang="en-US" sz="2800" dirty="0"/>
              <a:t>TI attempts:</a:t>
            </a:r>
          </a:p>
          <a:p>
            <a:pPr lvl="1"/>
            <a:r>
              <a:rPr lang="en-US" sz="2800" dirty="0"/>
              <a:t>Use of VL versus DL</a:t>
            </a:r>
          </a:p>
          <a:p>
            <a:pPr lvl="1"/>
            <a:r>
              <a:rPr lang="en-US" sz="2800" dirty="0"/>
              <a:t>Attempt success</a:t>
            </a:r>
          </a:p>
          <a:p>
            <a:pPr lvl="1"/>
            <a:r>
              <a:rPr lang="en-US" sz="2800" dirty="0"/>
              <a:t>Time </a:t>
            </a:r>
            <a:r>
              <a:rPr lang="en-US" sz="2800" dirty="0" smtClean="0"/>
              <a:t>intervals: total </a:t>
            </a:r>
            <a:r>
              <a:rPr lang="en-US" sz="2800" dirty="0"/>
              <a:t>laryngoscopy time, </a:t>
            </a:r>
            <a:r>
              <a:rPr lang="en-US" sz="2800" dirty="0" smtClean="0"/>
              <a:t> time </a:t>
            </a:r>
            <a:r>
              <a:rPr lang="en-US" sz="2800" dirty="0"/>
              <a:t>from start to tube </a:t>
            </a:r>
            <a:r>
              <a:rPr lang="en-US" sz="2800" dirty="0" smtClean="0"/>
              <a:t>entry into mouth, time </a:t>
            </a:r>
            <a:r>
              <a:rPr lang="en-US" sz="2800" dirty="0"/>
              <a:t>from tube insertion </a:t>
            </a:r>
            <a:r>
              <a:rPr lang="en-US" sz="2800" dirty="0" smtClean="0"/>
              <a:t>to end of attempt </a:t>
            </a:r>
            <a:r>
              <a:rPr lang="en-US" sz="2800" dirty="0"/>
              <a:t>(</a:t>
            </a:r>
            <a:r>
              <a:rPr lang="en-US" sz="2800" dirty="0" smtClean="0"/>
              <a:t>laryngoscope removal)</a:t>
            </a:r>
            <a:endParaRPr lang="en-US" sz="2800" dirty="0"/>
          </a:p>
          <a:p>
            <a:pPr lvl="1"/>
            <a:r>
              <a:rPr lang="en-US" sz="2800" dirty="0"/>
              <a:t>Hypoxemia to SPO</a:t>
            </a:r>
            <a:r>
              <a:rPr lang="en-US" sz="2800" baseline="-25000" dirty="0"/>
              <a:t>2</a:t>
            </a:r>
            <a:r>
              <a:rPr lang="en-US" sz="2800" dirty="0"/>
              <a:t> &lt; 90</a:t>
            </a:r>
            <a:r>
              <a:rPr lang="en-US" sz="2800" dirty="0" smtClean="0"/>
              <a:t>%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1007044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34602" t="48906" r="51298" b="33554"/>
          <a:stretch/>
        </p:blipFill>
        <p:spPr>
          <a:xfrm>
            <a:off x="1350498" y="1552824"/>
            <a:ext cx="2833960" cy="220324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21220" t="25035" r="64450" b="57651"/>
          <a:stretch/>
        </p:blipFill>
        <p:spPr>
          <a:xfrm>
            <a:off x="1350498" y="3896337"/>
            <a:ext cx="2833960" cy="21398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36971" t="49242" r="52032" b="37762"/>
          <a:stretch/>
        </p:blipFill>
        <p:spPr>
          <a:xfrm>
            <a:off x="4680981" y="1552824"/>
            <a:ext cx="3011022" cy="220324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21437" t="23275" r="65386" b="61121"/>
          <a:stretch/>
        </p:blipFill>
        <p:spPr>
          <a:xfrm>
            <a:off x="4680981" y="3896337"/>
            <a:ext cx="3011022" cy="211056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278966" y="2785403"/>
            <a:ext cx="604911" cy="85812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883877" y="1552824"/>
            <a:ext cx="492369" cy="76834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350498" y="3896337"/>
            <a:ext cx="1308296" cy="35210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505243" y="4248443"/>
            <a:ext cx="576775" cy="102694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4680981" y="1552824"/>
            <a:ext cx="706945" cy="178121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822831" y="1659988"/>
            <a:ext cx="869172" cy="42203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4680981" y="3896337"/>
            <a:ext cx="439659" cy="52091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6822831" y="3896337"/>
            <a:ext cx="869172" cy="106955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2110153" y="1512482"/>
            <a:ext cx="773724" cy="80185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2269052" y="4213063"/>
            <a:ext cx="1025250" cy="102694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5717836" y="1412558"/>
            <a:ext cx="1231603" cy="123216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5001064" y="4360984"/>
            <a:ext cx="1104314" cy="104101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1350498" y="787791"/>
            <a:ext cx="28339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D</a:t>
            </a:r>
            <a:r>
              <a:rPr lang="en-US" sz="3200" dirty="0" smtClean="0"/>
              <a:t>L</a:t>
            </a:r>
            <a:endParaRPr lang="en-US" sz="3200" dirty="0"/>
          </a:p>
        </p:txBody>
      </p:sp>
      <p:sp>
        <p:nvSpPr>
          <p:cNvPr id="19" name="TextBox 18"/>
          <p:cNvSpPr txBox="1"/>
          <p:nvPr/>
        </p:nvSpPr>
        <p:spPr>
          <a:xfrm>
            <a:off x="4680981" y="787791"/>
            <a:ext cx="30110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VL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6854106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904128"/>
          </a:xfrm>
        </p:spPr>
        <p:txBody>
          <a:bodyPr>
            <a:noAutofit/>
          </a:bodyPr>
          <a:lstStyle/>
          <a:p>
            <a:r>
              <a:rPr lang="en-US" sz="2800" dirty="0"/>
              <a:t>Univariate </a:t>
            </a:r>
            <a:r>
              <a:rPr lang="en-US" sz="2800" dirty="0" smtClean="0"/>
              <a:t>analysis between TI attempts                 using VL versus DL:</a:t>
            </a:r>
          </a:p>
          <a:p>
            <a:pPr lvl="1"/>
            <a:r>
              <a:rPr lang="en-US" sz="2800" dirty="0" smtClean="0"/>
              <a:t>Time intervals during procedure      (Wilcoxon rank sum)</a:t>
            </a:r>
          </a:p>
          <a:p>
            <a:pPr lvl="1"/>
            <a:r>
              <a:rPr lang="en-US" sz="2800" dirty="0" smtClean="0"/>
              <a:t>Success (</a:t>
            </a:r>
            <a:r>
              <a:rPr lang="en-US" sz="2800" dirty="0" smtClean="0">
                <a:latin typeface="Symbol" panose="05050102010706020507" pitchFamily="18" charset="2"/>
              </a:rPr>
              <a:t>c</a:t>
            </a:r>
            <a:r>
              <a:rPr lang="en-US" sz="2800" baseline="30000" dirty="0" smtClean="0"/>
              <a:t>2</a:t>
            </a:r>
            <a:r>
              <a:rPr lang="en-US" sz="2800" dirty="0" smtClean="0"/>
              <a:t>)</a:t>
            </a:r>
          </a:p>
          <a:p>
            <a:pPr lvl="1"/>
            <a:r>
              <a:rPr lang="en-US" sz="2800" dirty="0" smtClean="0"/>
              <a:t>Hypoxemia (</a:t>
            </a:r>
            <a:r>
              <a:rPr lang="en-US" sz="2800" dirty="0" smtClean="0">
                <a:latin typeface="Symbol" panose="05050102010706020507" pitchFamily="18" charset="2"/>
              </a:rPr>
              <a:t>c</a:t>
            </a:r>
            <a:r>
              <a:rPr lang="en-US" sz="2800" baseline="30000" dirty="0"/>
              <a:t>2</a:t>
            </a:r>
            <a:r>
              <a:rPr lang="en-US" sz="2800" dirty="0" smtClean="0"/>
              <a:t>)</a:t>
            </a:r>
            <a:endParaRPr lang="en-US" sz="4400" dirty="0" smtClean="0"/>
          </a:p>
        </p:txBody>
      </p:sp>
    </p:spTree>
    <p:extLst>
      <p:ext uri="{BB962C8B-B14F-4D97-AF65-F5344CB8AC3E}">
        <p14:creationId xmlns:p14="http://schemas.microsoft.com/office/powerpoint/2010/main" val="18837383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972722"/>
          </a:xfrm>
        </p:spPr>
        <p:txBody>
          <a:bodyPr>
            <a:normAutofit fontScale="25000" lnSpcReduction="20000"/>
          </a:bodyPr>
          <a:lstStyle/>
          <a:p>
            <a:pPr lvl="0"/>
            <a:r>
              <a:rPr lang="en-US" sz="12800" dirty="0"/>
              <a:t>C</a:t>
            </a:r>
            <a:r>
              <a:rPr lang="en-US" sz="12800" dirty="0" smtClean="0"/>
              <a:t>omplete data for 190 attempts in                120 patients</a:t>
            </a:r>
          </a:p>
          <a:p>
            <a:r>
              <a:rPr lang="en-US" sz="12800" dirty="0" smtClean="0"/>
              <a:t>Overall first attempt success:                   83/120 (69%)</a:t>
            </a:r>
          </a:p>
          <a:p>
            <a:r>
              <a:rPr lang="en-US" sz="12800" dirty="0" smtClean="0"/>
              <a:t>Tube </a:t>
            </a:r>
            <a:r>
              <a:rPr lang="en-US" sz="12800" dirty="0"/>
              <a:t>insertion was attempted during </a:t>
            </a:r>
            <a:r>
              <a:rPr lang="en-US" sz="12800" dirty="0" smtClean="0"/>
              <a:t>            176 </a:t>
            </a:r>
            <a:r>
              <a:rPr lang="en-US" sz="12800" dirty="0"/>
              <a:t>(93%) attempts</a:t>
            </a:r>
          </a:p>
          <a:p>
            <a:pPr lvl="0"/>
            <a:r>
              <a:rPr lang="en-US" sz="12800" dirty="0"/>
              <a:t>VL was used in </a:t>
            </a:r>
            <a:r>
              <a:rPr lang="en-US" sz="12800" dirty="0" smtClean="0"/>
              <a:t>80 </a:t>
            </a:r>
            <a:r>
              <a:rPr lang="en-US" sz="12800" dirty="0"/>
              <a:t>(45%) of </a:t>
            </a:r>
            <a:r>
              <a:rPr lang="en-US" sz="12800" dirty="0" smtClean="0"/>
              <a:t>176 attempts in 114 patients</a:t>
            </a:r>
          </a:p>
          <a:p>
            <a:pPr lvl="1"/>
            <a:r>
              <a:rPr lang="en-US" sz="12600" dirty="0" smtClean="0"/>
              <a:t>  VL in 49/114 (42%) of 1</a:t>
            </a:r>
            <a:r>
              <a:rPr lang="en-US" sz="12600" baseline="30000" dirty="0" smtClean="0"/>
              <a:t>st</a:t>
            </a:r>
            <a:r>
              <a:rPr lang="en-US" sz="12600" dirty="0" smtClean="0"/>
              <a:t> attempts</a:t>
            </a:r>
            <a:endParaRPr lang="en-US" sz="126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77553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8C59B386-999D-4CB6-B907-9F3997C027C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2065</TotalTime>
  <Words>733</Words>
  <Application>Microsoft Office PowerPoint</Application>
  <PresentationFormat>On-screen Show (4:3)</PresentationFormat>
  <Paragraphs>153</Paragraphs>
  <Slides>15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Symbol</vt:lpstr>
      <vt:lpstr>Trebuchet MS</vt:lpstr>
      <vt:lpstr>Wingdings 3</vt:lpstr>
      <vt:lpstr>Facet</vt:lpstr>
      <vt:lpstr>Video Versus Direct Laryngoscopy during Tracheal Intubation: Initial Findings from the VIPER Collaborative</vt:lpstr>
      <vt:lpstr>COI</vt:lpstr>
      <vt:lpstr>Background: VL versus DL</vt:lpstr>
      <vt:lpstr>Objective</vt:lpstr>
      <vt:lpstr>Methods</vt:lpstr>
      <vt:lpstr>Methods</vt:lpstr>
      <vt:lpstr>PowerPoint Presentation</vt:lpstr>
      <vt:lpstr>Methods</vt:lpstr>
      <vt:lpstr>Results</vt:lpstr>
      <vt:lpstr>Results: All TI attempts</vt:lpstr>
      <vt:lpstr>Results: 1st attempts</vt:lpstr>
      <vt:lpstr>Conclusions</vt:lpstr>
      <vt:lpstr>Limitations</vt:lpstr>
      <vt:lpstr>Future Directions</vt:lpstr>
      <vt:lpstr>VIPER Collaborative</vt:lpstr>
    </vt:vector>
  </TitlesOfParts>
  <Company>The Children's Hospital Of Philadelphia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CHOP</dc:creator>
  <cp:lastModifiedBy>Donoghue, Aaron J</cp:lastModifiedBy>
  <cp:revision>41</cp:revision>
  <dcterms:created xsi:type="dcterms:W3CDTF">2018-04-17T20:59:43Z</dcterms:created>
  <dcterms:modified xsi:type="dcterms:W3CDTF">2018-05-05T16:47:18Z</dcterms:modified>
</cp:coreProperties>
</file>