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2918400" cy="16459200"/>
  <p:notesSz cx="9144000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5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5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5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5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5184">
          <p15:clr>
            <a:srgbClr val="A4A3A4"/>
          </p15:clr>
        </p15:guide>
        <p15:guide id="2" pos="1036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adkarni" initials="n" lastIdx="2" clrIdx="0"/>
  <p:cmAuthor id="1" name="heatherannwolfe@gmail.com" initials="h" lastIdx="3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6F0A"/>
    <a:srgbClr val="6F6233"/>
    <a:srgbClr val="4A5024"/>
    <a:srgbClr val="EDA1AE"/>
    <a:srgbClr val="FFFF99"/>
    <a:srgbClr val="000000"/>
    <a:srgbClr val="FFFF80"/>
    <a:srgbClr val="000080"/>
    <a:srgbClr val="E8EAF6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70" autoAdjust="0"/>
    <p:restoredTop sz="98944" autoAdjust="0"/>
  </p:normalViewPr>
  <p:slideViewPr>
    <p:cSldViewPr snapToGrid="0">
      <p:cViewPr varScale="1">
        <p:scale>
          <a:sx n="37" d="100"/>
          <a:sy n="37" d="100"/>
        </p:scale>
        <p:origin x="-448" y="-96"/>
      </p:cViewPr>
      <p:guideLst>
        <p:guide orient="horz" pos="5184"/>
        <p:guide pos="10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handoutMaster" Target="handoutMasters/handoutMaster1.xml"/><Relationship Id="rId5" Type="http://schemas.openxmlformats.org/officeDocument/2006/relationships/printerSettings" Target="printerSettings/printerSettings1.bin"/><Relationship Id="rId6" Type="http://schemas.openxmlformats.org/officeDocument/2006/relationships/commentAuthors" Target="commentAuthors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3988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22" tIns="46060" rIns="92122" bIns="46060" numCol="1" anchor="t" anchorCtr="0" compatLnSpc="1">
            <a:prstTxWarp prst="textNoShape">
              <a:avLst/>
            </a:prstTxWarp>
          </a:bodyPr>
          <a:lstStyle>
            <a:lvl1pPr defTabSz="92075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80013" y="0"/>
            <a:ext cx="3963987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22" tIns="46060" rIns="92122" bIns="46060" numCol="1" anchor="t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6688"/>
            <a:ext cx="3963988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22" tIns="46060" rIns="92122" bIns="46060" numCol="1" anchor="b" anchorCtr="0" compatLnSpc="1">
            <a:prstTxWarp prst="textNoShape">
              <a:avLst/>
            </a:prstTxWarp>
          </a:bodyPr>
          <a:lstStyle>
            <a:lvl1pPr defTabSz="92075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180013" y="6516688"/>
            <a:ext cx="3963987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22" tIns="46060" rIns="92122" bIns="46060" numCol="1" anchor="b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192E738F-8425-42CF-974C-B5D0ECF38C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608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4C9CFC4-2228-4BDA-9758-11136D4BDA3F}" type="datetimeFigureOut">
              <a:rPr lang="en-US"/>
              <a:pPr>
                <a:defRPr/>
              </a:pPr>
              <a:t>11/5/18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00250" y="514350"/>
            <a:ext cx="51435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234535C-4F1C-4A3F-B0DF-42690C66CF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1050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634BDC5-0CBE-441B-A21D-B1014F635CD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957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563" y="5113338"/>
            <a:ext cx="27981275" cy="35274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125" y="9326563"/>
            <a:ext cx="23044150" cy="4206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658813"/>
            <a:ext cx="29625925" cy="2743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6238" y="3840163"/>
            <a:ext cx="29625925" cy="1086326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866475" y="658813"/>
            <a:ext cx="7405688" cy="14044612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6238" y="658813"/>
            <a:ext cx="22067837" cy="140446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658813"/>
            <a:ext cx="29625925" cy="2743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6238" y="3840163"/>
            <a:ext cx="29625925" cy="108632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0325" y="10575925"/>
            <a:ext cx="27981275" cy="32702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0325" y="6975475"/>
            <a:ext cx="27981275" cy="36004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658813"/>
            <a:ext cx="29625925" cy="2743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6238" y="3840163"/>
            <a:ext cx="14736762" cy="108632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535400" y="3840163"/>
            <a:ext cx="14736763" cy="108632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658813"/>
            <a:ext cx="29625925" cy="27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6238" y="3684588"/>
            <a:ext cx="14544675" cy="15351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6238" y="5219700"/>
            <a:ext cx="14544675" cy="94837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722725" y="3684588"/>
            <a:ext cx="14549438" cy="15351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722725" y="5219700"/>
            <a:ext cx="14549438" cy="94837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658813"/>
            <a:ext cx="29625925" cy="2743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655638"/>
            <a:ext cx="10829925" cy="27892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69863" y="655638"/>
            <a:ext cx="18402300" cy="1404778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6238" y="3444875"/>
            <a:ext cx="10829925" cy="11258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1600" y="11522075"/>
            <a:ext cx="19751675" cy="13589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451600" y="1470025"/>
            <a:ext cx="19751675" cy="98758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1600" y="12880975"/>
            <a:ext cx="19751675" cy="1931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 userDrawn="1"/>
        </p:nvSpPr>
        <p:spPr bwMode="auto">
          <a:xfrm>
            <a:off x="468313" y="3448050"/>
            <a:ext cx="31929387" cy="12036425"/>
          </a:xfrm>
          <a:prstGeom prst="rect">
            <a:avLst/>
          </a:prstGeom>
          <a:gradFill rotWithShape="1">
            <a:gsLst>
              <a:gs pos="0">
                <a:srgbClr val="C5E2FF"/>
              </a:gs>
              <a:gs pos="100000">
                <a:srgbClr val="EBF5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820988" rtl="0" eaLnBrk="0" fontAlgn="base" hangingPunct="0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+mj-lt"/>
          <a:ea typeface="+mj-ea"/>
          <a:cs typeface="+mj-cs"/>
        </a:defRPr>
      </a:lvl1pPr>
      <a:lvl2pPr algn="ctr" defTabSz="2820988" rtl="0" eaLnBrk="0" fontAlgn="base" hangingPunct="0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2pPr>
      <a:lvl3pPr algn="ctr" defTabSz="2820988" rtl="0" eaLnBrk="0" fontAlgn="base" hangingPunct="0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3pPr>
      <a:lvl4pPr algn="ctr" defTabSz="2820988" rtl="0" eaLnBrk="0" fontAlgn="base" hangingPunct="0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4pPr>
      <a:lvl5pPr algn="ctr" defTabSz="2820988" rtl="0" eaLnBrk="0" fontAlgn="base" hangingPunct="0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5pPr>
      <a:lvl6pPr marL="457200" algn="ctr" defTabSz="2820988" rtl="0" fontAlgn="base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6pPr>
      <a:lvl7pPr marL="914400" algn="ctr" defTabSz="2820988" rtl="0" fontAlgn="base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7pPr>
      <a:lvl8pPr marL="1371600" algn="ctr" defTabSz="2820988" rtl="0" fontAlgn="base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8pPr>
      <a:lvl9pPr marL="1828800" algn="ctr" defTabSz="2820988" rtl="0" fontAlgn="base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9pPr>
    </p:titleStyle>
    <p:bodyStyle>
      <a:lvl1pPr marL="1058863" indent="-1058863" algn="l" defTabSz="2820988" rtl="0" eaLnBrk="0" fontAlgn="base" hangingPunct="0">
        <a:spcBef>
          <a:spcPct val="20000"/>
        </a:spcBef>
        <a:spcAft>
          <a:spcPct val="0"/>
        </a:spcAft>
        <a:buChar char="•"/>
        <a:defRPr sz="9900">
          <a:solidFill>
            <a:schemeClr val="tx1"/>
          </a:solidFill>
          <a:latin typeface="+mn-lt"/>
          <a:ea typeface="+mn-ea"/>
          <a:cs typeface="+mn-cs"/>
        </a:defRPr>
      </a:lvl1pPr>
      <a:lvl2pPr marL="2292350" indent="-881063" algn="l" defTabSz="2820988" rtl="0" eaLnBrk="0" fontAlgn="base" hangingPunct="0">
        <a:spcBef>
          <a:spcPct val="20000"/>
        </a:spcBef>
        <a:spcAft>
          <a:spcPct val="0"/>
        </a:spcAft>
        <a:buChar char="–"/>
        <a:defRPr sz="8600">
          <a:solidFill>
            <a:schemeClr val="tx1"/>
          </a:solidFill>
          <a:latin typeface="+mn-lt"/>
        </a:defRPr>
      </a:lvl2pPr>
      <a:lvl3pPr marL="3527425" indent="-706438" algn="l" defTabSz="2820988" rtl="0" eaLnBrk="0" fontAlgn="base" hangingPunct="0">
        <a:spcBef>
          <a:spcPct val="20000"/>
        </a:spcBef>
        <a:spcAft>
          <a:spcPct val="0"/>
        </a:spcAft>
        <a:buChar char="•"/>
        <a:defRPr sz="7400">
          <a:solidFill>
            <a:schemeClr val="tx1"/>
          </a:solidFill>
          <a:latin typeface="+mn-lt"/>
        </a:defRPr>
      </a:lvl3pPr>
      <a:lvl4pPr marL="4937125" indent="-704850" algn="l" defTabSz="2820988" rtl="0" eaLnBrk="0" fontAlgn="base" hangingPunct="0">
        <a:spcBef>
          <a:spcPct val="20000"/>
        </a:spcBef>
        <a:spcAft>
          <a:spcPct val="0"/>
        </a:spcAft>
        <a:buChar char="–"/>
        <a:defRPr sz="6200">
          <a:solidFill>
            <a:schemeClr val="tx1"/>
          </a:solidFill>
          <a:latin typeface="+mn-lt"/>
        </a:defRPr>
      </a:lvl4pPr>
      <a:lvl5pPr marL="6348413" indent="-704850" algn="l" defTabSz="2820988" rtl="0" eaLnBrk="0" fontAlgn="base" hangingPunct="0">
        <a:spcBef>
          <a:spcPct val="20000"/>
        </a:spcBef>
        <a:spcAft>
          <a:spcPct val="0"/>
        </a:spcAft>
        <a:buChar char="»"/>
        <a:defRPr sz="6200">
          <a:solidFill>
            <a:schemeClr val="tx1"/>
          </a:solidFill>
          <a:latin typeface="+mn-lt"/>
        </a:defRPr>
      </a:lvl5pPr>
      <a:lvl6pPr marL="6805613" indent="-704850" algn="l" defTabSz="2820988" rtl="0" fontAlgn="base">
        <a:spcBef>
          <a:spcPct val="20000"/>
        </a:spcBef>
        <a:spcAft>
          <a:spcPct val="0"/>
        </a:spcAft>
        <a:buChar char="»"/>
        <a:defRPr sz="6200">
          <a:solidFill>
            <a:schemeClr val="tx1"/>
          </a:solidFill>
          <a:latin typeface="+mn-lt"/>
        </a:defRPr>
      </a:lvl6pPr>
      <a:lvl7pPr marL="7262813" indent="-704850" algn="l" defTabSz="2820988" rtl="0" fontAlgn="base">
        <a:spcBef>
          <a:spcPct val="20000"/>
        </a:spcBef>
        <a:spcAft>
          <a:spcPct val="0"/>
        </a:spcAft>
        <a:buChar char="»"/>
        <a:defRPr sz="6200">
          <a:solidFill>
            <a:schemeClr val="tx1"/>
          </a:solidFill>
          <a:latin typeface="+mn-lt"/>
        </a:defRPr>
      </a:lvl7pPr>
      <a:lvl8pPr marL="7720013" indent="-704850" algn="l" defTabSz="2820988" rtl="0" fontAlgn="base">
        <a:spcBef>
          <a:spcPct val="20000"/>
        </a:spcBef>
        <a:spcAft>
          <a:spcPct val="0"/>
        </a:spcAft>
        <a:buChar char="»"/>
        <a:defRPr sz="6200">
          <a:solidFill>
            <a:schemeClr val="tx1"/>
          </a:solidFill>
          <a:latin typeface="+mn-lt"/>
        </a:defRPr>
      </a:lvl8pPr>
      <a:lvl9pPr marL="8177213" indent="-704850" algn="l" defTabSz="2820988" rtl="0" fontAlgn="base">
        <a:spcBef>
          <a:spcPct val="20000"/>
        </a:spcBef>
        <a:spcAft>
          <a:spcPct val="0"/>
        </a:spcAft>
        <a:buChar char="»"/>
        <a:defRPr sz="6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Rectangle 130"/>
          <p:cNvSpPr/>
          <p:nvPr/>
        </p:nvSpPr>
        <p:spPr>
          <a:xfrm>
            <a:off x="0" y="0"/>
            <a:ext cx="32918400" cy="4042283"/>
          </a:xfrm>
          <a:prstGeom prst="rect">
            <a:avLst/>
          </a:prstGeom>
          <a:solidFill>
            <a:sysClr val="window" lastClr="FFFFFF">
              <a:lumMod val="75000"/>
            </a:sysClr>
          </a:solidFill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61218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364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4278086" y="203006"/>
            <a:ext cx="24829746" cy="172354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161218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600" b="1" dirty="0">
                <a:ln/>
                <a:solidFill>
                  <a:srgbClr val="9BBB59">
                    <a:lumMod val="50000"/>
                  </a:srgbClr>
                </a:solidFill>
                <a:latin typeface="Arial"/>
                <a:ea typeface="ＭＳ Ｐゴシック" charset="-128"/>
                <a:cs typeface="Arial"/>
              </a:rPr>
              <a:t>Evaluation of Team Performance in Video Review of Cardiopulmonary Resuscitation</a:t>
            </a:r>
          </a:p>
          <a:p>
            <a:pPr algn="ctr" defTabSz="161218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b="1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Sage R Myers</a:t>
            </a:r>
            <a:r>
              <a:rPr lang="en-US" sz="3400" b="1" baseline="30000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1,2</a:t>
            </a:r>
            <a:r>
              <a:rPr lang="en-US" sz="3400" b="1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, Heather Wolfe</a:t>
            </a:r>
            <a:r>
              <a:rPr lang="en-US" sz="3400" b="1" baseline="30000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1,2</a:t>
            </a:r>
            <a:r>
              <a:rPr lang="en-US" sz="3400" b="1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, Aaron J Donoghue</a:t>
            </a:r>
            <a:r>
              <a:rPr lang="en-US" sz="3400" b="1" baseline="30000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1,2</a:t>
            </a:r>
            <a:r>
              <a:rPr lang="en-US" sz="3400" b="1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, </a:t>
            </a:r>
          </a:p>
          <a:p>
            <a:pPr algn="ctr" defTabSz="161218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>
                <a:ln/>
                <a:solidFill>
                  <a:srgbClr val="9BBB59">
                    <a:lumMod val="50000"/>
                  </a:srgbClr>
                </a:solidFill>
                <a:latin typeface="Arial"/>
                <a:ea typeface="ＭＳ Ｐゴシック" charset="-128"/>
                <a:cs typeface="Arial"/>
              </a:rPr>
              <a:t>(1) Children’s Hospital of Philadelphia (2) University of Pennsylvania</a:t>
            </a:r>
          </a:p>
        </p:txBody>
      </p:sp>
      <p:pic>
        <p:nvPicPr>
          <p:cNvPr id="135" name="Picture 134">
            <a:extLst>
              <a:ext uri="{FF2B5EF4-FFF2-40B4-BE49-F238E27FC236}">
                <a16:creationId xmlns:a16="http://schemas.microsoft.com/office/drawing/2014/main" xmlns="" id="{DEC6EA6A-5DA2-064D-AC87-4E9AC1B2A3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2190" b="32745"/>
          <a:stretch/>
        </p:blipFill>
        <p:spPr>
          <a:xfrm>
            <a:off x="275770" y="2068354"/>
            <a:ext cx="4931230" cy="1843507"/>
          </a:xfrm>
          <a:prstGeom prst="rect">
            <a:avLst/>
          </a:prstGeom>
        </p:spPr>
      </p:pic>
      <p:sp>
        <p:nvSpPr>
          <p:cNvPr id="140" name="Text Box 6">
            <a:extLst>
              <a:ext uri="{FF2B5EF4-FFF2-40B4-BE49-F238E27FC236}">
                <a16:creationId xmlns:a16="http://schemas.microsoft.com/office/drawing/2014/main" xmlns="" id="{E8B8F96D-C60E-6F4B-9310-29A42B3E0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170" y="4234206"/>
            <a:ext cx="9681030" cy="2335096"/>
          </a:xfrm>
          <a:prstGeom prst="rect">
            <a:avLst/>
          </a:prstGeom>
          <a:solidFill>
            <a:srgbClr val="9BBB59">
              <a:lumMod val="60000"/>
              <a:lumOff val="40000"/>
            </a:srgbClr>
          </a:solidFill>
          <a:ln>
            <a:noFill/>
          </a:ln>
          <a:extLst/>
        </p:spPr>
        <p:txBody>
          <a:bodyPr lIns="19583" tIns="9791" rIns="19583" bIns="9791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defTabSz="161218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TAKE HOME POINTS: </a:t>
            </a:r>
          </a:p>
          <a:p>
            <a:pPr marL="571500" marR="0" lvl="0" indent="-571500" defTabSz="161218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Team performance in</a:t>
            </a:r>
            <a:r>
              <a:rPr kumimoji="0" lang="en-US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the delivery of CPR is an important metric and impacts compliance </a:t>
            </a:r>
            <a:r>
              <a:rPr lang="en-US" b="1" kern="0" dirty="0">
                <a:solidFill>
                  <a:prstClr val="black"/>
                </a:solidFill>
              </a:rPr>
              <a:t>with care </a:t>
            </a:r>
            <a:r>
              <a:rPr kumimoji="0" lang="en-US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guidelines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571500" indent="-571500" defTabSz="1612182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b="1" kern="0" dirty="0">
                <a:solidFill>
                  <a:prstClr val="black"/>
                </a:solidFill>
              </a:rPr>
              <a:t>Video-review of real resuscitation events is an efficient, reliable and feasible method for quantitatively rating team performance</a:t>
            </a:r>
          </a:p>
        </p:txBody>
      </p:sp>
      <p:sp>
        <p:nvSpPr>
          <p:cNvPr id="141" name="Text Box 351"/>
          <p:cNvSpPr txBox="1">
            <a:spLocks noChangeArrowheads="1"/>
          </p:cNvSpPr>
          <p:nvPr/>
        </p:nvSpPr>
        <p:spPr bwMode="auto">
          <a:xfrm>
            <a:off x="198541" y="8839778"/>
            <a:ext cx="9656658" cy="749808"/>
          </a:xfrm>
          <a:prstGeom prst="rect">
            <a:avLst/>
          </a:prstGeom>
          <a:solidFill>
            <a:srgbClr val="9BBB59">
              <a:lumMod val="50000"/>
            </a:srgbClr>
          </a:solidFill>
          <a:ln>
            <a:noFill/>
          </a:ln>
          <a:extLst/>
        </p:spPr>
        <p:txBody>
          <a:bodyPr lIns="19583" tIns="17731" rIns="19583" bIns="9791"/>
          <a:lstStyle>
            <a:lvl1pPr defTabSz="900113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defTabSz="900113">
              <a:spcBef>
                <a:spcPct val="20000"/>
              </a:spcBef>
              <a:buChar char="–"/>
              <a:defRPr sz="2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900113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900113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900113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00113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t>INTRODUCTION</a:t>
            </a:r>
          </a:p>
        </p:txBody>
      </p:sp>
      <p:sp>
        <p:nvSpPr>
          <p:cNvPr id="142" name="Text Box 6"/>
          <p:cNvSpPr txBox="1">
            <a:spLocks noChangeArrowheads="1"/>
          </p:cNvSpPr>
          <p:nvPr/>
        </p:nvSpPr>
        <p:spPr bwMode="auto">
          <a:xfrm>
            <a:off x="174170" y="9587037"/>
            <a:ext cx="9681029" cy="1844435"/>
          </a:xfrm>
          <a:prstGeom prst="rect">
            <a:avLst/>
          </a:prstGeom>
          <a:noFill/>
          <a:ln>
            <a:noFill/>
          </a:ln>
          <a:extLst/>
        </p:spPr>
        <p:txBody>
          <a:bodyPr lIns="19583" tIns="9791" rIns="19583" bIns="9791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Approximately 16,000 children suffer cardiac arrest per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High-quality CPR is critical for optimizing patient outcomes</a:t>
            </a:r>
            <a:r>
              <a:rPr lang="en-US" b="1" baseline="30000" dirty="0">
                <a:solidFill>
                  <a:schemeClr val="bg2">
                    <a:lumMod val="50000"/>
                  </a:schemeClr>
                </a:solidFill>
              </a:rPr>
              <a:t>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CPR involves multi-disciplinary team with multiple role-based tasks occurring simultaneously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Team dynamics are learning objectives of AHA courses</a:t>
            </a:r>
          </a:p>
        </p:txBody>
      </p:sp>
      <p:sp>
        <p:nvSpPr>
          <p:cNvPr id="147" name="Text Box 1619"/>
          <p:cNvSpPr txBox="1">
            <a:spLocks noChangeArrowheads="1"/>
          </p:cNvSpPr>
          <p:nvPr/>
        </p:nvSpPr>
        <p:spPr bwMode="auto">
          <a:xfrm>
            <a:off x="10126259" y="4234207"/>
            <a:ext cx="7502521" cy="725754"/>
          </a:xfrm>
          <a:prstGeom prst="rect">
            <a:avLst/>
          </a:prstGeom>
          <a:solidFill>
            <a:srgbClr val="9BBB59">
              <a:lumMod val="50000"/>
            </a:srgbClr>
          </a:solidFill>
          <a:ln>
            <a:noFill/>
          </a:ln>
          <a:extLst/>
        </p:spPr>
        <p:txBody>
          <a:bodyPr lIns="19583" tIns="17731" rIns="19583" bIns="9791"/>
          <a:lstStyle>
            <a:lvl1pPr defTabSz="900113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defTabSz="900113">
              <a:spcBef>
                <a:spcPct val="20000"/>
              </a:spcBef>
              <a:buChar char="–"/>
              <a:defRPr sz="2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900113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900113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900113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00113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t>METHODS</a:t>
            </a:r>
          </a:p>
        </p:txBody>
      </p:sp>
      <p:sp>
        <p:nvSpPr>
          <p:cNvPr id="148" name="TextBox 16"/>
          <p:cNvSpPr txBox="1">
            <a:spLocks noChangeArrowheads="1"/>
          </p:cNvSpPr>
          <p:nvPr/>
        </p:nvSpPr>
        <p:spPr bwMode="auto">
          <a:xfrm>
            <a:off x="10126260" y="4959960"/>
            <a:ext cx="7532410" cy="4154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Prospective observational study of pediatric cardiac arrests presenting to the 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All pediatric resuscitations requiring CPR are video-recorded for QI purposes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Behavioral Assessment Tool (BAT) used to rate team performance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BAT = 10 domains of team performance each on a 0-4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Likert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scale. Total score range 0-40.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Univariate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comparisons BAT scores and patient characteristics using nonparametric methods.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11 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events scored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by 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2nd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study team member </a:t>
            </a:r>
          </a:p>
        </p:txBody>
      </p:sp>
      <p:sp>
        <p:nvSpPr>
          <p:cNvPr id="150" name="Text Box 1619"/>
          <p:cNvSpPr txBox="1">
            <a:spLocks noChangeArrowheads="1"/>
          </p:cNvSpPr>
          <p:nvPr/>
        </p:nvSpPr>
        <p:spPr bwMode="auto">
          <a:xfrm>
            <a:off x="174171" y="11528032"/>
            <a:ext cx="9681028" cy="749808"/>
          </a:xfrm>
          <a:prstGeom prst="rect">
            <a:avLst/>
          </a:prstGeom>
          <a:solidFill>
            <a:srgbClr val="9BBB59">
              <a:lumMod val="50000"/>
            </a:srgbClr>
          </a:solidFill>
          <a:ln>
            <a:noFill/>
          </a:ln>
          <a:extLst/>
        </p:spPr>
        <p:txBody>
          <a:bodyPr lIns="19583" tIns="17731" rIns="19583" bIns="9791"/>
          <a:lstStyle>
            <a:lvl1pPr defTabSz="900113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defTabSz="900113">
              <a:spcBef>
                <a:spcPct val="20000"/>
              </a:spcBef>
              <a:buChar char="–"/>
              <a:defRPr sz="2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900113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900113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900113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00113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t>2015 AHA GUIDELINES</a:t>
            </a:r>
          </a:p>
        </p:txBody>
      </p:sp>
      <p:sp>
        <p:nvSpPr>
          <p:cNvPr id="151" name="Text Box 1427"/>
          <p:cNvSpPr txBox="1">
            <a:spLocks noChangeArrowheads="1"/>
          </p:cNvSpPr>
          <p:nvPr/>
        </p:nvSpPr>
        <p:spPr bwMode="auto">
          <a:xfrm>
            <a:off x="198541" y="12280125"/>
            <a:ext cx="9656658" cy="3417075"/>
          </a:xfrm>
          <a:prstGeom prst="rect">
            <a:avLst/>
          </a:prstGeom>
          <a:noFill/>
          <a:ln>
            <a:noFill/>
          </a:ln>
          <a:extLst/>
        </p:spPr>
        <p:txBody>
          <a:bodyPr lIns="19583" tIns="9791" rIns="19583" bIns="9791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b="1" dirty="0">
                <a:solidFill>
                  <a:schemeClr val="accent4">
                    <a:lumMod val="10000"/>
                  </a:schemeClr>
                </a:solidFill>
              </a:rPr>
              <a:t>“Given the importance of team dynamics in resuscitation, training with a focus on leadership and </a:t>
            </a:r>
            <a:r>
              <a:rPr lang="en-US" b="1" dirty="0">
                <a:solidFill>
                  <a:srgbClr val="161616"/>
                </a:solidFill>
              </a:rPr>
              <a:t>teamwork principles should be incorporated into advanced life support courses.” </a:t>
            </a:r>
          </a:p>
          <a:p>
            <a:endParaRPr lang="en-US" b="1" dirty="0">
              <a:solidFill>
                <a:srgbClr val="161616"/>
              </a:solidFill>
              <a:effectLst/>
            </a:endParaRPr>
          </a:p>
          <a:p>
            <a:r>
              <a:rPr lang="en-US" b="1" dirty="0">
                <a:solidFill>
                  <a:srgbClr val="161616"/>
                </a:solidFill>
              </a:rPr>
              <a:t>AHA has developed a pit crew analogy to team performance in resuscitation and provides examples of team performance:</a:t>
            </a:r>
          </a:p>
          <a:p>
            <a:r>
              <a:rPr lang="en-US" b="1" dirty="0">
                <a:solidFill>
                  <a:srgbClr val="161616"/>
                </a:solidFill>
              </a:rPr>
              <a:t>http://</a:t>
            </a:r>
            <a:r>
              <a:rPr lang="en-US" b="1" dirty="0" err="1">
                <a:solidFill>
                  <a:srgbClr val="161616"/>
                </a:solidFill>
              </a:rPr>
              <a:t>www.heart.org</a:t>
            </a:r>
            <a:r>
              <a:rPr lang="en-US" b="1" dirty="0">
                <a:solidFill>
                  <a:srgbClr val="161616"/>
                </a:solidFill>
              </a:rPr>
              <a:t>/</a:t>
            </a:r>
            <a:r>
              <a:rPr lang="en-US" b="1" dirty="0" err="1">
                <a:solidFill>
                  <a:srgbClr val="161616"/>
                </a:solidFill>
              </a:rPr>
              <a:t>cprquality</a:t>
            </a:r>
            <a:r>
              <a:rPr lang="en-US" b="1" dirty="0">
                <a:solidFill>
                  <a:srgbClr val="161616"/>
                </a:solidFill>
              </a:rPr>
              <a:t>. </a:t>
            </a:r>
          </a:p>
          <a:p>
            <a:endParaRPr lang="en-US" b="1" dirty="0">
              <a:solidFill>
                <a:srgbClr val="161616"/>
              </a:solidFill>
              <a:effectLst/>
            </a:endParaRPr>
          </a:p>
        </p:txBody>
      </p:sp>
      <p:sp>
        <p:nvSpPr>
          <p:cNvPr id="157" name="TextBox 16">
            <a:extLst>
              <a:ext uri="{FF2B5EF4-FFF2-40B4-BE49-F238E27FC236}">
                <a16:creationId xmlns:a16="http://schemas.microsoft.com/office/drawing/2014/main" xmlns="" id="{692DB63C-FB45-6943-A31D-4806ED01EA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6259" y="10035613"/>
            <a:ext cx="7860437" cy="341632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13 events requiring CPR reviewed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Interrater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reliability:  kappa = 0.82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Mean BAT scores = 32 (SD 6) of total 40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59" name="Text Box 1619">
            <a:extLst>
              <a:ext uri="{FF2B5EF4-FFF2-40B4-BE49-F238E27FC236}">
                <a16:creationId xmlns:a16="http://schemas.microsoft.com/office/drawing/2014/main" xmlns="" id="{B80F8451-1F3F-F44B-ADA9-1E9C82887D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6260" y="9210028"/>
            <a:ext cx="7620156" cy="778767"/>
          </a:xfrm>
          <a:prstGeom prst="rect">
            <a:avLst/>
          </a:prstGeom>
          <a:solidFill>
            <a:srgbClr val="9BBB59">
              <a:lumMod val="50000"/>
            </a:srgbClr>
          </a:solidFill>
          <a:ln>
            <a:noFill/>
          </a:ln>
          <a:extLst/>
        </p:spPr>
        <p:txBody>
          <a:bodyPr lIns="19583" tIns="17731" rIns="19583" bIns="9791"/>
          <a:lstStyle>
            <a:lvl1pPr defTabSz="900113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defTabSz="900113">
              <a:spcBef>
                <a:spcPct val="20000"/>
              </a:spcBef>
              <a:buChar char="–"/>
              <a:defRPr sz="2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900113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900113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900113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00113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t>RESULTS</a:t>
            </a:r>
          </a:p>
        </p:txBody>
      </p:sp>
      <p:sp>
        <p:nvSpPr>
          <p:cNvPr id="164" name="Text Box 1619"/>
          <p:cNvSpPr txBox="1">
            <a:spLocks noChangeArrowheads="1"/>
          </p:cNvSpPr>
          <p:nvPr/>
        </p:nvSpPr>
        <p:spPr bwMode="auto">
          <a:xfrm>
            <a:off x="17879339" y="8912120"/>
            <a:ext cx="14867431" cy="749808"/>
          </a:xfrm>
          <a:prstGeom prst="rect">
            <a:avLst/>
          </a:prstGeom>
          <a:solidFill>
            <a:srgbClr val="9BBB59">
              <a:lumMod val="50000"/>
            </a:srgbClr>
          </a:solidFill>
          <a:ln>
            <a:noFill/>
          </a:ln>
          <a:extLst/>
        </p:spPr>
        <p:txBody>
          <a:bodyPr lIns="19583" tIns="17731" rIns="19583" bIns="9791"/>
          <a:lstStyle>
            <a:lvl1pPr defTabSz="900113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defTabSz="900113">
              <a:spcBef>
                <a:spcPct val="20000"/>
              </a:spcBef>
              <a:buChar char="–"/>
              <a:defRPr sz="2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900113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900113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900113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00113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b="1" kern="0" dirty="0">
                <a:solidFill>
                  <a:prstClr val="white"/>
                </a:solidFill>
              </a:rPr>
              <a:t>CONCLUSIONS</a:t>
            </a:r>
            <a:endParaRPr kumimoji="0" lang="en-US" altLang="en-US" sz="3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165" name="TextBox 164"/>
          <p:cNvSpPr txBox="1"/>
          <p:nvPr/>
        </p:nvSpPr>
        <p:spPr>
          <a:xfrm>
            <a:off x="18059846" y="9602647"/>
            <a:ext cx="1486743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Video-based review of pediatric CPR events is a feasible and reliable method for efficient evaluation of team performance using validated tools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Better team performance is found in events involving infants and those involving OOH arrest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experience, more preparation time, expected/known algorithms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association between team performance and CPR performance as measured by CCF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Lowest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subscores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Attention Allocation, Distribution of Workload, Information Utilization and Communication within Team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 interventions </a:t>
            </a:r>
            <a:r>
              <a:rPr lang="en-US" sz="24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around presentation of</a:t>
            </a:r>
            <a:r>
              <a:rPr lang="en-US" sz="24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information or information display</a:t>
            </a:r>
            <a:endParaRPr lang="en-US" sz="24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Quantitative assessment of team performance allows for needs assessments to determine areas in which intervention should focus to maximize impact on CPR quality and assess results of chosen interventions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 work should focus on use of video-review and validated tools to test interventions to improve team performance</a:t>
            </a:r>
          </a:p>
        </p:txBody>
      </p:sp>
      <p:sp>
        <p:nvSpPr>
          <p:cNvPr id="170" name="Text Box 1619"/>
          <p:cNvSpPr txBox="1">
            <a:spLocks noChangeArrowheads="1"/>
          </p:cNvSpPr>
          <p:nvPr/>
        </p:nvSpPr>
        <p:spPr bwMode="auto">
          <a:xfrm>
            <a:off x="17853889" y="14517174"/>
            <a:ext cx="14838092" cy="749808"/>
          </a:xfrm>
          <a:prstGeom prst="rect">
            <a:avLst/>
          </a:prstGeom>
          <a:solidFill>
            <a:srgbClr val="9BBB59">
              <a:lumMod val="50000"/>
            </a:srgbClr>
          </a:solidFill>
          <a:ln>
            <a:noFill/>
          </a:ln>
          <a:extLst/>
        </p:spPr>
        <p:txBody>
          <a:bodyPr lIns="19583" tIns="17731" rIns="19583" bIns="9791"/>
          <a:lstStyle>
            <a:lvl1pPr defTabSz="900113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defTabSz="900113">
              <a:spcBef>
                <a:spcPct val="20000"/>
              </a:spcBef>
              <a:buChar char="–"/>
              <a:defRPr sz="2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900113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900113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900113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00113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t>REFERENCES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xmlns="" id="{E323FB08-DE7B-1A47-B96E-ECD5480070CF}"/>
              </a:ext>
            </a:extLst>
          </p:cNvPr>
          <p:cNvSpPr txBox="1"/>
          <p:nvPr/>
        </p:nvSpPr>
        <p:spPr>
          <a:xfrm>
            <a:off x="17853889" y="15287218"/>
            <a:ext cx="14838092" cy="338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baseline="30000" dirty="0">
                <a:solidFill>
                  <a:schemeClr val="bg2">
                    <a:lumMod val="50000"/>
                  </a:schemeClr>
                </a:solidFill>
              </a:rPr>
              <a:t>1</a:t>
            </a:r>
            <a:r>
              <a:rPr lang="en-US" sz="1600" i="1" dirty="0">
                <a:solidFill>
                  <a:schemeClr val="bg2">
                    <a:lumMod val="50000"/>
                  </a:schemeClr>
                </a:solidFill>
              </a:rPr>
              <a:t>American Heart Association, Get With the Guidelines-Resuscitation QI Program; </a:t>
            </a:r>
            <a:r>
              <a:rPr lang="en-US" sz="1600" i="1" baseline="30000" dirty="0">
                <a:solidFill>
                  <a:schemeClr val="bg2">
                    <a:lumMod val="50000"/>
                  </a:schemeClr>
                </a:solidFill>
              </a:rPr>
              <a:t>2</a:t>
            </a:r>
            <a:r>
              <a:rPr lang="en-US" sz="1600" i="1" dirty="0">
                <a:solidFill>
                  <a:schemeClr val="bg2">
                    <a:lumMod val="50000"/>
                  </a:schemeClr>
                </a:solidFill>
              </a:rPr>
              <a:t>LeFlore, </a:t>
            </a:r>
            <a:r>
              <a:rPr lang="en-US" sz="1600" i="1" dirty="0" err="1">
                <a:solidFill>
                  <a:schemeClr val="bg2">
                    <a:lumMod val="50000"/>
                  </a:schemeClr>
                </a:solidFill>
              </a:rPr>
              <a:t>Sim</a:t>
            </a:r>
            <a:r>
              <a:rPr lang="en-US" sz="1600" i="1" dirty="0">
                <a:solidFill>
                  <a:schemeClr val="bg2">
                    <a:lumMod val="50000"/>
                  </a:schemeClr>
                </a:solidFill>
              </a:rPr>
              <a:t> in Healthcare, 2007</a:t>
            </a:r>
            <a:endParaRPr lang="en-US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5779932"/>
            <a:ext cx="32721321" cy="52322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solidFill>
                  <a:schemeClr val="bg2">
                    <a:lumMod val="50000"/>
                  </a:schemeClr>
                </a:solidFill>
              </a:rPr>
              <a:t>The authors wish to acknowledge the </a:t>
            </a:r>
            <a:r>
              <a:rPr lang="en-US" sz="2800" b="1" i="1" dirty="0" err="1">
                <a:solidFill>
                  <a:schemeClr val="bg2">
                    <a:lumMod val="50000"/>
                  </a:schemeClr>
                </a:solidFill>
              </a:rPr>
              <a:t>Zoll</a:t>
            </a:r>
            <a:r>
              <a:rPr lang="en-US" sz="2800" b="1" i="1" dirty="0">
                <a:solidFill>
                  <a:schemeClr val="bg2">
                    <a:lumMod val="50000"/>
                  </a:schemeClr>
                </a:solidFill>
              </a:rPr>
              <a:t> Foundation for their support of this research.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74418" y="2057400"/>
            <a:ext cx="6646903" cy="1841475"/>
          </a:xfrm>
          <a:prstGeom prst="rect">
            <a:avLst/>
          </a:prstGeom>
        </p:spPr>
      </p:pic>
      <p:sp>
        <p:nvSpPr>
          <p:cNvPr id="27" name="Text Box 351">
            <a:extLst>
              <a:ext uri="{FF2B5EF4-FFF2-40B4-BE49-F238E27FC236}">
                <a16:creationId xmlns:a16="http://schemas.microsoft.com/office/drawing/2014/main" xmlns="" id="{B914254C-5764-A843-A93B-72AB6711A6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209" y="6724019"/>
            <a:ext cx="9678990" cy="749808"/>
          </a:xfrm>
          <a:prstGeom prst="rect">
            <a:avLst/>
          </a:prstGeom>
          <a:solidFill>
            <a:srgbClr val="9BBB59">
              <a:lumMod val="50000"/>
            </a:srgbClr>
          </a:solidFill>
          <a:ln>
            <a:noFill/>
          </a:ln>
          <a:extLst/>
        </p:spPr>
        <p:txBody>
          <a:bodyPr lIns="19583" tIns="17731" rIns="19583" bIns="9791"/>
          <a:lstStyle>
            <a:lvl1pPr defTabSz="900113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defTabSz="900113">
              <a:spcBef>
                <a:spcPct val="20000"/>
              </a:spcBef>
              <a:buChar char="–"/>
              <a:defRPr sz="2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900113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900113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900113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00113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b="1" kern="0" dirty="0">
                <a:solidFill>
                  <a:prstClr val="white"/>
                </a:solidFill>
              </a:rPr>
              <a:t>OBJECTIVE</a:t>
            </a:r>
            <a:endParaRPr kumimoji="0" lang="en-US" altLang="en-US" sz="3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28" name="Text Box 6">
            <a:extLst>
              <a:ext uri="{FF2B5EF4-FFF2-40B4-BE49-F238E27FC236}">
                <a16:creationId xmlns:a16="http://schemas.microsoft.com/office/drawing/2014/main" xmlns="" id="{BCE93745-9E8D-1A4B-A157-442ABA7BB6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170" y="7557449"/>
            <a:ext cx="9681029" cy="1223037"/>
          </a:xfrm>
          <a:prstGeom prst="rect">
            <a:avLst/>
          </a:prstGeom>
          <a:noFill/>
          <a:ln>
            <a:noFill/>
          </a:ln>
          <a:extLst/>
        </p:spPr>
        <p:txBody>
          <a:bodyPr lIns="19583" tIns="9791" rIns="19583" bIns="9791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demonstrate the feasibility </a:t>
            </a:r>
            <a:r>
              <a:rPr lang="en-US" b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 use of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 review </a:t>
            </a:r>
            <a:r>
              <a:rPr lang="en-US" b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evaluate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performance during real </a:t>
            </a:r>
            <a:r>
              <a:rPr lang="en-US" b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CPR events.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3925569"/>
              </p:ext>
            </p:extLst>
          </p:nvPr>
        </p:nvGraphicFramePr>
        <p:xfrm>
          <a:off x="10134600" y="11633200"/>
          <a:ext cx="7594600" cy="4079240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5715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79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BAT </a:t>
                      </a:r>
                      <a:r>
                        <a:rPr lang="en-US" sz="1800" dirty="0" err="1"/>
                        <a:t>subscore</a:t>
                      </a:r>
                      <a:endParaRPr lang="en-US" sz="1800" dirty="0"/>
                    </a:p>
                  </a:txBody>
                  <a:tcPr>
                    <a:solidFill>
                      <a:srgbClr val="646F0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Mean (SD)</a:t>
                      </a:r>
                    </a:p>
                  </a:txBody>
                  <a:tcPr>
                    <a:solidFill>
                      <a:srgbClr val="646F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Knowledge</a:t>
                      </a:r>
                      <a:r>
                        <a:rPr lang="en-US" sz="1800" baseline="0" dirty="0"/>
                        <a:t> of Environment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3.4 (0.8)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Anticipation of and Planning for Potential</a:t>
                      </a:r>
                      <a:r>
                        <a:rPr lang="en-US" sz="1800" baseline="0" dirty="0"/>
                        <a:t> Problems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3.3 (0.8)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Assumption of Leadership</a:t>
                      </a:r>
                      <a:r>
                        <a:rPr lang="en-US" sz="1800" baseline="0" dirty="0"/>
                        <a:t> Role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3.4 (0.8)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Communication with other Team Members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3.1 (1.0)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Distribution of Workload</a:t>
                      </a:r>
                      <a:r>
                        <a:rPr lang="en-US" sz="1800" baseline="0" dirty="0"/>
                        <a:t> / Delegation of Responsibility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2.9 (0.9)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Attention Allocation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2.5 (1.3)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Utilization</a:t>
                      </a:r>
                      <a:r>
                        <a:rPr lang="en-US" sz="1800" baseline="0" dirty="0"/>
                        <a:t> of Information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3.0 (1.3)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Utilization of Resources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3.5 (1.2)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Recognition</a:t>
                      </a:r>
                      <a:r>
                        <a:rPr lang="en-US" sz="1800" baseline="0" dirty="0"/>
                        <a:t> of Limitations / Call for Help Early Enough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3.6 (0.8)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Professional Behavior / Interpersonal Skills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3.6 (0.5)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630417"/>
              </p:ext>
            </p:extLst>
          </p:nvPr>
        </p:nvGraphicFramePr>
        <p:xfrm>
          <a:off x="24169429" y="4241804"/>
          <a:ext cx="8508734" cy="2931160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37374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476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4465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7898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Event</a:t>
                      </a:r>
                      <a:r>
                        <a:rPr lang="en-US" sz="1800" baseline="0" dirty="0"/>
                        <a:t> Characteristic</a:t>
                      </a:r>
                      <a:endParaRPr lang="en-US" sz="1800" dirty="0"/>
                    </a:p>
                  </a:txBody>
                  <a:tcPr>
                    <a:solidFill>
                      <a:srgbClr val="646F0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Mean BAT (SD)</a:t>
                      </a:r>
                    </a:p>
                  </a:txBody>
                  <a:tcPr>
                    <a:solidFill>
                      <a:srgbClr val="646F0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Mean BAT (SD)</a:t>
                      </a:r>
                    </a:p>
                  </a:txBody>
                  <a:tcPr>
                    <a:solidFill>
                      <a:srgbClr val="646F0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P-value</a:t>
                      </a:r>
                    </a:p>
                  </a:txBody>
                  <a:tcPr>
                    <a:solidFill>
                      <a:srgbClr val="646F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Infant </a:t>
                      </a:r>
                      <a:r>
                        <a:rPr lang="en-US" b="1" dirty="0" err="1"/>
                        <a:t>vs</a:t>
                      </a:r>
                      <a:r>
                        <a:rPr lang="en-US" b="1" dirty="0"/>
                        <a:t> Older child*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37.5 (3.8)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27.9 (3.6)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0.005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Out-of-Hospital (OOH) arrest </a:t>
                      </a:r>
                      <a:r>
                        <a:rPr lang="en-US" b="1" dirty="0" err="1"/>
                        <a:t>vs</a:t>
                      </a:r>
                      <a:r>
                        <a:rPr lang="en-US" b="1" dirty="0"/>
                        <a:t> </a:t>
                      </a:r>
                      <a:endParaRPr lang="en-US" b="1" dirty="0" smtClean="0"/>
                    </a:p>
                    <a:p>
                      <a:r>
                        <a:rPr lang="en-US" b="1" dirty="0" smtClean="0"/>
                        <a:t>In</a:t>
                      </a:r>
                      <a:r>
                        <a:rPr lang="en-US" b="1" dirty="0"/>
                        <a:t>-Hospital (IH) arrest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35.4 (4.9)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28.7 (5.7)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0.04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Chest compression duration 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&lt; </a:t>
                      </a:r>
                      <a:r>
                        <a:rPr lang="en-US" dirty="0"/>
                        <a:t>10min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vs</a:t>
                      </a:r>
                      <a:r>
                        <a:rPr lang="en-US" baseline="0" dirty="0"/>
                        <a:t> ≥ 10 min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33.2 (5.3)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31.8</a:t>
                      </a:r>
                      <a:r>
                        <a:rPr lang="en-US" sz="1800" baseline="0" dirty="0"/>
                        <a:t> (6.9)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0.77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Chest</a:t>
                      </a:r>
                      <a:r>
                        <a:rPr lang="en-US" baseline="0" dirty="0"/>
                        <a:t> compression fraction </a:t>
                      </a:r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&lt; </a:t>
                      </a:r>
                      <a:r>
                        <a:rPr lang="en-US" baseline="0" dirty="0"/>
                        <a:t>80% </a:t>
                      </a:r>
                      <a:r>
                        <a:rPr lang="en-US" baseline="0" dirty="0" err="1"/>
                        <a:t>vs</a:t>
                      </a:r>
                      <a:r>
                        <a:rPr lang="en-US" baseline="0" dirty="0"/>
                        <a:t> ≥ 80%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34.5 (7.8)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31.9 (6.2)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0.49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24" name="TextBox 16">
            <a:extLst>
              <a:ext uri="{FF2B5EF4-FFF2-40B4-BE49-F238E27FC236}">
                <a16:creationId xmlns:a16="http://schemas.microsoft.com/office/drawing/2014/main" xmlns="" id="{692DB63C-FB45-6943-A31D-4806ED01EA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29519" y="7199101"/>
            <a:ext cx="8788926" cy="2923878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*Infant defined as &lt;365 days of 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</a:rPr>
              <a:t>age: 4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/6 infant arrests due to SUIDS / SIDS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l="1765" t="3076" r="1884"/>
          <a:stretch/>
        </p:blipFill>
        <p:spPr>
          <a:xfrm>
            <a:off x="17815068" y="4758105"/>
            <a:ext cx="6178635" cy="368603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8">
      <a:dk1>
        <a:srgbClr val="003366"/>
      </a:dk1>
      <a:lt1>
        <a:srgbClr val="FFFFFF"/>
      </a:lt1>
      <a:dk2>
        <a:srgbClr val="000099"/>
      </a:dk2>
      <a:lt2>
        <a:srgbClr val="CCFFFF"/>
      </a:lt2>
      <a:accent1>
        <a:srgbClr val="3366CC"/>
      </a:accent1>
      <a:accent2>
        <a:srgbClr val="00B000"/>
      </a:accent2>
      <a:accent3>
        <a:srgbClr val="AAAACA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2820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2820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13104</TotalTime>
  <Words>674</Words>
  <Application>Microsoft Macintosh PowerPoint</Application>
  <PresentationFormat>Custom</PresentationFormat>
  <Paragraphs>96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CCM poster format</dc:title>
  <dc:subject>3x6' poster  610-626-2364</dc:subject>
  <dc:creator>slidemaker@aol.com</dc:creator>
  <cp:lastModifiedBy>CHOP</cp:lastModifiedBy>
  <cp:revision>656</cp:revision>
  <dcterms:created xsi:type="dcterms:W3CDTF">2006-01-30T21:11:15Z</dcterms:created>
  <dcterms:modified xsi:type="dcterms:W3CDTF">2018-11-05T15:37:58Z</dcterms:modified>
</cp:coreProperties>
</file>