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  <Override PartName="/ppt/charts/style1.xml" ContentType="application/vnd.ms-office.chartstyle+xml"/>
  <Override PartName="/ppt/charts/colors1.xml" ContentType="application/vnd.ms-office.chartcolorstyl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256" r:id="rId2"/>
  </p:sldIdLst>
  <p:sldSz cx="32918400" cy="16459200"/>
  <p:notesSz cx="9144000" cy="6858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56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56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56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56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56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5600"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sz="5600"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sz="5600"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sz="5600"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5184">
          <p15:clr>
            <a:srgbClr val="A4A3A4"/>
          </p15:clr>
        </p15:guide>
        <p15:guide id="2" pos="10368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nadkarni" initials="n" lastIdx="2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8D262"/>
    <a:srgbClr val="73FB79"/>
    <a:srgbClr val="000000"/>
    <a:srgbClr val="BFBFBF"/>
    <a:srgbClr val="FFFF99"/>
    <a:srgbClr val="A50021"/>
    <a:srgbClr val="FFFF80"/>
    <a:srgbClr val="008F00"/>
    <a:srgbClr val="E8EAF6"/>
    <a:srgbClr val="00008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125E5076-3810-47DD-B79F-674D7AD40C01}" styleName="Dark Style 1 - Accent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inimized" horzBarState="maximized">
    <p:restoredLeft sz="15620" autoAdjust="0"/>
    <p:restoredTop sz="98944" autoAdjust="0"/>
  </p:normalViewPr>
  <p:slideViewPr>
    <p:cSldViewPr snapToGrid="0">
      <p:cViewPr varScale="1">
        <p:scale>
          <a:sx n="27" d="100"/>
          <a:sy n="27" d="100"/>
        </p:scale>
        <p:origin x="-120" y="-544"/>
      </p:cViewPr>
      <p:guideLst>
        <p:guide orient="horz" pos="5184"/>
        <p:guide pos="10368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312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4" Type="http://schemas.openxmlformats.org/officeDocument/2006/relationships/handoutMaster" Target="handoutMasters/handoutMaster1.xml"/><Relationship Id="rId5" Type="http://schemas.openxmlformats.org/officeDocument/2006/relationships/printerSettings" Target="printerSettings/printerSettings1.bin"/><Relationship Id="rId6" Type="http://schemas.openxmlformats.org/officeDocument/2006/relationships/commentAuthors" Target="commentAuthors.xml"/><Relationship Id="rId7" Type="http://schemas.openxmlformats.org/officeDocument/2006/relationships/presProps" Target="presProps.xml"/><Relationship Id="rId8" Type="http://schemas.openxmlformats.org/officeDocument/2006/relationships/viewProps" Target="viewProps.xml"/><Relationship Id="rId9" Type="http://schemas.openxmlformats.org/officeDocument/2006/relationships/theme" Target="theme/theme1.xml"/><Relationship Id="rId1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\\Users\ichiro\Documents\Job\CHOP\Research\VIPER\ReSS\analysis\uptodate\tables_ReSS.xlsx" TargetMode="External"/><Relationship Id="rId2" Type="http://schemas.microsoft.com/office/2011/relationships/chartStyle" Target="style1.xml"/><Relationship Id="rId3" Type="http://schemas.microsoft.com/office/2011/relationships/chartColorStyle" Target="colors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1" i="0" u="none" strike="noStrike" kern="1200" cap="all" spc="5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/>
              <a:t>Prompt given by</a:t>
            </a:r>
          </a:p>
        </c:rich>
      </c:tx>
      <c:layout/>
      <c:overlay val="0"/>
      <c:spPr>
        <a:noFill/>
        <a:ln>
          <a:noFill/>
        </a:ln>
        <a:effectLst/>
      </c:spPr>
    </c:title>
    <c:autoTitleDeleted val="0"/>
    <c:plotArea>
      <c:layout/>
      <c:pieChart>
        <c:varyColors val="1"/>
        <c:ser>
          <c:idx val="0"/>
          <c:order val="0"/>
          <c:dPt>
            <c:idx val="0"/>
            <c:bubble3D val="0"/>
            <c:spPr>
              <a:solidFill>
                <a:schemeClr val="tx2">
                  <a:lumMod val="25000"/>
                </a:schemeClr>
              </a:solidFill>
              <a:ln>
                <a:noFill/>
              </a:ln>
              <a:effectLst/>
              <a:scene3d>
                <a:camera prst="orthographicFront"/>
                <a:lightRig rig="brightRoom" dir="t"/>
              </a:scene3d>
              <a:sp3d prstMaterial="flat">
                <a:bevelT w="50800" h="101600" prst="angle"/>
                <a:contourClr>
                  <a:srgbClr val="000000"/>
                </a:contourClr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0B57-A141-9AB1-88C4BDA7A7D3}"/>
              </c:ext>
            </c:extLst>
          </c:dPt>
          <c:dPt>
            <c:idx val="1"/>
            <c:bubble3D val="0"/>
            <c:spPr>
              <a:solidFill>
                <a:srgbClr val="92D050"/>
              </a:solidFill>
              <a:ln>
                <a:noFill/>
              </a:ln>
              <a:effectLst/>
              <a:scene3d>
                <a:camera prst="orthographicFront"/>
                <a:lightRig rig="brightRoom" dir="t"/>
              </a:scene3d>
              <a:sp3d prstMaterial="flat">
                <a:bevelT w="50800" h="101600" prst="angle"/>
                <a:contourClr>
                  <a:srgbClr val="000000"/>
                </a:contourClr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0B57-A141-9AB1-88C4BDA7A7D3}"/>
              </c:ext>
            </c:extLst>
          </c:dPt>
          <c:dPt>
            <c:idx val="2"/>
            <c:bubble3D val="0"/>
            <c:spPr>
              <a:solidFill>
                <a:srgbClr val="FFFF99"/>
              </a:solidFill>
              <a:ln>
                <a:noFill/>
              </a:ln>
              <a:effectLst/>
              <a:scene3d>
                <a:camera prst="orthographicFront"/>
                <a:lightRig rig="brightRoom" dir="t"/>
              </a:scene3d>
              <a:sp3d prstMaterial="flat">
                <a:bevelT w="50800" h="101600" prst="angle"/>
                <a:contourClr>
                  <a:srgbClr val="000000"/>
                </a:contourClr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5-0B57-A141-9AB1-88C4BDA7A7D3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>
                <a:noFill/>
              </a:ln>
              <a:effectLst/>
              <a:scene3d>
                <a:camera prst="orthographicFront"/>
                <a:lightRig rig="brightRoom" dir="t"/>
              </a:scene3d>
              <a:sp3d prstMaterial="flat">
                <a:bevelT w="50800" h="101600" prst="angle"/>
                <a:contourClr>
                  <a:srgbClr val="000000"/>
                </a:contourClr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7-0B57-A141-9AB1-88C4BDA7A7D3}"/>
              </c:ext>
            </c:extLst>
          </c:dPt>
          <c:dLbls>
            <c:dLbl>
              <c:idx val="0"/>
              <c:layout>
                <c:manualLayout>
                  <c:x val="-0.210554416538527"/>
                  <c:y val="0.020693431904789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2000" b="1" i="0" u="none" strike="noStrike" kern="1200" baseline="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1-0B57-A141-9AB1-88C4BDA7A7D3}"/>
                </c:ext>
                <c:ext xmlns:c15="http://schemas.microsoft.com/office/drawing/2012/chart" uri="{CE6537A1-D6FC-4f65-9D91-7224C49458BB}">
                  <c15:layout>
                    <c:manualLayout>
                      <c:w val="0.2227632553106669"/>
                      <c:h val="0.17992892382479969"/>
                    </c:manualLayout>
                  </c15:layout>
                </c:ext>
              </c:extLst>
            </c:dLbl>
            <c:dLbl>
              <c:idx val="1"/>
              <c:layout>
                <c:manualLayout>
                  <c:x val="0.200245403642189"/>
                  <c:y val="-0.0476213774073875"/>
                </c:manualLayout>
              </c:layout>
              <c:tx>
                <c:rich>
                  <a:bodyPr/>
                  <a:lstStyle/>
                  <a:p>
                    <a:fld id="{E661AE43-1059-8D46-AF82-F171EAC068A8}" type="CATEGORYNAME">
                      <a:rPr lang="en-US">
                        <a:solidFill>
                          <a:srgbClr val="000000"/>
                        </a:solidFill>
                      </a:rPr>
                      <a:pPr/>
                      <a:t>[CATEGORY NAME]</a:t>
                    </a:fld>
                    <a:r>
                      <a:rPr lang="en-US" baseline="0" dirty="0">
                        <a:solidFill>
                          <a:srgbClr val="000000"/>
                        </a:solidFill>
                      </a:rPr>
                      <a:t>
</a:t>
                    </a:r>
                    <a:fld id="{9C1571A7-B8FE-4B43-9014-43908C0D3DCB}" type="PERCENTAGE">
                      <a:rPr lang="en-US" baseline="0">
                        <a:solidFill>
                          <a:srgbClr val="000000"/>
                        </a:solidFill>
                      </a:rPr>
                      <a:pPr/>
                      <a:t>[PERCENTAGE]</a:t>
                    </a:fld>
                    <a:endParaRPr lang="en-US" baseline="0" dirty="0">
                      <a:solidFill>
                        <a:srgbClr val="000000"/>
                      </a:solidFill>
                    </a:endParaRPr>
                  </a:p>
                </c:rich>
              </c:tx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3-0B57-A141-9AB1-88C4BDA7A7D3}"/>
                </c:ext>
                <c:ext xmlns:c15="http://schemas.microsoft.com/office/drawing/2012/chart" uri="{CE6537A1-D6FC-4f65-9D91-7224C49458BB}">
                  <c15:layout>
                    <c:manualLayout>
                      <c:w val="0.32797480348926961"/>
                      <c:h val="0.22790997017807957"/>
                    </c:manualLayout>
                  </c15:layout>
                  <c15:dlblFieldTable/>
                  <c15:showDataLabelsRange val="0"/>
                </c:ext>
              </c:extLst>
            </c:dLbl>
            <c:dLbl>
              <c:idx val="2"/>
              <c:layout>
                <c:manualLayout>
                  <c:x val="0.211709943255141"/>
                  <c:y val="0.0313926385362985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2000" b="1" i="0" u="none" strike="noStrike" kern="1200" baseline="0">
                      <a:solidFill>
                        <a:srgbClr val="000000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5-0B57-A141-9AB1-88C4BDA7A7D3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3"/>
              <c:layout>
                <c:manualLayout>
                  <c:x val="0.114829880536501"/>
                  <c:y val="0.15512215615488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2000" b="1" i="0" u="none" strike="noStrike" kern="1200" baseline="0">
                      <a:solidFill>
                        <a:srgbClr val="000000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7-0B57-A141-9AB1-88C4BDA7A7D3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0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inEnd"/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 xmlns:c16r2="http://schemas.microsoft.com/office/drawing/2015/06/chart">
              <c:ext xmlns:c15="http://schemas.microsoft.com/office/drawing/2012/chart" uri="{CE6537A1-D6FC-4f65-9D91-7224C49458BB}"/>
            </c:extLst>
          </c:dLbls>
          <c:cat>
            <c:strRef>
              <c:f>Sheet1!$A$1:$A$4</c:f>
              <c:strCache>
                <c:ptCount val="4"/>
                <c:pt idx="0">
                  <c:v>CPR coach</c:v>
                </c:pt>
                <c:pt idx="1">
                  <c:v>Resuscitation leader</c:v>
                </c:pt>
                <c:pt idx="2">
                  <c:v>Other</c:v>
                </c:pt>
                <c:pt idx="3">
                  <c:v>Unknown</c:v>
                </c:pt>
              </c:strCache>
            </c:strRef>
          </c:cat>
          <c:val>
            <c:numRef>
              <c:f>Sheet1!$B$1:$B$4</c:f>
              <c:numCache>
                <c:formatCode>General</c:formatCode>
                <c:ptCount val="4"/>
                <c:pt idx="0">
                  <c:v>38.0</c:v>
                </c:pt>
                <c:pt idx="1">
                  <c:v>13.0</c:v>
                </c:pt>
                <c:pt idx="2">
                  <c:v>21.0</c:v>
                </c:pt>
                <c:pt idx="3">
                  <c:v>8.0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8-0B57-A141-9AB1-88C4BDA7A7D3}"/>
            </c:ext>
          </c:extLst>
        </c:ser>
        <c:dLbls>
          <c:dLblPos val="inEnd"/>
          <c:showLegendKey val="0"/>
          <c:showVal val="0"/>
          <c:showCatName val="1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1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8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defRPr sz="900" b="1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scene3d>
        <a:camera prst="orthographicFront"/>
        <a:lightRig rig="brightRoom" dir="t"/>
      </a:scene3d>
      <a:sp3d prstMaterial="flat">
        <a:bevelT w="50800" h="101600" prst="angle"/>
        <a:contourClr>
          <a:srgbClr val="000000"/>
        </a:contourClr>
      </a:sp3d>
    </cs:spPr>
  </cs:dataPoint>
  <cs:dataPoint3D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1905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1" i="0" kern="1200" cap="all" spc="5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1026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963988" cy="341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122" tIns="46060" rIns="92122" bIns="46060" numCol="1" anchor="t" anchorCtr="0" compatLnSpc="1">
            <a:prstTxWarp prst="textNoShape">
              <a:avLst/>
            </a:prstTxWarp>
          </a:bodyPr>
          <a:lstStyle>
            <a:lvl1pPr defTabSz="920750">
              <a:defRPr sz="1200">
                <a:latin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123" name="Rectangle 1027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5180013" y="0"/>
            <a:ext cx="3963987" cy="341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122" tIns="46060" rIns="92122" bIns="46060" numCol="1" anchor="t" anchorCtr="0" compatLnSpc="1">
            <a:prstTxWarp prst="textNoShape">
              <a:avLst/>
            </a:prstTxWarp>
          </a:bodyPr>
          <a:lstStyle>
            <a:lvl1pPr algn="r" defTabSz="920750">
              <a:defRPr sz="1200">
                <a:latin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124" name="Rectangle 1028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6516688"/>
            <a:ext cx="3963988" cy="341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122" tIns="46060" rIns="92122" bIns="46060" numCol="1" anchor="b" anchorCtr="0" compatLnSpc="1">
            <a:prstTxWarp prst="textNoShape">
              <a:avLst/>
            </a:prstTxWarp>
          </a:bodyPr>
          <a:lstStyle>
            <a:lvl1pPr defTabSz="920750">
              <a:defRPr sz="1200">
                <a:latin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125" name="Rectangle 1029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5180013" y="6516688"/>
            <a:ext cx="3963987" cy="341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122" tIns="46060" rIns="92122" bIns="46060" numCol="1" anchor="b" anchorCtr="0" compatLnSpc="1">
            <a:prstTxWarp prst="textNoShape">
              <a:avLst/>
            </a:prstTxWarp>
          </a:bodyPr>
          <a:lstStyle>
            <a:lvl1pPr algn="r" defTabSz="920750">
              <a:defRPr sz="1200">
                <a:latin typeface="Arial" pitchFamily="34" charset="0"/>
              </a:defRPr>
            </a:lvl1pPr>
          </a:lstStyle>
          <a:p>
            <a:pPr>
              <a:defRPr/>
            </a:pPr>
            <a:fld id="{192E738F-8425-42CF-974C-B5D0ECF38C24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586083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Arial" charset="0"/>
              </a:defRPr>
            </a:lvl1pPr>
          </a:lstStyle>
          <a:p>
            <a:pPr>
              <a:defRPr/>
            </a:pPr>
            <a:fld id="{74C9CFC4-2228-4BDA-9758-11136D4BDA3F}" type="datetimeFigureOut">
              <a:rPr lang="en-US"/>
              <a:pPr>
                <a:defRPr/>
              </a:pPr>
              <a:t>11/15/18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000250" y="514350"/>
            <a:ext cx="5143500" cy="25717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7550"/>
            <a:ext cx="7315200" cy="30861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13513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13513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Arial" charset="0"/>
              </a:defRPr>
            </a:lvl1pPr>
          </a:lstStyle>
          <a:p>
            <a:pPr>
              <a:defRPr/>
            </a:pPr>
            <a:fld id="{C234535C-4F1C-4A3F-B0DF-42690C66CFAD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86105059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099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/>
          </a:p>
        </p:txBody>
      </p:sp>
      <p:sp>
        <p:nvSpPr>
          <p:cNvPr id="4100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A634BDC5-0CBE-441B-A21D-B1014F635CD5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795748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68563" y="5113338"/>
            <a:ext cx="27981275" cy="35274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937125" y="9326563"/>
            <a:ext cx="23044150" cy="4206875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46238" y="658813"/>
            <a:ext cx="29625925" cy="27432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646238" y="3840163"/>
            <a:ext cx="29625925" cy="10863262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23866475" y="658813"/>
            <a:ext cx="7405688" cy="14044612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646238" y="658813"/>
            <a:ext cx="22067837" cy="14044612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46238" y="658813"/>
            <a:ext cx="29625925" cy="27432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646238" y="3840163"/>
            <a:ext cx="29625925" cy="1086326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00325" y="10575925"/>
            <a:ext cx="27981275" cy="3270250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600325" y="6975475"/>
            <a:ext cx="27981275" cy="3600450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46238" y="658813"/>
            <a:ext cx="29625925" cy="27432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646238" y="3840163"/>
            <a:ext cx="14736762" cy="10863262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6535400" y="3840163"/>
            <a:ext cx="14736763" cy="10863262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46238" y="658813"/>
            <a:ext cx="29625925" cy="2743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46238" y="3684588"/>
            <a:ext cx="14544675" cy="15351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646238" y="5219700"/>
            <a:ext cx="14544675" cy="9483725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6722725" y="3684588"/>
            <a:ext cx="14549438" cy="15351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6722725" y="5219700"/>
            <a:ext cx="14549438" cy="9483725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46238" y="658813"/>
            <a:ext cx="29625925" cy="27432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46238" y="655638"/>
            <a:ext cx="10829925" cy="2789237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869863" y="655638"/>
            <a:ext cx="18402300" cy="14047787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46238" y="3444875"/>
            <a:ext cx="10829925" cy="1125855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51600" y="11522075"/>
            <a:ext cx="19751675" cy="135890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6451600" y="1470025"/>
            <a:ext cx="19751675" cy="987583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451600" y="12880975"/>
            <a:ext cx="19751675" cy="19319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7"/>
          <p:cNvSpPr>
            <a:spLocks noChangeArrowheads="1"/>
          </p:cNvSpPr>
          <p:nvPr userDrawn="1"/>
        </p:nvSpPr>
        <p:spPr bwMode="auto">
          <a:xfrm>
            <a:off x="468313" y="3448050"/>
            <a:ext cx="31929387" cy="12036425"/>
          </a:xfrm>
          <a:prstGeom prst="rect">
            <a:avLst/>
          </a:prstGeom>
          <a:gradFill rotWithShape="1">
            <a:gsLst>
              <a:gs pos="0">
                <a:srgbClr val="C5E2FF"/>
              </a:gs>
              <a:gs pos="100000">
                <a:srgbClr val="EBF5FF"/>
              </a:gs>
            </a:gsLst>
            <a:lin ang="27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2820988" rtl="0" eaLnBrk="0" fontAlgn="base" hangingPunct="0">
        <a:spcBef>
          <a:spcPct val="0"/>
        </a:spcBef>
        <a:spcAft>
          <a:spcPct val="0"/>
        </a:spcAft>
        <a:defRPr sz="13600">
          <a:solidFill>
            <a:schemeClr val="tx2"/>
          </a:solidFill>
          <a:latin typeface="+mj-lt"/>
          <a:ea typeface="+mj-ea"/>
          <a:cs typeface="+mj-cs"/>
        </a:defRPr>
      </a:lvl1pPr>
      <a:lvl2pPr algn="ctr" defTabSz="2820988" rtl="0" eaLnBrk="0" fontAlgn="base" hangingPunct="0">
        <a:spcBef>
          <a:spcPct val="0"/>
        </a:spcBef>
        <a:spcAft>
          <a:spcPct val="0"/>
        </a:spcAft>
        <a:defRPr sz="13600">
          <a:solidFill>
            <a:schemeClr val="tx2"/>
          </a:solidFill>
          <a:latin typeface="Arial" pitchFamily="34" charset="0"/>
        </a:defRPr>
      </a:lvl2pPr>
      <a:lvl3pPr algn="ctr" defTabSz="2820988" rtl="0" eaLnBrk="0" fontAlgn="base" hangingPunct="0">
        <a:spcBef>
          <a:spcPct val="0"/>
        </a:spcBef>
        <a:spcAft>
          <a:spcPct val="0"/>
        </a:spcAft>
        <a:defRPr sz="13600">
          <a:solidFill>
            <a:schemeClr val="tx2"/>
          </a:solidFill>
          <a:latin typeface="Arial" pitchFamily="34" charset="0"/>
        </a:defRPr>
      </a:lvl3pPr>
      <a:lvl4pPr algn="ctr" defTabSz="2820988" rtl="0" eaLnBrk="0" fontAlgn="base" hangingPunct="0">
        <a:spcBef>
          <a:spcPct val="0"/>
        </a:spcBef>
        <a:spcAft>
          <a:spcPct val="0"/>
        </a:spcAft>
        <a:defRPr sz="13600">
          <a:solidFill>
            <a:schemeClr val="tx2"/>
          </a:solidFill>
          <a:latin typeface="Arial" pitchFamily="34" charset="0"/>
        </a:defRPr>
      </a:lvl4pPr>
      <a:lvl5pPr algn="ctr" defTabSz="2820988" rtl="0" eaLnBrk="0" fontAlgn="base" hangingPunct="0">
        <a:spcBef>
          <a:spcPct val="0"/>
        </a:spcBef>
        <a:spcAft>
          <a:spcPct val="0"/>
        </a:spcAft>
        <a:defRPr sz="13600">
          <a:solidFill>
            <a:schemeClr val="tx2"/>
          </a:solidFill>
          <a:latin typeface="Arial" pitchFamily="34" charset="0"/>
        </a:defRPr>
      </a:lvl5pPr>
      <a:lvl6pPr marL="457200" algn="ctr" defTabSz="2820988" rtl="0" fontAlgn="base">
        <a:spcBef>
          <a:spcPct val="0"/>
        </a:spcBef>
        <a:spcAft>
          <a:spcPct val="0"/>
        </a:spcAft>
        <a:defRPr sz="13600">
          <a:solidFill>
            <a:schemeClr val="tx2"/>
          </a:solidFill>
          <a:latin typeface="Arial" pitchFamily="34" charset="0"/>
        </a:defRPr>
      </a:lvl6pPr>
      <a:lvl7pPr marL="914400" algn="ctr" defTabSz="2820988" rtl="0" fontAlgn="base">
        <a:spcBef>
          <a:spcPct val="0"/>
        </a:spcBef>
        <a:spcAft>
          <a:spcPct val="0"/>
        </a:spcAft>
        <a:defRPr sz="13600">
          <a:solidFill>
            <a:schemeClr val="tx2"/>
          </a:solidFill>
          <a:latin typeface="Arial" pitchFamily="34" charset="0"/>
        </a:defRPr>
      </a:lvl7pPr>
      <a:lvl8pPr marL="1371600" algn="ctr" defTabSz="2820988" rtl="0" fontAlgn="base">
        <a:spcBef>
          <a:spcPct val="0"/>
        </a:spcBef>
        <a:spcAft>
          <a:spcPct val="0"/>
        </a:spcAft>
        <a:defRPr sz="13600">
          <a:solidFill>
            <a:schemeClr val="tx2"/>
          </a:solidFill>
          <a:latin typeface="Arial" pitchFamily="34" charset="0"/>
        </a:defRPr>
      </a:lvl8pPr>
      <a:lvl9pPr marL="1828800" algn="ctr" defTabSz="2820988" rtl="0" fontAlgn="base">
        <a:spcBef>
          <a:spcPct val="0"/>
        </a:spcBef>
        <a:spcAft>
          <a:spcPct val="0"/>
        </a:spcAft>
        <a:defRPr sz="13600">
          <a:solidFill>
            <a:schemeClr val="tx2"/>
          </a:solidFill>
          <a:latin typeface="Arial" pitchFamily="34" charset="0"/>
        </a:defRPr>
      </a:lvl9pPr>
    </p:titleStyle>
    <p:bodyStyle>
      <a:lvl1pPr marL="1058863" indent="-1058863" algn="l" defTabSz="2820988" rtl="0" eaLnBrk="0" fontAlgn="base" hangingPunct="0">
        <a:spcBef>
          <a:spcPct val="20000"/>
        </a:spcBef>
        <a:spcAft>
          <a:spcPct val="0"/>
        </a:spcAft>
        <a:buChar char="•"/>
        <a:defRPr sz="9900">
          <a:solidFill>
            <a:schemeClr val="tx1"/>
          </a:solidFill>
          <a:latin typeface="+mn-lt"/>
          <a:ea typeface="+mn-ea"/>
          <a:cs typeface="+mn-cs"/>
        </a:defRPr>
      </a:lvl1pPr>
      <a:lvl2pPr marL="2292350" indent="-881063" algn="l" defTabSz="2820988" rtl="0" eaLnBrk="0" fontAlgn="base" hangingPunct="0">
        <a:spcBef>
          <a:spcPct val="20000"/>
        </a:spcBef>
        <a:spcAft>
          <a:spcPct val="0"/>
        </a:spcAft>
        <a:buChar char="–"/>
        <a:defRPr sz="8600">
          <a:solidFill>
            <a:schemeClr val="tx1"/>
          </a:solidFill>
          <a:latin typeface="+mn-lt"/>
        </a:defRPr>
      </a:lvl2pPr>
      <a:lvl3pPr marL="3527425" indent="-706438" algn="l" defTabSz="2820988" rtl="0" eaLnBrk="0" fontAlgn="base" hangingPunct="0">
        <a:spcBef>
          <a:spcPct val="20000"/>
        </a:spcBef>
        <a:spcAft>
          <a:spcPct val="0"/>
        </a:spcAft>
        <a:buChar char="•"/>
        <a:defRPr sz="7400">
          <a:solidFill>
            <a:schemeClr val="tx1"/>
          </a:solidFill>
          <a:latin typeface="+mn-lt"/>
        </a:defRPr>
      </a:lvl3pPr>
      <a:lvl4pPr marL="4937125" indent="-704850" algn="l" defTabSz="2820988" rtl="0" eaLnBrk="0" fontAlgn="base" hangingPunct="0">
        <a:spcBef>
          <a:spcPct val="20000"/>
        </a:spcBef>
        <a:spcAft>
          <a:spcPct val="0"/>
        </a:spcAft>
        <a:buChar char="–"/>
        <a:defRPr sz="6200">
          <a:solidFill>
            <a:schemeClr val="tx1"/>
          </a:solidFill>
          <a:latin typeface="+mn-lt"/>
        </a:defRPr>
      </a:lvl4pPr>
      <a:lvl5pPr marL="6348413" indent="-704850" algn="l" defTabSz="2820988" rtl="0" eaLnBrk="0" fontAlgn="base" hangingPunct="0">
        <a:spcBef>
          <a:spcPct val="20000"/>
        </a:spcBef>
        <a:spcAft>
          <a:spcPct val="0"/>
        </a:spcAft>
        <a:buChar char="»"/>
        <a:defRPr sz="6200">
          <a:solidFill>
            <a:schemeClr val="tx1"/>
          </a:solidFill>
          <a:latin typeface="+mn-lt"/>
        </a:defRPr>
      </a:lvl5pPr>
      <a:lvl6pPr marL="6805613" indent="-704850" algn="l" defTabSz="2820988" rtl="0" fontAlgn="base">
        <a:spcBef>
          <a:spcPct val="20000"/>
        </a:spcBef>
        <a:spcAft>
          <a:spcPct val="0"/>
        </a:spcAft>
        <a:buChar char="»"/>
        <a:defRPr sz="6200">
          <a:solidFill>
            <a:schemeClr val="tx1"/>
          </a:solidFill>
          <a:latin typeface="+mn-lt"/>
        </a:defRPr>
      </a:lvl6pPr>
      <a:lvl7pPr marL="7262813" indent="-704850" algn="l" defTabSz="2820988" rtl="0" fontAlgn="base">
        <a:spcBef>
          <a:spcPct val="20000"/>
        </a:spcBef>
        <a:spcAft>
          <a:spcPct val="0"/>
        </a:spcAft>
        <a:buChar char="»"/>
        <a:defRPr sz="6200">
          <a:solidFill>
            <a:schemeClr val="tx1"/>
          </a:solidFill>
          <a:latin typeface="+mn-lt"/>
        </a:defRPr>
      </a:lvl7pPr>
      <a:lvl8pPr marL="7720013" indent="-704850" algn="l" defTabSz="2820988" rtl="0" fontAlgn="base">
        <a:spcBef>
          <a:spcPct val="20000"/>
        </a:spcBef>
        <a:spcAft>
          <a:spcPct val="0"/>
        </a:spcAft>
        <a:buChar char="»"/>
        <a:defRPr sz="6200">
          <a:solidFill>
            <a:schemeClr val="tx1"/>
          </a:solidFill>
          <a:latin typeface="+mn-lt"/>
        </a:defRPr>
      </a:lvl8pPr>
      <a:lvl9pPr marL="8177213" indent="-704850" algn="l" defTabSz="2820988" rtl="0" fontAlgn="base">
        <a:spcBef>
          <a:spcPct val="20000"/>
        </a:spcBef>
        <a:spcAft>
          <a:spcPct val="0"/>
        </a:spcAft>
        <a:buChar char="»"/>
        <a:defRPr sz="62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4" Type="http://schemas.openxmlformats.org/officeDocument/2006/relationships/image" Target="../media/image2.png"/><Relationship Id="rId5" Type="http://schemas.openxmlformats.org/officeDocument/2006/relationships/image" Target="../media/image3.png"/><Relationship Id="rId6" Type="http://schemas.openxmlformats.org/officeDocument/2006/relationships/image" Target="../media/image4.png"/><Relationship Id="rId7" Type="http://schemas.openxmlformats.org/officeDocument/2006/relationships/chart" Target="../charts/chart1.xml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Picture 2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605856" y="1180530"/>
            <a:ext cx="3028538" cy="1083958"/>
          </a:xfrm>
          <a:prstGeom prst="rect">
            <a:avLst/>
          </a:prstGeom>
        </p:spPr>
      </p:pic>
      <p:sp>
        <p:nvSpPr>
          <p:cNvPr id="134" name="TextBox 133"/>
          <p:cNvSpPr txBox="1"/>
          <p:nvPr/>
        </p:nvSpPr>
        <p:spPr>
          <a:xfrm>
            <a:off x="2367640" y="35982"/>
            <a:ext cx="28672971" cy="3293209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en-US" sz="4800" b="1" dirty="0">
                <a:solidFill>
                  <a:schemeClr val="accent2">
                    <a:lumMod val="50000"/>
                  </a:schemeClr>
                </a:solidFill>
              </a:rPr>
              <a:t>Verbal Prompts during Pediatric Cardiopulmonary Resuscitation in Emergency Department: </a:t>
            </a:r>
          </a:p>
          <a:p>
            <a:pPr algn="ctr"/>
            <a:r>
              <a:rPr lang="en-US" sz="4800" b="1" dirty="0">
                <a:solidFill>
                  <a:schemeClr val="accent2">
                    <a:lumMod val="50000"/>
                  </a:schemeClr>
                </a:solidFill>
              </a:rPr>
              <a:t>A report from the Videography In Pediatric Emergency Resuscitation (VIPER) Collaborative </a:t>
            </a:r>
            <a:endParaRPr lang="en-US" sz="4800" dirty="0">
              <a:solidFill>
                <a:schemeClr val="accent2">
                  <a:lumMod val="50000"/>
                </a:schemeClr>
              </a:solidFill>
            </a:endParaRPr>
          </a:p>
          <a:p>
            <a:pPr algn="ctr" defTabSz="1612182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000" b="1" dirty="0">
                <a:ln/>
                <a:solidFill>
                  <a:prstClr val="black"/>
                </a:solidFill>
                <a:latin typeface="Arial"/>
                <a:ea typeface="ＭＳ Ｐゴシック" charset="-128"/>
                <a:cs typeface="Arial"/>
              </a:rPr>
              <a:t>Ichiro Watanabe</a:t>
            </a:r>
            <a:r>
              <a:rPr lang="en-US" sz="4000" b="1" baseline="30000" dirty="0">
                <a:ln/>
                <a:solidFill>
                  <a:prstClr val="black"/>
                </a:solidFill>
                <a:latin typeface="Arial"/>
                <a:ea typeface="ＭＳ Ｐゴシック" charset="-128"/>
                <a:cs typeface="Arial"/>
              </a:rPr>
              <a:t>1</a:t>
            </a:r>
            <a:r>
              <a:rPr lang="en-US" sz="4000" b="1" dirty="0">
                <a:ln/>
                <a:solidFill>
                  <a:prstClr val="black"/>
                </a:solidFill>
                <a:latin typeface="Arial"/>
                <a:ea typeface="ＭＳ Ｐゴシック" charset="-128"/>
                <a:cs typeface="Arial"/>
              </a:rPr>
              <a:t>, </a:t>
            </a:r>
            <a:r>
              <a:rPr lang="en-US" sz="4000" b="1" dirty="0">
                <a:solidFill>
                  <a:srgbClr val="000000"/>
                </a:solidFill>
              </a:rPr>
              <a:t>Richard S Hanna</a:t>
            </a:r>
            <a:r>
              <a:rPr lang="en-US" sz="4000" b="1" baseline="30000" dirty="0">
                <a:solidFill>
                  <a:srgbClr val="000000"/>
                </a:solidFill>
              </a:rPr>
              <a:t>1</a:t>
            </a:r>
            <a:r>
              <a:rPr lang="en-US" sz="4000" b="1" dirty="0">
                <a:solidFill>
                  <a:srgbClr val="000000"/>
                </a:solidFill>
              </a:rPr>
              <a:t>, </a:t>
            </a:r>
            <a:r>
              <a:rPr lang="en-US" sz="4000" b="1" dirty="0">
                <a:ln/>
                <a:solidFill>
                  <a:prstClr val="black"/>
                </a:solidFill>
                <a:latin typeface="Arial"/>
                <a:ea typeface="ＭＳ Ｐゴシック" charset="-128"/>
                <a:cs typeface="Arial"/>
              </a:rPr>
              <a:t>Alexis B. Sandler</a:t>
            </a:r>
            <a:r>
              <a:rPr lang="en-US" sz="4000" b="1" baseline="30000" dirty="0">
                <a:ln/>
                <a:solidFill>
                  <a:prstClr val="black"/>
                </a:solidFill>
                <a:latin typeface="Arial"/>
                <a:ea typeface="ＭＳ Ｐゴシック" charset="-128"/>
                <a:cs typeface="Arial"/>
              </a:rPr>
              <a:t>3</a:t>
            </a:r>
            <a:r>
              <a:rPr lang="en-US" sz="4000" b="1" dirty="0">
                <a:ln/>
                <a:solidFill>
                  <a:prstClr val="black"/>
                </a:solidFill>
                <a:latin typeface="Arial"/>
                <a:ea typeface="ＭＳ Ｐゴシック" charset="-128"/>
                <a:cs typeface="Arial"/>
              </a:rPr>
              <a:t>, Karen J. O’Connell</a:t>
            </a:r>
            <a:r>
              <a:rPr lang="en-US" sz="4000" b="1" baseline="30000" dirty="0">
                <a:ln/>
                <a:solidFill>
                  <a:prstClr val="black"/>
                </a:solidFill>
                <a:latin typeface="Arial"/>
                <a:ea typeface="ＭＳ Ｐゴシック" charset="-128"/>
                <a:cs typeface="Arial"/>
              </a:rPr>
              <a:t>3</a:t>
            </a:r>
            <a:r>
              <a:rPr lang="en-US" sz="4000" b="1" dirty="0">
                <a:ln/>
                <a:solidFill>
                  <a:prstClr val="black"/>
                </a:solidFill>
                <a:latin typeface="Arial"/>
                <a:ea typeface="ＭＳ Ｐゴシック" charset="-128"/>
                <a:cs typeface="Arial"/>
              </a:rPr>
              <a:t>, Sage R. Myers</a:t>
            </a:r>
            <a:r>
              <a:rPr lang="en-US" sz="4000" b="1" baseline="30000" dirty="0">
                <a:ln/>
                <a:solidFill>
                  <a:prstClr val="black"/>
                </a:solidFill>
                <a:latin typeface="Arial"/>
                <a:ea typeface="ＭＳ Ｐゴシック" charset="-128"/>
                <a:cs typeface="Arial"/>
              </a:rPr>
              <a:t>1</a:t>
            </a:r>
            <a:r>
              <a:rPr lang="en-US" sz="4000" b="1" dirty="0">
                <a:ln/>
                <a:solidFill>
                  <a:prstClr val="black"/>
                </a:solidFill>
                <a:latin typeface="Arial"/>
                <a:ea typeface="ＭＳ Ｐゴシック" charset="-128"/>
                <a:cs typeface="Arial"/>
              </a:rPr>
              <a:t>,</a:t>
            </a:r>
          </a:p>
          <a:p>
            <a:pPr algn="ctr" defTabSz="1612182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000" b="1" dirty="0">
                <a:ln/>
                <a:solidFill>
                  <a:prstClr val="black"/>
                </a:solidFill>
                <a:latin typeface="Arial"/>
                <a:ea typeface="ＭＳ Ｐゴシック" charset="-128"/>
                <a:cs typeface="Arial"/>
              </a:rPr>
              <a:t>Benjamin T. Kerrey</a:t>
            </a:r>
            <a:r>
              <a:rPr lang="en-US" sz="4000" b="1" baseline="30000" dirty="0">
                <a:ln/>
                <a:solidFill>
                  <a:prstClr val="black"/>
                </a:solidFill>
                <a:latin typeface="Arial"/>
                <a:ea typeface="ＭＳ Ｐゴシック" charset="-128"/>
                <a:cs typeface="Arial"/>
              </a:rPr>
              <a:t>2</a:t>
            </a:r>
            <a:r>
              <a:rPr lang="en-US" sz="4000" b="1" dirty="0">
                <a:ln/>
                <a:solidFill>
                  <a:prstClr val="black"/>
                </a:solidFill>
                <a:latin typeface="Arial"/>
                <a:ea typeface="ＭＳ Ｐゴシック" charset="-128"/>
                <a:cs typeface="Arial"/>
              </a:rPr>
              <a:t>, Mary Frey</a:t>
            </a:r>
            <a:r>
              <a:rPr lang="en-US" sz="4000" b="1" baseline="30000" dirty="0">
                <a:ln/>
                <a:solidFill>
                  <a:prstClr val="black"/>
                </a:solidFill>
                <a:latin typeface="Arial"/>
                <a:ea typeface="ＭＳ Ｐゴシック" charset="-128"/>
                <a:cs typeface="Arial"/>
              </a:rPr>
              <a:t>2</a:t>
            </a:r>
            <a:r>
              <a:rPr lang="en-US" sz="4000" b="1" dirty="0">
                <a:ln/>
                <a:solidFill>
                  <a:prstClr val="black"/>
                </a:solidFill>
                <a:latin typeface="Arial"/>
                <a:ea typeface="ＭＳ Ｐゴシック" charset="-128"/>
                <a:cs typeface="Arial"/>
              </a:rPr>
              <a:t>, Aaron J. Donoghue</a:t>
            </a:r>
            <a:r>
              <a:rPr lang="en-US" sz="4000" b="1" baseline="30000" dirty="0">
                <a:ln/>
                <a:solidFill>
                  <a:prstClr val="black"/>
                </a:solidFill>
                <a:latin typeface="Arial"/>
                <a:ea typeface="ＭＳ Ｐゴシック" charset="-128"/>
                <a:cs typeface="Arial"/>
              </a:rPr>
              <a:t>1</a:t>
            </a:r>
            <a:endParaRPr lang="is-IS" sz="4000" b="1" baseline="30000" dirty="0">
              <a:ln/>
              <a:solidFill>
                <a:prstClr val="black"/>
              </a:solidFill>
              <a:latin typeface="Arial"/>
              <a:ea typeface="ＭＳ Ｐゴシック" charset="-128"/>
              <a:cs typeface="Arial"/>
            </a:endParaRPr>
          </a:p>
          <a:p>
            <a:pPr marL="514350" indent="-514350" algn="ctr" defTabSz="1612182" fontAlgn="auto">
              <a:spcBef>
                <a:spcPts val="0"/>
              </a:spcBef>
              <a:spcAft>
                <a:spcPts val="0"/>
              </a:spcAft>
              <a:buAutoNum type="arabicParenBoth"/>
              <a:defRPr/>
            </a:pPr>
            <a:r>
              <a:rPr lang="en-US" sz="3200" dirty="0">
                <a:ln/>
                <a:solidFill>
                  <a:srgbClr val="9BBB59">
                    <a:lumMod val="50000"/>
                  </a:srgbClr>
                </a:solidFill>
                <a:latin typeface="Arial"/>
                <a:ea typeface="ＭＳ Ｐゴシック" charset="-128"/>
                <a:cs typeface="Arial"/>
              </a:rPr>
              <a:t> The Children’s Hospital of Philadelphia (2) Cincinnati Children’s Hospital Medical Center (3) Children’s National Health System </a:t>
            </a:r>
          </a:p>
        </p:txBody>
      </p:sp>
      <p:pic>
        <p:nvPicPr>
          <p:cNvPr id="135" name="Picture 134">
            <a:extLst>
              <a:ext uri="{FF2B5EF4-FFF2-40B4-BE49-F238E27FC236}">
                <a16:creationId xmlns="" xmlns:a16="http://schemas.microsoft.com/office/drawing/2014/main" id="{DEC6EA6A-5DA2-064D-AC87-4E9AC1B2A3A5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32190" b="32745"/>
          <a:stretch/>
        </p:blipFill>
        <p:spPr>
          <a:xfrm>
            <a:off x="92196" y="1673010"/>
            <a:ext cx="4571999" cy="1709211"/>
          </a:xfrm>
          <a:prstGeom prst="rect">
            <a:avLst/>
          </a:prstGeom>
        </p:spPr>
      </p:pic>
      <p:sp>
        <p:nvSpPr>
          <p:cNvPr id="141" name="Text Box 351"/>
          <p:cNvSpPr txBox="1">
            <a:spLocks noChangeArrowheads="1"/>
          </p:cNvSpPr>
          <p:nvPr/>
        </p:nvSpPr>
        <p:spPr bwMode="auto">
          <a:xfrm>
            <a:off x="406154" y="3499642"/>
            <a:ext cx="8039098" cy="684285"/>
          </a:xfrm>
          <a:prstGeom prst="rect">
            <a:avLst/>
          </a:prstGeom>
          <a:solidFill>
            <a:srgbClr val="9BBB59">
              <a:lumMod val="50000"/>
            </a:srgbClr>
          </a:solidFill>
          <a:ln>
            <a:noFill/>
          </a:ln>
          <a:extLst/>
        </p:spPr>
        <p:txBody>
          <a:bodyPr lIns="19583" tIns="17731" rIns="19583" bIns="9791"/>
          <a:lstStyle>
            <a:lvl1pPr defTabSz="900113">
              <a:spcBef>
                <a:spcPct val="20000"/>
              </a:spcBef>
              <a:buChar char="•"/>
              <a:defRPr sz="3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 defTabSz="900113">
              <a:spcBef>
                <a:spcPct val="20000"/>
              </a:spcBef>
              <a:buChar char="–"/>
              <a:defRPr sz="27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defTabSz="900113">
              <a:spcBef>
                <a:spcPct val="20000"/>
              </a:spcBef>
              <a:buChar char="•"/>
              <a:defRPr sz="23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defTabSz="900113">
              <a:spcBef>
                <a:spcPct val="20000"/>
              </a:spcBef>
              <a:buChar char="–"/>
              <a:defRPr sz="19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defTabSz="900113">
              <a:spcBef>
                <a:spcPct val="20000"/>
              </a:spcBef>
              <a:buChar char="»"/>
              <a:defRPr sz="19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defTabSz="9001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9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defTabSz="9001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9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defTabSz="9001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9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defTabSz="9001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9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marL="0" marR="0" lvl="0" indent="0" algn="ctr" defTabSz="900113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6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charset="0"/>
                <a:ea typeface="ＭＳ Ｐゴシック" charset="-128"/>
              </a:rPr>
              <a:t>Introduction</a:t>
            </a:r>
          </a:p>
        </p:txBody>
      </p:sp>
      <p:sp>
        <p:nvSpPr>
          <p:cNvPr id="142" name="Text Box 6"/>
          <p:cNvSpPr txBox="1">
            <a:spLocks noChangeArrowheads="1"/>
          </p:cNvSpPr>
          <p:nvPr/>
        </p:nvSpPr>
        <p:spPr bwMode="auto">
          <a:xfrm>
            <a:off x="457200" y="4349114"/>
            <a:ext cx="8004380" cy="12075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9583" tIns="9791" rIns="19583" bIns="9791"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2600" b="1" dirty="0">
                <a:solidFill>
                  <a:schemeClr val="bg2">
                    <a:lumMod val="50000"/>
                  </a:schemeClr>
                </a:solidFill>
              </a:rPr>
              <a:t>High-quality CPR is crucial for patient outcomes. </a:t>
            </a:r>
            <a:r>
              <a:rPr lang="en-US" sz="2600" b="1" dirty="0">
                <a:solidFill>
                  <a:srgbClr val="000000"/>
                </a:solidFill>
              </a:rPr>
              <a:t>Verbal prompts from resuscitation leader or CPR coach might help to optimize it.</a:t>
            </a:r>
          </a:p>
        </p:txBody>
      </p:sp>
      <p:sp>
        <p:nvSpPr>
          <p:cNvPr id="144" name="Text Box 351"/>
          <p:cNvSpPr txBox="1">
            <a:spLocks noChangeArrowheads="1"/>
          </p:cNvSpPr>
          <p:nvPr/>
        </p:nvSpPr>
        <p:spPr bwMode="auto">
          <a:xfrm>
            <a:off x="422482" y="5756705"/>
            <a:ext cx="8039098" cy="707234"/>
          </a:xfrm>
          <a:prstGeom prst="rect">
            <a:avLst/>
          </a:prstGeom>
          <a:solidFill>
            <a:srgbClr val="9BBB59">
              <a:lumMod val="50000"/>
            </a:srgbClr>
          </a:solidFill>
          <a:ln>
            <a:noFill/>
          </a:ln>
          <a:extLst/>
        </p:spPr>
        <p:txBody>
          <a:bodyPr lIns="19583" tIns="17731" rIns="19583" bIns="9791"/>
          <a:lstStyle>
            <a:lvl1pPr defTabSz="900113">
              <a:spcBef>
                <a:spcPct val="20000"/>
              </a:spcBef>
              <a:buChar char="•"/>
              <a:defRPr sz="3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 defTabSz="900113">
              <a:spcBef>
                <a:spcPct val="20000"/>
              </a:spcBef>
              <a:buChar char="–"/>
              <a:defRPr sz="27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defTabSz="900113">
              <a:spcBef>
                <a:spcPct val="20000"/>
              </a:spcBef>
              <a:buChar char="•"/>
              <a:defRPr sz="23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defTabSz="900113">
              <a:spcBef>
                <a:spcPct val="20000"/>
              </a:spcBef>
              <a:buChar char="–"/>
              <a:defRPr sz="19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defTabSz="900113">
              <a:spcBef>
                <a:spcPct val="20000"/>
              </a:spcBef>
              <a:buChar char="»"/>
              <a:defRPr sz="19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defTabSz="9001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9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defTabSz="9001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9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defTabSz="9001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9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defTabSz="9001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9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marL="0" marR="0" lvl="0" indent="0" algn="ctr" defTabSz="900113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6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charset="0"/>
                <a:ea typeface="ＭＳ Ｐゴシック" charset="-128"/>
              </a:rPr>
              <a:t>Objective</a:t>
            </a:r>
          </a:p>
        </p:txBody>
      </p:sp>
      <p:sp>
        <p:nvSpPr>
          <p:cNvPr id="145" name="Rectangle 87"/>
          <p:cNvSpPr>
            <a:spLocks noChangeArrowheads="1"/>
          </p:cNvSpPr>
          <p:nvPr/>
        </p:nvSpPr>
        <p:spPr bwMode="auto">
          <a:xfrm>
            <a:off x="433959" y="6674211"/>
            <a:ext cx="8011293" cy="1292662"/>
          </a:xfrm>
          <a:prstGeom prst="rect">
            <a:avLst/>
          </a:prstGeom>
          <a:noFill/>
          <a:ln>
            <a:noFill/>
          </a:ln>
          <a:extLst/>
        </p:spPr>
        <p:txBody>
          <a:bodyPr wrap="square">
            <a:spAutoFit/>
          </a:bodyPr>
          <a:lstStyle/>
          <a:p>
            <a:r>
              <a:rPr lang="en-US" sz="2600" b="1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Describe the frequency of verbal prompts given during chest compression and investigate the difference of them between infant and children. </a:t>
            </a:r>
          </a:p>
        </p:txBody>
      </p:sp>
      <p:sp>
        <p:nvSpPr>
          <p:cNvPr id="147" name="Text Box 1619"/>
          <p:cNvSpPr txBox="1">
            <a:spLocks noChangeArrowheads="1"/>
          </p:cNvSpPr>
          <p:nvPr/>
        </p:nvSpPr>
        <p:spPr bwMode="auto">
          <a:xfrm>
            <a:off x="438810" y="8272842"/>
            <a:ext cx="8022770" cy="707234"/>
          </a:xfrm>
          <a:prstGeom prst="rect">
            <a:avLst/>
          </a:prstGeom>
          <a:solidFill>
            <a:srgbClr val="9BBB59">
              <a:lumMod val="50000"/>
            </a:srgbClr>
          </a:solidFill>
          <a:ln>
            <a:noFill/>
          </a:ln>
          <a:extLst/>
        </p:spPr>
        <p:txBody>
          <a:bodyPr lIns="19583" tIns="17731" rIns="19583" bIns="9791"/>
          <a:lstStyle>
            <a:lvl1pPr defTabSz="900113">
              <a:spcBef>
                <a:spcPct val="20000"/>
              </a:spcBef>
              <a:buChar char="•"/>
              <a:defRPr sz="3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 defTabSz="900113">
              <a:spcBef>
                <a:spcPct val="20000"/>
              </a:spcBef>
              <a:buChar char="–"/>
              <a:defRPr sz="27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defTabSz="900113">
              <a:spcBef>
                <a:spcPct val="20000"/>
              </a:spcBef>
              <a:buChar char="•"/>
              <a:defRPr sz="23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defTabSz="900113">
              <a:spcBef>
                <a:spcPct val="20000"/>
              </a:spcBef>
              <a:buChar char="–"/>
              <a:defRPr sz="19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defTabSz="900113">
              <a:spcBef>
                <a:spcPct val="20000"/>
              </a:spcBef>
              <a:buChar char="»"/>
              <a:defRPr sz="19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defTabSz="9001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9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defTabSz="9001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9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defTabSz="9001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9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defTabSz="9001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9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marL="0" marR="0" lvl="0" indent="0" algn="ctr" defTabSz="900113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6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charset="0"/>
                <a:ea typeface="ＭＳ Ｐゴシック" charset="-128"/>
              </a:rPr>
              <a:t>Methods</a:t>
            </a:r>
          </a:p>
        </p:txBody>
      </p:sp>
      <p:sp>
        <p:nvSpPr>
          <p:cNvPr id="148" name="TextBox 16"/>
          <p:cNvSpPr txBox="1">
            <a:spLocks noChangeArrowheads="1"/>
          </p:cNvSpPr>
          <p:nvPr/>
        </p:nvSpPr>
        <p:spPr bwMode="auto">
          <a:xfrm>
            <a:off x="449487" y="9064886"/>
            <a:ext cx="7906297" cy="68941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2600" b="1" dirty="0">
                <a:solidFill>
                  <a:schemeClr val="bg2">
                    <a:lumMod val="50000"/>
                  </a:schemeClr>
                </a:solidFill>
              </a:rPr>
              <a:t>Prospective observational study of pediatric cardiac arrests presenting to 3 pediatric emergency departments in the VIPER collaborative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2600" b="1" dirty="0">
                <a:solidFill>
                  <a:schemeClr val="bg2">
                    <a:lumMod val="50000"/>
                  </a:schemeClr>
                </a:solidFill>
              </a:rPr>
              <a:t>Data collected by retrospective video review and monitor-defibrillator data output from Feb 2017 to May 2018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2600" b="1" dirty="0">
                <a:solidFill>
                  <a:schemeClr val="bg2">
                    <a:lumMod val="50000"/>
                  </a:schemeClr>
                </a:solidFill>
              </a:rPr>
              <a:t>Exclusion: Age ≥8yrs, No </a:t>
            </a:r>
            <a:r>
              <a:rPr lang="en-US" sz="2600" b="1" dirty="0" err="1">
                <a:solidFill>
                  <a:schemeClr val="bg2">
                    <a:lumMod val="50000"/>
                  </a:schemeClr>
                </a:solidFill>
              </a:rPr>
              <a:t>Zoll</a:t>
            </a:r>
            <a:r>
              <a:rPr lang="en-US" sz="2600" b="1" dirty="0">
                <a:solidFill>
                  <a:schemeClr val="bg2">
                    <a:lumMod val="50000"/>
                  </a:schemeClr>
                </a:solidFill>
              </a:rPr>
              <a:t> data 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2600" b="1" dirty="0">
                <a:solidFill>
                  <a:schemeClr val="bg2">
                    <a:lumMod val="50000"/>
                  </a:schemeClr>
                </a:solidFill>
              </a:rPr>
              <a:t>CPR segment defined as period of chest compressions performed by single provider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2600" b="1" dirty="0">
                <a:solidFill>
                  <a:schemeClr val="bg2">
                    <a:lumMod val="50000"/>
                  </a:schemeClr>
                </a:solidFill>
              </a:rPr>
              <a:t>Difference between two age groups were assessed in segments of which rate/depth were out of range of AHA guideline recommendation.</a:t>
            </a:r>
          </a:p>
          <a:p>
            <a:r>
              <a:rPr lang="en-US" sz="2600" b="1" dirty="0">
                <a:solidFill>
                  <a:schemeClr val="bg2">
                    <a:lumMod val="50000"/>
                  </a:schemeClr>
                </a:solidFill>
              </a:rPr>
              <a:t>      Rate: 100-120 compressions/min</a:t>
            </a:r>
          </a:p>
          <a:p>
            <a:r>
              <a:rPr lang="en-US" sz="2600" b="1" dirty="0">
                <a:solidFill>
                  <a:schemeClr val="bg2">
                    <a:lumMod val="50000"/>
                  </a:schemeClr>
                </a:solidFill>
              </a:rPr>
              <a:t>      Depth:  2.0 to 2.4 in for patients ≥ 1 years</a:t>
            </a:r>
          </a:p>
          <a:p>
            <a:pPr marL="457200" lvl="1" indent="0"/>
            <a:r>
              <a:rPr lang="en-US" sz="2600" b="1" dirty="0">
                <a:solidFill>
                  <a:schemeClr val="bg2">
                    <a:lumMod val="50000"/>
                  </a:schemeClr>
                </a:solidFill>
              </a:rPr>
              <a:t>              1.5 to 2.0 in for patients &lt; 1 years</a:t>
            </a:r>
          </a:p>
        </p:txBody>
      </p:sp>
      <p:sp>
        <p:nvSpPr>
          <p:cNvPr id="159" name="Text Box 1619">
            <a:extLst>
              <a:ext uri="{FF2B5EF4-FFF2-40B4-BE49-F238E27FC236}">
                <a16:creationId xmlns="" xmlns:a16="http://schemas.microsoft.com/office/drawing/2014/main" id="{B80F8451-1F3F-F44B-ADA9-1E9C82887DC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854734" y="3477190"/>
            <a:ext cx="15208931" cy="697463"/>
          </a:xfrm>
          <a:prstGeom prst="rect">
            <a:avLst/>
          </a:prstGeom>
          <a:solidFill>
            <a:srgbClr val="9BBB59">
              <a:lumMod val="50000"/>
            </a:srgbClr>
          </a:solidFill>
          <a:ln>
            <a:noFill/>
          </a:ln>
          <a:extLst/>
        </p:spPr>
        <p:txBody>
          <a:bodyPr lIns="19583" tIns="17731" rIns="19583" bIns="9791"/>
          <a:lstStyle>
            <a:lvl1pPr defTabSz="900113">
              <a:spcBef>
                <a:spcPct val="20000"/>
              </a:spcBef>
              <a:buChar char="•"/>
              <a:defRPr sz="3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 defTabSz="900113">
              <a:spcBef>
                <a:spcPct val="20000"/>
              </a:spcBef>
              <a:buChar char="–"/>
              <a:defRPr sz="27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defTabSz="900113">
              <a:spcBef>
                <a:spcPct val="20000"/>
              </a:spcBef>
              <a:buChar char="•"/>
              <a:defRPr sz="23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defTabSz="900113">
              <a:spcBef>
                <a:spcPct val="20000"/>
              </a:spcBef>
              <a:buChar char="–"/>
              <a:defRPr sz="19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defTabSz="900113">
              <a:spcBef>
                <a:spcPct val="20000"/>
              </a:spcBef>
              <a:buChar char="»"/>
              <a:defRPr sz="19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defTabSz="9001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9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defTabSz="9001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9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defTabSz="9001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9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defTabSz="9001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9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marL="0" marR="0" lvl="0" indent="0" algn="ctr" defTabSz="900113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600" b="1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charset="0"/>
                <a:ea typeface="ＭＳ Ｐゴシック" charset="-128"/>
              </a:rPr>
              <a:t>Results</a:t>
            </a:r>
            <a:endParaRPr kumimoji="0" lang="en-US" altLang="en-US" sz="3600" b="1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charset="0"/>
              <a:ea typeface="ＭＳ Ｐゴシック" charset="-128"/>
            </a:endParaRPr>
          </a:p>
        </p:txBody>
      </p:sp>
      <p:sp>
        <p:nvSpPr>
          <p:cNvPr id="164" name="Text Box 1619"/>
          <p:cNvSpPr txBox="1">
            <a:spLocks noChangeArrowheads="1"/>
          </p:cNvSpPr>
          <p:nvPr/>
        </p:nvSpPr>
        <p:spPr bwMode="auto">
          <a:xfrm>
            <a:off x="24478308" y="3477156"/>
            <a:ext cx="8039098" cy="697463"/>
          </a:xfrm>
          <a:prstGeom prst="rect">
            <a:avLst/>
          </a:prstGeom>
          <a:solidFill>
            <a:srgbClr val="9BBB59">
              <a:lumMod val="50000"/>
            </a:srgbClr>
          </a:solidFill>
          <a:ln>
            <a:noFill/>
          </a:ln>
          <a:extLst/>
        </p:spPr>
        <p:txBody>
          <a:bodyPr lIns="19583" tIns="17731" rIns="19583" bIns="9791"/>
          <a:lstStyle>
            <a:lvl1pPr defTabSz="900113">
              <a:spcBef>
                <a:spcPct val="20000"/>
              </a:spcBef>
              <a:buChar char="•"/>
              <a:defRPr sz="3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 defTabSz="900113">
              <a:spcBef>
                <a:spcPct val="20000"/>
              </a:spcBef>
              <a:buChar char="–"/>
              <a:defRPr sz="27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defTabSz="900113">
              <a:spcBef>
                <a:spcPct val="20000"/>
              </a:spcBef>
              <a:buChar char="•"/>
              <a:defRPr sz="23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defTabSz="900113">
              <a:spcBef>
                <a:spcPct val="20000"/>
              </a:spcBef>
              <a:buChar char="–"/>
              <a:defRPr sz="19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defTabSz="900113">
              <a:spcBef>
                <a:spcPct val="20000"/>
              </a:spcBef>
              <a:buChar char="»"/>
              <a:defRPr sz="19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defTabSz="9001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9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defTabSz="9001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9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defTabSz="9001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9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defTabSz="9001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9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marL="0" marR="0" lvl="0" indent="0" algn="ctr" defTabSz="900113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en-US" sz="3600" b="1" kern="0" dirty="0">
                <a:solidFill>
                  <a:prstClr val="white"/>
                </a:solidFill>
              </a:rPr>
              <a:t>Conclusions</a:t>
            </a:r>
          </a:p>
          <a:p>
            <a:pPr marL="0" marR="0" lvl="0" indent="0" algn="ctr" defTabSz="900113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3600" b="1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charset="0"/>
              <a:ea typeface="ＭＳ Ｐゴシック" charset="-128"/>
            </a:endParaRPr>
          </a:p>
        </p:txBody>
      </p:sp>
      <p:sp>
        <p:nvSpPr>
          <p:cNvPr id="165" name="TextBox 164"/>
          <p:cNvSpPr txBox="1"/>
          <p:nvPr/>
        </p:nvSpPr>
        <p:spPr>
          <a:xfrm>
            <a:off x="24510965" y="12002640"/>
            <a:ext cx="7793320" cy="24929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" b="1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Investigate how provider who is doing chest compression actually respond to the prompts during resuscitation, and also assess the difference of it between verbal prompt and audio-feedback by </a:t>
            </a:r>
            <a:r>
              <a:rPr lang="en-US" sz="2600" b="1" dirty="0" err="1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Zoll</a:t>
            </a:r>
            <a:r>
              <a:rPr lang="en-US" sz="2600" b="1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endParaRPr lang="en-US" sz="2600" b="1" dirty="0">
              <a:solidFill>
                <a:schemeClr val="bg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4513026" y="15046806"/>
            <a:ext cx="8004380" cy="954107"/>
          </a:xfrm>
          <a:prstGeom prst="rect">
            <a:avLst/>
          </a:prstGeom>
          <a:noFill/>
          <a:ln>
            <a:solidFill>
              <a:srgbClr val="00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800" b="1" i="1" dirty="0">
                <a:solidFill>
                  <a:schemeClr val="bg2">
                    <a:lumMod val="50000"/>
                  </a:schemeClr>
                </a:solidFill>
              </a:rPr>
              <a:t>The authors wish to acknowledge the </a:t>
            </a:r>
            <a:r>
              <a:rPr lang="en-US" sz="2800" b="1" i="1" dirty="0" err="1">
                <a:solidFill>
                  <a:schemeClr val="bg2">
                    <a:lumMod val="50000"/>
                  </a:schemeClr>
                </a:solidFill>
              </a:rPr>
              <a:t>Zoll</a:t>
            </a:r>
            <a:r>
              <a:rPr lang="en-US" sz="2800" b="1" i="1" dirty="0">
                <a:solidFill>
                  <a:schemeClr val="bg2">
                    <a:lumMod val="50000"/>
                  </a:schemeClr>
                </a:solidFill>
              </a:rPr>
              <a:t> Foundation for their support of this research.</a:t>
            </a:r>
          </a:p>
        </p:txBody>
      </p:sp>
      <p:pic>
        <p:nvPicPr>
          <p:cNvPr id="30" name="Picture 2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9715162" y="2331942"/>
            <a:ext cx="2556466" cy="1097489"/>
          </a:xfrm>
          <a:prstGeom prst="rect">
            <a:avLst/>
          </a:prstGeom>
        </p:spPr>
      </p:pic>
      <p:pic>
        <p:nvPicPr>
          <p:cNvPr id="31" name="Picture 30"/>
          <p:cNvPicPr>
            <a:picLocks noChangeAspect="1"/>
          </p:cNvPicPr>
          <p:nvPr/>
        </p:nvPicPr>
        <p:blipFill rotWithShape="1">
          <a:blip r:embed="rId6"/>
          <a:srcRect r="72981" b="-29299"/>
          <a:stretch/>
        </p:blipFill>
        <p:spPr>
          <a:xfrm>
            <a:off x="31004972" y="170961"/>
            <a:ext cx="1385927" cy="1476937"/>
          </a:xfrm>
          <a:prstGeom prst="rect">
            <a:avLst/>
          </a:prstGeom>
        </p:spPr>
      </p:pic>
      <p:sp>
        <p:nvSpPr>
          <p:cNvPr id="32" name="Text Box 1619">
            <a:extLst>
              <a:ext uri="{FF2B5EF4-FFF2-40B4-BE49-F238E27FC236}">
                <a16:creationId xmlns="" xmlns:a16="http://schemas.microsoft.com/office/drawing/2014/main" id="{CDE29780-2979-0049-8767-1D99C6B7B5F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478308" y="7066622"/>
            <a:ext cx="8039098" cy="707234"/>
          </a:xfrm>
          <a:prstGeom prst="rect">
            <a:avLst/>
          </a:prstGeom>
          <a:solidFill>
            <a:srgbClr val="9BBB59">
              <a:lumMod val="50000"/>
            </a:srgbClr>
          </a:solidFill>
          <a:ln>
            <a:noFill/>
          </a:ln>
          <a:extLst/>
        </p:spPr>
        <p:txBody>
          <a:bodyPr lIns="19583" tIns="17731" rIns="19583" bIns="9791"/>
          <a:lstStyle>
            <a:lvl1pPr defTabSz="900113">
              <a:spcBef>
                <a:spcPct val="20000"/>
              </a:spcBef>
              <a:buChar char="•"/>
              <a:defRPr sz="3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 defTabSz="900113">
              <a:spcBef>
                <a:spcPct val="20000"/>
              </a:spcBef>
              <a:buChar char="–"/>
              <a:defRPr sz="27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defTabSz="900113">
              <a:spcBef>
                <a:spcPct val="20000"/>
              </a:spcBef>
              <a:buChar char="•"/>
              <a:defRPr sz="23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defTabSz="900113">
              <a:spcBef>
                <a:spcPct val="20000"/>
              </a:spcBef>
              <a:buChar char="–"/>
              <a:defRPr sz="19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defTabSz="900113">
              <a:spcBef>
                <a:spcPct val="20000"/>
              </a:spcBef>
              <a:buChar char="»"/>
              <a:defRPr sz="19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defTabSz="9001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9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defTabSz="9001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9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defTabSz="9001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9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defTabSz="9001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9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marL="0" marR="0" lvl="0" indent="0" algn="ctr" defTabSz="900113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6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charset="0"/>
                <a:ea typeface="ＭＳ Ｐゴシック" charset="-128"/>
              </a:rPr>
              <a:t>Limitations</a:t>
            </a:r>
          </a:p>
          <a:p>
            <a:pPr marL="0" marR="0" lvl="0" indent="0" algn="ctr" defTabSz="900113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3600" b="1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charset="0"/>
              <a:ea typeface="ＭＳ Ｐゴシック" charset="-128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="" xmlns:a16="http://schemas.microsoft.com/office/drawing/2014/main" id="{31D6295C-67E3-AD40-B345-7B8EDCCA452B}"/>
              </a:ext>
            </a:extLst>
          </p:cNvPr>
          <p:cNvSpPr txBox="1"/>
          <p:nvPr/>
        </p:nvSpPr>
        <p:spPr>
          <a:xfrm>
            <a:off x="11340920" y="4540345"/>
            <a:ext cx="2282997" cy="1292662"/>
          </a:xfrm>
          <a:prstGeom prst="rect">
            <a:avLst/>
          </a:prstGeom>
          <a:noFill/>
          <a:ln>
            <a:solidFill>
              <a:schemeClr val="accent6"/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en-US" sz="2600" dirty="0">
                <a:solidFill>
                  <a:srgbClr val="000000"/>
                </a:solidFill>
              </a:rPr>
              <a:t>Total</a:t>
            </a:r>
          </a:p>
          <a:p>
            <a:pPr algn="ctr"/>
            <a:r>
              <a:rPr lang="en-US" sz="2600" dirty="0">
                <a:solidFill>
                  <a:srgbClr val="000000"/>
                </a:solidFill>
              </a:rPr>
              <a:t>55 patients</a:t>
            </a:r>
          </a:p>
          <a:p>
            <a:pPr algn="ctr"/>
            <a:r>
              <a:rPr lang="en-US" sz="2600" dirty="0">
                <a:solidFill>
                  <a:srgbClr val="000000"/>
                </a:solidFill>
              </a:rPr>
              <a:t>566 segments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="" xmlns:a16="http://schemas.microsoft.com/office/drawing/2014/main" id="{2A9F8C65-E972-E840-A6D3-25E18F194BF7}"/>
              </a:ext>
            </a:extLst>
          </p:cNvPr>
          <p:cNvSpPr txBox="1"/>
          <p:nvPr/>
        </p:nvSpPr>
        <p:spPr>
          <a:xfrm>
            <a:off x="8901223" y="9091504"/>
            <a:ext cx="3428439" cy="1692771"/>
          </a:xfrm>
          <a:prstGeom prst="rect">
            <a:avLst/>
          </a:prstGeom>
          <a:noFill/>
          <a:ln>
            <a:solidFill>
              <a:schemeClr val="accent6"/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en-US" sz="2600" dirty="0">
                <a:solidFill>
                  <a:srgbClr val="000000"/>
                </a:solidFill>
              </a:rPr>
              <a:t>Segment not meeting</a:t>
            </a:r>
          </a:p>
          <a:p>
            <a:pPr algn="ctr"/>
            <a:r>
              <a:rPr lang="en-US" sz="2600" dirty="0">
                <a:solidFill>
                  <a:srgbClr val="000000"/>
                </a:solidFill>
              </a:rPr>
              <a:t>AHA recommendation</a:t>
            </a:r>
          </a:p>
          <a:p>
            <a:pPr algn="ctr"/>
            <a:r>
              <a:rPr lang="en-US" sz="2600" dirty="0">
                <a:solidFill>
                  <a:srgbClr val="000000"/>
                </a:solidFill>
              </a:rPr>
              <a:t>Rate: 78/119 (66%)</a:t>
            </a:r>
          </a:p>
          <a:p>
            <a:pPr algn="ctr"/>
            <a:r>
              <a:rPr lang="en-US" sz="2600" dirty="0">
                <a:solidFill>
                  <a:srgbClr val="000000"/>
                </a:solidFill>
              </a:rPr>
              <a:t>Depth: 109/119 (92%)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="" xmlns:a16="http://schemas.microsoft.com/office/drawing/2014/main" id="{23441077-B36F-AD4C-907E-4B5B13854FBA}"/>
              </a:ext>
            </a:extLst>
          </p:cNvPr>
          <p:cNvSpPr txBox="1"/>
          <p:nvPr/>
        </p:nvSpPr>
        <p:spPr>
          <a:xfrm>
            <a:off x="13933782" y="4912671"/>
            <a:ext cx="3727302" cy="1692771"/>
          </a:xfrm>
          <a:prstGeom prst="rect">
            <a:avLst/>
          </a:prstGeom>
          <a:noFill/>
          <a:ln>
            <a:solidFill>
              <a:schemeClr val="accent6"/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en-US" sz="2600" dirty="0">
                <a:solidFill>
                  <a:srgbClr val="000000"/>
                </a:solidFill>
              </a:rPr>
              <a:t>Excluded </a:t>
            </a:r>
          </a:p>
          <a:p>
            <a:pPr algn="ctr"/>
            <a:r>
              <a:rPr lang="en-US" sz="2600" dirty="0">
                <a:solidFill>
                  <a:srgbClr val="000000"/>
                </a:solidFill>
              </a:rPr>
              <a:t>age ≥8 </a:t>
            </a:r>
            <a:r>
              <a:rPr lang="en-US" sz="2600" dirty="0" err="1">
                <a:solidFill>
                  <a:srgbClr val="000000"/>
                </a:solidFill>
              </a:rPr>
              <a:t>yrs</a:t>
            </a:r>
            <a:r>
              <a:rPr lang="en-US" sz="2600" dirty="0">
                <a:solidFill>
                  <a:srgbClr val="000000"/>
                </a:solidFill>
              </a:rPr>
              <a:t>, No </a:t>
            </a:r>
            <a:r>
              <a:rPr lang="en-US" sz="2600" dirty="0" err="1">
                <a:solidFill>
                  <a:srgbClr val="000000"/>
                </a:solidFill>
              </a:rPr>
              <a:t>Zoll</a:t>
            </a:r>
            <a:r>
              <a:rPr lang="en-US" sz="2600" dirty="0">
                <a:solidFill>
                  <a:srgbClr val="000000"/>
                </a:solidFill>
              </a:rPr>
              <a:t> data</a:t>
            </a:r>
          </a:p>
          <a:p>
            <a:pPr algn="ctr"/>
            <a:r>
              <a:rPr lang="en-US" sz="2600" dirty="0">
                <a:solidFill>
                  <a:srgbClr val="000000"/>
                </a:solidFill>
              </a:rPr>
              <a:t>34 patients</a:t>
            </a:r>
          </a:p>
          <a:p>
            <a:pPr algn="ctr"/>
            <a:r>
              <a:rPr lang="en-US" sz="2600">
                <a:solidFill>
                  <a:srgbClr val="000000"/>
                </a:solidFill>
              </a:rPr>
              <a:t>390 </a:t>
            </a:r>
            <a:r>
              <a:rPr lang="en-US" sz="2600" dirty="0">
                <a:solidFill>
                  <a:srgbClr val="000000"/>
                </a:solidFill>
              </a:rPr>
              <a:t>segments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="" xmlns:a16="http://schemas.microsoft.com/office/drawing/2014/main" id="{BE69635F-A291-9D48-B9B1-8FF1353FAA90}"/>
              </a:ext>
            </a:extLst>
          </p:cNvPr>
          <p:cNvSpPr txBox="1"/>
          <p:nvPr/>
        </p:nvSpPr>
        <p:spPr>
          <a:xfrm>
            <a:off x="10033561" y="7080715"/>
            <a:ext cx="2258247" cy="1292662"/>
          </a:xfrm>
          <a:prstGeom prst="rect">
            <a:avLst/>
          </a:prstGeom>
          <a:noFill/>
          <a:ln>
            <a:solidFill>
              <a:schemeClr val="accent6"/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en-US" sz="2600" dirty="0">
                <a:solidFill>
                  <a:srgbClr val="000000"/>
                </a:solidFill>
              </a:rPr>
              <a:t>Age &lt; 1yr</a:t>
            </a:r>
          </a:p>
          <a:p>
            <a:pPr algn="ctr"/>
            <a:r>
              <a:rPr lang="en-US" sz="2600" dirty="0">
                <a:solidFill>
                  <a:srgbClr val="000000"/>
                </a:solidFill>
              </a:rPr>
              <a:t>15 patients</a:t>
            </a:r>
          </a:p>
          <a:p>
            <a:pPr algn="ctr"/>
            <a:r>
              <a:rPr lang="en-US" sz="2600" dirty="0">
                <a:solidFill>
                  <a:srgbClr val="000000"/>
                </a:solidFill>
              </a:rPr>
              <a:t>119 segments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="" xmlns:a16="http://schemas.microsoft.com/office/drawing/2014/main" id="{991908AD-2779-1B45-A568-83A97B9B5ABF}"/>
              </a:ext>
            </a:extLst>
          </p:cNvPr>
          <p:cNvSpPr txBox="1"/>
          <p:nvPr/>
        </p:nvSpPr>
        <p:spPr>
          <a:xfrm>
            <a:off x="12637061" y="7084946"/>
            <a:ext cx="2509854" cy="1292662"/>
          </a:xfrm>
          <a:prstGeom prst="rect">
            <a:avLst/>
          </a:prstGeom>
          <a:noFill/>
          <a:ln>
            <a:solidFill>
              <a:schemeClr val="accent6"/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en-US" sz="2600" dirty="0">
                <a:solidFill>
                  <a:srgbClr val="000000"/>
                </a:solidFill>
              </a:rPr>
              <a:t>Age ≥1yr, &lt;8yrs</a:t>
            </a:r>
          </a:p>
          <a:p>
            <a:pPr algn="ctr"/>
            <a:r>
              <a:rPr lang="en-US" sz="2600" dirty="0">
                <a:solidFill>
                  <a:srgbClr val="000000"/>
                </a:solidFill>
              </a:rPr>
              <a:t>6 patients</a:t>
            </a:r>
          </a:p>
          <a:p>
            <a:pPr algn="ctr"/>
            <a:r>
              <a:rPr lang="en-US" sz="2600" dirty="0">
                <a:solidFill>
                  <a:srgbClr val="000000"/>
                </a:solidFill>
              </a:rPr>
              <a:t>57 segments</a:t>
            </a:r>
          </a:p>
        </p:txBody>
      </p:sp>
      <p:graphicFrame>
        <p:nvGraphicFramePr>
          <p:cNvPr id="28" name="Chart 27">
            <a:extLst>
              <a:ext uri="{FF2B5EF4-FFF2-40B4-BE49-F238E27FC236}">
                <a16:creationId xmlns="" xmlns:a16="http://schemas.microsoft.com/office/drawing/2014/main" id="{6A64A2DB-319F-E044-8ECA-F1BF4A9E49C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909498235"/>
              </p:ext>
            </p:extLst>
          </p:nvPr>
        </p:nvGraphicFramePr>
        <p:xfrm>
          <a:off x="18086903" y="4948642"/>
          <a:ext cx="6602184" cy="529375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  <p:cxnSp>
        <p:nvCxnSpPr>
          <p:cNvPr id="10" name="Straight Connector 9">
            <a:extLst>
              <a:ext uri="{FF2B5EF4-FFF2-40B4-BE49-F238E27FC236}">
                <a16:creationId xmlns="" xmlns:a16="http://schemas.microsoft.com/office/drawing/2014/main" id="{EF0EC90B-4687-9747-9FF3-D6F9BAF5CAD6}"/>
              </a:ext>
            </a:extLst>
          </p:cNvPr>
          <p:cNvCxnSpPr>
            <a:cxnSpLocks/>
            <a:stCxn id="25" idx="2"/>
          </p:cNvCxnSpPr>
          <p:nvPr/>
        </p:nvCxnSpPr>
        <p:spPr bwMode="auto">
          <a:xfrm>
            <a:off x="11162685" y="8373377"/>
            <a:ext cx="0" cy="695641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accent6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35" name="Straight Connector 34">
            <a:extLst>
              <a:ext uri="{FF2B5EF4-FFF2-40B4-BE49-F238E27FC236}">
                <a16:creationId xmlns="" xmlns:a16="http://schemas.microsoft.com/office/drawing/2014/main" id="{E34846DC-C91E-E542-9864-0E4883931A1D}"/>
              </a:ext>
            </a:extLst>
          </p:cNvPr>
          <p:cNvCxnSpPr>
            <a:cxnSpLocks/>
          </p:cNvCxnSpPr>
          <p:nvPr/>
        </p:nvCxnSpPr>
        <p:spPr bwMode="auto">
          <a:xfrm>
            <a:off x="13884534" y="6753381"/>
            <a:ext cx="0" cy="327216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accent6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37" name="Straight Connector 36">
            <a:extLst>
              <a:ext uri="{FF2B5EF4-FFF2-40B4-BE49-F238E27FC236}">
                <a16:creationId xmlns="" xmlns:a16="http://schemas.microsoft.com/office/drawing/2014/main" id="{4E9600E4-2CFB-D84D-95C9-AD9688CC2354}"/>
              </a:ext>
            </a:extLst>
          </p:cNvPr>
          <p:cNvCxnSpPr>
            <a:cxnSpLocks/>
          </p:cNvCxnSpPr>
          <p:nvPr/>
        </p:nvCxnSpPr>
        <p:spPr bwMode="auto">
          <a:xfrm>
            <a:off x="11144317" y="6753381"/>
            <a:ext cx="0" cy="327216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accent6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40" name="Straight Connector 39">
            <a:extLst>
              <a:ext uri="{FF2B5EF4-FFF2-40B4-BE49-F238E27FC236}">
                <a16:creationId xmlns="" xmlns:a16="http://schemas.microsoft.com/office/drawing/2014/main" id="{08F37BD0-3DB2-3F47-ADC2-85C4941DD1A2}"/>
              </a:ext>
            </a:extLst>
          </p:cNvPr>
          <p:cNvCxnSpPr>
            <a:cxnSpLocks/>
          </p:cNvCxnSpPr>
          <p:nvPr/>
        </p:nvCxnSpPr>
        <p:spPr bwMode="auto">
          <a:xfrm flipH="1">
            <a:off x="11122093" y="6750874"/>
            <a:ext cx="2769895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accent6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42" name="Straight Connector 41">
            <a:extLst>
              <a:ext uri="{FF2B5EF4-FFF2-40B4-BE49-F238E27FC236}">
                <a16:creationId xmlns="" xmlns:a16="http://schemas.microsoft.com/office/drawing/2014/main" id="{9F9A09B9-6435-BD46-BF9A-EEF6E6F0F1A7}"/>
              </a:ext>
            </a:extLst>
          </p:cNvPr>
          <p:cNvCxnSpPr>
            <a:cxnSpLocks/>
            <a:stCxn id="2" idx="2"/>
          </p:cNvCxnSpPr>
          <p:nvPr/>
        </p:nvCxnSpPr>
        <p:spPr bwMode="auto">
          <a:xfrm>
            <a:off x="12482419" y="5833007"/>
            <a:ext cx="0" cy="917867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accent6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43" name="Straight Connector 42">
            <a:extLst>
              <a:ext uri="{FF2B5EF4-FFF2-40B4-BE49-F238E27FC236}">
                <a16:creationId xmlns="" xmlns:a16="http://schemas.microsoft.com/office/drawing/2014/main" id="{40DB160C-329A-6842-B1A7-AC9AB16EA93C}"/>
              </a:ext>
            </a:extLst>
          </p:cNvPr>
          <p:cNvCxnSpPr>
            <a:cxnSpLocks/>
          </p:cNvCxnSpPr>
          <p:nvPr/>
        </p:nvCxnSpPr>
        <p:spPr bwMode="auto">
          <a:xfrm flipH="1">
            <a:off x="12482419" y="6244353"/>
            <a:ext cx="1457841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accent6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3" name="TextBox 2">
            <a:extLst>
              <a:ext uri="{FF2B5EF4-FFF2-40B4-BE49-F238E27FC236}">
                <a16:creationId xmlns="" xmlns:a16="http://schemas.microsoft.com/office/drawing/2014/main" id="{77E01A27-AAB6-4249-9B66-02A8F1102698}"/>
              </a:ext>
            </a:extLst>
          </p:cNvPr>
          <p:cNvSpPr txBox="1"/>
          <p:nvPr/>
        </p:nvSpPr>
        <p:spPr>
          <a:xfrm>
            <a:off x="10530865" y="10932142"/>
            <a:ext cx="11619600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" dirty="0">
                <a:solidFill>
                  <a:srgbClr val="000000"/>
                </a:solidFill>
              </a:rPr>
              <a:t>Table1. Difference of verbal prompt between two age groups in segments which did not meet AHA recommendation.  </a:t>
            </a:r>
          </a:p>
        </p:txBody>
      </p:sp>
      <p:sp>
        <p:nvSpPr>
          <p:cNvPr id="34" name="Text Box 6">
            <a:extLst>
              <a:ext uri="{FF2B5EF4-FFF2-40B4-BE49-F238E27FC236}">
                <a16:creationId xmlns="" xmlns:a16="http://schemas.microsoft.com/office/drawing/2014/main" id="{DE72B5D7-71EC-E144-92C1-2729EC4D1C8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513026" y="4370983"/>
            <a:ext cx="8004380" cy="12075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9583" tIns="9791" rIns="19583" bIns="9791"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600" b="1" dirty="0">
                <a:solidFill>
                  <a:schemeClr val="bg2">
                    <a:lumMod val="50000"/>
                  </a:schemeClr>
                </a:solidFill>
              </a:rPr>
              <a:t>Low frequency of verbal prompts to correct chest compression rate/depth during pediatric CPR was described.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600" b="1" dirty="0">
                <a:solidFill>
                  <a:schemeClr val="bg2">
                    <a:lumMod val="50000"/>
                  </a:schemeClr>
                </a:solidFill>
              </a:rPr>
              <a:t>There was no significant difference of frequency of prompts between infant and children age ≥1 </a:t>
            </a:r>
            <a:r>
              <a:rPr lang="en-US" sz="2600" b="1" dirty="0" err="1">
                <a:solidFill>
                  <a:schemeClr val="bg2">
                    <a:lumMod val="50000"/>
                  </a:schemeClr>
                </a:solidFill>
              </a:rPr>
              <a:t>yr</a:t>
            </a:r>
            <a:r>
              <a:rPr lang="en-US" sz="2600" b="1" dirty="0">
                <a:solidFill>
                  <a:schemeClr val="bg2">
                    <a:lumMod val="50000"/>
                  </a:schemeClr>
                </a:solidFill>
              </a:rPr>
              <a:t>, &lt;8 yrs.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sz="2600" b="1" dirty="0">
              <a:solidFill>
                <a:schemeClr val="bg2">
                  <a:lumMod val="50000"/>
                </a:schemeClr>
              </a:solidFill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sz="2600" b="1" dirty="0">
              <a:solidFill>
                <a:srgbClr val="000000"/>
              </a:solidFill>
            </a:endParaRPr>
          </a:p>
        </p:txBody>
      </p:sp>
      <p:sp>
        <p:nvSpPr>
          <p:cNvPr id="36" name="Text Box 1619">
            <a:extLst>
              <a:ext uri="{FF2B5EF4-FFF2-40B4-BE49-F238E27FC236}">
                <a16:creationId xmlns="" xmlns:a16="http://schemas.microsoft.com/office/drawing/2014/main" id="{9E86B6C7-CAC2-C243-9194-E266EEE8FA3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513026" y="11006266"/>
            <a:ext cx="8039098" cy="707234"/>
          </a:xfrm>
          <a:prstGeom prst="rect">
            <a:avLst/>
          </a:prstGeom>
          <a:solidFill>
            <a:srgbClr val="9BBB59">
              <a:lumMod val="50000"/>
            </a:srgbClr>
          </a:solidFill>
          <a:ln>
            <a:noFill/>
          </a:ln>
          <a:extLst/>
        </p:spPr>
        <p:txBody>
          <a:bodyPr lIns="19583" tIns="17731" rIns="19583" bIns="9791"/>
          <a:lstStyle>
            <a:lvl1pPr defTabSz="900113">
              <a:spcBef>
                <a:spcPct val="20000"/>
              </a:spcBef>
              <a:buChar char="•"/>
              <a:defRPr sz="3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 defTabSz="900113">
              <a:spcBef>
                <a:spcPct val="20000"/>
              </a:spcBef>
              <a:buChar char="–"/>
              <a:defRPr sz="27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defTabSz="900113">
              <a:spcBef>
                <a:spcPct val="20000"/>
              </a:spcBef>
              <a:buChar char="•"/>
              <a:defRPr sz="23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defTabSz="900113">
              <a:spcBef>
                <a:spcPct val="20000"/>
              </a:spcBef>
              <a:buChar char="–"/>
              <a:defRPr sz="19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defTabSz="900113">
              <a:spcBef>
                <a:spcPct val="20000"/>
              </a:spcBef>
              <a:buChar char="»"/>
              <a:defRPr sz="19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defTabSz="9001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9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defTabSz="9001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9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defTabSz="9001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9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defTabSz="9001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9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marL="0" marR="0" lvl="0" indent="0" algn="ctr" defTabSz="900113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en-US" sz="3600" b="1" kern="0" dirty="0">
                <a:solidFill>
                  <a:prstClr val="white"/>
                </a:solidFill>
              </a:rPr>
              <a:t>Future Directions</a:t>
            </a:r>
            <a:endParaRPr kumimoji="0" lang="en-US" altLang="en-US" sz="3600" b="1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charset="0"/>
              <a:ea typeface="ＭＳ Ｐゴシック" charset="-128"/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="" xmlns:a16="http://schemas.microsoft.com/office/drawing/2014/main" id="{27866D58-ADE1-5D46-BC62-F0AA6428592E}"/>
              </a:ext>
            </a:extLst>
          </p:cNvPr>
          <p:cNvSpPr txBox="1"/>
          <p:nvPr/>
        </p:nvSpPr>
        <p:spPr>
          <a:xfrm>
            <a:off x="24478308" y="7966873"/>
            <a:ext cx="8004380" cy="24929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2600" b="1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Small sample size.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2600" b="1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Frequency of verbal prompt was based on segments and duration of each segment was not considered.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2600" b="1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Compression rate/depth were average of each segment and not at the time of verbal prompt.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="" xmlns:a16="http://schemas.microsoft.com/office/drawing/2014/main" id="{6B0F3B4D-EF0E-8F40-B434-22581D5ACC50}"/>
              </a:ext>
            </a:extLst>
          </p:cNvPr>
          <p:cNvSpPr txBox="1"/>
          <p:nvPr/>
        </p:nvSpPr>
        <p:spPr>
          <a:xfrm>
            <a:off x="17970949" y="4503738"/>
            <a:ext cx="5825634" cy="4924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600" dirty="0">
                <a:solidFill>
                  <a:srgbClr val="000000"/>
                </a:solidFill>
              </a:rPr>
              <a:t>Figure 2. Provider who gave prompts 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="" xmlns:a16="http://schemas.microsoft.com/office/drawing/2014/main" id="{3AF50032-4207-3544-9E0E-C609D14336BD}"/>
              </a:ext>
            </a:extLst>
          </p:cNvPr>
          <p:cNvSpPr txBox="1"/>
          <p:nvPr/>
        </p:nvSpPr>
        <p:spPr>
          <a:xfrm>
            <a:off x="12591192" y="9095470"/>
            <a:ext cx="3542187" cy="1692771"/>
          </a:xfrm>
          <a:prstGeom prst="rect">
            <a:avLst/>
          </a:prstGeom>
          <a:noFill/>
          <a:ln>
            <a:solidFill>
              <a:schemeClr val="accent6"/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en-US" sz="2600" dirty="0">
                <a:solidFill>
                  <a:srgbClr val="000000"/>
                </a:solidFill>
              </a:rPr>
              <a:t>Segment not meeting </a:t>
            </a:r>
          </a:p>
          <a:p>
            <a:pPr algn="ctr"/>
            <a:r>
              <a:rPr lang="en-US" sz="2600" dirty="0">
                <a:solidFill>
                  <a:srgbClr val="000000"/>
                </a:solidFill>
              </a:rPr>
              <a:t>AHA recommendation</a:t>
            </a:r>
          </a:p>
          <a:p>
            <a:pPr algn="ctr"/>
            <a:r>
              <a:rPr lang="en-US" sz="2600" dirty="0">
                <a:solidFill>
                  <a:srgbClr val="000000"/>
                </a:solidFill>
              </a:rPr>
              <a:t>Rate: 29/57 (51%)</a:t>
            </a:r>
          </a:p>
          <a:p>
            <a:pPr algn="ctr"/>
            <a:r>
              <a:rPr lang="en-US" sz="2600" dirty="0">
                <a:solidFill>
                  <a:srgbClr val="000000"/>
                </a:solidFill>
              </a:rPr>
              <a:t>Depth: 51/57 (89%)</a:t>
            </a:r>
          </a:p>
        </p:txBody>
      </p:sp>
      <p:cxnSp>
        <p:nvCxnSpPr>
          <p:cNvPr id="45" name="Straight Connector 44">
            <a:extLst>
              <a:ext uri="{FF2B5EF4-FFF2-40B4-BE49-F238E27FC236}">
                <a16:creationId xmlns="" xmlns:a16="http://schemas.microsoft.com/office/drawing/2014/main" id="{E06E7D61-5D96-D54C-AA2D-F028C34F9F77}"/>
              </a:ext>
            </a:extLst>
          </p:cNvPr>
          <p:cNvCxnSpPr>
            <a:cxnSpLocks/>
          </p:cNvCxnSpPr>
          <p:nvPr/>
        </p:nvCxnSpPr>
        <p:spPr bwMode="auto">
          <a:xfrm>
            <a:off x="13845167" y="8395863"/>
            <a:ext cx="0" cy="695641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accent6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46" name="TextBox 45">
            <a:extLst>
              <a:ext uri="{FF2B5EF4-FFF2-40B4-BE49-F238E27FC236}">
                <a16:creationId xmlns="" xmlns:a16="http://schemas.microsoft.com/office/drawing/2014/main" id="{7D82F7B2-20E0-4A4B-A198-27B39DFD61F8}"/>
              </a:ext>
            </a:extLst>
          </p:cNvPr>
          <p:cNvSpPr txBox="1"/>
          <p:nvPr/>
        </p:nvSpPr>
        <p:spPr>
          <a:xfrm>
            <a:off x="8886661" y="4503738"/>
            <a:ext cx="1502334" cy="4924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600" dirty="0">
                <a:solidFill>
                  <a:srgbClr val="000000"/>
                </a:solidFill>
              </a:rPr>
              <a:t>Figure1. </a:t>
            </a:r>
          </a:p>
        </p:txBody>
      </p:sp>
      <p:graphicFrame>
        <p:nvGraphicFramePr>
          <p:cNvPr id="47" name="Table 46">
            <a:extLst>
              <a:ext uri="{FF2B5EF4-FFF2-40B4-BE49-F238E27FC236}">
                <a16:creationId xmlns="" xmlns:a16="http://schemas.microsoft.com/office/drawing/2014/main" id="{B009A723-77C4-4D43-9A9C-17676FC2D18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05508866"/>
              </p:ext>
            </p:extLst>
          </p:nvPr>
        </p:nvGraphicFramePr>
        <p:xfrm>
          <a:off x="10565956" y="11909595"/>
          <a:ext cx="11134846" cy="4114800"/>
        </p:xfrm>
        <a:graphic>
          <a:graphicData uri="http://schemas.openxmlformats.org/drawingml/2006/table">
            <a:tbl>
              <a:tblPr firstRow="1" bandRow="1"/>
              <a:tblGrid>
                <a:gridCol w="4155202">
                  <a:extLst>
                    <a:ext uri="{9D8B030D-6E8A-4147-A177-3AD203B41FA5}">
                      <a16:colId xmlns="" xmlns:a16="http://schemas.microsoft.com/office/drawing/2014/main" val="3565574607"/>
                    </a:ext>
                  </a:extLst>
                </a:gridCol>
                <a:gridCol w="2445537">
                  <a:extLst>
                    <a:ext uri="{9D8B030D-6E8A-4147-A177-3AD203B41FA5}">
                      <a16:colId xmlns="" xmlns:a16="http://schemas.microsoft.com/office/drawing/2014/main" val="177151397"/>
                    </a:ext>
                  </a:extLst>
                </a:gridCol>
                <a:gridCol w="3094651">
                  <a:extLst>
                    <a:ext uri="{9D8B030D-6E8A-4147-A177-3AD203B41FA5}">
                      <a16:colId xmlns="" xmlns:a16="http://schemas.microsoft.com/office/drawing/2014/main" val="4205187016"/>
                    </a:ext>
                  </a:extLst>
                </a:gridCol>
                <a:gridCol w="1439456">
                  <a:extLst>
                    <a:ext uri="{9D8B030D-6E8A-4147-A177-3AD203B41FA5}">
                      <a16:colId xmlns="" xmlns:a16="http://schemas.microsoft.com/office/drawing/2014/main" val="175735809"/>
                    </a:ext>
                  </a:extLst>
                </a:gridCol>
              </a:tblGrid>
              <a:tr h="395204"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Verbal Prompt</a:t>
                      </a:r>
                    </a:p>
                  </a:txBody>
                  <a:tcPr>
                    <a:lnL w="12700" cmpd="sng">
                      <a:noFill/>
                      <a:prstDash val="soli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  <a:prstDash val="soli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Age &lt; 1 </a:t>
                      </a:r>
                      <a:r>
                        <a:rPr lang="en-US" sz="2400" b="0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yr</a:t>
                      </a:r>
                      <a:endParaRPr lang="en-US" sz="24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  <a:prstDash val="soli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Age ≥ 1 </a:t>
                      </a:r>
                      <a:r>
                        <a:rPr lang="en-US" sz="2400" b="0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yr</a:t>
                      </a:r>
                      <a:r>
                        <a:rPr lang="en-US" sz="24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&lt;8 </a:t>
                      </a:r>
                      <a:r>
                        <a:rPr lang="en-US" sz="2400" b="0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yrs</a:t>
                      </a:r>
                      <a:endParaRPr lang="en-US" sz="24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  <a:prstDash val="soli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="0" i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  <a:prstDash val="soli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2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604464838"/>
                  </a:ext>
                </a:extLst>
              </a:tr>
              <a:tr h="228698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en-US" sz="2400" b="1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 Correct Rate</a:t>
                      </a:r>
                    </a:p>
                  </a:txBody>
                  <a:tcPr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en-US" sz="2400" b="0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n=78</a:t>
                      </a:r>
                    </a:p>
                  </a:txBody>
                  <a:tcPr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en-US" sz="2400" b="0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n=29</a:t>
                      </a:r>
                    </a:p>
                  </a:txBody>
                  <a:tcPr>
                    <a:lnL w="12700" cmpd="sng">
                      <a:noFill/>
                      <a:prstDash val="soli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0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0.07</a:t>
                      </a:r>
                    </a:p>
                  </a:txBody>
                  <a:tcPr>
                    <a:lnL w="12700" cmpd="sng">
                      <a:noFill/>
                      <a:prstDash val="soli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952372105"/>
                  </a:ext>
                </a:extLst>
              </a:tr>
              <a:tr h="228698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r>
                        <a:rPr lang="en-US" sz="2400" b="0" dirty="0">
                          <a:solidFill>
                            <a:schemeClr val="bg2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Given Appropriately</a:t>
                      </a:r>
                    </a:p>
                  </a:txBody>
                  <a:tcPr>
                    <a:lnL w="12700" cmpd="sng">
                      <a:noFill/>
                      <a:prstDash val="soli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en-US" sz="2400" dirty="0">
                          <a:solidFill>
                            <a:schemeClr val="bg2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 (5%)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en-US" sz="2400" dirty="0">
                          <a:solidFill>
                            <a:schemeClr val="bg2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 (17%)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400" dirty="0">
                        <a:solidFill>
                          <a:schemeClr val="bg2">
                            <a:lumMod val="5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4036888602"/>
                  </a:ext>
                </a:extLst>
              </a:tr>
              <a:tr h="228698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r>
                        <a:rPr lang="en-US" sz="2400" b="0" dirty="0">
                          <a:solidFill>
                            <a:schemeClr val="bg2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Not given</a:t>
                      </a:r>
                    </a:p>
                  </a:txBody>
                  <a:tcPr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en-US" sz="2400" dirty="0">
                          <a:solidFill>
                            <a:schemeClr val="bg2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70 (90%)</a:t>
                      </a:r>
                    </a:p>
                  </a:txBody>
                  <a:tcPr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en-US" sz="2400" dirty="0">
                          <a:solidFill>
                            <a:schemeClr val="bg2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21 (72%)</a:t>
                      </a:r>
                    </a:p>
                  </a:txBody>
                  <a:tcPr>
                    <a:lnL w="12700" cmpd="sng">
                      <a:noFill/>
                      <a:prstDash val="soli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400" dirty="0">
                        <a:solidFill>
                          <a:schemeClr val="bg2">
                            <a:lumMod val="5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  <a:prstDash val="soli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470142685"/>
                  </a:ext>
                </a:extLst>
              </a:tr>
              <a:tr h="385188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r>
                        <a:rPr lang="en-US" sz="2400" b="0" dirty="0">
                          <a:solidFill>
                            <a:schemeClr val="bg2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Appropriateness unknown</a:t>
                      </a:r>
                    </a:p>
                  </a:txBody>
                  <a:tcPr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en-US" sz="2400" dirty="0">
                          <a:solidFill>
                            <a:schemeClr val="bg2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 (5%)</a:t>
                      </a:r>
                    </a:p>
                  </a:txBody>
                  <a:tcPr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en-US" sz="2400" dirty="0">
                          <a:solidFill>
                            <a:schemeClr val="bg2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 (10%)</a:t>
                      </a:r>
                    </a:p>
                  </a:txBody>
                  <a:tcPr>
                    <a:lnL w="12700" cmpd="sng">
                      <a:noFill/>
                      <a:prstDash val="soli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  <a:prstDash val="soli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400" dirty="0">
                        <a:solidFill>
                          <a:schemeClr val="bg2">
                            <a:lumMod val="5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  <a:prstDash val="soli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265682081"/>
                  </a:ext>
                </a:extLst>
              </a:tr>
              <a:tr h="228698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="1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 Correct Depth</a:t>
                      </a:r>
                    </a:p>
                  </a:txBody>
                  <a:tcPr>
                    <a:lnL w="12700" cmpd="sng">
                      <a:noFill/>
                      <a:prstDash val="soli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  <a:prstDash val="soli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0" dirty="0">
                          <a:solidFill>
                            <a:schemeClr val="bg2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n=109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  <a:prstDash val="soli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0" dirty="0">
                          <a:solidFill>
                            <a:schemeClr val="bg2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n=51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  <a:prstDash val="soli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0" dirty="0">
                          <a:solidFill>
                            <a:schemeClr val="bg2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0.70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914527155"/>
                  </a:ext>
                </a:extLst>
              </a:tr>
              <a:tr h="228698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="0" dirty="0">
                          <a:solidFill>
                            <a:schemeClr val="bg2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Given Appropriately</a:t>
                      </a:r>
                    </a:p>
                  </a:txBody>
                  <a:tcPr>
                    <a:lnL w="12700" cmpd="sng">
                      <a:noFill/>
                      <a:prstDash val="soli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  <a:prstDash val="soli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dirty="0">
                          <a:solidFill>
                            <a:schemeClr val="bg2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 (9%)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  <a:prstDash val="soli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dirty="0">
                          <a:solidFill>
                            <a:schemeClr val="bg2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 (12%)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  <a:prstDash val="soli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2400" dirty="0">
                        <a:solidFill>
                          <a:schemeClr val="bg2">
                            <a:lumMod val="5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638170940"/>
                  </a:ext>
                </a:extLst>
              </a:tr>
              <a:tr h="228698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="0" dirty="0">
                          <a:solidFill>
                            <a:schemeClr val="bg2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Not given</a:t>
                      </a:r>
                    </a:p>
                  </a:txBody>
                  <a:tcPr>
                    <a:lnL w="12700" cmpd="sng">
                      <a:noFill/>
                      <a:prstDash val="soli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  <a:prstDash val="soli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dirty="0">
                          <a:solidFill>
                            <a:schemeClr val="bg2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98 (90%)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  <a:prstDash val="soli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dirty="0">
                          <a:solidFill>
                            <a:schemeClr val="bg2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45 (88%)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  <a:prstDash val="soli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2400" dirty="0">
                        <a:solidFill>
                          <a:schemeClr val="bg2">
                            <a:lumMod val="5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605841870"/>
                  </a:ext>
                </a:extLst>
              </a:tr>
              <a:tr h="228698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="0" dirty="0">
                          <a:solidFill>
                            <a:schemeClr val="bg2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Appropriateness unknown</a:t>
                      </a:r>
                    </a:p>
                  </a:txBody>
                  <a:tcPr>
                    <a:lnL w="12700" cmpd="sng">
                      <a:noFill/>
                      <a:prstDash val="soli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dirty="0">
                          <a:solidFill>
                            <a:schemeClr val="bg2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(1%)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dirty="0">
                          <a:solidFill>
                            <a:schemeClr val="bg2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 (0%)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2400" dirty="0">
                        <a:solidFill>
                          <a:schemeClr val="bg2">
                            <a:lumMod val="5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11626478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name="Default Design">
  <a:themeElements>
    <a:clrScheme name="Default Design 8">
      <a:dk1>
        <a:srgbClr val="003366"/>
      </a:dk1>
      <a:lt1>
        <a:srgbClr val="FFFFFF"/>
      </a:lt1>
      <a:dk2>
        <a:srgbClr val="000099"/>
      </a:dk2>
      <a:lt2>
        <a:srgbClr val="CCFFFF"/>
      </a:lt2>
      <a:accent1>
        <a:srgbClr val="3366CC"/>
      </a:accent1>
      <a:accent2>
        <a:srgbClr val="00B000"/>
      </a:accent2>
      <a:accent3>
        <a:srgbClr val="AAAACA"/>
      </a:accent3>
      <a:accent4>
        <a:srgbClr val="DADADA"/>
      </a:accent4>
      <a:accent5>
        <a:srgbClr val="ADB8E2"/>
      </a:accent5>
      <a:accent6>
        <a:srgbClr val="009F00"/>
      </a:accent6>
      <a:hlink>
        <a:srgbClr val="66CCFF"/>
      </a:hlink>
      <a:folHlink>
        <a:srgbClr val="FFE701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2820988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5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2820988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5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6408</TotalTime>
  <Words>599</Words>
  <Application>Microsoft Macintosh PowerPoint</Application>
  <PresentationFormat>Custom</PresentationFormat>
  <Paragraphs>89</Paragraphs>
  <Slides>1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Default Design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CCM poster format</dc:title>
  <dc:subject>3x6' poster  610-626-2364</dc:subject>
  <dc:creator>slidemaker@aol.com</dc:creator>
  <cp:lastModifiedBy>CHOP</cp:lastModifiedBy>
  <cp:revision>677</cp:revision>
  <dcterms:created xsi:type="dcterms:W3CDTF">2006-01-30T21:11:15Z</dcterms:created>
  <dcterms:modified xsi:type="dcterms:W3CDTF">2018-11-15T22:51:49Z</dcterms:modified>
</cp:coreProperties>
</file>