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  <Override PartName="/ppt/charts/colors3.xml" ContentType="application/vnd.ms-office.chartcolorstyle+xml"/>
  <Override PartName="/ppt/charts/style3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2918400" cy="16459200"/>
  <p:notesSz cx="9144000" cy="6858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5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5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5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5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5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5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5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5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5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5184">
          <p15:clr>
            <a:srgbClr val="A4A3A4"/>
          </p15:clr>
        </p15:guide>
        <p15:guide id="2" pos="1036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adkarni" initials="n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99"/>
    <a:srgbClr val="000080"/>
    <a:srgbClr val="E8EAF6"/>
    <a:srgbClr val="FFFF80"/>
    <a:srgbClr val="A50021"/>
    <a:srgbClr val="BFBFBF"/>
    <a:srgbClr val="1F7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 autoAdjust="0"/>
    <p:restoredTop sz="98944" autoAdjust="0"/>
  </p:normalViewPr>
  <p:slideViewPr>
    <p:cSldViewPr snapToGrid="0">
      <p:cViewPr>
        <p:scale>
          <a:sx n="33" d="100"/>
          <a:sy n="33" d="100"/>
        </p:scale>
        <p:origin x="-576" y="-42"/>
      </p:cViewPr>
      <p:guideLst>
        <p:guide orient="horz" pos="5184"/>
        <p:guide pos="10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1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Relationship Id="rId5" Type="http://schemas.microsoft.com/office/2011/relationships/chartStyle" Target="style1.xml"/><Relationship Id="rId4" Type="http://schemas.microsoft.com/office/2011/relationships/chartColorStyle" Target="colors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2.xml"/><Relationship Id="rId5" Type="http://schemas.microsoft.com/office/2011/relationships/chartStyle" Target="style2.xml"/><Relationship Id="rId4" Type="http://schemas.microsoft.com/office/2011/relationships/chartColorStyle" Target="colors2.xm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openxmlformats.org/officeDocument/2006/relationships/oleObject" Target="../embeddings/oleObject3.bin"/><Relationship Id="rId1" Type="http://schemas.openxmlformats.org/officeDocument/2006/relationships/themeOverride" Target="../theme/themeOverride3.xml"/><Relationship Id="rId4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Infant CC Rate vs Depth</a:t>
            </a:r>
          </a:p>
        </c:rich>
      </c:tx>
      <c:layout>
        <c:manualLayout>
          <c:xMode val="edge"/>
          <c:yMode val="edge"/>
          <c:x val="0.32526212333295157"/>
          <c:y val="2.7400808745136212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4961666488268632"/>
          <c:y val="0.11678307813182288"/>
          <c:w val="0.81152451046578578"/>
          <c:h val="0.71237214118021019"/>
        </c:manualLayout>
      </c:layout>
      <c:scatterChart>
        <c:scatterStyle val="lineMarker"/>
        <c:varyColors val="0"/>
        <c:ser>
          <c:idx val="0"/>
          <c:order val="0"/>
          <c:tx>
            <c:strRef>
              <c:f>'infant depth'!$AN$1</c:f>
              <c:strCache>
                <c:ptCount val="1"/>
                <c:pt idx="0">
                  <c:v>Average Compression Depth: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noFill/>
              </a:ln>
              <a:effectLst/>
            </c:spPr>
          </c:marker>
          <c:xVal>
            <c:numRef>
              <c:f>'infant depth'!$AM$2:$AM$702</c:f>
              <c:numCache>
                <c:formatCode>General</c:formatCode>
                <c:ptCount val="701"/>
                <c:pt idx="3">
                  <c:v>120</c:v>
                </c:pt>
                <c:pt idx="4">
                  <c:v>120</c:v>
                </c:pt>
                <c:pt idx="5">
                  <c:v>124</c:v>
                </c:pt>
                <c:pt idx="21">
                  <c:v>114</c:v>
                </c:pt>
                <c:pt idx="22">
                  <c:v>60</c:v>
                </c:pt>
                <c:pt idx="23">
                  <c:v>70</c:v>
                </c:pt>
                <c:pt idx="24">
                  <c:v>137</c:v>
                </c:pt>
                <c:pt idx="25">
                  <c:v>125.89</c:v>
                </c:pt>
                <c:pt idx="26">
                  <c:v>121.36</c:v>
                </c:pt>
                <c:pt idx="27">
                  <c:v>80.3</c:v>
                </c:pt>
                <c:pt idx="28">
                  <c:v>69.44</c:v>
                </c:pt>
                <c:pt idx="29">
                  <c:v>125</c:v>
                </c:pt>
                <c:pt idx="46">
                  <c:v>124.56</c:v>
                </c:pt>
                <c:pt idx="48">
                  <c:v>131</c:v>
                </c:pt>
                <c:pt idx="49">
                  <c:v>132</c:v>
                </c:pt>
                <c:pt idx="50">
                  <c:v>131.35</c:v>
                </c:pt>
                <c:pt idx="51">
                  <c:v>127.87</c:v>
                </c:pt>
                <c:pt idx="52">
                  <c:v>131</c:v>
                </c:pt>
                <c:pt idx="53">
                  <c:v>134</c:v>
                </c:pt>
                <c:pt idx="54">
                  <c:v>132.76</c:v>
                </c:pt>
                <c:pt idx="55">
                  <c:v>136.44999999999999</c:v>
                </c:pt>
                <c:pt idx="56">
                  <c:v>129.82</c:v>
                </c:pt>
                <c:pt idx="57">
                  <c:v>131.11000000000001</c:v>
                </c:pt>
                <c:pt idx="58">
                  <c:v>134.76</c:v>
                </c:pt>
                <c:pt idx="59">
                  <c:v>126.78</c:v>
                </c:pt>
                <c:pt idx="112">
                  <c:v>53.77</c:v>
                </c:pt>
                <c:pt idx="113">
                  <c:v>90.29</c:v>
                </c:pt>
                <c:pt idx="149">
                  <c:v>112.55</c:v>
                </c:pt>
                <c:pt idx="150">
                  <c:v>115.1</c:v>
                </c:pt>
                <c:pt idx="151">
                  <c:v>112.7</c:v>
                </c:pt>
                <c:pt idx="152">
                  <c:v>109.04</c:v>
                </c:pt>
                <c:pt idx="153">
                  <c:v>117.18</c:v>
                </c:pt>
                <c:pt idx="190">
                  <c:v>95.82</c:v>
                </c:pt>
                <c:pt idx="213">
                  <c:v>131.78749999999999</c:v>
                </c:pt>
                <c:pt idx="214">
                  <c:v>132.20269999999999</c:v>
                </c:pt>
                <c:pt idx="215">
                  <c:v>130.58019999999999</c:v>
                </c:pt>
                <c:pt idx="216">
                  <c:v>126.2727</c:v>
                </c:pt>
                <c:pt idx="217">
                  <c:v>129.03899999999999</c:v>
                </c:pt>
                <c:pt idx="218">
                  <c:v>130.82759999999999</c:v>
                </c:pt>
                <c:pt idx="219">
                  <c:v>134</c:v>
                </c:pt>
                <c:pt idx="220">
                  <c:v>131.4588</c:v>
                </c:pt>
                <c:pt idx="221">
                  <c:v>136.48249999999999</c:v>
                </c:pt>
                <c:pt idx="222">
                  <c:v>135.2747</c:v>
                </c:pt>
                <c:pt idx="223">
                  <c:v>128.4479</c:v>
                </c:pt>
                <c:pt idx="224">
                  <c:v>137.05609999999999</c:v>
                </c:pt>
                <c:pt idx="225">
                  <c:v>146.90479999999999</c:v>
                </c:pt>
                <c:pt idx="226">
                  <c:v>135.5393</c:v>
                </c:pt>
                <c:pt idx="227">
                  <c:v>132.2833</c:v>
                </c:pt>
                <c:pt idx="228">
                  <c:v>133.78819999999999</c:v>
                </c:pt>
                <c:pt idx="229">
                  <c:v>116.5385</c:v>
                </c:pt>
                <c:pt idx="235">
                  <c:v>131.27000000000001</c:v>
                </c:pt>
                <c:pt idx="236">
                  <c:v>116.77</c:v>
                </c:pt>
                <c:pt idx="237">
                  <c:v>136.41</c:v>
                </c:pt>
                <c:pt idx="238">
                  <c:v>123.81</c:v>
                </c:pt>
                <c:pt idx="239">
                  <c:v>124.5</c:v>
                </c:pt>
                <c:pt idx="240">
                  <c:v>130.38999999999999</c:v>
                </c:pt>
                <c:pt idx="241">
                  <c:v>129.4</c:v>
                </c:pt>
                <c:pt idx="294">
                  <c:v>126.63</c:v>
                </c:pt>
                <c:pt idx="295">
                  <c:v>133.97999999999999</c:v>
                </c:pt>
                <c:pt idx="296">
                  <c:v>115.83</c:v>
                </c:pt>
                <c:pt idx="297">
                  <c:v>129.41999999999999</c:v>
                </c:pt>
                <c:pt idx="298">
                  <c:v>113.76</c:v>
                </c:pt>
                <c:pt idx="299">
                  <c:v>75.349999999999994</c:v>
                </c:pt>
                <c:pt idx="300">
                  <c:v>130.21</c:v>
                </c:pt>
                <c:pt idx="301">
                  <c:v>136.52000000000001</c:v>
                </c:pt>
                <c:pt idx="302">
                  <c:v>121.41</c:v>
                </c:pt>
                <c:pt idx="330">
                  <c:v>131.19</c:v>
                </c:pt>
                <c:pt idx="332">
                  <c:v>130.11000000000001</c:v>
                </c:pt>
                <c:pt idx="333">
                  <c:v>128.63</c:v>
                </c:pt>
                <c:pt idx="334">
                  <c:v>100.2</c:v>
                </c:pt>
                <c:pt idx="335">
                  <c:v>131.85</c:v>
                </c:pt>
                <c:pt idx="336">
                  <c:v>110.49</c:v>
                </c:pt>
                <c:pt idx="337">
                  <c:v>120.03</c:v>
                </c:pt>
                <c:pt idx="338">
                  <c:v>115.29</c:v>
                </c:pt>
                <c:pt idx="339">
                  <c:v>108.1</c:v>
                </c:pt>
                <c:pt idx="340">
                  <c:v>125.28</c:v>
                </c:pt>
                <c:pt idx="405">
                  <c:v>120.54</c:v>
                </c:pt>
                <c:pt idx="406">
                  <c:v>117.46</c:v>
                </c:pt>
                <c:pt idx="407">
                  <c:v>74.33</c:v>
                </c:pt>
                <c:pt idx="408">
                  <c:v>104.36</c:v>
                </c:pt>
                <c:pt idx="409">
                  <c:v>110.11</c:v>
                </c:pt>
                <c:pt idx="410">
                  <c:v>116.32</c:v>
                </c:pt>
                <c:pt idx="411">
                  <c:v>104.15</c:v>
                </c:pt>
                <c:pt idx="412">
                  <c:v>102.84</c:v>
                </c:pt>
                <c:pt idx="413">
                  <c:v>100.15</c:v>
                </c:pt>
                <c:pt idx="414">
                  <c:v>107.25</c:v>
                </c:pt>
                <c:pt idx="415">
                  <c:v>110.14</c:v>
                </c:pt>
                <c:pt idx="416">
                  <c:v>105.06</c:v>
                </c:pt>
                <c:pt idx="417">
                  <c:v>103.37</c:v>
                </c:pt>
                <c:pt idx="418">
                  <c:v>103.14</c:v>
                </c:pt>
                <c:pt idx="419">
                  <c:v>133.44</c:v>
                </c:pt>
                <c:pt idx="420">
                  <c:v>109.97</c:v>
                </c:pt>
                <c:pt idx="421">
                  <c:v>123.57</c:v>
                </c:pt>
                <c:pt idx="422">
                  <c:v>121.84</c:v>
                </c:pt>
                <c:pt idx="423">
                  <c:v>96.29</c:v>
                </c:pt>
                <c:pt idx="424">
                  <c:v>107.23</c:v>
                </c:pt>
                <c:pt idx="461">
                  <c:v>91</c:v>
                </c:pt>
                <c:pt idx="462">
                  <c:v>101</c:v>
                </c:pt>
                <c:pt idx="466">
                  <c:v>102.77</c:v>
                </c:pt>
                <c:pt idx="467">
                  <c:v>120.11</c:v>
                </c:pt>
                <c:pt idx="468">
                  <c:v>95.91</c:v>
                </c:pt>
                <c:pt idx="650">
                  <c:v>122.36</c:v>
                </c:pt>
                <c:pt idx="651">
                  <c:v>85.83</c:v>
                </c:pt>
                <c:pt idx="652">
                  <c:v>128.63999999999999</c:v>
                </c:pt>
                <c:pt idx="653">
                  <c:v>129.88999999999999</c:v>
                </c:pt>
                <c:pt idx="654">
                  <c:v>122.36</c:v>
                </c:pt>
                <c:pt idx="675">
                  <c:v>108.29</c:v>
                </c:pt>
                <c:pt idx="677">
                  <c:v>127.07</c:v>
                </c:pt>
                <c:pt idx="679">
                  <c:v>121.41</c:v>
                </c:pt>
              </c:numCache>
            </c:numRef>
          </c:xVal>
          <c:yVal>
            <c:numRef>
              <c:f>'infant depth'!$AN$2:$AN$702</c:f>
              <c:numCache>
                <c:formatCode>General</c:formatCode>
                <c:ptCount val="701"/>
                <c:pt idx="3">
                  <c:v>2.4900000000000002</c:v>
                </c:pt>
                <c:pt idx="4">
                  <c:v>2.35</c:v>
                </c:pt>
                <c:pt idx="5">
                  <c:v>2.88</c:v>
                </c:pt>
                <c:pt idx="21">
                  <c:v>1.7</c:v>
                </c:pt>
                <c:pt idx="22">
                  <c:v>1.5</c:v>
                </c:pt>
                <c:pt idx="23">
                  <c:v>1.75</c:v>
                </c:pt>
                <c:pt idx="24">
                  <c:v>2</c:v>
                </c:pt>
                <c:pt idx="25">
                  <c:v>1.73</c:v>
                </c:pt>
                <c:pt idx="26">
                  <c:v>1.7</c:v>
                </c:pt>
                <c:pt idx="27">
                  <c:v>1.5</c:v>
                </c:pt>
                <c:pt idx="28">
                  <c:v>2</c:v>
                </c:pt>
                <c:pt idx="29">
                  <c:v>3</c:v>
                </c:pt>
                <c:pt idx="46">
                  <c:v>1.1299999999999999</c:v>
                </c:pt>
                <c:pt idx="48">
                  <c:v>1</c:v>
                </c:pt>
                <c:pt idx="49">
                  <c:v>1</c:v>
                </c:pt>
                <c:pt idx="50">
                  <c:v>1.1599999999999999</c:v>
                </c:pt>
                <c:pt idx="51">
                  <c:v>1</c:v>
                </c:pt>
                <c:pt idx="52">
                  <c:v>1.1599999999999999</c:v>
                </c:pt>
                <c:pt idx="53">
                  <c:v>1.0900000000000001</c:v>
                </c:pt>
                <c:pt idx="54">
                  <c:v>1</c:v>
                </c:pt>
                <c:pt idx="55">
                  <c:v>1.03</c:v>
                </c:pt>
                <c:pt idx="56">
                  <c:v>1</c:v>
                </c:pt>
                <c:pt idx="57">
                  <c:v>1.23</c:v>
                </c:pt>
                <c:pt idx="58">
                  <c:v>1.04</c:v>
                </c:pt>
                <c:pt idx="59">
                  <c:v>1.1499999999999999</c:v>
                </c:pt>
                <c:pt idx="112">
                  <c:v>0.89</c:v>
                </c:pt>
                <c:pt idx="113">
                  <c:v>0.96</c:v>
                </c:pt>
                <c:pt idx="149">
                  <c:v>0.86</c:v>
                </c:pt>
                <c:pt idx="150">
                  <c:v>0.82</c:v>
                </c:pt>
                <c:pt idx="151">
                  <c:v>1.07</c:v>
                </c:pt>
                <c:pt idx="152">
                  <c:v>1.0900000000000001</c:v>
                </c:pt>
                <c:pt idx="153">
                  <c:v>0.84</c:v>
                </c:pt>
                <c:pt idx="190">
                  <c:v>1</c:v>
                </c:pt>
                <c:pt idx="213">
                  <c:v>1.0052140000000001</c:v>
                </c:pt>
                <c:pt idx="214">
                  <c:v>0.95418899999999995</c:v>
                </c:pt>
                <c:pt idx="215">
                  <c:v>0.86118499999999998</c:v>
                </c:pt>
                <c:pt idx="216">
                  <c:v>0.94806800000000002</c:v>
                </c:pt>
                <c:pt idx="217">
                  <c:v>0.85463599999999995</c:v>
                </c:pt>
                <c:pt idx="218">
                  <c:v>0.82977000000000001</c:v>
                </c:pt>
                <c:pt idx="219">
                  <c:v>1.0897049999999999</c:v>
                </c:pt>
                <c:pt idx="220">
                  <c:v>1.0488059999999999</c:v>
                </c:pt>
                <c:pt idx="221">
                  <c:v>0.79503500000000005</c:v>
                </c:pt>
                <c:pt idx="222">
                  <c:v>1.0676699999999999</c:v>
                </c:pt>
                <c:pt idx="223">
                  <c:v>1.1493439999999999</c:v>
                </c:pt>
                <c:pt idx="224">
                  <c:v>0.88283199999999995</c:v>
                </c:pt>
                <c:pt idx="225">
                  <c:v>0.88552399999999998</c:v>
                </c:pt>
                <c:pt idx="226">
                  <c:v>1.0556399999999999</c:v>
                </c:pt>
                <c:pt idx="227">
                  <c:v>1.22685</c:v>
                </c:pt>
                <c:pt idx="228">
                  <c:v>0.96656500000000001</c:v>
                </c:pt>
                <c:pt idx="229">
                  <c:v>1.2031540000000001</c:v>
                </c:pt>
                <c:pt idx="235">
                  <c:v>1.56</c:v>
                </c:pt>
                <c:pt idx="236">
                  <c:v>2.69</c:v>
                </c:pt>
                <c:pt idx="237">
                  <c:v>2.1</c:v>
                </c:pt>
                <c:pt idx="238">
                  <c:v>1.69</c:v>
                </c:pt>
                <c:pt idx="239">
                  <c:v>2.29</c:v>
                </c:pt>
                <c:pt idx="240">
                  <c:v>2.17</c:v>
                </c:pt>
                <c:pt idx="241">
                  <c:v>2.17</c:v>
                </c:pt>
                <c:pt idx="294">
                  <c:v>0.63</c:v>
                </c:pt>
                <c:pt idx="295">
                  <c:v>0.88</c:v>
                </c:pt>
                <c:pt idx="296">
                  <c:v>0.57999999999999996</c:v>
                </c:pt>
                <c:pt idx="297">
                  <c:v>0.85</c:v>
                </c:pt>
                <c:pt idx="298">
                  <c:v>0.65</c:v>
                </c:pt>
                <c:pt idx="299">
                  <c:v>0.67</c:v>
                </c:pt>
                <c:pt idx="300">
                  <c:v>0.92</c:v>
                </c:pt>
                <c:pt idx="301">
                  <c:v>0.98</c:v>
                </c:pt>
                <c:pt idx="302">
                  <c:v>0.66</c:v>
                </c:pt>
                <c:pt idx="330">
                  <c:v>0.85</c:v>
                </c:pt>
                <c:pt idx="332">
                  <c:v>0.71</c:v>
                </c:pt>
                <c:pt idx="333">
                  <c:v>0.75</c:v>
                </c:pt>
                <c:pt idx="334">
                  <c:v>0.9</c:v>
                </c:pt>
                <c:pt idx="335">
                  <c:v>0.79</c:v>
                </c:pt>
                <c:pt idx="336">
                  <c:v>1.02</c:v>
                </c:pt>
                <c:pt idx="337">
                  <c:v>0.91</c:v>
                </c:pt>
                <c:pt idx="338">
                  <c:v>0.73</c:v>
                </c:pt>
                <c:pt idx="339">
                  <c:v>1.26</c:v>
                </c:pt>
                <c:pt idx="340">
                  <c:v>0.73</c:v>
                </c:pt>
                <c:pt idx="405">
                  <c:v>0.93</c:v>
                </c:pt>
                <c:pt idx="406">
                  <c:v>1.1299999999999999</c:v>
                </c:pt>
                <c:pt idx="407">
                  <c:v>1.2</c:v>
                </c:pt>
                <c:pt idx="408">
                  <c:v>0.94</c:v>
                </c:pt>
                <c:pt idx="409">
                  <c:v>1.1200000000000001</c:v>
                </c:pt>
                <c:pt idx="410">
                  <c:v>1.03</c:v>
                </c:pt>
                <c:pt idx="411">
                  <c:v>1.22</c:v>
                </c:pt>
                <c:pt idx="412">
                  <c:v>1.19</c:v>
                </c:pt>
                <c:pt idx="413">
                  <c:v>1.08</c:v>
                </c:pt>
                <c:pt idx="414">
                  <c:v>0.96</c:v>
                </c:pt>
                <c:pt idx="415">
                  <c:v>1.43</c:v>
                </c:pt>
                <c:pt idx="416">
                  <c:v>1.22</c:v>
                </c:pt>
                <c:pt idx="417">
                  <c:v>1.1599999999999999</c:v>
                </c:pt>
                <c:pt idx="418">
                  <c:v>1</c:v>
                </c:pt>
                <c:pt idx="419">
                  <c:v>0.91</c:v>
                </c:pt>
                <c:pt idx="420">
                  <c:v>1</c:v>
                </c:pt>
                <c:pt idx="421">
                  <c:v>0.84</c:v>
                </c:pt>
                <c:pt idx="422">
                  <c:v>1</c:v>
                </c:pt>
                <c:pt idx="423">
                  <c:v>0.83</c:v>
                </c:pt>
                <c:pt idx="424">
                  <c:v>0.82</c:v>
                </c:pt>
                <c:pt idx="461">
                  <c:v>0.8</c:v>
                </c:pt>
                <c:pt idx="462">
                  <c:v>0.7</c:v>
                </c:pt>
                <c:pt idx="466">
                  <c:v>0.63</c:v>
                </c:pt>
                <c:pt idx="467">
                  <c:v>0.67</c:v>
                </c:pt>
                <c:pt idx="468">
                  <c:v>0.66</c:v>
                </c:pt>
                <c:pt idx="650">
                  <c:v>1.02</c:v>
                </c:pt>
                <c:pt idx="651">
                  <c:v>0.96</c:v>
                </c:pt>
                <c:pt idx="652">
                  <c:v>0.73</c:v>
                </c:pt>
                <c:pt idx="653">
                  <c:v>1</c:v>
                </c:pt>
                <c:pt idx="654">
                  <c:v>1.01</c:v>
                </c:pt>
                <c:pt idx="675">
                  <c:v>0.59</c:v>
                </c:pt>
                <c:pt idx="677">
                  <c:v>0.8</c:v>
                </c:pt>
                <c:pt idx="679">
                  <c:v>0.63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1988-074F-B55E-A4C455FDA4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7169024"/>
        <c:axId val="77171328"/>
      </c:scatterChart>
      <c:valAx>
        <c:axId val="77169024"/>
        <c:scaling>
          <c:orientation val="minMax"/>
          <c:min val="4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400"/>
                  <a:t>Compression Rate</a:t>
                </a:r>
                <a:r>
                  <a:rPr lang="en-US" sz="2400" baseline="0"/>
                  <a:t> (cpm)</a:t>
                </a:r>
                <a:endParaRPr lang="en-US" sz="240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7171328"/>
        <c:crosses val="autoZero"/>
        <c:crossBetween val="midCat"/>
      </c:valAx>
      <c:valAx>
        <c:axId val="77171328"/>
        <c:scaling>
          <c:orientation val="minMax"/>
          <c:min val="0.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400"/>
                  <a:t>Compression Depth (in)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716902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Pediatric CC Rate vs Depth</a:t>
            </a:r>
          </a:p>
        </c:rich>
      </c:tx>
      <c:layout>
        <c:manualLayout>
          <c:xMode val="edge"/>
          <c:yMode val="edge"/>
          <c:x val="0.26523991105543188"/>
          <c:y val="3.6911172343398295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'peds depth'!$AN$1</c:f>
              <c:strCache>
                <c:ptCount val="1"/>
                <c:pt idx="0">
                  <c:v>Average Compression Depth: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noFill/>
              </a:ln>
              <a:effectLst/>
            </c:spPr>
          </c:marker>
          <c:xVal>
            <c:numRef>
              <c:f>'peds depth'!$AM$2:$AM$1162</c:f>
              <c:numCache>
                <c:formatCode>General</c:formatCode>
                <c:ptCount val="1161"/>
                <c:pt idx="1">
                  <c:v>149</c:v>
                </c:pt>
                <c:pt idx="2">
                  <c:v>134</c:v>
                </c:pt>
                <c:pt idx="4">
                  <c:v>132</c:v>
                </c:pt>
                <c:pt idx="5">
                  <c:v>133</c:v>
                </c:pt>
                <c:pt idx="6">
                  <c:v>140</c:v>
                </c:pt>
                <c:pt idx="20">
                  <c:v>106</c:v>
                </c:pt>
                <c:pt idx="21">
                  <c:v>116</c:v>
                </c:pt>
                <c:pt idx="23">
                  <c:v>121.84</c:v>
                </c:pt>
                <c:pt idx="24">
                  <c:v>123</c:v>
                </c:pt>
                <c:pt idx="25">
                  <c:v>125</c:v>
                </c:pt>
                <c:pt idx="39">
                  <c:v>115.43</c:v>
                </c:pt>
                <c:pt idx="40">
                  <c:v>115.43</c:v>
                </c:pt>
                <c:pt idx="41">
                  <c:v>94.81</c:v>
                </c:pt>
                <c:pt idx="42">
                  <c:v>98.69</c:v>
                </c:pt>
                <c:pt idx="43">
                  <c:v>110.83</c:v>
                </c:pt>
                <c:pt idx="44">
                  <c:v>104.35</c:v>
                </c:pt>
                <c:pt idx="45">
                  <c:v>113.79</c:v>
                </c:pt>
                <c:pt idx="46">
                  <c:v>113.55</c:v>
                </c:pt>
                <c:pt idx="47">
                  <c:v>111.45</c:v>
                </c:pt>
                <c:pt idx="48">
                  <c:v>130.62</c:v>
                </c:pt>
                <c:pt idx="49">
                  <c:v>121.47</c:v>
                </c:pt>
                <c:pt idx="50">
                  <c:v>115.79</c:v>
                </c:pt>
                <c:pt idx="51">
                  <c:v>116.99</c:v>
                </c:pt>
                <c:pt idx="52">
                  <c:v>107.13</c:v>
                </c:pt>
                <c:pt idx="84">
                  <c:v>118.79</c:v>
                </c:pt>
                <c:pt idx="85">
                  <c:v>106.51</c:v>
                </c:pt>
                <c:pt idx="87">
                  <c:v>112.66</c:v>
                </c:pt>
                <c:pt idx="88">
                  <c:v>114.14</c:v>
                </c:pt>
                <c:pt idx="89">
                  <c:v>114.43</c:v>
                </c:pt>
                <c:pt idx="104">
                  <c:v>112.06</c:v>
                </c:pt>
                <c:pt idx="105">
                  <c:v>107.08</c:v>
                </c:pt>
                <c:pt idx="106">
                  <c:v>108.65</c:v>
                </c:pt>
                <c:pt idx="107">
                  <c:v>108.61</c:v>
                </c:pt>
                <c:pt idx="108">
                  <c:v>110.79</c:v>
                </c:pt>
                <c:pt idx="109">
                  <c:v>116.31</c:v>
                </c:pt>
                <c:pt idx="110">
                  <c:v>111.15</c:v>
                </c:pt>
                <c:pt idx="111">
                  <c:v>122.59</c:v>
                </c:pt>
                <c:pt idx="112">
                  <c:v>110.77</c:v>
                </c:pt>
                <c:pt idx="174">
                  <c:v>127.77</c:v>
                </c:pt>
                <c:pt idx="175">
                  <c:v>122.24</c:v>
                </c:pt>
                <c:pt idx="176">
                  <c:v>122.3</c:v>
                </c:pt>
                <c:pt idx="177">
                  <c:v>119.28</c:v>
                </c:pt>
                <c:pt idx="178">
                  <c:v>115.5</c:v>
                </c:pt>
                <c:pt idx="179">
                  <c:v>124.25</c:v>
                </c:pt>
                <c:pt idx="180">
                  <c:v>133.38</c:v>
                </c:pt>
                <c:pt idx="181">
                  <c:v>114.71</c:v>
                </c:pt>
                <c:pt idx="182">
                  <c:v>136.36000000000001</c:v>
                </c:pt>
                <c:pt idx="183">
                  <c:v>129.07</c:v>
                </c:pt>
                <c:pt idx="184">
                  <c:v>117.72</c:v>
                </c:pt>
                <c:pt idx="185">
                  <c:v>132.33000000000001</c:v>
                </c:pt>
                <c:pt idx="186">
                  <c:v>136.6</c:v>
                </c:pt>
                <c:pt idx="187">
                  <c:v>126.87</c:v>
                </c:pt>
                <c:pt idx="188">
                  <c:v>135.07</c:v>
                </c:pt>
                <c:pt idx="189">
                  <c:v>116.74</c:v>
                </c:pt>
                <c:pt idx="190">
                  <c:v>126.37</c:v>
                </c:pt>
                <c:pt idx="191">
                  <c:v>132.47</c:v>
                </c:pt>
                <c:pt idx="192">
                  <c:v>122.8</c:v>
                </c:pt>
                <c:pt idx="193">
                  <c:v>129.13</c:v>
                </c:pt>
                <c:pt idx="194">
                  <c:v>122.85</c:v>
                </c:pt>
                <c:pt idx="289">
                  <c:v>108.18</c:v>
                </c:pt>
                <c:pt idx="290">
                  <c:v>106.22</c:v>
                </c:pt>
                <c:pt idx="291">
                  <c:v>97.57</c:v>
                </c:pt>
                <c:pt idx="292">
                  <c:v>121.57</c:v>
                </c:pt>
                <c:pt idx="306">
                  <c:v>110.15</c:v>
                </c:pt>
                <c:pt idx="307">
                  <c:v>117.95</c:v>
                </c:pt>
                <c:pt idx="308">
                  <c:v>118.9</c:v>
                </c:pt>
                <c:pt idx="309">
                  <c:v>116.14</c:v>
                </c:pt>
                <c:pt idx="310">
                  <c:v>119.14</c:v>
                </c:pt>
                <c:pt idx="311">
                  <c:v>114.41</c:v>
                </c:pt>
                <c:pt idx="312">
                  <c:v>91.83</c:v>
                </c:pt>
                <c:pt idx="313">
                  <c:v>110.29</c:v>
                </c:pt>
                <c:pt idx="314">
                  <c:v>119.7</c:v>
                </c:pt>
                <c:pt idx="315">
                  <c:v>127.46</c:v>
                </c:pt>
                <c:pt idx="316">
                  <c:v>126.04</c:v>
                </c:pt>
                <c:pt idx="317">
                  <c:v>134.84</c:v>
                </c:pt>
                <c:pt idx="318">
                  <c:v>128.41</c:v>
                </c:pt>
                <c:pt idx="319">
                  <c:v>136.54</c:v>
                </c:pt>
                <c:pt idx="320">
                  <c:v>133.41999999999999</c:v>
                </c:pt>
                <c:pt idx="321">
                  <c:v>128.07</c:v>
                </c:pt>
                <c:pt idx="322">
                  <c:v>140.21</c:v>
                </c:pt>
                <c:pt idx="323">
                  <c:v>142.30000000000001</c:v>
                </c:pt>
                <c:pt idx="324">
                  <c:v>127.27</c:v>
                </c:pt>
                <c:pt idx="325">
                  <c:v>135.46</c:v>
                </c:pt>
                <c:pt idx="326">
                  <c:v>126.18</c:v>
                </c:pt>
                <c:pt idx="327">
                  <c:v>130.99</c:v>
                </c:pt>
                <c:pt idx="328">
                  <c:v>124.91</c:v>
                </c:pt>
                <c:pt idx="436">
                  <c:v>107.98</c:v>
                </c:pt>
                <c:pt idx="437">
                  <c:v>112.21</c:v>
                </c:pt>
                <c:pt idx="438">
                  <c:v>108.08</c:v>
                </c:pt>
                <c:pt idx="439">
                  <c:v>112.75</c:v>
                </c:pt>
                <c:pt idx="440">
                  <c:v>112.95</c:v>
                </c:pt>
                <c:pt idx="441">
                  <c:v>124.34</c:v>
                </c:pt>
                <c:pt idx="442">
                  <c:v>111.99</c:v>
                </c:pt>
                <c:pt idx="443">
                  <c:v>114.1</c:v>
                </c:pt>
                <c:pt idx="444">
                  <c:v>113.58</c:v>
                </c:pt>
                <c:pt idx="445">
                  <c:v>108.66</c:v>
                </c:pt>
                <c:pt idx="446">
                  <c:v>116.83</c:v>
                </c:pt>
                <c:pt idx="580">
                  <c:v>112.798</c:v>
                </c:pt>
                <c:pt idx="581">
                  <c:v>105.517</c:v>
                </c:pt>
                <c:pt idx="582">
                  <c:v>118.211</c:v>
                </c:pt>
                <c:pt idx="761">
                  <c:v>91.13</c:v>
                </c:pt>
                <c:pt idx="762">
                  <c:v>108</c:v>
                </c:pt>
                <c:pt idx="763">
                  <c:v>104.24</c:v>
                </c:pt>
                <c:pt idx="770">
                  <c:v>127.48</c:v>
                </c:pt>
                <c:pt idx="771">
                  <c:v>140.5</c:v>
                </c:pt>
                <c:pt idx="772">
                  <c:v>128.57</c:v>
                </c:pt>
                <c:pt idx="773">
                  <c:v>141.03</c:v>
                </c:pt>
                <c:pt idx="775">
                  <c:v>100.03</c:v>
                </c:pt>
                <c:pt idx="776">
                  <c:v>125.6</c:v>
                </c:pt>
                <c:pt idx="778">
                  <c:v>119.86</c:v>
                </c:pt>
                <c:pt idx="779">
                  <c:v>118</c:v>
                </c:pt>
                <c:pt idx="780">
                  <c:v>135.41</c:v>
                </c:pt>
                <c:pt idx="781">
                  <c:v>122.5</c:v>
                </c:pt>
                <c:pt idx="783">
                  <c:v>121.08</c:v>
                </c:pt>
                <c:pt idx="784">
                  <c:v>113.64</c:v>
                </c:pt>
                <c:pt idx="785">
                  <c:v>115.41</c:v>
                </c:pt>
                <c:pt idx="815">
                  <c:v>97.5</c:v>
                </c:pt>
                <c:pt idx="816">
                  <c:v>122.14</c:v>
                </c:pt>
                <c:pt idx="817">
                  <c:v>123.24</c:v>
                </c:pt>
                <c:pt idx="818">
                  <c:v>110.64</c:v>
                </c:pt>
                <c:pt idx="819">
                  <c:v>98.63</c:v>
                </c:pt>
                <c:pt idx="820">
                  <c:v>120.42</c:v>
                </c:pt>
                <c:pt idx="821">
                  <c:v>125.43</c:v>
                </c:pt>
                <c:pt idx="822">
                  <c:v>109.76</c:v>
                </c:pt>
                <c:pt idx="889">
                  <c:v>123.87</c:v>
                </c:pt>
                <c:pt idx="890">
                  <c:v>114.36</c:v>
                </c:pt>
                <c:pt idx="891">
                  <c:v>112.18</c:v>
                </c:pt>
                <c:pt idx="892">
                  <c:v>109.32</c:v>
                </c:pt>
                <c:pt idx="893">
                  <c:v>122.32</c:v>
                </c:pt>
                <c:pt idx="894">
                  <c:v>110.85</c:v>
                </c:pt>
                <c:pt idx="895">
                  <c:v>118.45</c:v>
                </c:pt>
                <c:pt idx="897">
                  <c:v>98.27</c:v>
                </c:pt>
                <c:pt idx="898">
                  <c:v>105.45</c:v>
                </c:pt>
                <c:pt idx="899">
                  <c:v>97.98</c:v>
                </c:pt>
                <c:pt idx="900">
                  <c:v>62.67</c:v>
                </c:pt>
                <c:pt idx="901">
                  <c:v>105.91</c:v>
                </c:pt>
                <c:pt idx="902">
                  <c:v>115.51</c:v>
                </c:pt>
                <c:pt idx="903">
                  <c:v>115.51</c:v>
                </c:pt>
                <c:pt idx="904">
                  <c:v>122.05</c:v>
                </c:pt>
                <c:pt idx="905">
                  <c:v>120.73</c:v>
                </c:pt>
                <c:pt idx="906">
                  <c:v>112.46</c:v>
                </c:pt>
                <c:pt idx="907">
                  <c:v>120.29</c:v>
                </c:pt>
                <c:pt idx="908">
                  <c:v>126.58</c:v>
                </c:pt>
                <c:pt idx="909">
                  <c:v>113.2</c:v>
                </c:pt>
                <c:pt idx="910">
                  <c:v>120.39</c:v>
                </c:pt>
                <c:pt idx="911">
                  <c:v>123.37</c:v>
                </c:pt>
                <c:pt idx="912">
                  <c:v>110.17</c:v>
                </c:pt>
                <c:pt idx="913">
                  <c:v>107.79</c:v>
                </c:pt>
                <c:pt idx="914">
                  <c:v>116.49</c:v>
                </c:pt>
                <c:pt idx="915">
                  <c:v>119.47</c:v>
                </c:pt>
                <c:pt idx="916">
                  <c:v>119.53</c:v>
                </c:pt>
                <c:pt idx="1002">
                  <c:v>115.19</c:v>
                </c:pt>
                <c:pt idx="1003">
                  <c:v>114.42</c:v>
                </c:pt>
                <c:pt idx="1004">
                  <c:v>114.98</c:v>
                </c:pt>
                <c:pt idx="1024">
                  <c:v>131.11000000000001</c:v>
                </c:pt>
                <c:pt idx="1025">
                  <c:v>105.82</c:v>
                </c:pt>
                <c:pt idx="1026">
                  <c:v>97.71</c:v>
                </c:pt>
                <c:pt idx="1027">
                  <c:v>136.34</c:v>
                </c:pt>
                <c:pt idx="1028">
                  <c:v>127.3</c:v>
                </c:pt>
                <c:pt idx="1029">
                  <c:v>133.33000000000001</c:v>
                </c:pt>
                <c:pt idx="1030">
                  <c:v>119.49</c:v>
                </c:pt>
                <c:pt idx="1031">
                  <c:v>133.55000000000001</c:v>
                </c:pt>
                <c:pt idx="1032">
                  <c:v>126.19</c:v>
                </c:pt>
                <c:pt idx="1137">
                  <c:v>122</c:v>
                </c:pt>
                <c:pt idx="1138">
                  <c:v>102</c:v>
                </c:pt>
                <c:pt idx="1139">
                  <c:v>112</c:v>
                </c:pt>
                <c:pt idx="1140">
                  <c:v>108</c:v>
                </c:pt>
                <c:pt idx="1141">
                  <c:v>115</c:v>
                </c:pt>
                <c:pt idx="1142">
                  <c:v>114</c:v>
                </c:pt>
                <c:pt idx="1143">
                  <c:v>119</c:v>
                </c:pt>
              </c:numCache>
            </c:numRef>
          </c:xVal>
          <c:yVal>
            <c:numRef>
              <c:f>'peds depth'!$AN$2:$AN$1162</c:f>
              <c:numCache>
                <c:formatCode>General</c:formatCode>
                <c:ptCount val="1161"/>
                <c:pt idx="1">
                  <c:v>3.3</c:v>
                </c:pt>
                <c:pt idx="2">
                  <c:v>3.8</c:v>
                </c:pt>
                <c:pt idx="4">
                  <c:v>3.2</c:v>
                </c:pt>
                <c:pt idx="5">
                  <c:v>3.9</c:v>
                </c:pt>
                <c:pt idx="6">
                  <c:v>3.6</c:v>
                </c:pt>
                <c:pt idx="20">
                  <c:v>1.35</c:v>
                </c:pt>
                <c:pt idx="21">
                  <c:v>1.5</c:v>
                </c:pt>
                <c:pt idx="23">
                  <c:v>1.71</c:v>
                </c:pt>
                <c:pt idx="24">
                  <c:v>1.75</c:v>
                </c:pt>
                <c:pt idx="25">
                  <c:v>1.6</c:v>
                </c:pt>
                <c:pt idx="39">
                  <c:v>1.64</c:v>
                </c:pt>
                <c:pt idx="40">
                  <c:v>1.68</c:v>
                </c:pt>
                <c:pt idx="41">
                  <c:v>1.55</c:v>
                </c:pt>
                <c:pt idx="42">
                  <c:v>1.53</c:v>
                </c:pt>
                <c:pt idx="43">
                  <c:v>1.54</c:v>
                </c:pt>
                <c:pt idx="44">
                  <c:v>1.42</c:v>
                </c:pt>
                <c:pt idx="45">
                  <c:v>1.22</c:v>
                </c:pt>
                <c:pt idx="46">
                  <c:v>1.48</c:v>
                </c:pt>
                <c:pt idx="47">
                  <c:v>1.44</c:v>
                </c:pt>
                <c:pt idx="48">
                  <c:v>1.37</c:v>
                </c:pt>
                <c:pt idx="49">
                  <c:v>1.1499999999999999</c:v>
                </c:pt>
                <c:pt idx="50">
                  <c:v>1.01</c:v>
                </c:pt>
                <c:pt idx="51">
                  <c:v>1.25</c:v>
                </c:pt>
                <c:pt idx="52">
                  <c:v>1.57</c:v>
                </c:pt>
                <c:pt idx="84">
                  <c:v>1.1399999999999999</c:v>
                </c:pt>
                <c:pt idx="85">
                  <c:v>0.86</c:v>
                </c:pt>
                <c:pt idx="87">
                  <c:v>1.26</c:v>
                </c:pt>
                <c:pt idx="88">
                  <c:v>0.84</c:v>
                </c:pt>
                <c:pt idx="89">
                  <c:v>1.46</c:v>
                </c:pt>
                <c:pt idx="104">
                  <c:v>2.21</c:v>
                </c:pt>
                <c:pt idx="105">
                  <c:v>2.27</c:v>
                </c:pt>
                <c:pt idx="106">
                  <c:v>2</c:v>
                </c:pt>
                <c:pt idx="107">
                  <c:v>1.84</c:v>
                </c:pt>
                <c:pt idx="108">
                  <c:v>1.95</c:v>
                </c:pt>
                <c:pt idx="109">
                  <c:v>2.0099999999999998</c:v>
                </c:pt>
                <c:pt idx="110">
                  <c:v>1.98</c:v>
                </c:pt>
                <c:pt idx="111">
                  <c:v>1.55</c:v>
                </c:pt>
                <c:pt idx="112">
                  <c:v>1.69</c:v>
                </c:pt>
                <c:pt idx="174">
                  <c:v>1.31</c:v>
                </c:pt>
                <c:pt idx="175">
                  <c:v>1.17</c:v>
                </c:pt>
                <c:pt idx="176">
                  <c:v>1.01</c:v>
                </c:pt>
                <c:pt idx="177">
                  <c:v>1.1299999999999999</c:v>
                </c:pt>
                <c:pt idx="178">
                  <c:v>1.43</c:v>
                </c:pt>
                <c:pt idx="179">
                  <c:v>0.84</c:v>
                </c:pt>
                <c:pt idx="180">
                  <c:v>0.75</c:v>
                </c:pt>
                <c:pt idx="181">
                  <c:v>1.61</c:v>
                </c:pt>
                <c:pt idx="182">
                  <c:v>1.43</c:v>
                </c:pt>
                <c:pt idx="183">
                  <c:v>1.86</c:v>
                </c:pt>
                <c:pt idx="184">
                  <c:v>1.49</c:v>
                </c:pt>
                <c:pt idx="185">
                  <c:v>1.18</c:v>
                </c:pt>
                <c:pt idx="186">
                  <c:v>1.17</c:v>
                </c:pt>
                <c:pt idx="187">
                  <c:v>1.32</c:v>
                </c:pt>
                <c:pt idx="188">
                  <c:v>0.92</c:v>
                </c:pt>
                <c:pt idx="189">
                  <c:v>1.41</c:v>
                </c:pt>
                <c:pt idx="190">
                  <c:v>1.26</c:v>
                </c:pt>
                <c:pt idx="191">
                  <c:v>1.0900000000000001</c:v>
                </c:pt>
                <c:pt idx="192">
                  <c:v>0.9</c:v>
                </c:pt>
                <c:pt idx="193">
                  <c:v>1.04</c:v>
                </c:pt>
                <c:pt idx="194">
                  <c:v>1.28</c:v>
                </c:pt>
                <c:pt idx="289">
                  <c:v>2.08</c:v>
                </c:pt>
                <c:pt idx="290">
                  <c:v>2.37</c:v>
                </c:pt>
                <c:pt idx="291">
                  <c:v>2.62</c:v>
                </c:pt>
                <c:pt idx="292">
                  <c:v>2.4</c:v>
                </c:pt>
                <c:pt idx="306">
                  <c:v>2.21</c:v>
                </c:pt>
                <c:pt idx="307">
                  <c:v>1.93</c:v>
                </c:pt>
                <c:pt idx="308">
                  <c:v>2.5299999999999998</c:v>
                </c:pt>
                <c:pt idx="309">
                  <c:v>2.4900000000000002</c:v>
                </c:pt>
                <c:pt idx="310">
                  <c:v>2.5299999999999998</c:v>
                </c:pt>
                <c:pt idx="311">
                  <c:v>2.17</c:v>
                </c:pt>
                <c:pt idx="312">
                  <c:v>1.95</c:v>
                </c:pt>
                <c:pt idx="313">
                  <c:v>1.21</c:v>
                </c:pt>
                <c:pt idx="314">
                  <c:v>2.2799999999999998</c:v>
                </c:pt>
                <c:pt idx="315">
                  <c:v>1.3</c:v>
                </c:pt>
                <c:pt idx="316">
                  <c:v>2.16</c:v>
                </c:pt>
                <c:pt idx="317">
                  <c:v>2.1800000000000002</c:v>
                </c:pt>
                <c:pt idx="318">
                  <c:v>2.36</c:v>
                </c:pt>
                <c:pt idx="319">
                  <c:v>2.81</c:v>
                </c:pt>
                <c:pt idx="320">
                  <c:v>2.42</c:v>
                </c:pt>
                <c:pt idx="321">
                  <c:v>2.63</c:v>
                </c:pt>
                <c:pt idx="322">
                  <c:v>2.06</c:v>
                </c:pt>
                <c:pt idx="323">
                  <c:v>2.2000000000000002</c:v>
                </c:pt>
                <c:pt idx="324">
                  <c:v>2.57</c:v>
                </c:pt>
                <c:pt idx="325">
                  <c:v>3</c:v>
                </c:pt>
                <c:pt idx="326">
                  <c:v>2.65</c:v>
                </c:pt>
                <c:pt idx="327">
                  <c:v>2.4</c:v>
                </c:pt>
                <c:pt idx="328">
                  <c:v>2.21</c:v>
                </c:pt>
                <c:pt idx="436">
                  <c:v>2.33</c:v>
                </c:pt>
                <c:pt idx="437">
                  <c:v>2.06</c:v>
                </c:pt>
                <c:pt idx="438">
                  <c:v>2.2000000000000002</c:v>
                </c:pt>
                <c:pt idx="439">
                  <c:v>2.14</c:v>
                </c:pt>
                <c:pt idx="440">
                  <c:v>2.16</c:v>
                </c:pt>
                <c:pt idx="441">
                  <c:v>1.95</c:v>
                </c:pt>
                <c:pt idx="442">
                  <c:v>2.21</c:v>
                </c:pt>
                <c:pt idx="443">
                  <c:v>2.0699999999999998</c:v>
                </c:pt>
                <c:pt idx="444">
                  <c:v>1.54</c:v>
                </c:pt>
                <c:pt idx="445">
                  <c:v>2.21</c:v>
                </c:pt>
                <c:pt idx="446">
                  <c:v>2.4300000000000002</c:v>
                </c:pt>
                <c:pt idx="580">
                  <c:v>2.827</c:v>
                </c:pt>
                <c:pt idx="581">
                  <c:v>2.3759999999999999</c:v>
                </c:pt>
                <c:pt idx="582">
                  <c:v>2.1459999999999999</c:v>
                </c:pt>
                <c:pt idx="761">
                  <c:v>2.11</c:v>
                </c:pt>
                <c:pt idx="762">
                  <c:v>1.34</c:v>
                </c:pt>
                <c:pt idx="763">
                  <c:v>1.41</c:v>
                </c:pt>
                <c:pt idx="770">
                  <c:v>2.6</c:v>
                </c:pt>
                <c:pt idx="771">
                  <c:v>2.63</c:v>
                </c:pt>
                <c:pt idx="772">
                  <c:v>2.62</c:v>
                </c:pt>
                <c:pt idx="773">
                  <c:v>2.63</c:v>
                </c:pt>
                <c:pt idx="775">
                  <c:v>0.88</c:v>
                </c:pt>
                <c:pt idx="776">
                  <c:v>2.87</c:v>
                </c:pt>
                <c:pt idx="778">
                  <c:v>2.9</c:v>
                </c:pt>
                <c:pt idx="779">
                  <c:v>2.17</c:v>
                </c:pt>
                <c:pt idx="780">
                  <c:v>2.29</c:v>
                </c:pt>
                <c:pt idx="781">
                  <c:v>2.64</c:v>
                </c:pt>
                <c:pt idx="783">
                  <c:v>1.46</c:v>
                </c:pt>
                <c:pt idx="784">
                  <c:v>3.87</c:v>
                </c:pt>
                <c:pt idx="785">
                  <c:v>3.89</c:v>
                </c:pt>
                <c:pt idx="815">
                  <c:v>1.55</c:v>
                </c:pt>
                <c:pt idx="816">
                  <c:v>1.56</c:v>
                </c:pt>
                <c:pt idx="817">
                  <c:v>1.86</c:v>
                </c:pt>
                <c:pt idx="818">
                  <c:v>0.79</c:v>
                </c:pt>
                <c:pt idx="819">
                  <c:v>0.79</c:v>
                </c:pt>
                <c:pt idx="820">
                  <c:v>1.1299999999999999</c:v>
                </c:pt>
                <c:pt idx="821">
                  <c:v>1.1499999999999999</c:v>
                </c:pt>
                <c:pt idx="822">
                  <c:v>0.97</c:v>
                </c:pt>
                <c:pt idx="889">
                  <c:v>2.5499999999999998</c:v>
                </c:pt>
                <c:pt idx="890">
                  <c:v>2.04</c:v>
                </c:pt>
                <c:pt idx="891">
                  <c:v>2.2000000000000002</c:v>
                </c:pt>
                <c:pt idx="892">
                  <c:v>1.86</c:v>
                </c:pt>
                <c:pt idx="893">
                  <c:v>2.2799999999999998</c:v>
                </c:pt>
                <c:pt idx="894">
                  <c:v>2.4</c:v>
                </c:pt>
                <c:pt idx="895">
                  <c:v>2.57</c:v>
                </c:pt>
                <c:pt idx="897">
                  <c:v>0.7</c:v>
                </c:pt>
                <c:pt idx="898">
                  <c:v>2.16</c:v>
                </c:pt>
                <c:pt idx="899">
                  <c:v>1.91</c:v>
                </c:pt>
                <c:pt idx="900">
                  <c:v>2.59</c:v>
                </c:pt>
                <c:pt idx="901">
                  <c:v>1.42</c:v>
                </c:pt>
                <c:pt idx="902">
                  <c:v>2.12</c:v>
                </c:pt>
                <c:pt idx="903">
                  <c:v>2.12</c:v>
                </c:pt>
                <c:pt idx="904">
                  <c:v>2.2200000000000002</c:v>
                </c:pt>
                <c:pt idx="905">
                  <c:v>2.12</c:v>
                </c:pt>
                <c:pt idx="906">
                  <c:v>2.34</c:v>
                </c:pt>
                <c:pt idx="907">
                  <c:v>2.29</c:v>
                </c:pt>
                <c:pt idx="908">
                  <c:v>2.14</c:v>
                </c:pt>
                <c:pt idx="909">
                  <c:v>2.29</c:v>
                </c:pt>
                <c:pt idx="910">
                  <c:v>2.14</c:v>
                </c:pt>
                <c:pt idx="911">
                  <c:v>2.34</c:v>
                </c:pt>
                <c:pt idx="912">
                  <c:v>2.34</c:v>
                </c:pt>
                <c:pt idx="913">
                  <c:v>2.52</c:v>
                </c:pt>
                <c:pt idx="914">
                  <c:v>2.36</c:v>
                </c:pt>
                <c:pt idx="915">
                  <c:v>2.42</c:v>
                </c:pt>
                <c:pt idx="916">
                  <c:v>2.4300000000000002</c:v>
                </c:pt>
                <c:pt idx="1002">
                  <c:v>1.72</c:v>
                </c:pt>
                <c:pt idx="1003">
                  <c:v>1.85</c:v>
                </c:pt>
                <c:pt idx="1004">
                  <c:v>2.16</c:v>
                </c:pt>
                <c:pt idx="1024">
                  <c:v>2.56</c:v>
                </c:pt>
                <c:pt idx="1025">
                  <c:v>0.96</c:v>
                </c:pt>
                <c:pt idx="1026">
                  <c:v>1.97</c:v>
                </c:pt>
                <c:pt idx="1027">
                  <c:v>2.58</c:v>
                </c:pt>
                <c:pt idx="1028">
                  <c:v>2.63</c:v>
                </c:pt>
                <c:pt idx="1029">
                  <c:v>2.06</c:v>
                </c:pt>
                <c:pt idx="1030">
                  <c:v>2.7</c:v>
                </c:pt>
                <c:pt idx="1031">
                  <c:v>2.65</c:v>
                </c:pt>
                <c:pt idx="1032">
                  <c:v>2.85</c:v>
                </c:pt>
                <c:pt idx="1137">
                  <c:v>1.3</c:v>
                </c:pt>
                <c:pt idx="1138">
                  <c:v>2.12</c:v>
                </c:pt>
                <c:pt idx="1139">
                  <c:v>2.4</c:v>
                </c:pt>
                <c:pt idx="1140">
                  <c:v>2.16</c:v>
                </c:pt>
                <c:pt idx="1141">
                  <c:v>1.97</c:v>
                </c:pt>
                <c:pt idx="1142">
                  <c:v>1.97</c:v>
                </c:pt>
                <c:pt idx="1143">
                  <c:v>2.2999999999999998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788C-514D-8E82-370F23CEEE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6278144"/>
        <c:axId val="86280448"/>
      </c:scatterChart>
      <c:valAx>
        <c:axId val="86278144"/>
        <c:scaling>
          <c:orientation val="minMax"/>
          <c:min val="4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400"/>
                  <a:t>Compression Rate (cpm)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280448"/>
        <c:crosses val="autoZero"/>
        <c:crossBetween val="midCat"/>
      </c:valAx>
      <c:valAx>
        <c:axId val="86280448"/>
        <c:scaling>
          <c:orientation val="minMax"/>
          <c:max val="4"/>
          <c:min val="0.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400"/>
                  <a:t>Compression</a:t>
                </a:r>
                <a:r>
                  <a:rPr lang="en-US" sz="2400" baseline="0"/>
                  <a:t> Depth (in)</a:t>
                </a:r>
                <a:endParaRPr lang="en-US" sz="240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27814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Segments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Meeting</a:t>
            </a:r>
            <a:r>
              <a:rPr lang="en-US" sz="24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CPR </a:t>
            </a:r>
            <a:r>
              <a:rPr lang="en-US" sz="2400" b="1" baseline="0" dirty="0">
                <a:latin typeface="Arial" panose="020B0604020202020204" pitchFamily="34" charset="0"/>
                <a:cs typeface="Arial" panose="020B0604020202020204" pitchFamily="34" charset="0"/>
              </a:rPr>
              <a:t>Standards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0.15002097614617937"/>
          <c:y val="3.4594927139018385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spPr>
            <a:solidFill>
              <a:srgbClr val="FFFF00"/>
            </a:solidFill>
          </c:spPr>
          <c:dPt>
            <c:idx val="0"/>
            <c:bubble3D val="0"/>
            <c:spPr>
              <a:solidFill>
                <a:schemeClr val="accent3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F4F-1A42-B51D-B5B630648B80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F4F-1A42-B51D-B5B630648B80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EF4F-1A42-B51D-B5B630648B80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EF4F-1A42-B51D-B5B630648B8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'Analusis Updated'!$A$37:$A$40</c:f>
              <c:strCache>
                <c:ptCount val="4"/>
                <c:pt idx="0">
                  <c:v>High Quality Rate and Depth</c:v>
                </c:pt>
                <c:pt idx="1">
                  <c:v>High Quality Depth </c:v>
                </c:pt>
                <c:pt idx="2">
                  <c:v>High Quality Rate</c:v>
                </c:pt>
                <c:pt idx="3">
                  <c:v>Neither</c:v>
                </c:pt>
              </c:strCache>
            </c:strRef>
          </c:cat>
          <c:val>
            <c:numRef>
              <c:f>'Analusis Updated'!$B$37:$B$40</c:f>
              <c:numCache>
                <c:formatCode>General</c:formatCode>
                <c:ptCount val="4"/>
                <c:pt idx="0">
                  <c:v>36</c:v>
                </c:pt>
                <c:pt idx="1">
                  <c:v>27</c:v>
                </c:pt>
                <c:pt idx="2">
                  <c:v>86</c:v>
                </c:pt>
                <c:pt idx="3">
                  <c:v>130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EF4F-1A42-B51D-B5B630648B80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62364139076162761"/>
          <c:y val="0.26924324487425133"/>
          <c:w val="0.31138371741449489"/>
          <c:h val="0.6812975339746910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0.55116</cdr:x>
      <cdr:y>0.11637</cdr:y>
    </cdr:from>
    <cdr:to>
      <cdr:x>0.69323</cdr:x>
      <cdr:y>0.82946</cdr:y>
    </cdr:to>
    <cdr:sp macro="" textlink="">
      <cdr:nvSpPr>
        <cdr:cNvPr id="2" name="Rectangle 1">
          <a:extLst xmlns:a="http://schemas.openxmlformats.org/drawingml/2006/main">
            <a:ext uri="{FF2B5EF4-FFF2-40B4-BE49-F238E27FC236}">
              <a16:creationId xmlns="" xmlns:a16="http://schemas.microsoft.com/office/drawing/2014/main" id="{73B55DE0-0B89-C749-B1A9-D19EB559CF68}"/>
            </a:ext>
          </a:extLst>
        </cdr:cNvPr>
        <cdr:cNvSpPr/>
      </cdr:nvSpPr>
      <cdr:spPr>
        <a:xfrm xmlns:a="http://schemas.openxmlformats.org/drawingml/2006/main">
          <a:off x="4412799" y="597481"/>
          <a:ext cx="1137482" cy="3661271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3">
            <a:lumMod val="50000"/>
            <a:alpha val="4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0.14786</cdr:x>
      <cdr:y>0.47812</cdr:y>
    </cdr:from>
    <cdr:to>
      <cdr:x>0.95965</cdr:x>
      <cdr:y>0.60137</cdr:y>
    </cdr:to>
    <cdr:sp macro="" textlink="">
      <cdr:nvSpPr>
        <cdr:cNvPr id="3" name="Rectangle 2">
          <a:extLst xmlns:a="http://schemas.openxmlformats.org/drawingml/2006/main">
            <a:ext uri="{FF2B5EF4-FFF2-40B4-BE49-F238E27FC236}">
              <a16:creationId xmlns="" xmlns:a16="http://schemas.microsoft.com/office/drawing/2014/main" id="{C67A31AF-7B0B-9F4F-980A-EC26B9A713DD}"/>
            </a:ext>
          </a:extLst>
        </cdr:cNvPr>
        <cdr:cNvSpPr/>
      </cdr:nvSpPr>
      <cdr:spPr>
        <a:xfrm xmlns:a="http://schemas.openxmlformats.org/drawingml/2006/main">
          <a:off x="1183824" y="2454857"/>
          <a:ext cx="6499541" cy="632803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3">
            <a:lumMod val="50000"/>
            <a:alpha val="4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0.54783</cdr:x>
      <cdr:y>0.1051</cdr:y>
    </cdr:from>
    <cdr:to>
      <cdr:x>0.68211</cdr:x>
      <cdr:y>0.80679</cdr:y>
    </cdr:to>
    <cdr:sp macro="" textlink="">
      <cdr:nvSpPr>
        <cdr:cNvPr id="2" name="Rectangle 1">
          <a:extLst xmlns:a="http://schemas.openxmlformats.org/drawingml/2006/main">
            <a:ext uri="{FF2B5EF4-FFF2-40B4-BE49-F238E27FC236}">
              <a16:creationId xmlns="" xmlns:a16="http://schemas.microsoft.com/office/drawing/2014/main" id="{02F5B8A6-5B67-0848-BACC-2066220ECE2C}"/>
            </a:ext>
          </a:extLst>
        </cdr:cNvPr>
        <cdr:cNvSpPr/>
      </cdr:nvSpPr>
      <cdr:spPr>
        <a:xfrm xmlns:a="http://schemas.openxmlformats.org/drawingml/2006/main">
          <a:off x="4313465" y="542442"/>
          <a:ext cx="1057278" cy="3621431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3">
            <a:lumMod val="50000"/>
            <a:alpha val="4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0.14205</cdr:x>
      <cdr:y>0.40962</cdr:y>
    </cdr:from>
    <cdr:to>
      <cdr:x>0.95362</cdr:x>
      <cdr:y>0.51482</cdr:y>
    </cdr:to>
    <cdr:sp macro="" textlink="">
      <cdr:nvSpPr>
        <cdr:cNvPr id="3" name="Rectangle 2">
          <a:extLst xmlns:a="http://schemas.openxmlformats.org/drawingml/2006/main">
            <a:ext uri="{FF2B5EF4-FFF2-40B4-BE49-F238E27FC236}">
              <a16:creationId xmlns="" xmlns:a16="http://schemas.microsoft.com/office/drawing/2014/main" id="{9872F841-78FC-C642-8EA4-EFF1D5D3F71B}"/>
            </a:ext>
          </a:extLst>
        </cdr:cNvPr>
        <cdr:cNvSpPr/>
      </cdr:nvSpPr>
      <cdr:spPr>
        <a:xfrm xmlns:a="http://schemas.openxmlformats.org/drawingml/2006/main">
          <a:off x="1118471" y="2114069"/>
          <a:ext cx="6389987" cy="542925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3">
            <a:lumMod val="50000"/>
            <a:alpha val="4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3988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22" tIns="46060" rIns="92122" bIns="46060" numCol="1" anchor="t" anchorCtr="0" compatLnSpc="1">
            <a:prstTxWarp prst="textNoShape">
              <a:avLst/>
            </a:prstTxWarp>
          </a:bodyPr>
          <a:lstStyle>
            <a:lvl1pPr defTabSz="920750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180013" y="0"/>
            <a:ext cx="3963987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22" tIns="46060" rIns="92122" bIns="46060" numCol="1" anchor="t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16688"/>
            <a:ext cx="3963988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22" tIns="46060" rIns="92122" bIns="46060" numCol="1" anchor="b" anchorCtr="0" compatLnSpc="1">
            <a:prstTxWarp prst="textNoShape">
              <a:avLst/>
            </a:prstTxWarp>
          </a:bodyPr>
          <a:lstStyle>
            <a:lvl1pPr defTabSz="920750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180013" y="6516688"/>
            <a:ext cx="3963987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22" tIns="46060" rIns="92122" bIns="46060" numCol="1" anchor="b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192E738F-8425-42CF-974C-B5D0ECF38C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608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74C9CFC4-2228-4BDA-9758-11136D4BDA3F}" type="datetimeFigureOut">
              <a:rPr lang="en-US"/>
              <a:pPr>
                <a:defRPr/>
              </a:pPr>
              <a:t>5/2/2018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00250" y="514350"/>
            <a:ext cx="51435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C234535C-4F1C-4A3F-B0DF-42690C66CFA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1050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634BDC5-0CBE-441B-A21D-B1014F635CD5}" type="slidenum">
              <a:rPr lang="en-US" smtClean="0"/>
              <a:pPr/>
              <a:t>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6679574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68563" y="5113338"/>
            <a:ext cx="27981275" cy="35274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125" y="9326563"/>
            <a:ext cx="23044150" cy="42068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6238" y="658813"/>
            <a:ext cx="29625925" cy="27432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46238" y="3840163"/>
            <a:ext cx="29625925" cy="1086326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866475" y="658813"/>
            <a:ext cx="7405688" cy="14044612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46238" y="658813"/>
            <a:ext cx="22067837" cy="140446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6238" y="658813"/>
            <a:ext cx="29625925" cy="27432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6238" y="3840163"/>
            <a:ext cx="29625925" cy="108632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0325" y="10575925"/>
            <a:ext cx="27981275" cy="32702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0325" y="6975475"/>
            <a:ext cx="27981275" cy="36004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6238" y="658813"/>
            <a:ext cx="29625925" cy="27432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46238" y="3840163"/>
            <a:ext cx="14736762" cy="1086326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535400" y="3840163"/>
            <a:ext cx="14736763" cy="1086326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6238" y="658813"/>
            <a:ext cx="29625925" cy="27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6238" y="3684588"/>
            <a:ext cx="14544675" cy="15351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6238" y="5219700"/>
            <a:ext cx="14544675" cy="94837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722725" y="3684588"/>
            <a:ext cx="14549438" cy="15351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722725" y="5219700"/>
            <a:ext cx="14549438" cy="94837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6238" y="658813"/>
            <a:ext cx="29625925" cy="27432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6238" y="655638"/>
            <a:ext cx="10829925" cy="278923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69863" y="655638"/>
            <a:ext cx="18402300" cy="1404778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6238" y="3444875"/>
            <a:ext cx="10829925" cy="112585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1600" y="11522075"/>
            <a:ext cx="19751675" cy="135890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451600" y="1470025"/>
            <a:ext cx="19751675" cy="98758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1600" y="12880975"/>
            <a:ext cx="19751675" cy="1931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ChangeArrowheads="1"/>
          </p:cNvSpPr>
          <p:nvPr userDrawn="1"/>
        </p:nvSpPr>
        <p:spPr bwMode="auto">
          <a:xfrm>
            <a:off x="468313" y="3448050"/>
            <a:ext cx="31929387" cy="12036425"/>
          </a:xfrm>
          <a:prstGeom prst="rect">
            <a:avLst/>
          </a:prstGeom>
          <a:gradFill rotWithShape="1">
            <a:gsLst>
              <a:gs pos="0">
                <a:srgbClr val="C5E2FF"/>
              </a:gs>
              <a:gs pos="100000">
                <a:srgbClr val="EBF5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820988" rtl="0" eaLnBrk="0" fontAlgn="base" hangingPunct="0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+mj-lt"/>
          <a:ea typeface="+mj-ea"/>
          <a:cs typeface="+mj-cs"/>
        </a:defRPr>
      </a:lvl1pPr>
      <a:lvl2pPr algn="ctr" defTabSz="2820988" rtl="0" eaLnBrk="0" fontAlgn="base" hangingPunct="0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Arial" pitchFamily="34" charset="0"/>
        </a:defRPr>
      </a:lvl2pPr>
      <a:lvl3pPr algn="ctr" defTabSz="2820988" rtl="0" eaLnBrk="0" fontAlgn="base" hangingPunct="0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Arial" pitchFamily="34" charset="0"/>
        </a:defRPr>
      </a:lvl3pPr>
      <a:lvl4pPr algn="ctr" defTabSz="2820988" rtl="0" eaLnBrk="0" fontAlgn="base" hangingPunct="0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Arial" pitchFamily="34" charset="0"/>
        </a:defRPr>
      </a:lvl4pPr>
      <a:lvl5pPr algn="ctr" defTabSz="2820988" rtl="0" eaLnBrk="0" fontAlgn="base" hangingPunct="0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Arial" pitchFamily="34" charset="0"/>
        </a:defRPr>
      </a:lvl5pPr>
      <a:lvl6pPr marL="457200" algn="ctr" defTabSz="2820988" rtl="0" fontAlgn="base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Arial" pitchFamily="34" charset="0"/>
        </a:defRPr>
      </a:lvl6pPr>
      <a:lvl7pPr marL="914400" algn="ctr" defTabSz="2820988" rtl="0" fontAlgn="base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Arial" pitchFamily="34" charset="0"/>
        </a:defRPr>
      </a:lvl7pPr>
      <a:lvl8pPr marL="1371600" algn="ctr" defTabSz="2820988" rtl="0" fontAlgn="base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Arial" pitchFamily="34" charset="0"/>
        </a:defRPr>
      </a:lvl8pPr>
      <a:lvl9pPr marL="1828800" algn="ctr" defTabSz="2820988" rtl="0" fontAlgn="base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Arial" pitchFamily="34" charset="0"/>
        </a:defRPr>
      </a:lvl9pPr>
    </p:titleStyle>
    <p:bodyStyle>
      <a:lvl1pPr marL="1058863" indent="-1058863" algn="l" defTabSz="2820988" rtl="0" eaLnBrk="0" fontAlgn="base" hangingPunct="0">
        <a:spcBef>
          <a:spcPct val="20000"/>
        </a:spcBef>
        <a:spcAft>
          <a:spcPct val="0"/>
        </a:spcAft>
        <a:buChar char="•"/>
        <a:defRPr sz="9900">
          <a:solidFill>
            <a:schemeClr val="tx1"/>
          </a:solidFill>
          <a:latin typeface="+mn-lt"/>
          <a:ea typeface="+mn-ea"/>
          <a:cs typeface="+mn-cs"/>
        </a:defRPr>
      </a:lvl1pPr>
      <a:lvl2pPr marL="2292350" indent="-881063" algn="l" defTabSz="2820988" rtl="0" eaLnBrk="0" fontAlgn="base" hangingPunct="0">
        <a:spcBef>
          <a:spcPct val="20000"/>
        </a:spcBef>
        <a:spcAft>
          <a:spcPct val="0"/>
        </a:spcAft>
        <a:buChar char="–"/>
        <a:defRPr sz="8600">
          <a:solidFill>
            <a:schemeClr val="tx1"/>
          </a:solidFill>
          <a:latin typeface="+mn-lt"/>
        </a:defRPr>
      </a:lvl2pPr>
      <a:lvl3pPr marL="3527425" indent="-706438" algn="l" defTabSz="2820988" rtl="0" eaLnBrk="0" fontAlgn="base" hangingPunct="0">
        <a:spcBef>
          <a:spcPct val="20000"/>
        </a:spcBef>
        <a:spcAft>
          <a:spcPct val="0"/>
        </a:spcAft>
        <a:buChar char="•"/>
        <a:defRPr sz="7400">
          <a:solidFill>
            <a:schemeClr val="tx1"/>
          </a:solidFill>
          <a:latin typeface="+mn-lt"/>
        </a:defRPr>
      </a:lvl3pPr>
      <a:lvl4pPr marL="4937125" indent="-704850" algn="l" defTabSz="2820988" rtl="0" eaLnBrk="0" fontAlgn="base" hangingPunct="0">
        <a:spcBef>
          <a:spcPct val="20000"/>
        </a:spcBef>
        <a:spcAft>
          <a:spcPct val="0"/>
        </a:spcAft>
        <a:buChar char="–"/>
        <a:defRPr sz="6200">
          <a:solidFill>
            <a:schemeClr val="tx1"/>
          </a:solidFill>
          <a:latin typeface="+mn-lt"/>
        </a:defRPr>
      </a:lvl4pPr>
      <a:lvl5pPr marL="6348413" indent="-704850" algn="l" defTabSz="2820988" rtl="0" eaLnBrk="0" fontAlgn="base" hangingPunct="0">
        <a:spcBef>
          <a:spcPct val="20000"/>
        </a:spcBef>
        <a:spcAft>
          <a:spcPct val="0"/>
        </a:spcAft>
        <a:buChar char="»"/>
        <a:defRPr sz="6200">
          <a:solidFill>
            <a:schemeClr val="tx1"/>
          </a:solidFill>
          <a:latin typeface="+mn-lt"/>
        </a:defRPr>
      </a:lvl5pPr>
      <a:lvl6pPr marL="6805613" indent="-704850" algn="l" defTabSz="2820988" rtl="0" fontAlgn="base">
        <a:spcBef>
          <a:spcPct val="20000"/>
        </a:spcBef>
        <a:spcAft>
          <a:spcPct val="0"/>
        </a:spcAft>
        <a:buChar char="»"/>
        <a:defRPr sz="6200">
          <a:solidFill>
            <a:schemeClr val="tx1"/>
          </a:solidFill>
          <a:latin typeface="+mn-lt"/>
        </a:defRPr>
      </a:lvl6pPr>
      <a:lvl7pPr marL="7262813" indent="-704850" algn="l" defTabSz="2820988" rtl="0" fontAlgn="base">
        <a:spcBef>
          <a:spcPct val="20000"/>
        </a:spcBef>
        <a:spcAft>
          <a:spcPct val="0"/>
        </a:spcAft>
        <a:buChar char="»"/>
        <a:defRPr sz="6200">
          <a:solidFill>
            <a:schemeClr val="tx1"/>
          </a:solidFill>
          <a:latin typeface="+mn-lt"/>
        </a:defRPr>
      </a:lvl7pPr>
      <a:lvl8pPr marL="7720013" indent="-704850" algn="l" defTabSz="2820988" rtl="0" fontAlgn="base">
        <a:spcBef>
          <a:spcPct val="20000"/>
        </a:spcBef>
        <a:spcAft>
          <a:spcPct val="0"/>
        </a:spcAft>
        <a:buChar char="»"/>
        <a:defRPr sz="6200">
          <a:solidFill>
            <a:schemeClr val="tx1"/>
          </a:solidFill>
          <a:latin typeface="+mn-lt"/>
        </a:defRPr>
      </a:lvl8pPr>
      <a:lvl9pPr marL="8177213" indent="-704850" algn="l" defTabSz="2820988" rtl="0" fontAlgn="base">
        <a:spcBef>
          <a:spcPct val="20000"/>
        </a:spcBef>
        <a:spcAft>
          <a:spcPct val="0"/>
        </a:spcAft>
        <a:buChar char="»"/>
        <a:defRPr sz="6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Rectangle 130"/>
          <p:cNvSpPr/>
          <p:nvPr/>
        </p:nvSpPr>
        <p:spPr>
          <a:xfrm>
            <a:off x="0" y="0"/>
            <a:ext cx="32918400" cy="4042283"/>
          </a:xfrm>
          <a:prstGeom prst="rect">
            <a:avLst/>
          </a:prstGeom>
          <a:solidFill>
            <a:sysClr val="window" lastClr="FFFFFF">
              <a:lumMod val="75000"/>
            </a:sysClr>
          </a:solidFill>
          <a:ln w="95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161218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364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3857625" y="35982"/>
            <a:ext cx="28863697" cy="397031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161218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/>
                <a:solidFill>
                  <a:srgbClr val="9BBB59">
                    <a:lumMod val="50000"/>
                  </a:srgbClr>
                </a:solidFill>
                <a:latin typeface="Arial"/>
                <a:ea typeface="ＭＳ Ｐゴシック" charset="-128"/>
                <a:cs typeface="Arial"/>
              </a:rPr>
              <a:t>Cardiopulmonary Resuscitation in the Pediatric Emergency Department: Initial Findings from the Videography in Pediatric Emergency Research (VIPER) Collaborative</a:t>
            </a:r>
          </a:p>
          <a:p>
            <a:pPr algn="ctr" defTabSz="161218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ln/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Karen J. O’Connell</a:t>
            </a:r>
            <a:r>
              <a:rPr lang="en-US" sz="4000" b="1" baseline="30000" dirty="0">
                <a:ln/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1</a:t>
            </a:r>
            <a:r>
              <a:rPr lang="en-US" sz="4000" b="1" dirty="0">
                <a:ln/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, Alexis B. Sandler</a:t>
            </a:r>
            <a:r>
              <a:rPr lang="en-US" sz="4000" b="1" baseline="30000" dirty="0">
                <a:ln/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1,2</a:t>
            </a:r>
            <a:r>
              <a:rPr lang="en-US" sz="4000" b="1" dirty="0">
                <a:ln/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, Matthew Ledda</a:t>
            </a:r>
            <a:r>
              <a:rPr lang="en-US" sz="4000" b="1" baseline="30000" dirty="0">
                <a:ln/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1</a:t>
            </a:r>
            <a:r>
              <a:rPr lang="en-US" sz="4000" b="1" dirty="0">
                <a:ln/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, Benjamin T. Kerrey</a:t>
            </a:r>
            <a:r>
              <a:rPr lang="en-US" sz="4000" b="1" baseline="30000" dirty="0">
                <a:ln/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3</a:t>
            </a:r>
            <a:r>
              <a:rPr lang="en-US" sz="4000" b="1" dirty="0">
                <a:ln/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, </a:t>
            </a:r>
            <a:r>
              <a:rPr lang="en-US" sz="4000" b="1" dirty="0" smtClean="0">
                <a:ln/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                                                            Sage </a:t>
            </a:r>
            <a:r>
              <a:rPr lang="en-US" sz="4000" b="1" dirty="0">
                <a:ln/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R. Myers</a:t>
            </a:r>
            <a:r>
              <a:rPr lang="en-US" sz="4000" b="1" baseline="30000" dirty="0">
                <a:ln/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4</a:t>
            </a:r>
            <a:r>
              <a:rPr lang="en-US" sz="4000" b="1" dirty="0">
                <a:ln/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, Mary Frey</a:t>
            </a:r>
            <a:r>
              <a:rPr lang="en-US" sz="4000" b="1" baseline="30000" dirty="0">
                <a:ln/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3</a:t>
            </a:r>
            <a:r>
              <a:rPr lang="en-US" sz="4000" b="1" dirty="0">
                <a:ln/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, Aaron J. Donoghue</a:t>
            </a:r>
            <a:r>
              <a:rPr lang="en-US" sz="4000" b="1" baseline="30000" dirty="0">
                <a:ln/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4</a:t>
            </a:r>
            <a:endParaRPr lang="is-IS" sz="4000" b="1" baseline="30000" dirty="0">
              <a:ln/>
              <a:solidFill>
                <a:prstClr val="black"/>
              </a:solidFill>
              <a:latin typeface="Arial"/>
              <a:ea typeface="ＭＳ Ｐゴシック" charset="-128"/>
              <a:cs typeface="Arial"/>
            </a:endParaRPr>
          </a:p>
          <a:p>
            <a:pPr algn="ctr" defTabSz="161218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ln/>
                <a:solidFill>
                  <a:srgbClr val="9BBB59">
                    <a:lumMod val="50000"/>
                  </a:srgbClr>
                </a:solidFill>
                <a:latin typeface="Arial"/>
                <a:ea typeface="ＭＳ Ｐゴシック" charset="-128"/>
                <a:cs typeface="Arial"/>
              </a:rPr>
              <a:t>(</a:t>
            </a:r>
            <a:r>
              <a:rPr lang="en-US" sz="3200" dirty="0">
                <a:ln/>
                <a:solidFill>
                  <a:srgbClr val="9BBB59">
                    <a:lumMod val="50000"/>
                  </a:srgbClr>
                </a:solidFill>
                <a:latin typeface="Arial"/>
                <a:ea typeface="ＭＳ Ｐゴシック" charset="-128"/>
                <a:cs typeface="Arial"/>
              </a:rPr>
              <a:t>1) Children’s National Medical Center (2)  The George Washington University (3) Cincinnati Children’s Hospital Medical Center </a:t>
            </a:r>
            <a:r>
              <a:rPr lang="en-US" sz="3200" dirty="0" smtClean="0">
                <a:ln/>
                <a:solidFill>
                  <a:srgbClr val="9BBB59">
                    <a:lumMod val="50000"/>
                  </a:srgbClr>
                </a:solidFill>
                <a:latin typeface="Arial"/>
                <a:ea typeface="ＭＳ Ｐゴシック" charset="-128"/>
                <a:cs typeface="Arial"/>
              </a:rPr>
              <a:t>                                                (</a:t>
            </a:r>
            <a:r>
              <a:rPr lang="en-US" sz="3200" dirty="0">
                <a:ln/>
                <a:solidFill>
                  <a:srgbClr val="9BBB59">
                    <a:lumMod val="50000"/>
                  </a:srgbClr>
                </a:solidFill>
                <a:latin typeface="Arial"/>
                <a:ea typeface="ＭＳ Ｐゴシック" charset="-128"/>
                <a:cs typeface="Arial"/>
              </a:rPr>
              <a:t>4) Children’s Hospital of Philadelphia</a:t>
            </a:r>
          </a:p>
        </p:txBody>
      </p:sp>
      <p:pic>
        <p:nvPicPr>
          <p:cNvPr id="135" name="Picture 134">
            <a:extLst>
              <a:ext uri="{FF2B5EF4-FFF2-40B4-BE49-F238E27FC236}">
                <a16:creationId xmlns="" xmlns:a16="http://schemas.microsoft.com/office/drawing/2014/main" id="{DEC6EA6A-5DA2-064D-AC87-4E9AC1B2A3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2190" b="32745"/>
          <a:stretch/>
        </p:blipFill>
        <p:spPr>
          <a:xfrm>
            <a:off x="198541" y="2021141"/>
            <a:ext cx="5229226" cy="1954911"/>
          </a:xfrm>
          <a:prstGeom prst="rect">
            <a:avLst/>
          </a:prstGeom>
        </p:spPr>
      </p:pic>
      <p:sp>
        <p:nvSpPr>
          <p:cNvPr id="140" name="Text Box 6">
            <a:extLst>
              <a:ext uri="{FF2B5EF4-FFF2-40B4-BE49-F238E27FC236}">
                <a16:creationId xmlns="" xmlns:a16="http://schemas.microsoft.com/office/drawing/2014/main" id="{E8B8F96D-C60E-6F4B-9310-29A42B3E06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171" y="4234204"/>
            <a:ext cx="8000996" cy="3570853"/>
          </a:xfrm>
          <a:prstGeom prst="rect">
            <a:avLst/>
          </a:prstGeom>
          <a:solidFill>
            <a:srgbClr val="9BBB59">
              <a:lumMod val="60000"/>
              <a:lumOff val="40000"/>
            </a:srgbClr>
          </a:solidFill>
          <a:ln>
            <a:noFill/>
          </a:ln>
          <a:extLst/>
        </p:spPr>
        <p:txBody>
          <a:bodyPr lIns="19583" tIns="9791" rIns="19583" bIns="9791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defTabSz="161218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TAKE HOME POINTS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: </a:t>
            </a:r>
          </a:p>
          <a:p>
            <a:pPr marL="571500" marR="0" lvl="0" indent="-571500" defTabSz="161218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Poor quality CPR is common, considered a preventable harm</a:t>
            </a:r>
            <a:r>
              <a:rPr kumimoji="0" lang="en-US" sz="2600" b="1" i="0" u="none" strike="noStrike" kern="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7</a:t>
            </a:r>
          </a:p>
          <a:p>
            <a:pPr marL="571500" marR="0" lvl="0" indent="-571500" defTabSz="161218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Novel CPR data gathering using video review and compression monitor data improves accuracy in measuring CPR performance</a:t>
            </a:r>
          </a:p>
          <a:p>
            <a:pPr marL="571500" marR="0" lvl="0" indent="-571500" defTabSz="161218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Only 12.9% compression segments considered high-quality CPR</a:t>
            </a:r>
          </a:p>
        </p:txBody>
      </p:sp>
      <p:sp>
        <p:nvSpPr>
          <p:cNvPr id="141" name="Text Box 351"/>
          <p:cNvSpPr txBox="1">
            <a:spLocks noChangeArrowheads="1"/>
          </p:cNvSpPr>
          <p:nvPr/>
        </p:nvSpPr>
        <p:spPr bwMode="auto">
          <a:xfrm>
            <a:off x="141514" y="7954113"/>
            <a:ext cx="8039098" cy="707234"/>
          </a:xfrm>
          <a:prstGeom prst="rect">
            <a:avLst/>
          </a:prstGeom>
          <a:solidFill>
            <a:srgbClr val="9BBB59">
              <a:lumMod val="50000"/>
            </a:srgbClr>
          </a:solidFill>
          <a:ln>
            <a:noFill/>
          </a:ln>
          <a:extLst/>
        </p:spPr>
        <p:txBody>
          <a:bodyPr lIns="19583" tIns="17731" rIns="19583" bIns="9791"/>
          <a:lstStyle>
            <a:lvl1pPr defTabSz="900113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defTabSz="900113">
              <a:spcBef>
                <a:spcPct val="20000"/>
              </a:spcBef>
              <a:buChar char="–"/>
              <a:defRPr sz="27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900113">
              <a:spcBef>
                <a:spcPct val="20000"/>
              </a:spcBef>
              <a:buChar char="•"/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900113">
              <a:spcBef>
                <a:spcPct val="20000"/>
              </a:spcBef>
              <a:buChar char="–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900113">
              <a:spcBef>
                <a:spcPct val="20000"/>
              </a:spcBef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900113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ＭＳ Ｐゴシック" charset="-128"/>
              </a:rPr>
              <a:t>INTRODUCTION</a:t>
            </a:r>
          </a:p>
        </p:txBody>
      </p:sp>
      <p:sp>
        <p:nvSpPr>
          <p:cNvPr id="142" name="Text Box 6"/>
          <p:cNvSpPr txBox="1">
            <a:spLocks noChangeArrowheads="1"/>
          </p:cNvSpPr>
          <p:nvPr/>
        </p:nvSpPr>
        <p:spPr bwMode="auto">
          <a:xfrm>
            <a:off x="92196" y="8857290"/>
            <a:ext cx="8088416" cy="2082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583" tIns="9791" rIns="19583" bIns="9791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b="1" dirty="0" smtClean="0">
                <a:solidFill>
                  <a:schemeClr val="bg2">
                    <a:lumMod val="50000"/>
                  </a:schemeClr>
                </a:solidFill>
              </a:rPr>
              <a:t>Approximately 16000 children suffer cardiac arrest per year</a:t>
            </a:r>
            <a:endParaRPr lang="en-US" sz="2600" b="1" dirty="0">
              <a:solidFill>
                <a:schemeClr val="bg2">
                  <a:lumMod val="5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2">
                    <a:lumMod val="50000"/>
                  </a:schemeClr>
                </a:solidFill>
              </a:rPr>
              <a:t>High-quality CPR is critical for </a:t>
            </a:r>
            <a:r>
              <a:rPr lang="en-US" sz="2600" b="1" dirty="0" smtClean="0">
                <a:solidFill>
                  <a:schemeClr val="bg2">
                    <a:lumMod val="50000"/>
                  </a:schemeClr>
                </a:solidFill>
              </a:rPr>
              <a:t>optimizing patient </a:t>
            </a:r>
            <a:r>
              <a:rPr lang="en-US" sz="2600" b="1" dirty="0">
                <a:solidFill>
                  <a:schemeClr val="bg2">
                    <a:lumMod val="50000"/>
                  </a:schemeClr>
                </a:solidFill>
              </a:rPr>
              <a:t>outcomes</a:t>
            </a:r>
            <a:r>
              <a:rPr lang="en-US" sz="2600" b="1" baseline="30000" dirty="0">
                <a:solidFill>
                  <a:schemeClr val="bg2">
                    <a:lumMod val="50000"/>
                  </a:schemeClr>
                </a:solidFill>
              </a:rPr>
              <a:t>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2">
                    <a:lumMod val="50000"/>
                  </a:schemeClr>
                </a:solidFill>
              </a:rPr>
              <a:t>CPR </a:t>
            </a:r>
            <a:r>
              <a:rPr lang="en-US" sz="2600" b="1" dirty="0" smtClean="0">
                <a:solidFill>
                  <a:schemeClr val="bg2">
                    <a:lumMod val="50000"/>
                  </a:schemeClr>
                </a:solidFill>
              </a:rPr>
              <a:t>frequently fails to meet guidelines</a:t>
            </a:r>
            <a:r>
              <a:rPr lang="en-US" sz="2600" b="1" baseline="30000" dirty="0" smtClean="0">
                <a:solidFill>
                  <a:schemeClr val="bg2">
                    <a:lumMod val="50000"/>
                  </a:schemeClr>
                </a:solidFill>
              </a:rPr>
              <a:t>2-4</a:t>
            </a:r>
            <a:endParaRPr lang="en-US" sz="2600" b="1" baseline="30000" dirty="0">
              <a:solidFill>
                <a:schemeClr val="bg2">
                  <a:lumMod val="50000"/>
                </a:schemeClr>
              </a:solidFill>
            </a:endParaRPr>
          </a:p>
          <a:p>
            <a:pPr marL="742950" lvl="2" indent="-342900">
              <a:buFont typeface="Arial" panose="020B0604020202020204" pitchFamily="34" charset="0"/>
              <a:buChar char="•"/>
            </a:pPr>
            <a:r>
              <a:rPr lang="en-US" sz="2600" b="1" dirty="0" smtClean="0">
                <a:solidFill>
                  <a:schemeClr val="bg2">
                    <a:lumMod val="50000"/>
                  </a:schemeClr>
                </a:solidFill>
              </a:rPr>
              <a:t>Excessive compression rate </a:t>
            </a:r>
            <a:r>
              <a:rPr lang="en-US" sz="2600" b="1" dirty="0">
                <a:solidFill>
                  <a:schemeClr val="bg2">
                    <a:lumMod val="50000"/>
                  </a:schemeClr>
                </a:solidFill>
              </a:rPr>
              <a:t>and hyperventilation are most common</a:t>
            </a:r>
            <a:r>
              <a:rPr lang="en-US" sz="2600" b="1" baseline="30000" dirty="0">
                <a:solidFill>
                  <a:schemeClr val="bg2">
                    <a:lumMod val="50000"/>
                  </a:schemeClr>
                </a:solidFill>
              </a:rPr>
              <a:t>3,4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2">
                    <a:lumMod val="50000"/>
                  </a:schemeClr>
                </a:solidFill>
              </a:rPr>
              <a:t>CPR quality monitoring </a:t>
            </a:r>
            <a:r>
              <a:rPr lang="en-US" sz="2600" b="1" dirty="0" smtClean="0">
                <a:solidFill>
                  <a:schemeClr val="bg2">
                    <a:lumMod val="50000"/>
                  </a:schemeClr>
                </a:solidFill>
              </a:rPr>
              <a:t>may improve outcomes</a:t>
            </a:r>
            <a:endParaRPr lang="en-US" sz="26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44" name="Text Box 351"/>
          <p:cNvSpPr txBox="1">
            <a:spLocks noChangeArrowheads="1"/>
          </p:cNvSpPr>
          <p:nvPr/>
        </p:nvSpPr>
        <p:spPr bwMode="auto">
          <a:xfrm>
            <a:off x="174170" y="12212019"/>
            <a:ext cx="8006441" cy="719882"/>
          </a:xfrm>
          <a:prstGeom prst="rect">
            <a:avLst/>
          </a:prstGeom>
          <a:solidFill>
            <a:srgbClr val="9BBB59">
              <a:lumMod val="50000"/>
            </a:srgbClr>
          </a:solidFill>
          <a:ln>
            <a:noFill/>
          </a:ln>
          <a:extLst/>
        </p:spPr>
        <p:txBody>
          <a:bodyPr lIns="19583" tIns="17731" rIns="19583" bIns="9791"/>
          <a:lstStyle>
            <a:lvl1pPr defTabSz="900113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defTabSz="900113">
              <a:spcBef>
                <a:spcPct val="20000"/>
              </a:spcBef>
              <a:buChar char="–"/>
              <a:defRPr sz="27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900113">
              <a:spcBef>
                <a:spcPct val="20000"/>
              </a:spcBef>
              <a:buChar char="•"/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900113">
              <a:spcBef>
                <a:spcPct val="20000"/>
              </a:spcBef>
              <a:buChar char="–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900113">
              <a:spcBef>
                <a:spcPct val="20000"/>
              </a:spcBef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900113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ＭＳ Ｐゴシック" charset="-128"/>
              </a:rPr>
              <a:t>OBJECTIVE</a:t>
            </a:r>
          </a:p>
        </p:txBody>
      </p:sp>
      <p:sp>
        <p:nvSpPr>
          <p:cNvPr id="145" name="Rectangle 87"/>
          <p:cNvSpPr>
            <a:spLocks noChangeArrowheads="1"/>
          </p:cNvSpPr>
          <p:nvPr/>
        </p:nvSpPr>
        <p:spPr bwMode="auto">
          <a:xfrm>
            <a:off x="198541" y="13200360"/>
            <a:ext cx="7982071" cy="2246769"/>
          </a:xfrm>
          <a:prstGeom prst="rect">
            <a:avLst/>
          </a:prstGeom>
          <a:solidFill>
            <a:srgbClr val="FFFF99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measure CPR quality </a:t>
            </a:r>
            <a:r>
              <a:rPr lang="en-US" sz="28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individual providers during 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pediatric cardiac arrest </a:t>
            </a:r>
            <a:r>
              <a:rPr lang="en-US" sz="28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using 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combination of video review and CPR monitor devices in the pediatric emergency department (PED). </a:t>
            </a:r>
          </a:p>
        </p:txBody>
      </p:sp>
      <p:sp>
        <p:nvSpPr>
          <p:cNvPr id="147" name="Text Box 1619"/>
          <p:cNvSpPr txBox="1">
            <a:spLocks noChangeArrowheads="1"/>
          </p:cNvSpPr>
          <p:nvPr/>
        </p:nvSpPr>
        <p:spPr bwMode="auto">
          <a:xfrm>
            <a:off x="8392885" y="4310742"/>
            <a:ext cx="8240485" cy="751115"/>
          </a:xfrm>
          <a:prstGeom prst="rect">
            <a:avLst/>
          </a:prstGeom>
          <a:solidFill>
            <a:srgbClr val="9BBB59">
              <a:lumMod val="50000"/>
            </a:srgbClr>
          </a:solidFill>
          <a:ln>
            <a:noFill/>
          </a:ln>
          <a:extLst/>
        </p:spPr>
        <p:txBody>
          <a:bodyPr lIns="19583" tIns="17731" rIns="19583" bIns="9791"/>
          <a:lstStyle>
            <a:lvl1pPr defTabSz="900113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defTabSz="900113">
              <a:spcBef>
                <a:spcPct val="20000"/>
              </a:spcBef>
              <a:buChar char="–"/>
              <a:defRPr sz="27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900113">
              <a:spcBef>
                <a:spcPct val="20000"/>
              </a:spcBef>
              <a:buChar char="•"/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900113">
              <a:spcBef>
                <a:spcPct val="20000"/>
              </a:spcBef>
              <a:buChar char="–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900113">
              <a:spcBef>
                <a:spcPct val="20000"/>
              </a:spcBef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900113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ＭＳ Ｐゴシック" charset="-128"/>
              </a:rPr>
              <a:t>METHODS</a:t>
            </a:r>
          </a:p>
        </p:txBody>
      </p:sp>
      <p:sp>
        <p:nvSpPr>
          <p:cNvPr id="148" name="TextBox 16"/>
          <p:cNvSpPr txBox="1">
            <a:spLocks noChangeArrowheads="1"/>
          </p:cNvSpPr>
          <p:nvPr/>
        </p:nvSpPr>
        <p:spPr bwMode="auto">
          <a:xfrm>
            <a:off x="8354783" y="5129764"/>
            <a:ext cx="8147955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2">
                    <a:lumMod val="50000"/>
                  </a:schemeClr>
                </a:solidFill>
              </a:rPr>
              <a:t>Prospective observational study of pediatric cardiac arrests presenting to 3 PEDs in the VIPER collaborative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2">
                    <a:lumMod val="50000"/>
                  </a:schemeClr>
                </a:solidFill>
              </a:rPr>
              <a:t>Data collected by retrospective video review and monitor-defibrillator data output from Feb 2017 to Mar 2018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2">
                    <a:lumMod val="50000"/>
                  </a:schemeClr>
                </a:solidFill>
              </a:rPr>
              <a:t>CPR segment </a:t>
            </a:r>
            <a:r>
              <a:rPr lang="en-US" sz="2600" b="1" dirty="0" smtClean="0">
                <a:solidFill>
                  <a:schemeClr val="bg2">
                    <a:lumMod val="50000"/>
                  </a:schemeClr>
                </a:solidFill>
              </a:rPr>
              <a:t>defined </a:t>
            </a:r>
            <a:r>
              <a:rPr lang="en-US" sz="2600" b="1" dirty="0">
                <a:solidFill>
                  <a:schemeClr val="bg2">
                    <a:lumMod val="50000"/>
                  </a:schemeClr>
                </a:solidFill>
              </a:rPr>
              <a:t>as period of </a:t>
            </a:r>
            <a:r>
              <a:rPr lang="en-US" sz="2600" b="1" dirty="0" smtClean="0">
                <a:solidFill>
                  <a:schemeClr val="bg2">
                    <a:lumMod val="50000"/>
                  </a:schemeClr>
                </a:solidFill>
              </a:rPr>
              <a:t>chest compressions performed by single provider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600" b="1" dirty="0" smtClean="0">
                <a:solidFill>
                  <a:schemeClr val="bg2">
                    <a:lumMod val="50000"/>
                  </a:schemeClr>
                </a:solidFill>
              </a:rPr>
              <a:t>CPR </a:t>
            </a:r>
            <a:r>
              <a:rPr lang="en-US" sz="2600" b="1" dirty="0">
                <a:solidFill>
                  <a:schemeClr val="bg2">
                    <a:lumMod val="50000"/>
                  </a:schemeClr>
                </a:solidFill>
              </a:rPr>
              <a:t>segments defined as “high-quality” if all AHA guidelines achieved</a:t>
            </a:r>
          </a:p>
        </p:txBody>
      </p:sp>
      <p:sp>
        <p:nvSpPr>
          <p:cNvPr id="150" name="Text Box 1619"/>
          <p:cNvSpPr txBox="1">
            <a:spLocks noChangeArrowheads="1"/>
          </p:cNvSpPr>
          <p:nvPr/>
        </p:nvSpPr>
        <p:spPr bwMode="auto">
          <a:xfrm>
            <a:off x="8392884" y="9223192"/>
            <a:ext cx="8081281" cy="1295660"/>
          </a:xfrm>
          <a:prstGeom prst="rect">
            <a:avLst/>
          </a:prstGeom>
          <a:solidFill>
            <a:srgbClr val="9BBB59">
              <a:lumMod val="50000"/>
            </a:srgbClr>
          </a:solidFill>
          <a:ln>
            <a:noFill/>
          </a:ln>
          <a:extLst/>
        </p:spPr>
        <p:txBody>
          <a:bodyPr lIns="19583" tIns="17731" rIns="19583" bIns="9791"/>
          <a:lstStyle>
            <a:lvl1pPr defTabSz="900113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defTabSz="900113">
              <a:spcBef>
                <a:spcPct val="20000"/>
              </a:spcBef>
              <a:buChar char="–"/>
              <a:defRPr sz="27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900113">
              <a:spcBef>
                <a:spcPct val="20000"/>
              </a:spcBef>
              <a:buChar char="•"/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900113">
              <a:spcBef>
                <a:spcPct val="20000"/>
              </a:spcBef>
              <a:buChar char="–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900113">
              <a:spcBef>
                <a:spcPct val="20000"/>
              </a:spcBef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900113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ＭＳ Ｐゴシック" charset="-128"/>
              </a:rPr>
              <a:t>2015 AHA HIGH-QUALITY CPR GUIDELINES</a:t>
            </a:r>
          </a:p>
        </p:txBody>
      </p:sp>
      <p:sp>
        <p:nvSpPr>
          <p:cNvPr id="151" name="Text Box 1427"/>
          <p:cNvSpPr txBox="1">
            <a:spLocks noChangeArrowheads="1"/>
          </p:cNvSpPr>
          <p:nvPr/>
        </p:nvSpPr>
        <p:spPr bwMode="auto">
          <a:xfrm>
            <a:off x="8354783" y="10619081"/>
            <a:ext cx="7906296" cy="2493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583" tIns="9791" rIns="19583" bIns="9791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600" b="1" dirty="0" smtClean="0">
                <a:solidFill>
                  <a:schemeClr val="bg2">
                    <a:lumMod val="50000"/>
                  </a:schemeClr>
                </a:solidFill>
              </a:rPr>
              <a:t>Rate </a:t>
            </a:r>
            <a:r>
              <a:rPr lang="en-US" sz="2600" b="1" dirty="0">
                <a:solidFill>
                  <a:schemeClr val="bg2">
                    <a:lumMod val="50000"/>
                  </a:schemeClr>
                </a:solidFill>
              </a:rPr>
              <a:t>of 100-120 compressions per </a:t>
            </a:r>
            <a:r>
              <a:rPr lang="en-US" sz="2600" b="1" dirty="0" smtClean="0">
                <a:solidFill>
                  <a:schemeClr val="bg2">
                    <a:lumMod val="50000"/>
                  </a:schemeClr>
                </a:solidFill>
              </a:rPr>
              <a:t>minute</a:t>
            </a:r>
            <a:endParaRPr lang="en-US" sz="2600" b="1" dirty="0">
              <a:solidFill>
                <a:schemeClr val="bg2">
                  <a:lumMod val="50000"/>
                </a:schemeClr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2">
                    <a:lumMod val="50000"/>
                  </a:schemeClr>
                </a:solidFill>
              </a:rPr>
              <a:t>Compress to adequate depth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2">
                    <a:lumMod val="50000"/>
                  </a:schemeClr>
                </a:solidFill>
              </a:rPr>
              <a:t>2.0 to 2.4 in for patients ≥ 1 years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2">
                    <a:lumMod val="50000"/>
                  </a:schemeClr>
                </a:solidFill>
              </a:rPr>
              <a:t>1.5 to 2.0 in for patients &lt; 1 years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2">
                    <a:lumMod val="50000"/>
                  </a:schemeClr>
                </a:solidFill>
              </a:rPr>
              <a:t>Allow </a:t>
            </a:r>
            <a:r>
              <a:rPr lang="en-US" sz="2600" b="1" dirty="0" smtClean="0">
                <a:solidFill>
                  <a:schemeClr val="bg2">
                    <a:lumMod val="50000"/>
                  </a:schemeClr>
                </a:solidFill>
              </a:rPr>
              <a:t>complete chest </a:t>
            </a:r>
            <a:r>
              <a:rPr lang="en-US" sz="2600" b="1" dirty="0">
                <a:solidFill>
                  <a:schemeClr val="bg2">
                    <a:lumMod val="50000"/>
                  </a:schemeClr>
                </a:solidFill>
              </a:rPr>
              <a:t>wall recoil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600" b="1" dirty="0" smtClean="0">
                <a:solidFill>
                  <a:schemeClr val="bg2">
                    <a:lumMod val="50000"/>
                  </a:schemeClr>
                </a:solidFill>
              </a:rPr>
              <a:t>Interruptions &lt;10 </a:t>
            </a:r>
            <a:r>
              <a:rPr lang="en-US" sz="2600" b="1" dirty="0">
                <a:solidFill>
                  <a:schemeClr val="bg2">
                    <a:lumMod val="50000"/>
                  </a:schemeClr>
                </a:solidFill>
              </a:rPr>
              <a:t>seconds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28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2800" b="1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152" name="Chart 151">
            <a:extLst>
              <a:ext uri="{FF2B5EF4-FFF2-40B4-BE49-F238E27FC236}">
                <a16:creationId xmlns="" xmlns:a16="http://schemas.microsoft.com/office/drawing/2014/main" id="{787FB7D1-4B47-C84C-A9B1-4BA66FCBAF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2915206"/>
              </p:ext>
            </p:extLst>
          </p:nvPr>
        </p:nvGraphicFramePr>
        <p:xfrm>
          <a:off x="16704126" y="4088818"/>
          <a:ext cx="8006441" cy="51343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4" name="Chart 153">
            <a:extLst>
              <a:ext uri="{FF2B5EF4-FFF2-40B4-BE49-F238E27FC236}">
                <a16:creationId xmlns="" xmlns:a16="http://schemas.microsoft.com/office/drawing/2014/main" id="{BFBF5E6C-63D9-6146-88CD-6883247F4BC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2356647"/>
              </p:ext>
            </p:extLst>
          </p:nvPr>
        </p:nvGraphicFramePr>
        <p:xfrm>
          <a:off x="24718733" y="4143856"/>
          <a:ext cx="7873668" cy="51610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55" name="Text Box 1619">
            <a:extLst>
              <a:ext uri="{FF2B5EF4-FFF2-40B4-BE49-F238E27FC236}">
                <a16:creationId xmlns="" xmlns:a16="http://schemas.microsoft.com/office/drawing/2014/main" id="{B80F8451-1F3F-F44B-ADA9-1E9C82887D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33370" y="11244472"/>
            <a:ext cx="8147955" cy="688448"/>
          </a:xfrm>
          <a:prstGeom prst="rect">
            <a:avLst/>
          </a:prstGeom>
          <a:solidFill>
            <a:srgbClr val="9BBB59">
              <a:lumMod val="50000"/>
            </a:srgbClr>
          </a:solidFill>
          <a:ln>
            <a:noFill/>
          </a:ln>
          <a:extLst/>
        </p:spPr>
        <p:txBody>
          <a:bodyPr lIns="19583" tIns="17731" rIns="19583" bIns="9791"/>
          <a:lstStyle>
            <a:lvl1pPr defTabSz="900113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defTabSz="900113">
              <a:spcBef>
                <a:spcPct val="20000"/>
              </a:spcBef>
              <a:buChar char="–"/>
              <a:defRPr sz="27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900113">
              <a:spcBef>
                <a:spcPct val="20000"/>
              </a:spcBef>
              <a:buChar char="•"/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900113">
              <a:spcBef>
                <a:spcPct val="20000"/>
              </a:spcBef>
              <a:buChar char="–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900113">
              <a:spcBef>
                <a:spcPct val="20000"/>
              </a:spcBef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900113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ＭＳ Ｐゴシック" charset="-128"/>
              </a:rPr>
              <a:t>RESULTS (cont.)</a:t>
            </a:r>
            <a:endParaRPr kumimoji="0" lang="en-US" altLang="en-US" sz="3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sp>
        <p:nvSpPr>
          <p:cNvPr id="157" name="TextBox 16">
            <a:extLst>
              <a:ext uri="{FF2B5EF4-FFF2-40B4-BE49-F238E27FC236}">
                <a16:creationId xmlns="" xmlns:a16="http://schemas.microsoft.com/office/drawing/2014/main" id="{692DB63C-FB45-6943-A31D-4806ED01EA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3141" y="13799605"/>
            <a:ext cx="8055426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2">
                    <a:lumMod val="50000"/>
                  </a:schemeClr>
                </a:solidFill>
              </a:rPr>
              <a:t>48 CPR events; 279 compression segments for analysis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2">
                    <a:lumMod val="50000"/>
                  </a:schemeClr>
                </a:solidFill>
              </a:rPr>
              <a:t>79% OHCA; 54% &lt;1 year of age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600" b="1" dirty="0" smtClean="0">
                <a:solidFill>
                  <a:schemeClr val="bg2">
                    <a:lumMod val="50000"/>
                  </a:schemeClr>
                </a:solidFill>
              </a:rPr>
              <a:t>16.7</a:t>
            </a:r>
            <a:r>
              <a:rPr lang="en-US" sz="2600" b="1" dirty="0">
                <a:solidFill>
                  <a:schemeClr val="bg2">
                    <a:lumMod val="50000"/>
                  </a:schemeClr>
                </a:solidFill>
              </a:rPr>
              <a:t>% </a:t>
            </a:r>
            <a:r>
              <a:rPr lang="en-US" sz="2600" b="1" dirty="0" smtClean="0">
                <a:solidFill>
                  <a:schemeClr val="bg2">
                    <a:lumMod val="50000"/>
                  </a:schemeClr>
                </a:solidFill>
              </a:rPr>
              <a:t>ROSC;12.5</a:t>
            </a:r>
            <a:r>
              <a:rPr lang="en-US" sz="2600" b="1" dirty="0">
                <a:solidFill>
                  <a:schemeClr val="bg2">
                    <a:lumMod val="50000"/>
                  </a:schemeClr>
                </a:solidFill>
              </a:rPr>
              <a:t>% survived to </a:t>
            </a:r>
            <a:r>
              <a:rPr lang="en-US" sz="2600" b="1" dirty="0" smtClean="0">
                <a:solidFill>
                  <a:schemeClr val="bg2">
                    <a:lumMod val="50000"/>
                  </a:schemeClr>
                </a:solidFill>
              </a:rPr>
              <a:t>discharge</a:t>
            </a:r>
            <a:endParaRPr lang="en-US" sz="2600" b="1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158" name="Chart 157">
            <a:extLst>
              <a:ext uri="{FF2B5EF4-FFF2-40B4-BE49-F238E27FC236}">
                <a16:creationId xmlns="" xmlns:a16="http://schemas.microsoft.com/office/drawing/2014/main" id="{62F00444-7ED1-B241-9F6D-C872A38896C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2460698"/>
              </p:ext>
            </p:extLst>
          </p:nvPr>
        </p:nvGraphicFramePr>
        <p:xfrm>
          <a:off x="17048384" y="12010774"/>
          <a:ext cx="7002242" cy="39748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59" name="Text Box 1619">
            <a:extLst>
              <a:ext uri="{FF2B5EF4-FFF2-40B4-BE49-F238E27FC236}">
                <a16:creationId xmlns="" xmlns:a16="http://schemas.microsoft.com/office/drawing/2014/main" id="{B80F8451-1F3F-F44B-ADA9-1E9C82887D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1034" y="13112803"/>
            <a:ext cx="8264979" cy="685800"/>
          </a:xfrm>
          <a:prstGeom prst="rect">
            <a:avLst/>
          </a:prstGeom>
          <a:solidFill>
            <a:srgbClr val="9BBB59">
              <a:lumMod val="50000"/>
            </a:srgbClr>
          </a:solidFill>
          <a:ln>
            <a:noFill/>
          </a:ln>
          <a:extLst/>
        </p:spPr>
        <p:txBody>
          <a:bodyPr lIns="19583" tIns="17731" rIns="19583" bIns="9791"/>
          <a:lstStyle>
            <a:lvl1pPr defTabSz="900113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defTabSz="900113">
              <a:spcBef>
                <a:spcPct val="20000"/>
              </a:spcBef>
              <a:buChar char="–"/>
              <a:defRPr sz="27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900113">
              <a:spcBef>
                <a:spcPct val="20000"/>
              </a:spcBef>
              <a:buChar char="•"/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900113">
              <a:spcBef>
                <a:spcPct val="20000"/>
              </a:spcBef>
              <a:buChar char="–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900113">
              <a:spcBef>
                <a:spcPct val="20000"/>
              </a:spcBef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900113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ＭＳ Ｐゴシック" charset="-128"/>
              </a:rPr>
              <a:t>RESULTS</a:t>
            </a:r>
          </a:p>
        </p:txBody>
      </p:sp>
      <p:sp>
        <p:nvSpPr>
          <p:cNvPr id="164" name="Text Box 1619"/>
          <p:cNvSpPr txBox="1">
            <a:spLocks noChangeArrowheads="1"/>
          </p:cNvSpPr>
          <p:nvPr/>
        </p:nvSpPr>
        <p:spPr bwMode="auto">
          <a:xfrm>
            <a:off x="24922840" y="11244473"/>
            <a:ext cx="7798481" cy="688447"/>
          </a:xfrm>
          <a:prstGeom prst="rect">
            <a:avLst/>
          </a:prstGeom>
          <a:solidFill>
            <a:srgbClr val="9BBB59">
              <a:lumMod val="50000"/>
            </a:srgbClr>
          </a:solidFill>
          <a:ln>
            <a:noFill/>
          </a:ln>
          <a:extLst/>
        </p:spPr>
        <p:txBody>
          <a:bodyPr lIns="19583" tIns="17731" rIns="19583" bIns="9791"/>
          <a:lstStyle>
            <a:lvl1pPr defTabSz="900113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defTabSz="900113">
              <a:spcBef>
                <a:spcPct val="20000"/>
              </a:spcBef>
              <a:buChar char="–"/>
              <a:defRPr sz="27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900113">
              <a:spcBef>
                <a:spcPct val="20000"/>
              </a:spcBef>
              <a:buChar char="•"/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900113">
              <a:spcBef>
                <a:spcPct val="20000"/>
              </a:spcBef>
              <a:buChar char="–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900113">
              <a:spcBef>
                <a:spcPct val="20000"/>
              </a:spcBef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900113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600" b="1" kern="0" dirty="0" smtClean="0">
                <a:solidFill>
                  <a:prstClr val="white"/>
                </a:solidFill>
              </a:rPr>
              <a:t>CONCLUSIONS</a:t>
            </a:r>
            <a:endParaRPr kumimoji="0" lang="en-US" altLang="en-US" sz="3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sp>
        <p:nvSpPr>
          <p:cNvPr id="165" name="TextBox 164"/>
          <p:cNvSpPr txBox="1"/>
          <p:nvPr/>
        </p:nvSpPr>
        <p:spPr>
          <a:xfrm>
            <a:off x="24922841" y="12054104"/>
            <a:ext cx="779848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6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CPR during pediatric </a:t>
            </a:r>
            <a:r>
              <a:rPr lang="en-US" sz="2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cardiac arrest rarely met “</a:t>
            </a:r>
            <a:r>
              <a:rPr lang="en-US" sz="26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High-Quality” recommendations</a:t>
            </a:r>
            <a:endParaRPr lang="en-US" sz="26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6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Video review is a feasible adjunct to measure individual providers’ CPR quality</a:t>
            </a:r>
            <a:endParaRPr lang="en-US" sz="26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7" name="Table 166">
            <a:extLst>
              <a:ext uri="{FF2B5EF4-FFF2-40B4-BE49-F238E27FC236}">
                <a16:creationId xmlns="" xmlns:a16="http://schemas.microsoft.com/office/drawing/2014/main" id="{A1FAA52B-800C-C849-990B-B32623DF21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7572536"/>
              </p:ext>
            </p:extLst>
          </p:nvPr>
        </p:nvGraphicFramePr>
        <p:xfrm>
          <a:off x="16863105" y="9270814"/>
          <a:ext cx="15836439" cy="1828800"/>
        </p:xfrm>
        <a:graphic>
          <a:graphicData uri="http://schemas.openxmlformats.org/drawingml/2006/table">
            <a:tbl>
              <a:tblPr firstRow="1" bandRow="1"/>
              <a:tblGrid>
                <a:gridCol w="6440938">
                  <a:extLst>
                    <a:ext uri="{9D8B030D-6E8A-4147-A177-3AD203B41FA5}">
                      <a16:colId xmlns="" xmlns:a16="http://schemas.microsoft.com/office/drawing/2014/main" val="3565574607"/>
                    </a:ext>
                  </a:extLst>
                </a:gridCol>
                <a:gridCol w="4151615">
                  <a:extLst>
                    <a:ext uri="{9D8B030D-6E8A-4147-A177-3AD203B41FA5}">
                      <a16:colId xmlns="" xmlns:a16="http://schemas.microsoft.com/office/drawing/2014/main" val="177151397"/>
                    </a:ext>
                  </a:extLst>
                </a:gridCol>
                <a:gridCol w="5243886">
                  <a:extLst>
                    <a:ext uri="{9D8B030D-6E8A-4147-A177-3AD203B41FA5}">
                      <a16:colId xmlns="" xmlns:a16="http://schemas.microsoft.com/office/drawing/2014/main" val="4205187016"/>
                    </a:ext>
                  </a:extLst>
                </a:gridCol>
              </a:tblGrid>
              <a:tr h="4083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Quality</a:t>
                      </a:r>
                      <a:r>
                        <a:rPr lang="en-US" sz="2400" b="1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Metrics</a:t>
                      </a:r>
                      <a:endParaRPr lang="en-US" sz="2400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Infant &lt; 1 year</a:t>
                      </a:r>
                    </a:p>
                  </a:txBody>
                  <a:tcPr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Pediatric ≥ 1 year</a:t>
                      </a:r>
                    </a:p>
                  </a:txBody>
                  <a:tcPr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60000"/>
                        <a:lumOff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52372105"/>
                  </a:ext>
                </a:extLst>
              </a:tr>
              <a:tr h="4083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2400" b="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CC Rate,</a:t>
                      </a:r>
                      <a:r>
                        <a:rPr lang="en-US" sz="2400" b="0" baseline="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cpm</a:t>
                      </a:r>
                      <a:r>
                        <a:rPr lang="en-US" sz="2400" b="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(median, [IQR])</a:t>
                      </a:r>
                    </a:p>
                  </a:txBody>
                  <a:tcPr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24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122.36 (109.04,</a:t>
                      </a:r>
                      <a:r>
                        <a:rPr lang="en-US" sz="2400" baseline="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131.00)</a:t>
                      </a:r>
                    </a:p>
                  </a:txBody>
                  <a:tcPr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24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117.36 (110.93,</a:t>
                      </a:r>
                      <a:r>
                        <a:rPr lang="en-US" sz="2400" baseline="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125.56)</a:t>
                      </a:r>
                    </a:p>
                  </a:txBody>
                  <a:tcPr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36888602"/>
                  </a:ext>
                </a:extLst>
              </a:tr>
              <a:tr h="4083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2400" b="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CC Depth,</a:t>
                      </a:r>
                      <a:r>
                        <a:rPr lang="en-US" sz="2400" b="0" baseline="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inches (median, [IQR])</a:t>
                      </a:r>
                    </a:p>
                  </a:txBody>
                  <a:tcPr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24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1.00 (0.85,</a:t>
                      </a:r>
                      <a:r>
                        <a:rPr lang="en-US" sz="2400" baseline="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1.19)</a:t>
                      </a:r>
                    </a:p>
                  </a:txBody>
                  <a:tcPr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24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2.07 (1.43,</a:t>
                      </a:r>
                      <a:r>
                        <a:rPr lang="en-US" sz="2400" baseline="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2.37)</a:t>
                      </a:r>
                    </a:p>
                  </a:txBody>
                  <a:tcPr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70142685"/>
                  </a:ext>
                </a:extLst>
              </a:tr>
              <a:tr h="4083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2400" b="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Ventilation Rate, bpm (median, [IQR])</a:t>
                      </a:r>
                    </a:p>
                  </a:txBody>
                  <a:tcPr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24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30 (15.5,</a:t>
                      </a:r>
                      <a:r>
                        <a:rPr lang="en-US" sz="2400" baseline="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42.3)</a:t>
                      </a:r>
                    </a:p>
                  </a:txBody>
                  <a:tcPr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24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(9,</a:t>
                      </a:r>
                      <a:r>
                        <a:rPr lang="en-US" sz="2400" baseline="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24.5)</a:t>
                      </a:r>
                    </a:p>
                  </a:txBody>
                  <a:tcPr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65682081"/>
                  </a:ext>
                </a:extLst>
              </a:tr>
            </a:tbl>
          </a:graphicData>
        </a:graphic>
      </p:graphicFrame>
      <p:sp>
        <p:nvSpPr>
          <p:cNvPr id="170" name="Text Box 1619"/>
          <p:cNvSpPr txBox="1">
            <a:spLocks noChangeArrowheads="1"/>
          </p:cNvSpPr>
          <p:nvPr/>
        </p:nvSpPr>
        <p:spPr bwMode="auto">
          <a:xfrm>
            <a:off x="24922841" y="13799606"/>
            <a:ext cx="7798480" cy="733819"/>
          </a:xfrm>
          <a:prstGeom prst="rect">
            <a:avLst/>
          </a:prstGeom>
          <a:solidFill>
            <a:srgbClr val="9BBB59">
              <a:lumMod val="50000"/>
            </a:srgbClr>
          </a:solidFill>
          <a:ln>
            <a:noFill/>
          </a:ln>
          <a:extLst/>
        </p:spPr>
        <p:txBody>
          <a:bodyPr lIns="19583" tIns="17731" rIns="19583" bIns="9791"/>
          <a:lstStyle>
            <a:lvl1pPr defTabSz="900113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defTabSz="900113">
              <a:spcBef>
                <a:spcPct val="20000"/>
              </a:spcBef>
              <a:buChar char="–"/>
              <a:defRPr sz="27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900113">
              <a:spcBef>
                <a:spcPct val="20000"/>
              </a:spcBef>
              <a:buChar char="•"/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900113">
              <a:spcBef>
                <a:spcPct val="20000"/>
              </a:spcBef>
              <a:buChar char="–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900113">
              <a:spcBef>
                <a:spcPct val="20000"/>
              </a:spcBef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900113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ＭＳ Ｐゴシック" charset="-128"/>
              </a:rPr>
              <a:t>REFERENCES</a:t>
            </a:r>
          </a:p>
        </p:txBody>
      </p:sp>
      <p:sp>
        <p:nvSpPr>
          <p:cNvPr id="171" name="TextBox 170">
            <a:extLst>
              <a:ext uri="{FF2B5EF4-FFF2-40B4-BE49-F238E27FC236}">
                <a16:creationId xmlns="" xmlns:a16="http://schemas.microsoft.com/office/drawing/2014/main" id="{E323FB08-DE7B-1A47-B96E-ECD5480070CF}"/>
              </a:ext>
            </a:extLst>
          </p:cNvPr>
          <p:cNvSpPr txBox="1"/>
          <p:nvPr/>
        </p:nvSpPr>
        <p:spPr>
          <a:xfrm>
            <a:off x="24922841" y="14645990"/>
            <a:ext cx="7798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baseline="30000" dirty="0">
                <a:solidFill>
                  <a:schemeClr val="bg2">
                    <a:lumMod val="50000"/>
                  </a:schemeClr>
                </a:solidFill>
              </a:rPr>
              <a:t>1</a:t>
            </a:r>
            <a:r>
              <a:rPr lang="en-US" sz="1800" i="1" dirty="0">
                <a:solidFill>
                  <a:schemeClr val="bg2">
                    <a:lumMod val="50000"/>
                  </a:schemeClr>
                </a:solidFill>
              </a:rPr>
              <a:t>American Heart Association, Get With the Guidelines-Resuscitation QI Program</a:t>
            </a:r>
            <a:r>
              <a:rPr lang="en-US" sz="1800" dirty="0">
                <a:solidFill>
                  <a:schemeClr val="bg2">
                    <a:lumMod val="50000"/>
                  </a:schemeClr>
                </a:solidFill>
              </a:rPr>
              <a:t>; </a:t>
            </a:r>
            <a:r>
              <a:rPr lang="en-US" sz="1800" i="1" baseline="30000" dirty="0">
                <a:solidFill>
                  <a:schemeClr val="bg2">
                    <a:lumMod val="50000"/>
                  </a:schemeClr>
                </a:solidFill>
              </a:rPr>
              <a:t>2</a:t>
            </a:r>
            <a:r>
              <a:rPr lang="en-US" sz="1800" i="1" dirty="0">
                <a:solidFill>
                  <a:schemeClr val="bg2">
                    <a:lumMod val="50000"/>
                  </a:schemeClr>
                </a:solidFill>
              </a:rPr>
              <a:t>Sutton RM et al. </a:t>
            </a:r>
            <a:r>
              <a:rPr lang="en-US" sz="1800" i="1" dirty="0" err="1">
                <a:solidFill>
                  <a:schemeClr val="bg2">
                    <a:lumMod val="50000"/>
                  </a:schemeClr>
                </a:solidFill>
              </a:rPr>
              <a:t>Pediatr</a:t>
            </a:r>
            <a:r>
              <a:rPr lang="en-US" sz="1800" i="1" dirty="0">
                <a:solidFill>
                  <a:schemeClr val="bg2">
                    <a:lumMod val="50000"/>
                  </a:schemeClr>
                </a:solidFill>
              </a:rPr>
              <a:t> 2011; </a:t>
            </a:r>
            <a:r>
              <a:rPr lang="en-US" sz="1800" i="1" baseline="30000" dirty="0">
                <a:solidFill>
                  <a:schemeClr val="bg2">
                    <a:lumMod val="50000"/>
                  </a:schemeClr>
                </a:solidFill>
              </a:rPr>
              <a:t>3</a:t>
            </a:r>
            <a:r>
              <a:rPr lang="en-US" sz="1800" i="1" dirty="0">
                <a:solidFill>
                  <a:schemeClr val="bg2">
                    <a:lumMod val="50000"/>
                  </a:schemeClr>
                </a:solidFill>
              </a:rPr>
              <a:t>Abella  BS et al. JAMA 2005; </a:t>
            </a:r>
            <a:r>
              <a:rPr lang="en-US" sz="1800" i="1" baseline="30000" dirty="0">
                <a:solidFill>
                  <a:schemeClr val="bg2">
                    <a:lumMod val="50000"/>
                  </a:schemeClr>
                </a:solidFill>
              </a:rPr>
              <a:t>4</a:t>
            </a:r>
            <a:r>
              <a:rPr lang="en-US" sz="1800" i="1" dirty="0">
                <a:solidFill>
                  <a:schemeClr val="bg2">
                    <a:lumMod val="50000"/>
                  </a:schemeClr>
                </a:solidFill>
              </a:rPr>
              <a:t>Donoghue AJ et al. Ann </a:t>
            </a:r>
            <a:r>
              <a:rPr lang="en-US" sz="1800" i="1" dirty="0" err="1">
                <a:solidFill>
                  <a:schemeClr val="bg2">
                    <a:lumMod val="50000"/>
                  </a:schemeClr>
                </a:solidFill>
              </a:rPr>
              <a:t>Emerg</a:t>
            </a:r>
            <a:r>
              <a:rPr lang="en-US" sz="1800" i="1" dirty="0">
                <a:solidFill>
                  <a:schemeClr val="bg2">
                    <a:lumMod val="50000"/>
                  </a:schemeClr>
                </a:solidFill>
              </a:rPr>
              <a:t> Med 2005; </a:t>
            </a:r>
            <a:endParaRPr lang="en-US" sz="18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5779932"/>
            <a:ext cx="32721321" cy="52322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smtClean="0">
                <a:solidFill>
                  <a:schemeClr val="bg2">
                    <a:lumMod val="50000"/>
                  </a:schemeClr>
                </a:solidFill>
              </a:rPr>
              <a:t>The authors wish to acknowledge the </a:t>
            </a:r>
            <a:r>
              <a:rPr lang="en-US" sz="2800" b="1" i="1" dirty="0" err="1" smtClean="0">
                <a:solidFill>
                  <a:schemeClr val="bg2">
                    <a:lumMod val="50000"/>
                  </a:schemeClr>
                </a:solidFill>
              </a:rPr>
              <a:t>Zoll</a:t>
            </a:r>
            <a:r>
              <a:rPr lang="en-US" sz="2800" b="1" i="1" dirty="0" smtClean="0">
                <a:solidFill>
                  <a:schemeClr val="bg2">
                    <a:lumMod val="50000"/>
                  </a:schemeClr>
                </a:solidFill>
              </a:rPr>
              <a:t> Foundation for their support of this research.</a:t>
            </a:r>
            <a:endParaRPr lang="en-US" sz="2800" b="1" i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536490" y="3510892"/>
            <a:ext cx="1428181" cy="511167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107831" y="3510459"/>
            <a:ext cx="1238819" cy="531824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496726" y="3497364"/>
            <a:ext cx="2356180" cy="5246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8">
      <a:dk1>
        <a:srgbClr val="003366"/>
      </a:dk1>
      <a:lt1>
        <a:srgbClr val="FFFFFF"/>
      </a:lt1>
      <a:dk2>
        <a:srgbClr val="000099"/>
      </a:dk2>
      <a:lt2>
        <a:srgbClr val="CCFFFF"/>
      </a:lt2>
      <a:accent1>
        <a:srgbClr val="3366CC"/>
      </a:accent1>
      <a:accent2>
        <a:srgbClr val="00B000"/>
      </a:accent2>
      <a:accent3>
        <a:srgbClr val="AAAACA"/>
      </a:accent3>
      <a:accent4>
        <a:srgbClr val="DADADA"/>
      </a:accent4>
      <a:accent5>
        <a:srgbClr val="ADB8E2"/>
      </a:accent5>
      <a:accent6>
        <a:srgbClr val="009F00"/>
      </a:accent6>
      <a:hlink>
        <a:srgbClr val="66CCFF"/>
      </a:hlink>
      <a:folHlink>
        <a:srgbClr val="FFE701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2820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2820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4969</TotalTime>
  <Words>506</Words>
  <Application>Microsoft Office PowerPoint</Application>
  <PresentationFormat>Custom</PresentationFormat>
  <Paragraphs>58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Default Design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CCM poster format</dc:title>
  <dc:subject>3x6' poster  610-626-2364</dc:subject>
  <dc:creator>slidemaker@aol.com</dc:creator>
  <cp:lastModifiedBy>OConnell, Karen</cp:lastModifiedBy>
  <cp:revision>605</cp:revision>
  <dcterms:created xsi:type="dcterms:W3CDTF">2006-01-30T21:11:15Z</dcterms:created>
  <dcterms:modified xsi:type="dcterms:W3CDTF">2018-05-02T12:25:48Z</dcterms:modified>
</cp:coreProperties>
</file>