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51206400" cy="38404800"/>
  <p:notesSz cx="7010400" cy="9296400"/>
  <p:defaultTextStyle>
    <a:defPPr>
      <a:defRPr lang="en-US"/>
    </a:defPPr>
    <a:lvl1pPr algn="l" rtl="0" fontAlgn="base">
      <a:spcBef>
        <a:spcPct val="0"/>
      </a:spcBef>
      <a:spcAft>
        <a:spcPct val="0"/>
      </a:spcAft>
      <a:defRPr sz="10000" kern="1200">
        <a:solidFill>
          <a:schemeClr val="tx1"/>
        </a:solidFill>
        <a:latin typeface="Arial" pitchFamily="34" charset="0"/>
        <a:ea typeface="ＭＳ Ｐゴシック" charset="-128"/>
        <a:cs typeface="+mn-cs"/>
      </a:defRPr>
    </a:lvl1pPr>
    <a:lvl2pPr marL="457200" algn="l" rtl="0" fontAlgn="base">
      <a:spcBef>
        <a:spcPct val="0"/>
      </a:spcBef>
      <a:spcAft>
        <a:spcPct val="0"/>
      </a:spcAft>
      <a:defRPr sz="10000" kern="1200">
        <a:solidFill>
          <a:schemeClr val="tx1"/>
        </a:solidFill>
        <a:latin typeface="Arial" pitchFamily="34" charset="0"/>
        <a:ea typeface="ＭＳ Ｐゴシック" charset="-128"/>
        <a:cs typeface="+mn-cs"/>
      </a:defRPr>
    </a:lvl2pPr>
    <a:lvl3pPr marL="914400" algn="l" rtl="0" fontAlgn="base">
      <a:spcBef>
        <a:spcPct val="0"/>
      </a:spcBef>
      <a:spcAft>
        <a:spcPct val="0"/>
      </a:spcAft>
      <a:defRPr sz="10000" kern="1200">
        <a:solidFill>
          <a:schemeClr val="tx1"/>
        </a:solidFill>
        <a:latin typeface="Arial" pitchFamily="34" charset="0"/>
        <a:ea typeface="ＭＳ Ｐゴシック" charset="-128"/>
        <a:cs typeface="+mn-cs"/>
      </a:defRPr>
    </a:lvl3pPr>
    <a:lvl4pPr marL="1371600" algn="l" rtl="0" fontAlgn="base">
      <a:spcBef>
        <a:spcPct val="0"/>
      </a:spcBef>
      <a:spcAft>
        <a:spcPct val="0"/>
      </a:spcAft>
      <a:defRPr sz="10000" kern="1200">
        <a:solidFill>
          <a:schemeClr val="tx1"/>
        </a:solidFill>
        <a:latin typeface="Arial" pitchFamily="34" charset="0"/>
        <a:ea typeface="ＭＳ Ｐゴシック" charset="-128"/>
        <a:cs typeface="+mn-cs"/>
      </a:defRPr>
    </a:lvl4pPr>
    <a:lvl5pPr marL="1828800" algn="l" rtl="0" fontAlgn="base">
      <a:spcBef>
        <a:spcPct val="0"/>
      </a:spcBef>
      <a:spcAft>
        <a:spcPct val="0"/>
      </a:spcAft>
      <a:defRPr sz="10000" kern="1200">
        <a:solidFill>
          <a:schemeClr val="tx1"/>
        </a:solidFill>
        <a:latin typeface="Arial" pitchFamily="34" charset="0"/>
        <a:ea typeface="ＭＳ Ｐゴシック" charset="-128"/>
        <a:cs typeface="+mn-cs"/>
      </a:defRPr>
    </a:lvl5pPr>
    <a:lvl6pPr marL="2286000" algn="l" defTabSz="914400" rtl="0" eaLnBrk="1" latinLnBrk="0" hangingPunct="1">
      <a:defRPr sz="10000" kern="1200">
        <a:solidFill>
          <a:schemeClr val="tx1"/>
        </a:solidFill>
        <a:latin typeface="Arial" pitchFamily="34" charset="0"/>
        <a:ea typeface="ＭＳ Ｐゴシック" charset="-128"/>
        <a:cs typeface="+mn-cs"/>
      </a:defRPr>
    </a:lvl6pPr>
    <a:lvl7pPr marL="2743200" algn="l" defTabSz="914400" rtl="0" eaLnBrk="1" latinLnBrk="0" hangingPunct="1">
      <a:defRPr sz="10000" kern="1200">
        <a:solidFill>
          <a:schemeClr val="tx1"/>
        </a:solidFill>
        <a:latin typeface="Arial" pitchFamily="34" charset="0"/>
        <a:ea typeface="ＭＳ Ｐゴシック" charset="-128"/>
        <a:cs typeface="+mn-cs"/>
      </a:defRPr>
    </a:lvl7pPr>
    <a:lvl8pPr marL="3200400" algn="l" defTabSz="914400" rtl="0" eaLnBrk="1" latinLnBrk="0" hangingPunct="1">
      <a:defRPr sz="10000" kern="1200">
        <a:solidFill>
          <a:schemeClr val="tx1"/>
        </a:solidFill>
        <a:latin typeface="Arial" pitchFamily="34" charset="0"/>
        <a:ea typeface="ＭＳ Ｐゴシック" charset="-128"/>
        <a:cs typeface="+mn-cs"/>
      </a:defRPr>
    </a:lvl8pPr>
    <a:lvl9pPr marL="3657600" algn="l" defTabSz="914400" rtl="0" eaLnBrk="1" latinLnBrk="0" hangingPunct="1">
      <a:defRPr sz="10000" kern="1200">
        <a:solidFill>
          <a:schemeClr val="tx1"/>
        </a:solidFill>
        <a:latin typeface="Arial" pitchFamily="34" charset="0"/>
        <a:ea typeface="ＭＳ Ｐゴシック" charset="-128"/>
        <a:cs typeface="+mn-cs"/>
      </a:defRPr>
    </a:lvl9pPr>
  </p:defaultTextStyle>
  <p:extLst>
    <p:ext uri="{EFAFB233-063F-42B5-8137-9DF3F51BA10A}">
      <p15:sldGuideLst xmlns:p15="http://schemas.microsoft.com/office/powerpoint/2012/main">
        <p15:guide id="1" orient="horz" pos="24191">
          <p15:clr>
            <a:srgbClr val="A4A3A4"/>
          </p15:clr>
        </p15:guide>
        <p15:guide id="2" pos="20832">
          <p15:clr>
            <a:srgbClr val="A4A3A4"/>
          </p15:clr>
        </p15:guide>
        <p15:guide id="3" pos="3115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97C"/>
    <a:srgbClr val="E4C75E"/>
    <a:srgbClr val="AE9D1E"/>
    <a:srgbClr val="FFCC00"/>
    <a:srgbClr val="E3D05F"/>
    <a:srgbClr val="CC99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autoAdjust="0"/>
    <p:restoredTop sz="50000" autoAdjust="0"/>
  </p:normalViewPr>
  <p:slideViewPr>
    <p:cSldViewPr>
      <p:cViewPr varScale="1">
        <p:scale>
          <a:sx n="17" d="100"/>
          <a:sy n="17" d="100"/>
        </p:scale>
        <p:origin x="2408" y="232"/>
      </p:cViewPr>
      <p:guideLst>
        <p:guide orient="horz" pos="24191"/>
        <p:guide pos="20832"/>
        <p:guide pos="3115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ea typeface="+mn-ea"/>
                <a:cs typeface="+mn-cs"/>
              </a:defRPr>
            </a:lvl1pPr>
          </a:lstStyle>
          <a:p>
            <a:pPr>
              <a:defRPr/>
            </a:pPr>
            <a:endParaRPr lang="en-US" dirty="0"/>
          </a:p>
        </p:txBody>
      </p:sp>
      <p:sp>
        <p:nvSpPr>
          <p:cNvPr id="4099"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ea typeface="+mn-ea"/>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ea typeface="+mn-ea"/>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0915F1F4-F350-4AD9-8F86-047E1B5CB756}" type="slidenum">
              <a:rPr lang="en-US"/>
              <a:pPr/>
              <a:t>‹#›</a:t>
            </a:fld>
            <a:endParaRPr lang="en-US" dirty="0"/>
          </a:p>
        </p:txBody>
      </p:sp>
    </p:spTree>
    <p:extLst>
      <p:ext uri="{BB962C8B-B14F-4D97-AF65-F5344CB8AC3E}">
        <p14:creationId xmlns:p14="http://schemas.microsoft.com/office/powerpoint/2010/main" val="32084785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p>
            <a:fld id="{550A2933-C7FA-4CAD-9747-D21C309D9A7B}" type="slidenum">
              <a:rPr lang="en-US"/>
              <a:pPr/>
              <a:t>1</a:t>
            </a:fld>
            <a:endParaRPr lang="en-US" dirty="0"/>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endParaRPr lang="en-US" dirty="0">
              <a:latin typeface="Arial" pitchFamily="34" charset="0"/>
              <a:ea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163" y="11930063"/>
            <a:ext cx="43526075" cy="8232775"/>
          </a:xfrm>
        </p:spPr>
        <p:txBody>
          <a:bodyPr/>
          <a:lstStyle/>
          <a:p>
            <a:r>
              <a:rPr lang="en-US"/>
              <a:t>Click to edit Master title style</a:t>
            </a:r>
          </a:p>
        </p:txBody>
      </p:sp>
      <p:sp>
        <p:nvSpPr>
          <p:cNvPr id="3" name="Subtitle 2"/>
          <p:cNvSpPr>
            <a:spLocks noGrp="1"/>
          </p:cNvSpPr>
          <p:nvPr>
            <p:ph type="subTitle" idx="1"/>
          </p:nvPr>
        </p:nvSpPr>
        <p:spPr>
          <a:xfrm>
            <a:off x="7680325" y="21763038"/>
            <a:ext cx="35845750" cy="981392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89CE40D9-5107-40BF-BC62-4D4E2EF6A6D1}"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ED283207-3BB1-457F-BD50-CAB372D2CCF9}"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5275" y="1536700"/>
            <a:ext cx="11522075" cy="327723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59050" y="1536700"/>
            <a:ext cx="34413825" cy="32772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994BDE3B-8938-4DBA-9F45-62724798AAF2}"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15CB0602-ABB2-49FD-8E6D-1D15B96926AD}"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0" y="24679275"/>
            <a:ext cx="43526075" cy="7626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0" y="16278225"/>
            <a:ext cx="43526075" cy="84010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7F856610-7733-4090-ACDD-8B758C433F73}"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59050" y="8963025"/>
            <a:ext cx="22967950" cy="25346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79400" y="8963025"/>
            <a:ext cx="22967950" cy="25346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6A162F87-90DD-4B0E-A8D4-BEBFD70D9600}"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638" y="1538288"/>
            <a:ext cx="46085125" cy="640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638" y="8596313"/>
            <a:ext cx="22625050" cy="35829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60638" y="12179300"/>
            <a:ext cx="22625050" cy="22126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775" y="8596313"/>
            <a:ext cx="22632988" cy="35829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775" y="12179300"/>
            <a:ext cx="22632988" cy="22126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fld id="{22FC9789-ACB4-409D-899C-1A3BB83EE700}"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fld id="{AF1B7A40-F324-46C4-96BC-BABE56F56CE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fld id="{4961B3CC-2CB8-45EF-BEDB-2840B5B8D44C}"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638" y="1528763"/>
            <a:ext cx="16846550" cy="6507162"/>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19963" y="1528763"/>
            <a:ext cx="28625800" cy="32777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638" y="8035925"/>
            <a:ext cx="16846550" cy="262699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30FAB763-E975-4E06-B43C-1F23D165643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175" y="26882725"/>
            <a:ext cx="30724475" cy="317500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175" y="3432175"/>
            <a:ext cx="30724475" cy="230425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0036175" y="30057725"/>
            <a:ext cx="30724475" cy="45069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53CB5540-68E3-410B-8BA1-A79B655AA657}"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050" y="1536700"/>
            <a:ext cx="46088300" cy="6405563"/>
          </a:xfrm>
          <a:prstGeom prst="rect">
            <a:avLst/>
          </a:prstGeom>
          <a:noFill/>
          <a:ln w="9525">
            <a:noFill/>
            <a:miter lim="800000"/>
            <a:headEnd/>
            <a:tailEnd/>
          </a:ln>
        </p:spPr>
        <p:txBody>
          <a:bodyPr vert="horz" wrap="square" lIns="512029" tIns="256017" rIns="512029" bIns="2560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559050" y="8963025"/>
            <a:ext cx="46088300" cy="25346025"/>
          </a:xfrm>
          <a:prstGeom prst="rect">
            <a:avLst/>
          </a:prstGeom>
          <a:noFill/>
          <a:ln w="9525">
            <a:noFill/>
            <a:miter lim="800000"/>
            <a:headEnd/>
            <a:tailEnd/>
          </a:ln>
        </p:spPr>
        <p:txBody>
          <a:bodyPr vert="horz" wrap="square" lIns="512029" tIns="256017" rIns="512029" bIns="2560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559050" y="34974213"/>
            <a:ext cx="11950700" cy="2667000"/>
          </a:xfrm>
          <a:prstGeom prst="rect">
            <a:avLst/>
          </a:prstGeom>
          <a:noFill/>
          <a:ln w="9525">
            <a:noFill/>
            <a:miter lim="800000"/>
            <a:headEnd/>
            <a:tailEnd/>
          </a:ln>
          <a:effectLst/>
        </p:spPr>
        <p:txBody>
          <a:bodyPr vert="horz" wrap="square" lIns="512029" tIns="256017" rIns="512029" bIns="256017" numCol="1" anchor="t" anchorCtr="0" compatLnSpc="1">
            <a:prstTxWarp prst="textNoShape">
              <a:avLst/>
            </a:prstTxWarp>
          </a:bodyPr>
          <a:lstStyle>
            <a:lvl1pPr>
              <a:defRPr sz="7900">
                <a:latin typeface="Arial" charset="0"/>
                <a:ea typeface="ＭＳ Ｐゴシック" charset="0"/>
                <a:cs typeface="+mn-cs"/>
              </a:defRPr>
            </a:lvl1pPr>
          </a:lstStyle>
          <a:p>
            <a:pPr>
              <a:defRPr/>
            </a:pPr>
            <a:endParaRPr lang="en-US" dirty="0"/>
          </a:p>
        </p:txBody>
      </p:sp>
      <p:sp>
        <p:nvSpPr>
          <p:cNvPr id="1029" name="Rectangle 5"/>
          <p:cNvSpPr>
            <a:spLocks noGrp="1" noChangeArrowheads="1"/>
          </p:cNvSpPr>
          <p:nvPr>
            <p:ph type="ftr" sz="quarter" idx="3"/>
          </p:nvPr>
        </p:nvSpPr>
        <p:spPr bwMode="auto">
          <a:xfrm>
            <a:off x="17494250" y="34974213"/>
            <a:ext cx="16217900" cy="2667000"/>
          </a:xfrm>
          <a:prstGeom prst="rect">
            <a:avLst/>
          </a:prstGeom>
          <a:noFill/>
          <a:ln w="9525">
            <a:noFill/>
            <a:miter lim="800000"/>
            <a:headEnd/>
            <a:tailEnd/>
          </a:ln>
          <a:effectLst/>
        </p:spPr>
        <p:txBody>
          <a:bodyPr vert="horz" wrap="square" lIns="512029" tIns="256017" rIns="512029" bIns="256017" numCol="1" anchor="t" anchorCtr="0" compatLnSpc="1">
            <a:prstTxWarp prst="textNoShape">
              <a:avLst/>
            </a:prstTxWarp>
          </a:bodyPr>
          <a:lstStyle>
            <a:lvl1pPr algn="ctr">
              <a:defRPr sz="7900">
                <a:latin typeface="Arial" charset="0"/>
                <a:ea typeface="ＭＳ Ｐゴシック" charset="0"/>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36696650" y="34974213"/>
            <a:ext cx="11950700" cy="2667000"/>
          </a:xfrm>
          <a:prstGeom prst="rect">
            <a:avLst/>
          </a:prstGeom>
          <a:noFill/>
          <a:ln w="9525">
            <a:noFill/>
            <a:miter lim="800000"/>
            <a:headEnd/>
            <a:tailEnd/>
          </a:ln>
          <a:effectLst/>
        </p:spPr>
        <p:txBody>
          <a:bodyPr vert="horz" wrap="square" lIns="512029" tIns="256017" rIns="512029" bIns="256017" numCol="1" anchor="t" anchorCtr="0" compatLnSpc="1">
            <a:prstTxWarp prst="textNoShape">
              <a:avLst/>
            </a:prstTxWarp>
          </a:bodyPr>
          <a:lstStyle>
            <a:lvl1pPr algn="r">
              <a:defRPr sz="7900"/>
            </a:lvl1pPr>
          </a:lstStyle>
          <a:p>
            <a:fld id="{E363BEE2-BCED-41D4-BDF0-3F282F44ADEB}"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118100" rtl="0" eaLnBrk="0" fontAlgn="base" hangingPunct="0">
        <a:spcBef>
          <a:spcPct val="0"/>
        </a:spcBef>
        <a:spcAft>
          <a:spcPct val="0"/>
        </a:spcAft>
        <a:defRPr sz="24600">
          <a:solidFill>
            <a:schemeClr val="tx2"/>
          </a:solidFill>
          <a:latin typeface="+mj-lt"/>
          <a:ea typeface="ＭＳ Ｐゴシック" charset="0"/>
          <a:cs typeface="ＭＳ Ｐゴシック"/>
        </a:defRPr>
      </a:lvl1pPr>
      <a:lvl2pPr algn="ctr" defTabSz="5118100" rtl="0" eaLnBrk="0" fontAlgn="base" hangingPunct="0">
        <a:spcBef>
          <a:spcPct val="0"/>
        </a:spcBef>
        <a:spcAft>
          <a:spcPct val="0"/>
        </a:spcAft>
        <a:defRPr sz="24600">
          <a:solidFill>
            <a:schemeClr val="tx2"/>
          </a:solidFill>
          <a:latin typeface="Arial" charset="0"/>
          <a:ea typeface="ＭＳ Ｐゴシック" charset="0"/>
          <a:cs typeface="ＭＳ Ｐゴシック"/>
        </a:defRPr>
      </a:lvl2pPr>
      <a:lvl3pPr algn="ctr" defTabSz="5118100" rtl="0" eaLnBrk="0" fontAlgn="base" hangingPunct="0">
        <a:spcBef>
          <a:spcPct val="0"/>
        </a:spcBef>
        <a:spcAft>
          <a:spcPct val="0"/>
        </a:spcAft>
        <a:defRPr sz="24600">
          <a:solidFill>
            <a:schemeClr val="tx2"/>
          </a:solidFill>
          <a:latin typeface="Arial" charset="0"/>
          <a:ea typeface="ＭＳ Ｐゴシック" charset="0"/>
          <a:cs typeface="ＭＳ Ｐゴシック"/>
        </a:defRPr>
      </a:lvl3pPr>
      <a:lvl4pPr algn="ctr" defTabSz="5118100" rtl="0" eaLnBrk="0" fontAlgn="base" hangingPunct="0">
        <a:spcBef>
          <a:spcPct val="0"/>
        </a:spcBef>
        <a:spcAft>
          <a:spcPct val="0"/>
        </a:spcAft>
        <a:defRPr sz="24600">
          <a:solidFill>
            <a:schemeClr val="tx2"/>
          </a:solidFill>
          <a:latin typeface="Arial" charset="0"/>
          <a:ea typeface="ＭＳ Ｐゴシック" charset="0"/>
          <a:cs typeface="ＭＳ Ｐゴシック"/>
        </a:defRPr>
      </a:lvl4pPr>
      <a:lvl5pPr algn="ctr" defTabSz="5118100" rtl="0" eaLnBrk="0" fontAlgn="base" hangingPunct="0">
        <a:spcBef>
          <a:spcPct val="0"/>
        </a:spcBef>
        <a:spcAft>
          <a:spcPct val="0"/>
        </a:spcAft>
        <a:defRPr sz="24600">
          <a:solidFill>
            <a:schemeClr val="tx2"/>
          </a:solidFill>
          <a:latin typeface="Arial" charset="0"/>
          <a:ea typeface="ＭＳ Ｐゴシック" charset="0"/>
          <a:cs typeface="ＭＳ Ｐゴシック"/>
        </a:defRPr>
      </a:lvl5pPr>
      <a:lvl6pPr marL="457200" algn="ctr" defTabSz="5118100" rtl="0" eaLnBrk="1" fontAlgn="base" hangingPunct="1">
        <a:spcBef>
          <a:spcPct val="0"/>
        </a:spcBef>
        <a:spcAft>
          <a:spcPct val="0"/>
        </a:spcAft>
        <a:defRPr sz="24600">
          <a:solidFill>
            <a:schemeClr val="tx2"/>
          </a:solidFill>
          <a:latin typeface="Arial" charset="0"/>
        </a:defRPr>
      </a:lvl6pPr>
      <a:lvl7pPr marL="914400" algn="ctr" defTabSz="5118100" rtl="0" eaLnBrk="1" fontAlgn="base" hangingPunct="1">
        <a:spcBef>
          <a:spcPct val="0"/>
        </a:spcBef>
        <a:spcAft>
          <a:spcPct val="0"/>
        </a:spcAft>
        <a:defRPr sz="24600">
          <a:solidFill>
            <a:schemeClr val="tx2"/>
          </a:solidFill>
          <a:latin typeface="Arial" charset="0"/>
        </a:defRPr>
      </a:lvl7pPr>
      <a:lvl8pPr marL="1371600" algn="ctr" defTabSz="5118100" rtl="0" eaLnBrk="1" fontAlgn="base" hangingPunct="1">
        <a:spcBef>
          <a:spcPct val="0"/>
        </a:spcBef>
        <a:spcAft>
          <a:spcPct val="0"/>
        </a:spcAft>
        <a:defRPr sz="24600">
          <a:solidFill>
            <a:schemeClr val="tx2"/>
          </a:solidFill>
          <a:latin typeface="Arial" charset="0"/>
        </a:defRPr>
      </a:lvl8pPr>
      <a:lvl9pPr marL="1828800" algn="ctr" defTabSz="5118100" rtl="0" eaLnBrk="1" fontAlgn="base" hangingPunct="1">
        <a:spcBef>
          <a:spcPct val="0"/>
        </a:spcBef>
        <a:spcAft>
          <a:spcPct val="0"/>
        </a:spcAft>
        <a:defRPr sz="24600">
          <a:solidFill>
            <a:schemeClr val="tx2"/>
          </a:solidFill>
          <a:latin typeface="Arial" charset="0"/>
        </a:defRPr>
      </a:lvl9pPr>
    </p:titleStyle>
    <p:bodyStyle>
      <a:lvl1pPr marL="1922463" indent="-1922463" algn="l" defTabSz="5118100" rtl="0" eaLnBrk="0" fontAlgn="base" hangingPunct="0">
        <a:spcBef>
          <a:spcPct val="20000"/>
        </a:spcBef>
        <a:spcAft>
          <a:spcPct val="0"/>
        </a:spcAft>
        <a:buChar char="•"/>
        <a:defRPr sz="17800">
          <a:solidFill>
            <a:schemeClr val="tx1"/>
          </a:solidFill>
          <a:latin typeface="+mn-lt"/>
          <a:ea typeface="ＭＳ Ｐゴシック" charset="0"/>
          <a:cs typeface="ＭＳ Ｐゴシック"/>
        </a:defRPr>
      </a:lvl1pPr>
      <a:lvl2pPr marL="4160838" indent="-1597025" algn="l" defTabSz="5118100" rtl="0" eaLnBrk="0" fontAlgn="base" hangingPunct="0">
        <a:spcBef>
          <a:spcPct val="20000"/>
        </a:spcBef>
        <a:spcAft>
          <a:spcPct val="0"/>
        </a:spcAft>
        <a:buChar char="–"/>
        <a:defRPr sz="15700">
          <a:solidFill>
            <a:schemeClr val="tx1"/>
          </a:solidFill>
          <a:latin typeface="+mn-lt"/>
          <a:ea typeface="ＭＳ Ｐゴシック" charset="0"/>
          <a:cs typeface="ＭＳ Ｐゴシック"/>
        </a:defRPr>
      </a:lvl2pPr>
      <a:lvl3pPr marL="6400800" indent="-1282700" algn="l" defTabSz="5118100" rtl="0" eaLnBrk="0" fontAlgn="base" hangingPunct="0">
        <a:spcBef>
          <a:spcPct val="20000"/>
        </a:spcBef>
        <a:spcAft>
          <a:spcPct val="0"/>
        </a:spcAft>
        <a:buChar char="•"/>
        <a:defRPr sz="13600">
          <a:solidFill>
            <a:schemeClr val="tx1"/>
          </a:solidFill>
          <a:latin typeface="+mn-lt"/>
          <a:ea typeface="ＭＳ Ｐゴシック" charset="0"/>
          <a:cs typeface="ＭＳ Ｐゴシック"/>
        </a:defRPr>
      </a:lvl3pPr>
      <a:lvl4pPr marL="8963025" indent="-1281113" algn="l" defTabSz="5118100" rtl="0" eaLnBrk="0" fontAlgn="base" hangingPunct="0">
        <a:spcBef>
          <a:spcPct val="20000"/>
        </a:spcBef>
        <a:spcAft>
          <a:spcPct val="0"/>
        </a:spcAft>
        <a:buChar char="–"/>
        <a:defRPr sz="11000">
          <a:solidFill>
            <a:schemeClr val="tx1"/>
          </a:solidFill>
          <a:latin typeface="+mn-lt"/>
          <a:ea typeface="ＭＳ Ｐゴシック" charset="0"/>
          <a:cs typeface="ＭＳ Ｐゴシック"/>
        </a:defRPr>
      </a:lvl4pPr>
      <a:lvl5pPr marL="11518900" indent="-1282700" algn="l" defTabSz="5118100" rtl="0" eaLnBrk="0" fontAlgn="base" hangingPunct="0">
        <a:spcBef>
          <a:spcPct val="20000"/>
        </a:spcBef>
        <a:spcAft>
          <a:spcPct val="0"/>
        </a:spcAft>
        <a:buChar char="»"/>
        <a:defRPr sz="11000">
          <a:solidFill>
            <a:schemeClr val="tx1"/>
          </a:solidFill>
          <a:latin typeface="+mn-lt"/>
          <a:ea typeface="ＭＳ Ｐゴシック" charset="0"/>
          <a:cs typeface="ＭＳ Ｐゴシック"/>
        </a:defRPr>
      </a:lvl5pPr>
      <a:lvl6pPr marL="11976100" indent="-1282700" algn="l" defTabSz="5118100" rtl="0" eaLnBrk="1" fontAlgn="base" hangingPunct="1">
        <a:spcBef>
          <a:spcPct val="20000"/>
        </a:spcBef>
        <a:spcAft>
          <a:spcPct val="0"/>
        </a:spcAft>
        <a:buChar char="»"/>
        <a:defRPr sz="11000">
          <a:solidFill>
            <a:schemeClr val="tx1"/>
          </a:solidFill>
          <a:latin typeface="+mn-lt"/>
        </a:defRPr>
      </a:lvl6pPr>
      <a:lvl7pPr marL="12433300" indent="-1282700" algn="l" defTabSz="5118100" rtl="0" eaLnBrk="1" fontAlgn="base" hangingPunct="1">
        <a:spcBef>
          <a:spcPct val="20000"/>
        </a:spcBef>
        <a:spcAft>
          <a:spcPct val="0"/>
        </a:spcAft>
        <a:buChar char="»"/>
        <a:defRPr sz="11000">
          <a:solidFill>
            <a:schemeClr val="tx1"/>
          </a:solidFill>
          <a:latin typeface="+mn-lt"/>
        </a:defRPr>
      </a:lvl7pPr>
      <a:lvl8pPr marL="12890500" indent="-1282700" algn="l" defTabSz="5118100" rtl="0" eaLnBrk="1" fontAlgn="base" hangingPunct="1">
        <a:spcBef>
          <a:spcPct val="20000"/>
        </a:spcBef>
        <a:spcAft>
          <a:spcPct val="0"/>
        </a:spcAft>
        <a:buChar char="»"/>
        <a:defRPr sz="11000">
          <a:solidFill>
            <a:schemeClr val="tx1"/>
          </a:solidFill>
          <a:latin typeface="+mn-lt"/>
        </a:defRPr>
      </a:lvl8pPr>
      <a:lvl9pPr marL="13347700" indent="-1282700" algn="l" defTabSz="5118100" rtl="0" eaLnBrk="1" fontAlgn="base" hangingPunct="1">
        <a:spcBef>
          <a:spcPct val="20000"/>
        </a:spcBef>
        <a:spcAft>
          <a:spcPct val="0"/>
        </a:spcAft>
        <a:buChar char="»"/>
        <a:defRPr sz="11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png"/><Relationship Id="rId11" Type="http://schemas.openxmlformats.org/officeDocument/2006/relationships/image" Target="../media/image8.png"/><Relationship Id="rId5" Type="http://schemas.microsoft.com/office/2007/relationships/hdphoto" Target="../media/hdphoto1.wdp"/><Relationship Id="rId10" Type="http://schemas.openxmlformats.org/officeDocument/2006/relationships/image" Target="../media/image7.svg"/><Relationship Id="rId4" Type="http://schemas.openxmlformats.org/officeDocument/2006/relationships/image" Target="../media/image2.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Text Box 295"/>
          <p:cNvSpPr txBox="1">
            <a:spLocks noChangeArrowheads="1"/>
          </p:cNvSpPr>
          <p:nvPr/>
        </p:nvSpPr>
        <p:spPr bwMode="auto">
          <a:xfrm>
            <a:off x="36156134" y="-76200"/>
            <a:ext cx="15180505" cy="6217920"/>
          </a:xfrm>
          <a:prstGeom prst="rect">
            <a:avLst/>
          </a:prstGeom>
          <a:solidFill>
            <a:schemeClr val="tx2">
              <a:lumMod val="95000"/>
              <a:lumOff val="5000"/>
            </a:schemeClr>
          </a:solidFill>
          <a:ln w="9525">
            <a:noFill/>
            <a:miter lim="800000"/>
            <a:headEnd/>
            <a:tailEnd/>
          </a:ln>
        </p:spPr>
        <p:txBody>
          <a:bodyPr wrap="square">
            <a:spAutoFit/>
          </a:bodyPr>
          <a:lstStyle/>
          <a:p>
            <a:pPr defTabSz="5118100">
              <a:spcBef>
                <a:spcPct val="50000"/>
              </a:spcBef>
            </a:pPr>
            <a:endParaRPr lang="en-US" dirty="0"/>
          </a:p>
          <a:p>
            <a:pPr defTabSz="5118100">
              <a:spcBef>
                <a:spcPct val="50000"/>
              </a:spcBef>
            </a:pPr>
            <a:endParaRPr lang="en-US" dirty="0"/>
          </a:p>
          <a:p>
            <a:pPr defTabSz="5118100">
              <a:spcBef>
                <a:spcPct val="50000"/>
              </a:spcBef>
            </a:pPr>
            <a:endParaRPr lang="en-US" dirty="0"/>
          </a:p>
        </p:txBody>
      </p:sp>
      <p:sp>
        <p:nvSpPr>
          <p:cNvPr id="14349" name="Title 16"/>
          <p:cNvSpPr>
            <a:spLocks noGrp="1"/>
          </p:cNvSpPr>
          <p:nvPr>
            <p:ph type="title"/>
          </p:nvPr>
        </p:nvSpPr>
        <p:spPr>
          <a:xfrm>
            <a:off x="7455824" y="-75664"/>
            <a:ext cx="31516620" cy="6247864"/>
          </a:xfrm>
          <a:solidFill>
            <a:schemeClr val="tx2">
              <a:lumMod val="95000"/>
              <a:lumOff val="5000"/>
            </a:schemeClr>
          </a:solidFill>
        </p:spPr>
        <p:txBody>
          <a:bodyPr/>
          <a:lstStyle/>
          <a:p>
            <a:r>
              <a:rPr lang="en-US" sz="9600" b="1" dirty="0">
                <a:solidFill>
                  <a:srgbClr val="CFB97C"/>
                </a:solidFill>
                <a:ea typeface="ＭＳ Ｐゴシック" charset="-128"/>
              </a:rPr>
              <a:t>Not on the Same Page</a:t>
            </a:r>
            <a:br>
              <a:rPr lang="en-US" sz="9600" dirty="0">
                <a:solidFill>
                  <a:srgbClr val="CFB97C"/>
                </a:solidFill>
                <a:ea typeface="ＭＳ Ｐゴシック" charset="-128"/>
              </a:rPr>
            </a:br>
            <a:r>
              <a:rPr lang="en-US" sz="3600" dirty="0">
                <a:solidFill>
                  <a:srgbClr val="CFB97C"/>
                </a:solidFill>
                <a:ea typeface="ＭＳ Ｐゴシック" charset="-128"/>
              </a:rPr>
              <a:t> </a:t>
            </a:r>
            <a:br>
              <a:rPr lang="en-US" sz="3600" dirty="0">
                <a:solidFill>
                  <a:srgbClr val="CFB97C"/>
                </a:solidFill>
                <a:ea typeface="ＭＳ Ｐゴシック" charset="-128"/>
              </a:rPr>
            </a:br>
            <a:r>
              <a:rPr lang="en-US" sz="4000" dirty="0">
                <a:solidFill>
                  <a:srgbClr val="CFB97C"/>
                </a:solidFill>
                <a:ea typeface="ＭＳ Ｐゴシック" charset="-128"/>
              </a:rPr>
              <a:t>Emily Wolverton, Arden Maren, Diana </a:t>
            </a:r>
            <a:r>
              <a:rPr lang="en-US" sz="4000" dirty="0" err="1">
                <a:solidFill>
                  <a:srgbClr val="CFB97C"/>
                </a:solidFill>
                <a:ea typeface="ＭＳ Ｐゴシック" charset="-128"/>
              </a:rPr>
              <a:t>Rodriguiez</a:t>
            </a:r>
            <a:r>
              <a:rPr lang="en-US" sz="4000" dirty="0">
                <a:solidFill>
                  <a:srgbClr val="CFB97C"/>
                </a:solidFill>
                <a:ea typeface="ＭＳ Ｐゴシック" charset="-128"/>
              </a:rPr>
              <a:t>, Raj </a:t>
            </a:r>
            <a:r>
              <a:rPr lang="en-US" sz="4000" dirty="0" err="1">
                <a:solidFill>
                  <a:srgbClr val="CFB97C"/>
                </a:solidFill>
                <a:ea typeface="ＭＳ Ｐゴシック" charset="-128"/>
              </a:rPr>
              <a:t>Kondapally</a:t>
            </a:r>
            <a:r>
              <a:rPr lang="en-US" sz="4000" dirty="0">
                <a:solidFill>
                  <a:srgbClr val="CFB97C"/>
                </a:solidFill>
                <a:ea typeface="ＭＳ Ｐゴシック" charset="-128"/>
              </a:rPr>
              <a:t>, Sagarika </a:t>
            </a:r>
            <a:r>
              <a:rPr lang="en-US" sz="4000" dirty="0" err="1">
                <a:solidFill>
                  <a:srgbClr val="CFB97C"/>
                </a:solidFill>
              </a:rPr>
              <a:t>Arogyamswamy</a:t>
            </a:r>
            <a:r>
              <a:rPr lang="en-US" sz="4000" dirty="0">
                <a:solidFill>
                  <a:srgbClr val="CFB97C"/>
                </a:solidFill>
                <a:ea typeface="ＭＳ Ｐゴシック" charset="-128"/>
              </a:rPr>
              <a:t>, Tony Ragusa </a:t>
            </a:r>
            <a:br>
              <a:rPr lang="en-US" sz="4000" dirty="0">
                <a:solidFill>
                  <a:srgbClr val="CFB97C"/>
                </a:solidFill>
                <a:ea typeface="ＭＳ Ｐゴシック" charset="-128"/>
              </a:rPr>
            </a:br>
            <a:r>
              <a:rPr lang="en-US" sz="4000" dirty="0">
                <a:solidFill>
                  <a:srgbClr val="CFB97C"/>
                </a:solidFill>
                <a:ea typeface="ＭＳ Ｐゴシック" charset="-128"/>
              </a:rPr>
              <a:t>Tyler </a:t>
            </a:r>
            <a:r>
              <a:rPr lang="en-US" sz="4000" dirty="0" err="1">
                <a:solidFill>
                  <a:srgbClr val="CFB97C"/>
                </a:solidFill>
                <a:ea typeface="ＭＳ Ｐゴシック" charset="-128"/>
              </a:rPr>
              <a:t>Anstett</a:t>
            </a:r>
            <a:r>
              <a:rPr lang="en-US" sz="4000" dirty="0">
                <a:solidFill>
                  <a:srgbClr val="CFB97C"/>
                </a:solidFill>
                <a:ea typeface="ＭＳ Ｐゴシック" charset="-128"/>
              </a:rPr>
              <a:t>, DO, Manny Diaz, MD, Emily </a:t>
            </a:r>
            <a:r>
              <a:rPr lang="en-US" sz="4000" dirty="0" err="1">
                <a:solidFill>
                  <a:srgbClr val="CFB97C"/>
                </a:solidFill>
                <a:ea typeface="ＭＳ Ｐゴシック" charset="-128"/>
              </a:rPr>
              <a:t>Gottenborg</a:t>
            </a:r>
            <a:r>
              <a:rPr lang="en-US" sz="4000" dirty="0">
                <a:solidFill>
                  <a:srgbClr val="CFB97C"/>
                </a:solidFill>
                <a:ea typeface="ＭＳ Ｐゴシック" charset="-128"/>
              </a:rPr>
              <a:t>, MD</a:t>
            </a:r>
            <a:br>
              <a:rPr lang="en-US" sz="3600" dirty="0">
                <a:solidFill>
                  <a:srgbClr val="CFB97C"/>
                </a:solidFill>
                <a:ea typeface="ＭＳ Ｐゴシック" charset="-128"/>
              </a:rPr>
            </a:br>
            <a:br>
              <a:rPr lang="en-US" sz="3600" dirty="0">
                <a:solidFill>
                  <a:srgbClr val="CFB97C"/>
                </a:solidFill>
                <a:ea typeface="ＭＳ Ｐゴシック" charset="-128"/>
              </a:rPr>
            </a:br>
            <a:r>
              <a:rPr lang="en-US" sz="4000" b="1" dirty="0">
                <a:solidFill>
                  <a:srgbClr val="CFB97C"/>
                </a:solidFill>
                <a:ea typeface="ＭＳ Ｐゴシック" charset="-128"/>
              </a:rPr>
              <a:t>University of Colorado School of Medicine</a:t>
            </a:r>
          </a:p>
        </p:txBody>
      </p:sp>
      <p:pic>
        <p:nvPicPr>
          <p:cNvPr id="71" name="Picture 70">
            <a:extLst>
              <a:ext uri="{FF2B5EF4-FFF2-40B4-BE49-F238E27FC236}">
                <a16:creationId xmlns:a16="http://schemas.microsoft.com/office/drawing/2014/main" id="{2678C0C9-DD39-7544-9CF9-9C27026A96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56134" y="1800415"/>
            <a:ext cx="14688694" cy="2214007"/>
          </a:xfrm>
          <a:prstGeom prst="rect">
            <a:avLst/>
          </a:prstGeom>
        </p:spPr>
      </p:pic>
      <p:sp>
        <p:nvSpPr>
          <p:cNvPr id="47" name="Text Box 295">
            <a:extLst>
              <a:ext uri="{FF2B5EF4-FFF2-40B4-BE49-F238E27FC236}">
                <a16:creationId xmlns:a16="http://schemas.microsoft.com/office/drawing/2014/main" id="{774D97D1-1ED9-2B4B-B35F-2425C02CCD8B}"/>
              </a:ext>
            </a:extLst>
          </p:cNvPr>
          <p:cNvSpPr txBox="1">
            <a:spLocks noChangeArrowheads="1"/>
          </p:cNvSpPr>
          <p:nvPr/>
        </p:nvSpPr>
        <p:spPr bwMode="auto">
          <a:xfrm>
            <a:off x="-130237" y="-75277"/>
            <a:ext cx="10417238" cy="6247864"/>
          </a:xfrm>
          <a:prstGeom prst="rect">
            <a:avLst/>
          </a:prstGeom>
          <a:solidFill>
            <a:schemeClr val="tx2">
              <a:lumMod val="95000"/>
              <a:lumOff val="5000"/>
            </a:schemeClr>
          </a:solidFill>
          <a:ln w="9525">
            <a:noFill/>
            <a:miter lim="800000"/>
            <a:headEnd/>
            <a:tailEnd/>
          </a:ln>
        </p:spPr>
        <p:txBody>
          <a:bodyPr wrap="square">
            <a:spAutoFit/>
          </a:bodyPr>
          <a:lstStyle/>
          <a:p>
            <a:pPr defTabSz="5118100">
              <a:spcBef>
                <a:spcPct val="50000"/>
              </a:spcBef>
            </a:pPr>
            <a:endParaRPr lang="en-US" dirty="0"/>
          </a:p>
          <a:p>
            <a:pPr defTabSz="5118100">
              <a:spcBef>
                <a:spcPct val="50000"/>
              </a:spcBef>
            </a:pPr>
            <a:endParaRPr lang="en-US" dirty="0"/>
          </a:p>
          <a:p>
            <a:pPr defTabSz="5118100">
              <a:spcBef>
                <a:spcPct val="50000"/>
              </a:spcBef>
            </a:pPr>
            <a:endParaRPr lang="en-US" dirty="0"/>
          </a:p>
        </p:txBody>
      </p:sp>
      <p:pic>
        <p:nvPicPr>
          <p:cNvPr id="56" name="Picture 55">
            <a:extLst>
              <a:ext uri="{FF2B5EF4-FFF2-40B4-BE49-F238E27FC236}">
                <a16:creationId xmlns:a16="http://schemas.microsoft.com/office/drawing/2014/main" id="{9967E398-28DA-AE4C-9DF0-ADE45E889D8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25" b="98194" l="2297" r="97639">
                        <a14:foregroundMark x1="87779" y1="93040" x2="87779" y2="93040"/>
                        <a14:foregroundMark x1="88481" y1="93216" x2="88194" y2="91674"/>
                        <a14:foregroundMark x1="92342" y1="91850" x2="92342" y2="91850"/>
                        <a14:foregroundMark x1="89502" y1="93216" x2="89502" y2="93216"/>
                        <a14:foregroundMark x1="66305" y1="89471" x2="66305" y2="89471"/>
                        <a14:foregroundMark x1="93937" y1="52335" x2="94767" y2="78018"/>
                        <a14:backgroundMark x1="26101" y1="95595" x2="74601" y2="97401"/>
                      </a14:backgroundRemoval>
                    </a14:imgEffect>
                    <a14:imgEffect>
                      <a14:brightnessContrast bright="22000" contrast="1000"/>
                    </a14:imgEffect>
                  </a14:imgLayer>
                </a14:imgProps>
              </a:ext>
            </a:extLst>
          </a:blip>
          <a:stretch>
            <a:fillRect/>
          </a:stretch>
        </p:blipFill>
        <p:spPr>
          <a:xfrm>
            <a:off x="245912" y="646722"/>
            <a:ext cx="7209912" cy="5222240"/>
          </a:xfrm>
          <a:prstGeom prst="rect">
            <a:avLst/>
          </a:prstGeom>
        </p:spPr>
      </p:pic>
      <p:sp>
        <p:nvSpPr>
          <p:cNvPr id="79" name="Round Same Side Corner Rectangle 78">
            <a:extLst>
              <a:ext uri="{FF2B5EF4-FFF2-40B4-BE49-F238E27FC236}">
                <a16:creationId xmlns:a16="http://schemas.microsoft.com/office/drawing/2014/main" id="{42296660-38F5-2A44-BB13-D3F46D09E9B5}"/>
              </a:ext>
            </a:extLst>
          </p:cNvPr>
          <p:cNvSpPr/>
          <p:nvPr/>
        </p:nvSpPr>
        <p:spPr bwMode="auto">
          <a:xfrm>
            <a:off x="16275099" y="29695191"/>
            <a:ext cx="17677444" cy="1710095"/>
          </a:xfrm>
          <a:prstGeom prst="round2SameRect">
            <a:avLst/>
          </a:prstGeom>
          <a:solidFill>
            <a:schemeClr val="tx2"/>
          </a:solid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solidFill>
                  <a:schemeClr val="bg1"/>
                </a:solidFill>
              </a:ln>
              <a:solidFill>
                <a:schemeClr val="bg1"/>
              </a:solidFill>
              <a:effectLst/>
              <a:latin typeface="Arial" charset="0"/>
            </a:endParaRPr>
          </a:p>
        </p:txBody>
      </p:sp>
      <p:sp>
        <p:nvSpPr>
          <p:cNvPr id="64" name="Round Same Side Corner Rectangle 122">
            <a:extLst>
              <a:ext uri="{FF2B5EF4-FFF2-40B4-BE49-F238E27FC236}">
                <a16:creationId xmlns:a16="http://schemas.microsoft.com/office/drawing/2014/main" id="{BF73719C-A914-4FFF-8505-56F8EEE363D5}"/>
              </a:ext>
            </a:extLst>
          </p:cNvPr>
          <p:cNvSpPr/>
          <p:nvPr/>
        </p:nvSpPr>
        <p:spPr bwMode="auto">
          <a:xfrm>
            <a:off x="34853880" y="28465105"/>
            <a:ext cx="15758160" cy="1710095"/>
          </a:xfrm>
          <a:prstGeom prst="round2SameRect">
            <a:avLst/>
          </a:prstGeom>
          <a:solidFill>
            <a:schemeClr val="tx1"/>
          </a:solid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rgbClr val="E4C75E"/>
              </a:solidFill>
              <a:effectLst/>
              <a:latin typeface="Arial" charset="0"/>
            </a:endParaRPr>
          </a:p>
        </p:txBody>
      </p:sp>
      <p:sp>
        <p:nvSpPr>
          <p:cNvPr id="51" name="Round Same Side Corner Rectangle 122">
            <a:extLst>
              <a:ext uri="{FF2B5EF4-FFF2-40B4-BE49-F238E27FC236}">
                <a16:creationId xmlns:a16="http://schemas.microsoft.com/office/drawing/2014/main" id="{5F0C0C3A-A202-4122-AAB5-8F011AEA2AF6}"/>
              </a:ext>
            </a:extLst>
          </p:cNvPr>
          <p:cNvSpPr/>
          <p:nvPr/>
        </p:nvSpPr>
        <p:spPr bwMode="auto">
          <a:xfrm>
            <a:off x="762000" y="9829800"/>
            <a:ext cx="14630400" cy="1710095"/>
          </a:xfrm>
          <a:prstGeom prst="round2SameRect">
            <a:avLst/>
          </a:prstGeom>
          <a:solidFill>
            <a:schemeClr val="tx1"/>
          </a:solid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rgbClr val="E4C75E"/>
              </a:solidFill>
              <a:effectLst/>
              <a:latin typeface="Arial" charset="0"/>
            </a:endParaRPr>
          </a:p>
        </p:txBody>
      </p:sp>
      <p:sp>
        <p:nvSpPr>
          <p:cNvPr id="7" name="Rounded Rectangle 6"/>
          <p:cNvSpPr/>
          <p:nvPr/>
        </p:nvSpPr>
        <p:spPr bwMode="auto">
          <a:xfrm>
            <a:off x="762000" y="6697726"/>
            <a:ext cx="49682400" cy="2743200"/>
          </a:xfrm>
          <a:prstGeom prst="roundRect">
            <a:avLst/>
          </a:prstGeom>
          <a:solidFill>
            <a:srgbClr val="CFB97C"/>
          </a:solidFill>
          <a:ln w="31750" cap="flat" cmpd="dbl"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85" name="TextBox 84"/>
          <p:cNvSpPr txBox="1"/>
          <p:nvPr/>
        </p:nvSpPr>
        <p:spPr>
          <a:xfrm>
            <a:off x="838200" y="11582400"/>
            <a:ext cx="14630400" cy="10387459"/>
          </a:xfrm>
          <a:prstGeom prst="rect">
            <a:avLst/>
          </a:prstGeom>
          <a:noFill/>
        </p:spPr>
        <p:txBody>
          <a:bodyPr wrap="square" rtlCol="0">
            <a:spAutoFit/>
          </a:bodyPr>
          <a:lstStyle/>
          <a:p>
            <a:pPr marL="685800" indent="-685800">
              <a:spcAft>
                <a:spcPts val="1800"/>
              </a:spcAft>
              <a:buFont typeface="Arial" panose="020B0604020202020204" pitchFamily="34" charset="0"/>
              <a:buChar char="•"/>
            </a:pPr>
            <a:r>
              <a:rPr lang="en-US" sz="4800" dirty="0"/>
              <a:t>Efficient communication among interdisciplinary care team providers is critical for high quality care. </a:t>
            </a:r>
          </a:p>
          <a:p>
            <a:pPr marL="685800" indent="-685800">
              <a:spcAft>
                <a:spcPts val="1800"/>
              </a:spcAft>
              <a:buFont typeface="Arial" panose="020B0604020202020204" pitchFamily="34" charset="0"/>
              <a:buChar char="•"/>
            </a:pPr>
            <a:r>
              <a:rPr lang="en-US" sz="4800" dirty="0"/>
              <a:t>Pagers are outdated and inefficient for communication: they disrupt workflow, interfere with learning, and require multiple steps.</a:t>
            </a:r>
          </a:p>
          <a:p>
            <a:pPr marL="685800" indent="-685800">
              <a:spcAft>
                <a:spcPts val="1800"/>
              </a:spcAft>
              <a:buFont typeface="Arial" panose="020B0604020202020204" pitchFamily="34" charset="0"/>
              <a:buChar char="•"/>
            </a:pPr>
            <a:r>
              <a:rPr lang="en-US" sz="4800" dirty="0"/>
              <a:t>HIPAA-compliant group messaging (HCGM) systems like Secure Chat increase communication volume and efficiency</a:t>
            </a:r>
            <a:r>
              <a:rPr lang="en-US" sz="4800" baseline="30000" dirty="0"/>
              <a:t>1</a:t>
            </a:r>
            <a:r>
              <a:rPr lang="en-US" sz="4800" dirty="0"/>
              <a:t> and improve provider perception of hospital communication</a:t>
            </a:r>
            <a:r>
              <a:rPr lang="en-US" sz="4800" baseline="30000" dirty="0"/>
              <a:t>2</a:t>
            </a:r>
            <a:r>
              <a:rPr lang="en-US" sz="4800" dirty="0"/>
              <a:t>.</a:t>
            </a:r>
          </a:p>
          <a:p>
            <a:pPr marL="685800" indent="-685800">
              <a:spcAft>
                <a:spcPts val="1800"/>
              </a:spcAft>
              <a:buFont typeface="Arial" panose="020B0604020202020204" pitchFamily="34" charset="0"/>
              <a:buChar char="•"/>
            </a:pPr>
            <a:r>
              <a:rPr lang="en-US" sz="4800" dirty="0"/>
              <a:t>As a new method of communication, it is necessary to identify the appropriate settings in which to use Secure Chat and to create a set of clear universal guidelines for its use.</a:t>
            </a:r>
          </a:p>
        </p:txBody>
      </p:sp>
      <p:sp>
        <p:nvSpPr>
          <p:cNvPr id="123" name="Round Same Side Corner Rectangle 122"/>
          <p:cNvSpPr/>
          <p:nvPr/>
        </p:nvSpPr>
        <p:spPr bwMode="auto">
          <a:xfrm>
            <a:off x="16307756" y="9814623"/>
            <a:ext cx="17677444" cy="1710095"/>
          </a:xfrm>
          <a:prstGeom prst="round2SameRect">
            <a:avLst/>
          </a:prstGeom>
          <a:solidFill>
            <a:schemeClr val="tx2"/>
          </a:solid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solidFill>
                  <a:schemeClr val="bg1"/>
                </a:solidFill>
              </a:ln>
              <a:solidFill>
                <a:schemeClr val="bg1"/>
              </a:solidFill>
              <a:effectLst/>
              <a:latin typeface="Arial" charset="0"/>
            </a:endParaRPr>
          </a:p>
        </p:txBody>
      </p:sp>
      <p:sp>
        <p:nvSpPr>
          <p:cNvPr id="142" name="Rectangle 141"/>
          <p:cNvSpPr/>
          <p:nvPr/>
        </p:nvSpPr>
        <p:spPr bwMode="auto">
          <a:xfrm>
            <a:off x="16337280" y="11487331"/>
            <a:ext cx="17647920" cy="17621069"/>
          </a:xfrm>
          <a:prstGeom prst="rect">
            <a:avLst/>
          </a:prstGeom>
          <a:no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chemeClr val="tx1"/>
              </a:solidFill>
              <a:effectLst/>
              <a:latin typeface="Arial" charset="0"/>
            </a:endParaRPr>
          </a:p>
        </p:txBody>
      </p:sp>
      <p:sp>
        <p:nvSpPr>
          <p:cNvPr id="207" name="TextBox 206"/>
          <p:cNvSpPr txBox="1"/>
          <p:nvPr/>
        </p:nvSpPr>
        <p:spPr>
          <a:xfrm>
            <a:off x="22936200" y="29946600"/>
            <a:ext cx="5105400" cy="1200329"/>
          </a:xfrm>
          <a:prstGeom prst="rect">
            <a:avLst/>
          </a:prstGeom>
          <a:noFill/>
        </p:spPr>
        <p:txBody>
          <a:bodyPr wrap="square" rtlCol="0" anchor="ctr">
            <a:spAutoFit/>
          </a:bodyPr>
          <a:lstStyle/>
          <a:p>
            <a:r>
              <a:rPr lang="en-US" sz="7200" b="1" cap="small" dirty="0">
                <a:solidFill>
                  <a:schemeClr val="bg1"/>
                </a:solidFill>
              </a:rPr>
              <a:t>Discussion</a:t>
            </a:r>
          </a:p>
        </p:txBody>
      </p:sp>
      <p:sp>
        <p:nvSpPr>
          <p:cNvPr id="105" name="Rectangle 104"/>
          <p:cNvSpPr/>
          <p:nvPr/>
        </p:nvSpPr>
        <p:spPr bwMode="auto">
          <a:xfrm>
            <a:off x="770179" y="11487331"/>
            <a:ext cx="14630400" cy="19907069"/>
          </a:xfrm>
          <a:prstGeom prst="rect">
            <a:avLst/>
          </a:prstGeom>
          <a:no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chemeClr val="tx1"/>
              </a:solidFill>
              <a:effectLst/>
              <a:latin typeface="Arial" charset="0"/>
            </a:endParaRPr>
          </a:p>
        </p:txBody>
      </p:sp>
      <p:sp>
        <p:nvSpPr>
          <p:cNvPr id="5" name="TextBox 4"/>
          <p:cNvSpPr txBox="1"/>
          <p:nvPr/>
        </p:nvSpPr>
        <p:spPr>
          <a:xfrm>
            <a:off x="13740772" y="6768148"/>
            <a:ext cx="35536987" cy="2585323"/>
          </a:xfrm>
          <a:prstGeom prst="rect">
            <a:avLst/>
          </a:prstGeom>
          <a:solidFill>
            <a:srgbClr val="CFB97C"/>
          </a:solidFill>
        </p:spPr>
        <p:txBody>
          <a:bodyPr wrap="square" rtlCol="0">
            <a:spAutoFit/>
          </a:bodyPr>
          <a:lstStyle/>
          <a:p>
            <a:pPr marL="857250" indent="-857250" defTabSz="5118100">
              <a:buFont typeface="Wingdings" panose="05000000000000000000" pitchFamily="2" charset="2"/>
              <a:buChar char="§"/>
            </a:pPr>
            <a:r>
              <a:rPr lang="en-US" sz="5400" dirty="0"/>
              <a:t>Pagers alone cannot meet the communication needs of large academic hospital centers.</a:t>
            </a:r>
          </a:p>
          <a:p>
            <a:pPr marL="857250" indent="-857250" defTabSz="5118100">
              <a:buFont typeface="Wingdings" panose="05000000000000000000" pitchFamily="2" charset="2"/>
              <a:buChar char="§"/>
            </a:pPr>
            <a:r>
              <a:rPr lang="en-US" sz="5400" dirty="0">
                <a:latin typeface="Arial" charset="0"/>
              </a:rPr>
              <a:t>HIPAA-compliant group messaging systems are a new form of communication which serve a specific role in communication and thus require clear guidelines for use</a:t>
            </a:r>
          </a:p>
        </p:txBody>
      </p:sp>
      <p:sp>
        <p:nvSpPr>
          <p:cNvPr id="73" name="Rectangle 72"/>
          <p:cNvSpPr/>
          <p:nvPr/>
        </p:nvSpPr>
        <p:spPr bwMode="auto">
          <a:xfrm>
            <a:off x="34899600" y="11511788"/>
            <a:ext cx="15544800" cy="16367760"/>
          </a:xfrm>
          <a:prstGeom prst="rect">
            <a:avLst/>
          </a:prstGeom>
          <a:no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chemeClr val="tx1"/>
              </a:solidFill>
              <a:effectLst/>
              <a:latin typeface="Arial" charset="0"/>
            </a:endParaRPr>
          </a:p>
        </p:txBody>
      </p:sp>
      <p:sp>
        <p:nvSpPr>
          <p:cNvPr id="74" name="TextBox 73"/>
          <p:cNvSpPr txBox="1"/>
          <p:nvPr/>
        </p:nvSpPr>
        <p:spPr>
          <a:xfrm>
            <a:off x="22037996" y="10150383"/>
            <a:ext cx="6429368" cy="1200329"/>
          </a:xfrm>
          <a:prstGeom prst="rect">
            <a:avLst/>
          </a:prstGeom>
          <a:noFill/>
        </p:spPr>
        <p:txBody>
          <a:bodyPr wrap="square" rtlCol="0" anchor="ctr">
            <a:spAutoFit/>
          </a:bodyPr>
          <a:lstStyle/>
          <a:p>
            <a:pPr algn="ctr"/>
            <a:r>
              <a:rPr lang="en-US" sz="7200" b="1" cap="small" dirty="0">
                <a:solidFill>
                  <a:schemeClr val="bg1"/>
                </a:solidFill>
              </a:rPr>
              <a:t>Intervention</a:t>
            </a:r>
          </a:p>
        </p:txBody>
      </p:sp>
      <p:sp>
        <p:nvSpPr>
          <p:cNvPr id="84" name="Rectangle 83">
            <a:extLst>
              <a:ext uri="{FF2B5EF4-FFF2-40B4-BE49-F238E27FC236}">
                <a16:creationId xmlns:a16="http://schemas.microsoft.com/office/drawing/2014/main" id="{9B1EE0AD-FE94-44E6-B3BB-C002749E8490}"/>
              </a:ext>
            </a:extLst>
          </p:cNvPr>
          <p:cNvSpPr/>
          <p:nvPr/>
        </p:nvSpPr>
        <p:spPr bwMode="auto">
          <a:xfrm>
            <a:off x="34853880" y="29653084"/>
            <a:ext cx="15727680" cy="5627516"/>
          </a:xfrm>
          <a:prstGeom prst="rect">
            <a:avLst/>
          </a:prstGeom>
          <a:no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chemeClr val="tx1"/>
              </a:solidFill>
              <a:effectLst/>
              <a:latin typeface="Arial" charset="0"/>
            </a:endParaRPr>
          </a:p>
        </p:txBody>
      </p:sp>
      <p:sp>
        <p:nvSpPr>
          <p:cNvPr id="103" name="TextBox 102">
            <a:extLst>
              <a:ext uri="{FF2B5EF4-FFF2-40B4-BE49-F238E27FC236}">
                <a16:creationId xmlns:a16="http://schemas.microsoft.com/office/drawing/2014/main" id="{76AC9753-673F-4415-AE05-D74921B8F93E}"/>
              </a:ext>
            </a:extLst>
          </p:cNvPr>
          <p:cNvSpPr txBox="1"/>
          <p:nvPr/>
        </p:nvSpPr>
        <p:spPr>
          <a:xfrm>
            <a:off x="35102471" y="26453845"/>
            <a:ext cx="15139057" cy="707886"/>
          </a:xfrm>
          <a:prstGeom prst="rect">
            <a:avLst/>
          </a:prstGeom>
          <a:noFill/>
        </p:spPr>
        <p:txBody>
          <a:bodyPr wrap="square" rtlCol="0" anchor="ctr">
            <a:spAutoFit/>
          </a:bodyPr>
          <a:lstStyle/>
          <a:p>
            <a:pPr algn="ctr"/>
            <a:r>
              <a:rPr lang="en-US" sz="4000" dirty="0"/>
              <a:t>Items 75% or more of respondents agreed upon as appropriate</a:t>
            </a:r>
          </a:p>
        </p:txBody>
      </p:sp>
      <p:sp>
        <p:nvSpPr>
          <p:cNvPr id="83" name="TextBox 82">
            <a:extLst>
              <a:ext uri="{FF2B5EF4-FFF2-40B4-BE49-F238E27FC236}">
                <a16:creationId xmlns:a16="http://schemas.microsoft.com/office/drawing/2014/main" id="{BFFAA083-AA91-40E4-958A-47702873224A}"/>
              </a:ext>
            </a:extLst>
          </p:cNvPr>
          <p:cNvSpPr txBox="1"/>
          <p:nvPr/>
        </p:nvSpPr>
        <p:spPr>
          <a:xfrm>
            <a:off x="38972444" y="28746271"/>
            <a:ext cx="8271556" cy="1200329"/>
          </a:xfrm>
          <a:prstGeom prst="rect">
            <a:avLst/>
          </a:prstGeom>
          <a:noFill/>
        </p:spPr>
        <p:txBody>
          <a:bodyPr wrap="square" rtlCol="0" anchor="ctr">
            <a:spAutoFit/>
          </a:bodyPr>
          <a:lstStyle/>
          <a:p>
            <a:r>
              <a:rPr lang="en-US" sz="7200" b="1" cap="small" dirty="0">
                <a:solidFill>
                  <a:schemeClr val="bg1"/>
                </a:solidFill>
              </a:rPr>
              <a:t>Lessons Learned</a:t>
            </a:r>
          </a:p>
        </p:txBody>
      </p:sp>
      <p:sp>
        <p:nvSpPr>
          <p:cNvPr id="53" name="Round Same Side Corner Rectangle 122">
            <a:extLst>
              <a:ext uri="{FF2B5EF4-FFF2-40B4-BE49-F238E27FC236}">
                <a16:creationId xmlns:a16="http://schemas.microsoft.com/office/drawing/2014/main" id="{3E023C22-651F-45C6-8A1C-A562CE1962CE}"/>
              </a:ext>
            </a:extLst>
          </p:cNvPr>
          <p:cNvSpPr/>
          <p:nvPr/>
        </p:nvSpPr>
        <p:spPr bwMode="auto">
          <a:xfrm>
            <a:off x="34899600" y="9782996"/>
            <a:ext cx="15544800" cy="1710095"/>
          </a:xfrm>
          <a:prstGeom prst="round2SameRect">
            <a:avLst/>
          </a:prstGeom>
          <a:solidFill>
            <a:schemeClr val="tx1"/>
          </a:solid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rgbClr val="E4C75E"/>
              </a:solidFill>
              <a:effectLst/>
              <a:latin typeface="Arial" charset="0"/>
            </a:endParaRPr>
          </a:p>
        </p:txBody>
      </p:sp>
      <p:sp>
        <p:nvSpPr>
          <p:cNvPr id="101" name="TextBox 100">
            <a:extLst>
              <a:ext uri="{FF2B5EF4-FFF2-40B4-BE49-F238E27FC236}">
                <a16:creationId xmlns:a16="http://schemas.microsoft.com/office/drawing/2014/main" id="{D6CC9BD1-A243-4906-ABE8-95A7B1206C17}"/>
              </a:ext>
            </a:extLst>
          </p:cNvPr>
          <p:cNvSpPr txBox="1"/>
          <p:nvPr/>
        </p:nvSpPr>
        <p:spPr>
          <a:xfrm>
            <a:off x="38910570" y="10080183"/>
            <a:ext cx="7478733" cy="1200329"/>
          </a:xfrm>
          <a:prstGeom prst="rect">
            <a:avLst/>
          </a:prstGeom>
          <a:noFill/>
        </p:spPr>
        <p:txBody>
          <a:bodyPr wrap="square" rtlCol="0" anchor="ctr">
            <a:spAutoFit/>
          </a:bodyPr>
          <a:lstStyle/>
          <a:p>
            <a:pPr algn="ctr"/>
            <a:r>
              <a:rPr lang="en-US" sz="7200" b="1" cap="small" dirty="0">
                <a:solidFill>
                  <a:schemeClr val="bg1"/>
                </a:solidFill>
              </a:rPr>
              <a:t>Results</a:t>
            </a:r>
          </a:p>
        </p:txBody>
      </p:sp>
      <p:sp>
        <p:nvSpPr>
          <p:cNvPr id="111" name="TextBox 110"/>
          <p:cNvSpPr txBox="1"/>
          <p:nvPr/>
        </p:nvSpPr>
        <p:spPr>
          <a:xfrm>
            <a:off x="3079767" y="7182359"/>
            <a:ext cx="9563100" cy="1446550"/>
          </a:xfrm>
          <a:prstGeom prst="rect">
            <a:avLst/>
          </a:prstGeom>
          <a:noFill/>
        </p:spPr>
        <p:txBody>
          <a:bodyPr wrap="square" rtlCol="0" anchor="ctr">
            <a:spAutoFit/>
          </a:bodyPr>
          <a:lstStyle/>
          <a:p>
            <a:pPr algn="ctr"/>
            <a:r>
              <a:rPr lang="en-US" sz="8800" b="1" cap="small" dirty="0">
                <a:solidFill>
                  <a:schemeClr val="tx2"/>
                </a:solidFill>
              </a:rPr>
              <a:t>Learning</a:t>
            </a:r>
            <a:r>
              <a:rPr lang="en-US" sz="7200" b="1" cap="small" dirty="0">
                <a:solidFill>
                  <a:schemeClr val="tx2"/>
                </a:solidFill>
              </a:rPr>
              <a:t> </a:t>
            </a:r>
            <a:r>
              <a:rPr lang="en-US" sz="8800" b="1" cap="small" dirty="0">
                <a:solidFill>
                  <a:schemeClr val="tx2"/>
                </a:solidFill>
              </a:rPr>
              <a:t>Points</a:t>
            </a:r>
            <a:endParaRPr lang="en-US" sz="7200" b="1" cap="small" dirty="0">
              <a:solidFill>
                <a:schemeClr val="tx2"/>
              </a:solidFill>
            </a:endParaRPr>
          </a:p>
        </p:txBody>
      </p:sp>
      <p:sp>
        <p:nvSpPr>
          <p:cNvPr id="75" name="TextBox 74"/>
          <p:cNvSpPr txBox="1"/>
          <p:nvPr/>
        </p:nvSpPr>
        <p:spPr>
          <a:xfrm>
            <a:off x="3048000" y="10058400"/>
            <a:ext cx="10616572" cy="1200329"/>
          </a:xfrm>
          <a:prstGeom prst="rect">
            <a:avLst/>
          </a:prstGeom>
          <a:noFill/>
        </p:spPr>
        <p:txBody>
          <a:bodyPr wrap="square" rtlCol="0" anchor="ctr">
            <a:spAutoFit/>
          </a:bodyPr>
          <a:lstStyle/>
          <a:p>
            <a:r>
              <a:rPr lang="en-US" sz="7200" b="1" cap="small" dirty="0">
                <a:solidFill>
                  <a:schemeClr val="bg1"/>
                </a:solidFill>
              </a:rPr>
              <a:t>Statement of Problem</a:t>
            </a:r>
          </a:p>
        </p:txBody>
      </p:sp>
      <p:sp>
        <p:nvSpPr>
          <p:cNvPr id="22" name="Right Arrow 21">
            <a:extLst>
              <a:ext uri="{FF2B5EF4-FFF2-40B4-BE49-F238E27FC236}">
                <a16:creationId xmlns:a16="http://schemas.microsoft.com/office/drawing/2014/main" id="{7778D432-D298-FB42-A886-F63BCAFC1CAF}"/>
              </a:ext>
            </a:extLst>
          </p:cNvPr>
          <p:cNvSpPr/>
          <p:nvPr/>
        </p:nvSpPr>
        <p:spPr bwMode="auto">
          <a:xfrm>
            <a:off x="47015400" y="26796537"/>
            <a:ext cx="685800" cy="559263"/>
          </a:xfrm>
          <a:prstGeom prst="rightArrow">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33" name="TextBox 232"/>
          <p:cNvSpPr txBox="1"/>
          <p:nvPr/>
        </p:nvSpPr>
        <p:spPr>
          <a:xfrm>
            <a:off x="34786097" y="35802425"/>
            <a:ext cx="15727680" cy="1868983"/>
          </a:xfrm>
          <a:prstGeom prst="rect">
            <a:avLst/>
          </a:prstGeom>
          <a:noFill/>
          <a:ln>
            <a:solidFill>
              <a:schemeClr val="tx1"/>
            </a:solidFill>
          </a:ln>
        </p:spPr>
        <p:txBody>
          <a:bodyPr wrap="square" rtlCol="0" anchor="ctr">
            <a:noAutofit/>
          </a:bodyPr>
          <a:lstStyle/>
          <a:p>
            <a:r>
              <a:rPr lang="en-US" sz="7200" b="1" cap="small" dirty="0"/>
              <a:t> References  </a:t>
            </a:r>
          </a:p>
        </p:txBody>
      </p:sp>
      <p:sp>
        <p:nvSpPr>
          <p:cNvPr id="72" name="Round Same Side Corner Rectangle 122">
            <a:extLst>
              <a:ext uri="{FF2B5EF4-FFF2-40B4-BE49-F238E27FC236}">
                <a16:creationId xmlns:a16="http://schemas.microsoft.com/office/drawing/2014/main" id="{5C2CF0D1-8D36-C548-B5DB-D9CF4FE79141}"/>
              </a:ext>
            </a:extLst>
          </p:cNvPr>
          <p:cNvSpPr/>
          <p:nvPr/>
        </p:nvSpPr>
        <p:spPr bwMode="auto">
          <a:xfrm>
            <a:off x="720865" y="31989314"/>
            <a:ext cx="14788870" cy="1710095"/>
          </a:xfrm>
          <a:prstGeom prst="round2SameRect">
            <a:avLst/>
          </a:prstGeom>
          <a:solidFill>
            <a:schemeClr val="tx1"/>
          </a:solid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rgbClr val="E4C75E"/>
              </a:solidFill>
              <a:effectLst/>
              <a:latin typeface="Arial" charset="0"/>
            </a:endParaRPr>
          </a:p>
        </p:txBody>
      </p:sp>
      <p:sp>
        <p:nvSpPr>
          <p:cNvPr id="76" name="Rectangle 75">
            <a:extLst>
              <a:ext uri="{FF2B5EF4-FFF2-40B4-BE49-F238E27FC236}">
                <a16:creationId xmlns:a16="http://schemas.microsoft.com/office/drawing/2014/main" id="{E7758596-9118-8C44-B61B-07F26A9E34E4}"/>
              </a:ext>
            </a:extLst>
          </p:cNvPr>
          <p:cNvSpPr/>
          <p:nvPr/>
        </p:nvSpPr>
        <p:spPr bwMode="auto">
          <a:xfrm>
            <a:off x="720865" y="33535874"/>
            <a:ext cx="14747735" cy="4235851"/>
          </a:xfrm>
          <a:prstGeom prst="rect">
            <a:avLst/>
          </a:prstGeom>
          <a:no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chemeClr val="tx1"/>
              </a:solidFill>
              <a:effectLst/>
              <a:latin typeface="Arial" charset="0"/>
            </a:endParaRPr>
          </a:p>
        </p:txBody>
      </p:sp>
      <p:sp>
        <p:nvSpPr>
          <p:cNvPr id="77" name="TextBox 76">
            <a:extLst>
              <a:ext uri="{FF2B5EF4-FFF2-40B4-BE49-F238E27FC236}">
                <a16:creationId xmlns:a16="http://schemas.microsoft.com/office/drawing/2014/main" id="{0F909B0E-25C9-DD48-90D3-5B3E11ED21DE}"/>
              </a:ext>
            </a:extLst>
          </p:cNvPr>
          <p:cNvSpPr txBox="1"/>
          <p:nvPr/>
        </p:nvSpPr>
        <p:spPr>
          <a:xfrm>
            <a:off x="1295400" y="32308800"/>
            <a:ext cx="13557711" cy="1200329"/>
          </a:xfrm>
          <a:prstGeom prst="rect">
            <a:avLst/>
          </a:prstGeom>
          <a:noFill/>
        </p:spPr>
        <p:txBody>
          <a:bodyPr wrap="square" rtlCol="0" anchor="ctr">
            <a:spAutoFit/>
          </a:bodyPr>
          <a:lstStyle/>
          <a:p>
            <a:pPr algn="ctr"/>
            <a:r>
              <a:rPr lang="en-US" sz="7200" b="1" cap="small" dirty="0">
                <a:solidFill>
                  <a:schemeClr val="bg1"/>
                </a:solidFill>
              </a:rPr>
              <a:t>Aims</a:t>
            </a:r>
          </a:p>
        </p:txBody>
      </p:sp>
      <p:sp>
        <p:nvSpPr>
          <p:cNvPr id="48" name="TextBox 47">
            <a:extLst>
              <a:ext uri="{FF2B5EF4-FFF2-40B4-BE49-F238E27FC236}">
                <a16:creationId xmlns:a16="http://schemas.microsoft.com/office/drawing/2014/main" id="{649AD0DF-5845-4B19-AD6B-6A69EA13E6B6}"/>
              </a:ext>
            </a:extLst>
          </p:cNvPr>
          <p:cNvSpPr txBox="1"/>
          <p:nvPr/>
        </p:nvSpPr>
        <p:spPr>
          <a:xfrm>
            <a:off x="838200" y="33832185"/>
            <a:ext cx="14630400" cy="3939540"/>
          </a:xfrm>
          <a:prstGeom prst="rect">
            <a:avLst/>
          </a:prstGeom>
          <a:noFill/>
        </p:spPr>
        <p:txBody>
          <a:bodyPr wrap="square" rtlCol="0">
            <a:spAutoFit/>
          </a:bodyPr>
          <a:lstStyle/>
          <a:p>
            <a:pPr marL="685800" indent="-685800">
              <a:spcAft>
                <a:spcPts val="1200"/>
              </a:spcAft>
              <a:buFont typeface="Arial" panose="020B0604020202020204" pitchFamily="34" charset="0"/>
              <a:buChar char="•"/>
            </a:pPr>
            <a:r>
              <a:rPr lang="en-US" sz="4800" dirty="0"/>
              <a:t>Improve the communication experience of the healthcare team using Secure Chat</a:t>
            </a:r>
          </a:p>
          <a:p>
            <a:pPr marL="685800" indent="-685800">
              <a:spcAft>
                <a:spcPts val="1200"/>
              </a:spcAft>
              <a:buFont typeface="Arial" panose="020B0604020202020204" pitchFamily="34" charset="0"/>
              <a:buChar char="•"/>
            </a:pPr>
            <a:r>
              <a:rPr lang="en-US" sz="4800" dirty="0"/>
              <a:t>Develop clear and universal guidelines for the appropriate use of Secure Chat among health care providers.</a:t>
            </a:r>
          </a:p>
        </p:txBody>
      </p:sp>
      <p:sp>
        <p:nvSpPr>
          <p:cNvPr id="70" name="TextBox 69">
            <a:extLst>
              <a:ext uri="{FF2B5EF4-FFF2-40B4-BE49-F238E27FC236}">
                <a16:creationId xmlns:a16="http://schemas.microsoft.com/office/drawing/2014/main" id="{52E56799-5180-374C-82B0-72A87C45C6F3}"/>
              </a:ext>
            </a:extLst>
          </p:cNvPr>
          <p:cNvSpPr txBox="1"/>
          <p:nvPr/>
        </p:nvSpPr>
        <p:spPr>
          <a:xfrm>
            <a:off x="40370916" y="35797744"/>
            <a:ext cx="10114619" cy="1815882"/>
          </a:xfrm>
          <a:prstGeom prst="rect">
            <a:avLst/>
          </a:prstGeom>
          <a:noFill/>
        </p:spPr>
        <p:txBody>
          <a:bodyPr wrap="square" rtlCol="0">
            <a:spAutoFit/>
          </a:bodyPr>
          <a:lstStyle/>
          <a:p>
            <a:pPr marL="457200" marR="63500" lvl="0" indent="-342900">
              <a:spcBef>
                <a:spcPts val="0"/>
              </a:spcBef>
              <a:spcAft>
                <a:spcPts val="0"/>
              </a:spcAft>
              <a:buClr>
                <a:schemeClr val="dk1"/>
              </a:buClr>
              <a:buSzPts val="1800"/>
              <a:buFont typeface="Times New Roman"/>
              <a:buAutoNum type="arabicPeriod"/>
            </a:pPr>
            <a:r>
              <a:rPr lang="en-US" sz="2800" dirty="0">
                <a:solidFill>
                  <a:schemeClr val="dk1"/>
                </a:solidFill>
                <a:latin typeface="Times New Roman"/>
                <a:ea typeface="Times New Roman"/>
                <a:cs typeface="Times New Roman"/>
                <a:sym typeface="Times New Roman"/>
              </a:rPr>
              <a:t>Patel, S. P. </a:t>
            </a:r>
            <a:r>
              <a:rPr lang="en-US" sz="2800" i="1" dirty="0">
                <a:solidFill>
                  <a:schemeClr val="dk1"/>
                </a:solidFill>
                <a:latin typeface="Times New Roman"/>
                <a:ea typeface="Times New Roman"/>
                <a:cs typeface="Times New Roman"/>
                <a:sym typeface="Times New Roman"/>
              </a:rPr>
              <a:t>et al.</a:t>
            </a:r>
            <a:r>
              <a:rPr lang="en-US" sz="2800" dirty="0">
                <a:solidFill>
                  <a:schemeClr val="dk1"/>
                </a:solidFill>
                <a:latin typeface="Times New Roman"/>
                <a:ea typeface="Times New Roman"/>
                <a:cs typeface="Times New Roman"/>
                <a:sym typeface="Times New Roman"/>
              </a:rPr>
              <a:t> Resident Workload, Pager Communications, and Quality of Care. </a:t>
            </a:r>
            <a:r>
              <a:rPr lang="en-US" sz="2800" i="1" dirty="0">
                <a:latin typeface="Times New Roman" panose="02020603050405020304" pitchFamily="18" charset="0"/>
                <a:ea typeface="Times New Roman"/>
                <a:cs typeface="Times New Roman" panose="02020603050405020304" pitchFamily="18" charset="0"/>
                <a:sym typeface="Times New Roman"/>
              </a:rPr>
              <a:t>World J Surg</a:t>
            </a:r>
            <a:r>
              <a:rPr lang="en-US" sz="2800" dirty="0">
                <a:latin typeface="Times New Roman" panose="02020603050405020304" pitchFamily="18" charset="0"/>
                <a:ea typeface="Times New Roman"/>
                <a:cs typeface="Times New Roman" panose="02020603050405020304" pitchFamily="18" charset="0"/>
                <a:sym typeface="Times New Roman"/>
              </a:rPr>
              <a:t> </a:t>
            </a:r>
            <a:r>
              <a:rPr lang="en-US" sz="2800" b="1" dirty="0">
                <a:latin typeface="Times New Roman" panose="02020603050405020304" pitchFamily="18" charset="0"/>
                <a:ea typeface="Times New Roman"/>
                <a:cs typeface="Times New Roman" panose="02020603050405020304" pitchFamily="18" charset="0"/>
                <a:sym typeface="Times New Roman"/>
              </a:rPr>
              <a:t>34</a:t>
            </a:r>
            <a:r>
              <a:rPr lang="en-US" sz="2800" dirty="0">
                <a:latin typeface="Times New Roman" panose="02020603050405020304" pitchFamily="18" charset="0"/>
                <a:ea typeface="Times New Roman"/>
                <a:cs typeface="Times New Roman" panose="02020603050405020304" pitchFamily="18" charset="0"/>
                <a:sym typeface="Times New Roman"/>
              </a:rPr>
              <a:t>, 2524–2529 (2010).</a:t>
            </a:r>
          </a:p>
          <a:p>
            <a:pPr marL="457200" marR="63500" lvl="0" indent="-342900">
              <a:spcBef>
                <a:spcPts val="0"/>
              </a:spcBef>
              <a:spcAft>
                <a:spcPts val="0"/>
              </a:spcAft>
              <a:buClr>
                <a:schemeClr val="dk1"/>
              </a:buClr>
              <a:buSzPts val="1800"/>
              <a:buFont typeface="Times New Roman"/>
              <a:buAutoNum type="arabicPeriod"/>
            </a:pPr>
            <a:r>
              <a:rPr lang="en-US" sz="2800" dirty="0">
                <a:latin typeface="Times New Roman" panose="02020603050405020304" pitchFamily="18" charset="0"/>
                <a:ea typeface="Times New Roman"/>
                <a:cs typeface="Times New Roman" panose="02020603050405020304" pitchFamily="18" charset="0"/>
                <a:sym typeface="Times New Roman"/>
              </a:rPr>
              <a:t>Katz, M. H. &amp; Schroeder, S. A. The Sounds of the Hospital. </a:t>
            </a:r>
            <a:r>
              <a:rPr lang="en-US" sz="2800" i="1" dirty="0">
                <a:latin typeface="Times New Roman" panose="02020603050405020304" pitchFamily="18" charset="0"/>
                <a:ea typeface="Times New Roman"/>
                <a:cs typeface="Times New Roman" panose="02020603050405020304" pitchFamily="18" charset="0"/>
                <a:sym typeface="Times New Roman"/>
              </a:rPr>
              <a:t>New England Journal of Medicine</a:t>
            </a:r>
            <a:r>
              <a:rPr lang="en-US" sz="2800" dirty="0">
                <a:latin typeface="Times New Roman" panose="02020603050405020304" pitchFamily="18" charset="0"/>
                <a:ea typeface="Times New Roman"/>
                <a:cs typeface="Times New Roman" panose="02020603050405020304" pitchFamily="18" charset="0"/>
                <a:sym typeface="Times New Roman"/>
              </a:rPr>
              <a:t> </a:t>
            </a:r>
            <a:r>
              <a:rPr lang="en-US" sz="2800" b="1" dirty="0">
                <a:latin typeface="Times New Roman" panose="02020603050405020304" pitchFamily="18" charset="0"/>
                <a:ea typeface="Times New Roman"/>
                <a:cs typeface="Times New Roman" panose="02020603050405020304" pitchFamily="18" charset="0"/>
                <a:sym typeface="Times New Roman"/>
              </a:rPr>
              <a:t>319</a:t>
            </a:r>
            <a:r>
              <a:rPr lang="en-US" sz="2800" dirty="0">
                <a:latin typeface="Times New Roman" panose="02020603050405020304" pitchFamily="18" charset="0"/>
                <a:ea typeface="Times New Roman"/>
                <a:cs typeface="Times New Roman" panose="02020603050405020304" pitchFamily="18" charset="0"/>
                <a:sym typeface="Times New Roman"/>
              </a:rPr>
              <a:t>, 1585–1589 (1988).</a:t>
            </a:r>
          </a:p>
        </p:txBody>
      </p:sp>
      <p:sp>
        <p:nvSpPr>
          <p:cNvPr id="2" name="TextBox 1">
            <a:extLst>
              <a:ext uri="{FF2B5EF4-FFF2-40B4-BE49-F238E27FC236}">
                <a16:creationId xmlns:a16="http://schemas.microsoft.com/office/drawing/2014/main" id="{F8B46796-A8A3-45B9-A564-1581F600AC9E}"/>
              </a:ext>
            </a:extLst>
          </p:cNvPr>
          <p:cNvSpPr txBox="1"/>
          <p:nvPr/>
        </p:nvSpPr>
        <p:spPr>
          <a:xfrm>
            <a:off x="11658600" y="17053992"/>
            <a:ext cx="45719" cy="1631216"/>
          </a:xfrm>
          <a:prstGeom prst="rect">
            <a:avLst/>
          </a:prstGeom>
          <a:noFill/>
        </p:spPr>
        <p:txBody>
          <a:bodyPr wrap="square" rtlCol="0">
            <a:spAutoFit/>
          </a:bodyPr>
          <a:lstStyle/>
          <a:p>
            <a:endParaRPr lang="en-US" dirty="0"/>
          </a:p>
        </p:txBody>
      </p:sp>
      <p:sp>
        <p:nvSpPr>
          <p:cNvPr id="57" name="TextBox 56">
            <a:extLst>
              <a:ext uri="{FF2B5EF4-FFF2-40B4-BE49-F238E27FC236}">
                <a16:creationId xmlns:a16="http://schemas.microsoft.com/office/drawing/2014/main" id="{13BE0180-CAB1-D94F-983C-14C4F835F10A}"/>
              </a:ext>
            </a:extLst>
          </p:cNvPr>
          <p:cNvSpPr txBox="1"/>
          <p:nvPr/>
        </p:nvSpPr>
        <p:spPr>
          <a:xfrm>
            <a:off x="762001" y="22783800"/>
            <a:ext cx="14747734" cy="1323439"/>
          </a:xfrm>
          <a:prstGeom prst="rect">
            <a:avLst/>
          </a:prstGeom>
          <a:noFill/>
        </p:spPr>
        <p:txBody>
          <a:bodyPr wrap="square" rtlCol="0">
            <a:spAutoFit/>
          </a:bodyPr>
          <a:lstStyle/>
          <a:p>
            <a:pPr algn="ctr"/>
            <a:r>
              <a:rPr lang="en-US" sz="4000" b="1" dirty="0"/>
              <a:t>Most common hospital communication satisfaction score before and after implementation of Secure Chat:</a:t>
            </a:r>
          </a:p>
        </p:txBody>
      </p:sp>
      <p:pic>
        <p:nvPicPr>
          <p:cNvPr id="12" name="Picture 11" descr="A picture containing drawing&#10;&#10;Description automatically generated">
            <a:extLst>
              <a:ext uri="{FF2B5EF4-FFF2-40B4-BE49-F238E27FC236}">
                <a16:creationId xmlns:a16="http://schemas.microsoft.com/office/drawing/2014/main" id="{FCC45F4A-DB2B-CA46-A9AD-F0288CA6FB66}"/>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838200" y="24087597"/>
            <a:ext cx="13843621" cy="7306803"/>
          </a:xfrm>
          <a:prstGeom prst="rect">
            <a:avLst/>
          </a:prstGeom>
        </p:spPr>
      </p:pic>
      <p:sp>
        <p:nvSpPr>
          <p:cNvPr id="67" name="TextBox 66">
            <a:extLst>
              <a:ext uri="{FF2B5EF4-FFF2-40B4-BE49-F238E27FC236}">
                <a16:creationId xmlns:a16="http://schemas.microsoft.com/office/drawing/2014/main" id="{11AE4269-C213-5147-9FEF-47415D68D18D}"/>
              </a:ext>
            </a:extLst>
          </p:cNvPr>
          <p:cNvSpPr txBox="1"/>
          <p:nvPr/>
        </p:nvSpPr>
        <p:spPr>
          <a:xfrm>
            <a:off x="16383000" y="11769957"/>
            <a:ext cx="17569543" cy="7571303"/>
          </a:xfrm>
          <a:prstGeom prst="rect">
            <a:avLst/>
          </a:prstGeom>
          <a:noFill/>
        </p:spPr>
        <p:txBody>
          <a:bodyPr wrap="square" rtlCol="0">
            <a:spAutoFit/>
          </a:bodyPr>
          <a:lstStyle/>
          <a:p>
            <a:pPr marL="685800" indent="-685800">
              <a:spcAft>
                <a:spcPts val="1200"/>
              </a:spcAft>
              <a:buFont typeface="Arial" panose="020B0604020202020204" pitchFamily="34" charset="0"/>
              <a:buChar char="•"/>
            </a:pPr>
            <a:r>
              <a:rPr lang="en-US" sz="4800" dirty="0"/>
              <a:t>Surveyed 102 interprofessional members of inpatient healthcare teams at a large academic medical center regarding their perception of appropriate use of HCGM for common clinical questions and concerns </a:t>
            </a:r>
          </a:p>
          <a:p>
            <a:pPr marL="685800" indent="-685800">
              <a:spcAft>
                <a:spcPts val="1200"/>
              </a:spcAft>
              <a:buFont typeface="Arial" panose="020B0604020202020204" pitchFamily="34" charset="0"/>
              <a:buChar char="•"/>
            </a:pPr>
            <a:endParaRPr lang="en-US" sz="5400" dirty="0"/>
          </a:p>
          <a:p>
            <a:pPr algn="ctr">
              <a:spcAft>
                <a:spcPts val="1200"/>
              </a:spcAft>
            </a:pPr>
            <a:r>
              <a:rPr lang="en-US" sz="5400" dirty="0"/>
              <a:t>“</a:t>
            </a:r>
            <a:r>
              <a:rPr lang="en-US" sz="5400" i="1" dirty="0"/>
              <a:t>Which of the following would you feel is APPROPRIATE to communicating about through Secure Chat -- the instant messaging service in Epic and on Haiku/Rover?”</a:t>
            </a:r>
            <a:r>
              <a:rPr lang="en-US" sz="5400" dirty="0"/>
              <a:t>:</a:t>
            </a:r>
          </a:p>
          <a:p>
            <a:pPr marL="685800" indent="-685800">
              <a:spcAft>
                <a:spcPts val="600"/>
              </a:spcAft>
              <a:buFont typeface="Arial" panose="020B0604020202020204" pitchFamily="34" charset="0"/>
              <a:buChar char="•"/>
            </a:pPr>
            <a:endParaRPr lang="en-US" sz="4800" dirty="0"/>
          </a:p>
        </p:txBody>
      </p:sp>
      <p:sp>
        <p:nvSpPr>
          <p:cNvPr id="68" name="TextBox 67">
            <a:extLst>
              <a:ext uri="{FF2B5EF4-FFF2-40B4-BE49-F238E27FC236}">
                <a16:creationId xmlns:a16="http://schemas.microsoft.com/office/drawing/2014/main" id="{B0BB862C-629E-0349-813F-417D4F93721F}"/>
              </a:ext>
            </a:extLst>
          </p:cNvPr>
          <p:cNvSpPr txBox="1"/>
          <p:nvPr/>
        </p:nvSpPr>
        <p:spPr>
          <a:xfrm>
            <a:off x="34926253" y="11759071"/>
            <a:ext cx="15491494" cy="3277820"/>
          </a:xfrm>
          <a:prstGeom prst="rect">
            <a:avLst/>
          </a:prstGeom>
          <a:noFill/>
        </p:spPr>
        <p:txBody>
          <a:bodyPr wrap="square" rtlCol="0">
            <a:spAutoFit/>
          </a:bodyPr>
          <a:lstStyle/>
          <a:p>
            <a:pPr>
              <a:spcAft>
                <a:spcPts val="600"/>
              </a:spcAft>
            </a:pPr>
            <a:r>
              <a:rPr lang="en-US" sz="4800" dirty="0"/>
              <a:t>Secure Chat  = wide variety of of </a:t>
            </a:r>
            <a:r>
              <a:rPr lang="en-US" sz="4800" b="1" dirty="0"/>
              <a:t>non-urgent</a:t>
            </a:r>
            <a:r>
              <a:rPr lang="en-US" sz="4800" dirty="0"/>
              <a:t> matters.</a:t>
            </a:r>
          </a:p>
          <a:p>
            <a:pPr>
              <a:spcAft>
                <a:spcPts val="600"/>
              </a:spcAft>
            </a:pPr>
            <a:endParaRPr lang="en-US" sz="4800" dirty="0"/>
          </a:p>
          <a:p>
            <a:pPr>
              <a:spcAft>
                <a:spcPts val="600"/>
              </a:spcAft>
            </a:pPr>
            <a:r>
              <a:rPr lang="en-US" sz="4800" dirty="0"/>
              <a:t>Pagers = reserved for </a:t>
            </a:r>
            <a:r>
              <a:rPr lang="en-US" sz="4800" b="1" dirty="0"/>
              <a:t>high priority communication.</a:t>
            </a:r>
          </a:p>
          <a:p>
            <a:pPr>
              <a:spcAft>
                <a:spcPts val="600"/>
              </a:spcAft>
            </a:pPr>
            <a:endParaRPr lang="en-US" sz="4800" b="1" dirty="0"/>
          </a:p>
        </p:txBody>
      </p:sp>
      <p:sp>
        <p:nvSpPr>
          <p:cNvPr id="78" name="TextBox 77">
            <a:extLst>
              <a:ext uri="{FF2B5EF4-FFF2-40B4-BE49-F238E27FC236}">
                <a16:creationId xmlns:a16="http://schemas.microsoft.com/office/drawing/2014/main" id="{63D7D1E9-9A22-704F-B281-6E7270C6DC29}"/>
              </a:ext>
            </a:extLst>
          </p:cNvPr>
          <p:cNvSpPr txBox="1"/>
          <p:nvPr/>
        </p:nvSpPr>
        <p:spPr>
          <a:xfrm>
            <a:off x="35229142" y="15544800"/>
            <a:ext cx="15139058" cy="10479792"/>
          </a:xfrm>
          <a:prstGeom prst="rect">
            <a:avLst/>
          </a:prstGeom>
          <a:noFill/>
        </p:spPr>
        <p:txBody>
          <a:bodyPr wrap="square" rtlCol="0">
            <a:spAutoFit/>
          </a:bodyPr>
          <a:lstStyle/>
          <a:p>
            <a:pPr>
              <a:spcAft>
                <a:spcPts val="600"/>
              </a:spcAft>
            </a:pPr>
            <a:r>
              <a:rPr lang="en-US" sz="5400" dirty="0"/>
              <a:t> Appropriate Use:</a:t>
            </a:r>
          </a:p>
          <a:p>
            <a:pPr marL="800100" lvl="0" indent="-685800">
              <a:buClr>
                <a:schemeClr val="dk1"/>
              </a:buClr>
              <a:buSzPts val="1800"/>
              <a:buFont typeface="Arial" panose="020B0604020202020204" pitchFamily="34" charset="0"/>
              <a:buChar char="•"/>
            </a:pPr>
            <a:r>
              <a:rPr lang="en-US" sz="4800" b="1" dirty="0">
                <a:solidFill>
                  <a:schemeClr val="dk1"/>
                </a:solidFill>
              </a:rPr>
              <a:t>Non-urgent </a:t>
            </a:r>
            <a:r>
              <a:rPr lang="en-US" sz="4800" dirty="0">
                <a:solidFill>
                  <a:schemeClr val="dk1"/>
                </a:solidFill>
              </a:rPr>
              <a:t>order or clarification</a:t>
            </a:r>
          </a:p>
          <a:p>
            <a:pPr marL="800100" lvl="0" indent="-685800">
              <a:buClr>
                <a:schemeClr val="dk1"/>
              </a:buClr>
              <a:buSzPts val="1800"/>
              <a:buFont typeface="Arial" panose="020B0604020202020204" pitchFamily="34" charset="0"/>
              <a:buChar char="•"/>
            </a:pPr>
            <a:r>
              <a:rPr lang="en-US" sz="4800" b="1" dirty="0">
                <a:solidFill>
                  <a:schemeClr val="dk1"/>
                </a:solidFill>
              </a:rPr>
              <a:t>Non-urgent</a:t>
            </a:r>
            <a:r>
              <a:rPr lang="en-US" sz="4800" dirty="0">
                <a:solidFill>
                  <a:schemeClr val="dk1"/>
                </a:solidFill>
              </a:rPr>
              <a:t> procedure schedule/update</a:t>
            </a:r>
          </a:p>
          <a:p>
            <a:pPr marL="800100" lvl="0" indent="-685800">
              <a:buClr>
                <a:schemeClr val="dk1"/>
              </a:buClr>
              <a:buSzPts val="1800"/>
              <a:buFont typeface="Arial" panose="020B0604020202020204" pitchFamily="34" charset="0"/>
              <a:buChar char="•"/>
            </a:pPr>
            <a:r>
              <a:rPr lang="en-US" sz="4800" b="1" dirty="0">
                <a:solidFill>
                  <a:schemeClr val="dk1"/>
                </a:solidFill>
              </a:rPr>
              <a:t>Non-urgent</a:t>
            </a:r>
            <a:r>
              <a:rPr lang="en-US" sz="4800" dirty="0">
                <a:solidFill>
                  <a:schemeClr val="dk1"/>
                </a:solidFill>
              </a:rPr>
              <a:t> lab value update</a:t>
            </a:r>
          </a:p>
          <a:p>
            <a:pPr marL="800100" lvl="0" indent="-685800">
              <a:buClr>
                <a:schemeClr val="dk1"/>
              </a:buClr>
              <a:buSzPts val="1800"/>
              <a:buFont typeface="Arial" panose="020B0604020202020204" pitchFamily="34" charset="0"/>
              <a:buChar char="•"/>
            </a:pPr>
            <a:r>
              <a:rPr lang="en-US" sz="4800" b="1" dirty="0">
                <a:solidFill>
                  <a:schemeClr val="dk1"/>
                </a:solidFill>
              </a:rPr>
              <a:t>Non-urgent</a:t>
            </a:r>
            <a:r>
              <a:rPr lang="en-US" sz="4800" dirty="0">
                <a:solidFill>
                  <a:schemeClr val="dk1"/>
                </a:solidFill>
              </a:rPr>
              <a:t> provider-to-provider communication</a:t>
            </a:r>
          </a:p>
          <a:p>
            <a:pPr marL="800100" lvl="0" indent="-685800">
              <a:buClr>
                <a:schemeClr val="dk1"/>
              </a:buClr>
              <a:buSzPts val="1800"/>
              <a:buFont typeface="Arial" panose="020B0604020202020204" pitchFamily="34" charset="0"/>
              <a:buChar char="•"/>
            </a:pPr>
            <a:r>
              <a:rPr lang="en-US" sz="4800" dirty="0">
                <a:solidFill>
                  <a:schemeClr val="dk1"/>
                </a:solidFill>
              </a:rPr>
              <a:t>Nutrition recommendations</a:t>
            </a:r>
          </a:p>
          <a:p>
            <a:pPr marL="800100" lvl="0" indent="-685800">
              <a:buClr>
                <a:schemeClr val="dk1"/>
              </a:buClr>
              <a:buSzPts val="1800"/>
              <a:buFont typeface="Arial" panose="020B0604020202020204" pitchFamily="34" charset="0"/>
              <a:buChar char="•"/>
            </a:pPr>
            <a:r>
              <a:rPr lang="en-US" sz="4800" dirty="0">
                <a:solidFill>
                  <a:schemeClr val="dk1"/>
                </a:solidFill>
              </a:rPr>
              <a:t>Discharge status update</a:t>
            </a:r>
          </a:p>
          <a:p>
            <a:pPr marL="800100" lvl="0" indent="-685800">
              <a:buClr>
                <a:schemeClr val="dk1"/>
              </a:buClr>
              <a:buSzPts val="1800"/>
              <a:buFont typeface="Arial" panose="020B0604020202020204" pitchFamily="34" charset="0"/>
              <a:buChar char="•"/>
            </a:pPr>
            <a:r>
              <a:rPr lang="en-US" sz="4800" b="1" dirty="0">
                <a:solidFill>
                  <a:schemeClr val="dk1"/>
                </a:solidFill>
              </a:rPr>
              <a:t>Non-urgent</a:t>
            </a:r>
            <a:r>
              <a:rPr lang="en-US" sz="4800" dirty="0">
                <a:solidFill>
                  <a:schemeClr val="dk1"/>
                </a:solidFill>
              </a:rPr>
              <a:t> clinical status update</a:t>
            </a:r>
          </a:p>
          <a:p>
            <a:pPr>
              <a:spcAft>
                <a:spcPts val="600"/>
              </a:spcAft>
            </a:pPr>
            <a:endParaRPr lang="en-US" sz="2000" dirty="0"/>
          </a:p>
          <a:p>
            <a:pPr>
              <a:spcAft>
                <a:spcPts val="600"/>
              </a:spcAft>
            </a:pPr>
            <a:r>
              <a:rPr lang="en-US" sz="5400" dirty="0"/>
              <a:t>Inappropriate Use:</a:t>
            </a:r>
          </a:p>
          <a:p>
            <a:pPr marL="685800" lvl="0" indent="-685800">
              <a:spcBef>
                <a:spcPts val="0"/>
              </a:spcBef>
              <a:spcAft>
                <a:spcPts val="0"/>
              </a:spcAft>
              <a:buClr>
                <a:schemeClr val="dk1"/>
              </a:buClr>
              <a:buSzPts val="1800"/>
              <a:buFont typeface="Arial" panose="020B0604020202020204" pitchFamily="34" charset="0"/>
              <a:buChar char="•"/>
            </a:pPr>
            <a:r>
              <a:rPr lang="en-US" sz="4800" dirty="0">
                <a:solidFill>
                  <a:schemeClr val="dk1"/>
                </a:solidFill>
              </a:rPr>
              <a:t> </a:t>
            </a:r>
            <a:r>
              <a:rPr lang="en-US" sz="4800" b="1" dirty="0">
                <a:solidFill>
                  <a:schemeClr val="dk1"/>
                </a:solidFill>
              </a:rPr>
              <a:t>Critical</a:t>
            </a:r>
            <a:r>
              <a:rPr lang="en-US" sz="4800" dirty="0">
                <a:solidFill>
                  <a:schemeClr val="dk1"/>
                </a:solidFill>
              </a:rPr>
              <a:t> lab values</a:t>
            </a:r>
          </a:p>
          <a:p>
            <a:pPr marL="685800" lvl="0" indent="-685800">
              <a:spcBef>
                <a:spcPts val="0"/>
              </a:spcBef>
              <a:spcAft>
                <a:spcPts val="0"/>
              </a:spcAft>
              <a:buClr>
                <a:schemeClr val="dk1"/>
              </a:buClr>
              <a:buSzPts val="1800"/>
              <a:buFont typeface="Arial" panose="020B0604020202020204" pitchFamily="34" charset="0"/>
              <a:buChar char="•"/>
            </a:pPr>
            <a:r>
              <a:rPr lang="en-US" sz="4800" dirty="0">
                <a:solidFill>
                  <a:schemeClr val="dk1"/>
                </a:solidFill>
              </a:rPr>
              <a:t> </a:t>
            </a:r>
            <a:r>
              <a:rPr lang="en-US" sz="4800" b="1" dirty="0">
                <a:solidFill>
                  <a:schemeClr val="dk1"/>
                </a:solidFill>
              </a:rPr>
              <a:t>Urgent</a:t>
            </a:r>
            <a:r>
              <a:rPr lang="en-US" sz="4800" dirty="0">
                <a:solidFill>
                  <a:schemeClr val="dk1"/>
                </a:solidFill>
              </a:rPr>
              <a:t> clinical status update</a:t>
            </a:r>
          </a:p>
          <a:p>
            <a:pPr marL="685800" lvl="0" indent="-685800">
              <a:spcBef>
                <a:spcPts val="0"/>
              </a:spcBef>
              <a:spcAft>
                <a:spcPts val="0"/>
              </a:spcAft>
              <a:buClr>
                <a:schemeClr val="dk1"/>
              </a:buClr>
              <a:buSzPts val="1800"/>
              <a:buFont typeface="Arial" panose="020B0604020202020204" pitchFamily="34" charset="0"/>
              <a:buChar char="•"/>
            </a:pPr>
            <a:r>
              <a:rPr lang="en-US" sz="4800" dirty="0">
                <a:solidFill>
                  <a:schemeClr val="dk1"/>
                </a:solidFill>
              </a:rPr>
              <a:t> Social conversation</a:t>
            </a:r>
          </a:p>
          <a:p>
            <a:pPr>
              <a:spcAft>
                <a:spcPts val="600"/>
              </a:spcAft>
            </a:pPr>
            <a:endParaRPr lang="en-US" sz="4800" dirty="0"/>
          </a:p>
        </p:txBody>
      </p:sp>
      <p:pic>
        <p:nvPicPr>
          <p:cNvPr id="20" name="Graphic 19" descr="Checkmark">
            <a:extLst>
              <a:ext uri="{FF2B5EF4-FFF2-40B4-BE49-F238E27FC236}">
                <a16:creationId xmlns:a16="http://schemas.microsoft.com/office/drawing/2014/main" id="{CE97B708-6355-6B4A-B5C0-5264A3806D1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372759" y="15927976"/>
            <a:ext cx="2741024" cy="2741024"/>
          </a:xfrm>
          <a:prstGeom prst="rect">
            <a:avLst/>
          </a:prstGeom>
        </p:spPr>
      </p:pic>
      <p:pic>
        <p:nvPicPr>
          <p:cNvPr id="26" name="Graphic 25" descr="Close">
            <a:extLst>
              <a:ext uri="{FF2B5EF4-FFF2-40B4-BE49-F238E27FC236}">
                <a16:creationId xmlns:a16="http://schemas.microsoft.com/office/drawing/2014/main" id="{A5413B49-50CC-7F41-A95D-3874B391CFE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6827464" y="22021800"/>
            <a:ext cx="3286319" cy="3286319"/>
          </a:xfrm>
          <a:prstGeom prst="rect">
            <a:avLst/>
          </a:prstGeom>
        </p:spPr>
      </p:pic>
      <p:pic>
        <p:nvPicPr>
          <p:cNvPr id="27" name="Picture 26">
            <a:extLst>
              <a:ext uri="{FF2B5EF4-FFF2-40B4-BE49-F238E27FC236}">
                <a16:creationId xmlns:a16="http://schemas.microsoft.com/office/drawing/2014/main" id="{68048A5D-840F-9C4E-83E5-92F492821394}"/>
              </a:ext>
            </a:extLst>
          </p:cNvPr>
          <p:cNvPicPr>
            <a:picLocks noChangeAspect="1"/>
          </p:cNvPicPr>
          <p:nvPr/>
        </p:nvPicPr>
        <p:blipFill>
          <a:blip r:embed="rId11"/>
          <a:stretch>
            <a:fillRect/>
          </a:stretch>
        </p:blipFill>
        <p:spPr>
          <a:xfrm>
            <a:off x="16446436" y="19483656"/>
            <a:ext cx="8033838" cy="8628937"/>
          </a:xfrm>
          <a:prstGeom prst="rect">
            <a:avLst/>
          </a:prstGeom>
        </p:spPr>
      </p:pic>
      <p:pic>
        <p:nvPicPr>
          <p:cNvPr id="29" name="Picture 28">
            <a:extLst>
              <a:ext uri="{FF2B5EF4-FFF2-40B4-BE49-F238E27FC236}">
                <a16:creationId xmlns:a16="http://schemas.microsoft.com/office/drawing/2014/main" id="{DC74323B-CE7B-5F46-8387-2B93245B60E2}"/>
              </a:ext>
            </a:extLst>
          </p:cNvPr>
          <p:cNvPicPr>
            <a:picLocks noChangeAspect="1"/>
          </p:cNvPicPr>
          <p:nvPr/>
        </p:nvPicPr>
        <p:blipFill>
          <a:blip r:embed="rId12"/>
          <a:stretch>
            <a:fillRect/>
          </a:stretch>
        </p:blipFill>
        <p:spPr>
          <a:xfrm>
            <a:off x="24460200" y="19467749"/>
            <a:ext cx="9375998" cy="8411799"/>
          </a:xfrm>
          <a:prstGeom prst="rect">
            <a:avLst/>
          </a:prstGeom>
        </p:spPr>
      </p:pic>
      <p:sp>
        <p:nvSpPr>
          <p:cNvPr id="82" name="Rectangle 81">
            <a:extLst>
              <a:ext uri="{FF2B5EF4-FFF2-40B4-BE49-F238E27FC236}">
                <a16:creationId xmlns:a16="http://schemas.microsoft.com/office/drawing/2014/main" id="{8B545270-55BD-3A4D-900F-6BB6AECEF292}"/>
              </a:ext>
            </a:extLst>
          </p:cNvPr>
          <p:cNvSpPr/>
          <p:nvPr/>
        </p:nvSpPr>
        <p:spPr bwMode="auto">
          <a:xfrm>
            <a:off x="16314979" y="31146929"/>
            <a:ext cx="17647920" cy="6581253"/>
          </a:xfrm>
          <a:prstGeom prst="rect">
            <a:avLst/>
          </a:prstGeom>
          <a:no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5118100"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chemeClr val="tx1"/>
              </a:solidFill>
              <a:effectLst/>
              <a:latin typeface="Arial" charset="0"/>
            </a:endParaRPr>
          </a:p>
        </p:txBody>
      </p:sp>
      <p:sp>
        <p:nvSpPr>
          <p:cNvPr id="86" name="TextBox 85">
            <a:extLst>
              <a:ext uri="{FF2B5EF4-FFF2-40B4-BE49-F238E27FC236}">
                <a16:creationId xmlns:a16="http://schemas.microsoft.com/office/drawing/2014/main" id="{A49E0D2C-3895-3D4A-9850-A541FA58B4FF}"/>
              </a:ext>
            </a:extLst>
          </p:cNvPr>
          <p:cNvSpPr txBox="1"/>
          <p:nvPr/>
        </p:nvSpPr>
        <p:spPr>
          <a:xfrm>
            <a:off x="16400717" y="31865390"/>
            <a:ext cx="17435482" cy="5416868"/>
          </a:xfrm>
          <a:prstGeom prst="rect">
            <a:avLst/>
          </a:prstGeom>
          <a:noFill/>
        </p:spPr>
        <p:txBody>
          <a:bodyPr wrap="square" rtlCol="0">
            <a:spAutoFit/>
          </a:bodyPr>
          <a:lstStyle/>
          <a:p>
            <a:pPr marL="685800" indent="-685800">
              <a:spcAft>
                <a:spcPts val="1200"/>
              </a:spcAft>
              <a:buFont typeface="Arial" panose="020B0604020202020204" pitchFamily="34" charset="0"/>
              <a:buChar char="•"/>
            </a:pPr>
            <a:r>
              <a:rPr lang="en-US" sz="4800" dirty="0"/>
              <a:t>Survey administered as Secure Chat was being introduced to the University of Colorado Hospital. As its use becomes more consistent, it may be necessary to reassess our current guideline recommendations. </a:t>
            </a:r>
          </a:p>
          <a:p>
            <a:pPr marL="685800" indent="-685800">
              <a:spcAft>
                <a:spcPts val="600"/>
              </a:spcAft>
              <a:buFont typeface="Arial" panose="020B0604020202020204" pitchFamily="34" charset="0"/>
              <a:buChar char="•"/>
            </a:pPr>
            <a:r>
              <a:rPr lang="en-US" sz="4800" dirty="0"/>
              <a:t>Future studies should be done in the outpatient setting and in smaller or non-academic hospitals to determine best practices in those settings. </a:t>
            </a:r>
          </a:p>
        </p:txBody>
      </p:sp>
      <p:sp>
        <p:nvSpPr>
          <p:cNvPr id="87" name="TextBox 86">
            <a:extLst>
              <a:ext uri="{FF2B5EF4-FFF2-40B4-BE49-F238E27FC236}">
                <a16:creationId xmlns:a16="http://schemas.microsoft.com/office/drawing/2014/main" id="{2813B61F-7143-DB4D-8058-94A14C3EA204}"/>
              </a:ext>
            </a:extLst>
          </p:cNvPr>
          <p:cNvSpPr txBox="1"/>
          <p:nvPr/>
        </p:nvSpPr>
        <p:spPr>
          <a:xfrm>
            <a:off x="34871596" y="30321645"/>
            <a:ext cx="15709964" cy="4601260"/>
          </a:xfrm>
          <a:prstGeom prst="rect">
            <a:avLst/>
          </a:prstGeom>
          <a:noFill/>
        </p:spPr>
        <p:txBody>
          <a:bodyPr wrap="square" rtlCol="0">
            <a:spAutoFit/>
          </a:bodyPr>
          <a:lstStyle/>
          <a:p>
            <a:pPr marL="685800" indent="-685800">
              <a:spcAft>
                <a:spcPts val="600"/>
              </a:spcAft>
              <a:buFont typeface="Arial" panose="020B0604020202020204" pitchFamily="34" charset="0"/>
              <a:buChar char="•"/>
            </a:pPr>
            <a:r>
              <a:rPr lang="en-US" sz="4800" dirty="0"/>
              <a:t>Despite clear weaknesses to the paging system, it is strongly integrated into the healthcare system, meaning integration of a new communication system requires a stepwise transition. </a:t>
            </a:r>
          </a:p>
          <a:p>
            <a:pPr marL="685800" indent="-685800">
              <a:spcAft>
                <a:spcPts val="600"/>
              </a:spcAft>
              <a:buFont typeface="Arial" panose="020B0604020202020204" pitchFamily="34" charset="0"/>
              <a:buChar char="•"/>
            </a:pPr>
            <a:r>
              <a:rPr lang="en-US" sz="4800" dirty="0"/>
              <a:t>Secure Chat is used by a huge variety of healthcare providers, so their preferences must be considered.</a:t>
            </a:r>
          </a:p>
        </p:txBody>
      </p:sp>
    </p:spTree>
  </p:cSld>
  <p:clrMapOvr>
    <a:masterClrMapping/>
  </p:clrMapOvr>
</p:sld>
</file>

<file path=ppt/theme/theme1.xml><?xml version="1.0" encoding="utf-8"?>
<a:theme xmlns:a="http://schemas.openxmlformats.org/drawingml/2006/main" name="Inter Med Poster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40" tIns="45720" rIns="91440" bIns="45720" numCol="1" rtlCol="0" anchor="t" anchorCtr="0" compatLnSpc="1">
        <a:prstTxWarp prst="textNoShape">
          <a:avLst/>
        </a:prstTxWarp>
        <a:spAutoFit/>
      </a:bodyPr>
      <a:lstStyle>
        <a:defPPr marL="0" marR="0" indent="0" algn="l" defTabSz="5118100" rtl="0" eaLnBrk="1" fontAlgn="base" latinLnBrk="0" hangingPunct="1">
          <a:lnSpc>
            <a:spcPct val="100000"/>
          </a:lnSpc>
          <a:spcBef>
            <a:spcPct val="0"/>
          </a:spcBef>
          <a:spcAft>
            <a:spcPct val="0"/>
          </a:spcAft>
          <a:buClrTx/>
          <a:buSzTx/>
          <a:buFontTx/>
          <a:buNone/>
          <a:tabLst/>
          <a:defRPr kumimoji="0" sz="10000" b="0" i="0" u="none" strike="noStrike" cap="none" normalizeH="0" baseline="0" smtClean="0">
            <a:ln>
              <a:noFill/>
            </a:ln>
            <a:solidFill>
              <a:schemeClr val="tx1"/>
            </a:solidFill>
            <a:effectLst/>
            <a:latin typeface="Arial" charset="0"/>
          </a:defRPr>
        </a:defPPr>
      </a:lstStyle>
      <a:style>
        <a:lnRef idx="2">
          <a:schemeClr val="accent3"/>
        </a:lnRef>
        <a:fillRef idx="1">
          <a:schemeClr val="lt1"/>
        </a:fillRef>
        <a:effectRef idx="0">
          <a:schemeClr val="accent3"/>
        </a:effectRef>
        <a:fontRef idx="minor">
          <a:schemeClr val="dk1"/>
        </a:fontRef>
      </a:style>
    </a:spDef>
    <a:lnDef>
      <a:spPr bwMode="auto">
        <a:xfrm>
          <a:off x="0" y="0"/>
          <a:ext cx="1" cy="1"/>
        </a:xfrm>
        <a:custGeom>
          <a:avLst/>
          <a:gdLst/>
          <a:ahLst/>
          <a:cxnLst/>
          <a:rect l="0" t="0" r="0" b="0"/>
          <a:pathLst/>
        </a:custGeom>
        <a:noFill/>
        <a:ln w="31750" cap="flat" cmpd="dbl"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5118100"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A4B7B57FA9F164BA0E84FD854CF5E02" ma:contentTypeVersion="6" ma:contentTypeDescription="Create a new document." ma:contentTypeScope="" ma:versionID="d2be2e3d1457c7daf0c33d7dde6324a0">
  <xsd:schema xmlns:xsd="http://www.w3.org/2001/XMLSchema" xmlns:xs="http://www.w3.org/2001/XMLSchema" xmlns:p="http://schemas.microsoft.com/office/2006/metadata/properties" xmlns:ns2="a48257f6-3e1d-4301-afa0-e3241680d9e2" xmlns:ns3="83c3ff37-dd42-46b6-a5e1-51404f3a8777" targetNamespace="http://schemas.microsoft.com/office/2006/metadata/properties" ma:root="true" ma:fieldsID="625d482fdbda4adad1a21401be705da9" ns2:_="" ns3:_="">
    <xsd:import namespace="a48257f6-3e1d-4301-afa0-e3241680d9e2"/>
    <xsd:import namespace="83c3ff37-dd42-46b6-a5e1-51404f3a87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8257f6-3e1d-4301-afa0-e3241680d9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3c3ff37-dd42-46b6-a5e1-51404f3a87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98CE45-3DF3-4CA6-A5C2-5DCACC3553D9}">
  <ds:schemaRefs>
    <ds:schemaRef ds:uri="http://schemas.microsoft.com/office/2006/documentManagement/types"/>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 ds:uri="http://schemas.microsoft.com/sharepoint/v3"/>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756D19D0-B56A-4202-B09A-6A470A15439C}"/>
</file>

<file path=customXml/itemProps3.xml><?xml version="1.0" encoding="utf-8"?>
<ds:datastoreItem xmlns:ds="http://schemas.openxmlformats.org/officeDocument/2006/customXml" ds:itemID="{64645E5D-FB97-429F-AE03-88332B2109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Inter Med Poster Template</Template>
  <TotalTime>4196</TotalTime>
  <Words>526</Words>
  <Application>Microsoft Macintosh PowerPoint</Application>
  <PresentationFormat>Custom</PresentationFormat>
  <Paragraphs>47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Times New Roman</vt:lpstr>
      <vt:lpstr>Wingdings</vt:lpstr>
      <vt:lpstr>Inter Med Poster Template</vt:lpstr>
      <vt:lpstr>Not on the Same Page   Emily Wolverton, Arden Maren, Diana Rodriguiez, Raj Kondapally, Sagarika Arogyamswamy, Tony Ragusa  Tyler Anstett, DO, Manny Diaz, MD, Emily Gottenborg, MD  University of Colorado School of Medicine</vt:lpstr>
    </vt:vector>
  </TitlesOfParts>
  <Company>University of Colorado Denver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wiestrya</dc:creator>
  <cp:lastModifiedBy>Anstett, Tyler J</cp:lastModifiedBy>
  <cp:revision>212</cp:revision>
  <cp:lastPrinted>2013-03-28T15:50:19Z</cp:lastPrinted>
  <dcterms:created xsi:type="dcterms:W3CDTF">2012-04-02T14:59:11Z</dcterms:created>
  <dcterms:modified xsi:type="dcterms:W3CDTF">2020-03-09T05:22:00Z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0x0101000A4B7B57FA9F164BA0E84FD854CF5E02</vt:lpwstr>
  </property>
</Properties>
</file>