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
  </p:notesMasterIdLst>
  <p:sldIdLst>
    <p:sldId id="256" r:id="rId2"/>
  </p:sldIdLst>
  <p:sldSz cx="43891200" cy="32918400"/>
  <p:notesSz cx="31934150" cy="48558450"/>
  <p:custDataLst>
    <p:tags r:id="rId4"/>
  </p:custDataLst>
  <p:defaultTextStyle>
    <a:defPPr>
      <a:defRPr lang="en-US"/>
    </a:defPPr>
    <a:lvl1pPr algn="l" defTabSz="3760788" rtl="0" fontAlgn="base">
      <a:spcBef>
        <a:spcPct val="0"/>
      </a:spcBef>
      <a:spcAft>
        <a:spcPct val="0"/>
      </a:spcAft>
      <a:defRPr sz="7400" kern="1200">
        <a:solidFill>
          <a:schemeClr val="tx1"/>
        </a:solidFill>
        <a:latin typeface="Arial" charset="0"/>
        <a:ea typeface="ＭＳ Ｐゴシック" pitchFamily="34" charset="-128"/>
        <a:cs typeface="+mn-cs"/>
      </a:defRPr>
    </a:lvl1pPr>
    <a:lvl2pPr marL="1879600" indent="-1422400" algn="l" defTabSz="3760788" rtl="0" fontAlgn="base">
      <a:spcBef>
        <a:spcPct val="0"/>
      </a:spcBef>
      <a:spcAft>
        <a:spcPct val="0"/>
      </a:spcAft>
      <a:defRPr sz="7400" kern="1200">
        <a:solidFill>
          <a:schemeClr val="tx1"/>
        </a:solidFill>
        <a:latin typeface="Arial" charset="0"/>
        <a:ea typeface="ＭＳ Ｐゴシック" pitchFamily="34" charset="-128"/>
        <a:cs typeface="+mn-cs"/>
      </a:defRPr>
    </a:lvl2pPr>
    <a:lvl3pPr marL="3760788" indent="-2846388" algn="l" defTabSz="3760788" rtl="0" fontAlgn="base">
      <a:spcBef>
        <a:spcPct val="0"/>
      </a:spcBef>
      <a:spcAft>
        <a:spcPct val="0"/>
      </a:spcAft>
      <a:defRPr sz="7400" kern="1200">
        <a:solidFill>
          <a:schemeClr val="tx1"/>
        </a:solidFill>
        <a:latin typeface="Arial" charset="0"/>
        <a:ea typeface="ＭＳ Ｐゴシック" pitchFamily="34" charset="-128"/>
        <a:cs typeface="+mn-cs"/>
      </a:defRPr>
    </a:lvl3pPr>
    <a:lvl4pPr marL="5641975" indent="-4270375" algn="l" defTabSz="3760788" rtl="0" fontAlgn="base">
      <a:spcBef>
        <a:spcPct val="0"/>
      </a:spcBef>
      <a:spcAft>
        <a:spcPct val="0"/>
      </a:spcAft>
      <a:defRPr sz="7400" kern="1200">
        <a:solidFill>
          <a:schemeClr val="tx1"/>
        </a:solidFill>
        <a:latin typeface="Arial" charset="0"/>
        <a:ea typeface="ＭＳ Ｐゴシック" pitchFamily="34" charset="-128"/>
        <a:cs typeface="+mn-cs"/>
      </a:defRPr>
    </a:lvl4pPr>
    <a:lvl5pPr marL="7523163" indent="-5694363" algn="l" defTabSz="3760788" rtl="0" fontAlgn="base">
      <a:spcBef>
        <a:spcPct val="0"/>
      </a:spcBef>
      <a:spcAft>
        <a:spcPct val="0"/>
      </a:spcAft>
      <a:defRPr sz="7400" kern="1200">
        <a:solidFill>
          <a:schemeClr val="tx1"/>
        </a:solidFill>
        <a:latin typeface="Arial" charset="0"/>
        <a:ea typeface="ＭＳ Ｐゴシック" pitchFamily="34" charset="-128"/>
        <a:cs typeface="+mn-cs"/>
      </a:defRPr>
    </a:lvl5pPr>
    <a:lvl6pPr marL="2286000" algn="l" defTabSz="914400" rtl="0" eaLnBrk="1" latinLnBrk="0" hangingPunct="1">
      <a:defRPr sz="7400" kern="1200">
        <a:solidFill>
          <a:schemeClr val="tx1"/>
        </a:solidFill>
        <a:latin typeface="Arial" charset="0"/>
        <a:ea typeface="ＭＳ Ｐゴシック" pitchFamily="34" charset="-128"/>
        <a:cs typeface="+mn-cs"/>
      </a:defRPr>
    </a:lvl6pPr>
    <a:lvl7pPr marL="2743200" algn="l" defTabSz="914400" rtl="0" eaLnBrk="1" latinLnBrk="0" hangingPunct="1">
      <a:defRPr sz="7400" kern="1200">
        <a:solidFill>
          <a:schemeClr val="tx1"/>
        </a:solidFill>
        <a:latin typeface="Arial" charset="0"/>
        <a:ea typeface="ＭＳ Ｐゴシック" pitchFamily="34" charset="-128"/>
        <a:cs typeface="+mn-cs"/>
      </a:defRPr>
    </a:lvl7pPr>
    <a:lvl8pPr marL="3200400" algn="l" defTabSz="914400" rtl="0" eaLnBrk="1" latinLnBrk="0" hangingPunct="1">
      <a:defRPr sz="7400" kern="1200">
        <a:solidFill>
          <a:schemeClr val="tx1"/>
        </a:solidFill>
        <a:latin typeface="Arial" charset="0"/>
        <a:ea typeface="ＭＳ Ｐゴシック" pitchFamily="34" charset="-128"/>
        <a:cs typeface="+mn-cs"/>
      </a:defRPr>
    </a:lvl8pPr>
    <a:lvl9pPr marL="3657600" algn="l" defTabSz="914400" rtl="0" eaLnBrk="1" latinLnBrk="0" hangingPunct="1">
      <a:defRPr sz="74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0368">
          <p15:clr>
            <a:srgbClr val="A4A3A4"/>
          </p15:clr>
        </p15:guide>
        <p15:guide id="2"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stett, Tyler J" initials="ATJ"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BF70"/>
    <a:srgbClr val="000000"/>
    <a:srgbClr val="E3E0BB"/>
    <a:srgbClr val="F0EFDC"/>
    <a:srgbClr val="D3CE91"/>
    <a:srgbClr val="D3CEBB"/>
    <a:srgbClr val="0C7994"/>
    <a:srgbClr val="D0D8E8"/>
    <a:srgbClr val="E1DEB5"/>
    <a:srgbClr val="DEDA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6085" autoAdjust="0"/>
  </p:normalViewPr>
  <p:slideViewPr>
    <p:cSldViewPr snapToGrid="0">
      <p:cViewPr>
        <p:scale>
          <a:sx n="50" d="100"/>
          <a:sy n="50" d="100"/>
        </p:scale>
        <p:origin x="3132" y="553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tags" Target="tags/tag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Users\mollythayer\Desktop\Med%20School\HSIP\HISP%20project%20-%20triagist%20position%20-%20ak%20v.072718%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Transfers Off</a:t>
            </a:r>
            <a:r>
              <a:rPr lang="en-US" sz="1200" baseline="0" dirty="0"/>
              <a:t> </a:t>
            </a:r>
            <a:r>
              <a:rPr lang="en-US" sz="1200" dirty="0"/>
              <a:t>Medicine</a:t>
            </a:r>
            <a:r>
              <a:rPr lang="en-US" sz="1200" baseline="0" dirty="0"/>
              <a:t> W</a:t>
            </a:r>
            <a:r>
              <a:rPr lang="en-US" sz="1200" dirty="0"/>
              <a:t>ithin</a:t>
            </a:r>
            <a:r>
              <a:rPr lang="en-US" sz="1200" baseline="0" dirty="0"/>
              <a:t> 12 hours of Admission</a:t>
            </a:r>
            <a:endParaRPr lang="en-US" sz="1200" dirty="0"/>
          </a:p>
        </c:rich>
      </c:tx>
      <c:layout>
        <c:manualLayout>
          <c:xMode val="edge"/>
          <c:yMode val="edge"/>
          <c:x val="0.17415587412651962"/>
          <c:y val="5.7724957555178265E-2"/>
        </c:manualLayout>
      </c:layout>
      <c:overlay val="0"/>
      <c:spPr>
        <a:noFill/>
        <a:ln>
          <a:noFill/>
        </a:ln>
        <a:effectLst/>
      </c:spPr>
    </c:title>
    <c:autoTitleDeleted val="0"/>
    <c:plotArea>
      <c:layout>
        <c:manualLayout>
          <c:layoutTarget val="inner"/>
          <c:xMode val="edge"/>
          <c:yMode val="edge"/>
          <c:x val="5.6199610453148224E-2"/>
          <c:y val="0.12594227504244482"/>
          <c:w val="0.91800906481062672"/>
          <c:h val="0.78552330788872105"/>
        </c:manualLayout>
      </c:layout>
      <c:barChart>
        <c:barDir val="col"/>
        <c:grouping val="stacked"/>
        <c:varyColors val="0"/>
        <c:ser>
          <c:idx val="0"/>
          <c:order val="0"/>
          <c:tx>
            <c:strRef>
              <c:f>'transfer to another service'!$U$12</c:f>
              <c:strCache>
                <c:ptCount val="1"/>
                <c:pt idx="0">
                  <c:v>MICU</c:v>
                </c:pt>
              </c:strCache>
            </c:strRef>
          </c:tx>
          <c:spPr>
            <a:solidFill>
              <a:srgbClr val="00DCDF"/>
            </a:solidFill>
            <a:ln>
              <a:noFill/>
            </a:ln>
            <a:effectLst/>
          </c:spPr>
          <c:invertIfNegative val="0"/>
          <c:cat>
            <c:strRef>
              <c:f>'transfer to another service'!$AA$13:$AA$17</c:f>
              <c:strCache>
                <c:ptCount val="5"/>
                <c:pt idx="0">
                  <c:v>Feb</c:v>
                </c:pt>
                <c:pt idx="1">
                  <c:v>Mar</c:v>
                </c:pt>
                <c:pt idx="2">
                  <c:v>Apr</c:v>
                </c:pt>
                <c:pt idx="3">
                  <c:v>May</c:v>
                </c:pt>
                <c:pt idx="4">
                  <c:v>Jun</c:v>
                </c:pt>
              </c:strCache>
            </c:strRef>
          </c:cat>
          <c:val>
            <c:numRef>
              <c:f>'transfer to another service'!$U$13:$U$17</c:f>
              <c:numCache>
                <c:formatCode>General</c:formatCode>
                <c:ptCount val="5"/>
                <c:pt idx="0">
                  <c:v>8</c:v>
                </c:pt>
                <c:pt idx="1">
                  <c:v>6</c:v>
                </c:pt>
                <c:pt idx="2">
                  <c:v>8</c:v>
                </c:pt>
                <c:pt idx="3">
                  <c:v>5</c:v>
                </c:pt>
                <c:pt idx="4">
                  <c:v>4</c:v>
                </c:pt>
              </c:numCache>
            </c:numRef>
          </c:val>
          <c:extLst xmlns:c16r2="http://schemas.microsoft.com/office/drawing/2015/06/chart">
            <c:ext xmlns:c16="http://schemas.microsoft.com/office/drawing/2014/chart" uri="{C3380CC4-5D6E-409C-BE32-E72D297353CC}">
              <c16:uniqueId val="{00000000-7E59-9344-B8E2-0D506F9846B6}"/>
            </c:ext>
          </c:extLst>
        </c:ser>
        <c:ser>
          <c:idx val="1"/>
          <c:order val="1"/>
          <c:tx>
            <c:strRef>
              <c:f>'transfer to another service'!$V$12</c:f>
              <c:strCache>
                <c:ptCount val="1"/>
                <c:pt idx="0">
                  <c:v>FM</c:v>
                </c:pt>
              </c:strCache>
            </c:strRef>
          </c:tx>
          <c:spPr>
            <a:solidFill>
              <a:srgbClr val="FF8D39"/>
            </a:solidFill>
            <a:ln>
              <a:noFill/>
            </a:ln>
            <a:effectLst/>
          </c:spPr>
          <c:invertIfNegative val="0"/>
          <c:cat>
            <c:strRef>
              <c:f>'transfer to another service'!$AA$13:$AA$17</c:f>
              <c:strCache>
                <c:ptCount val="5"/>
                <c:pt idx="0">
                  <c:v>Feb</c:v>
                </c:pt>
                <c:pt idx="1">
                  <c:v>Mar</c:v>
                </c:pt>
                <c:pt idx="2">
                  <c:v>Apr</c:v>
                </c:pt>
                <c:pt idx="3">
                  <c:v>May</c:v>
                </c:pt>
                <c:pt idx="4">
                  <c:v>Jun</c:v>
                </c:pt>
              </c:strCache>
            </c:strRef>
          </c:cat>
          <c:val>
            <c:numRef>
              <c:f>'transfer to another service'!$V$13:$V$17</c:f>
              <c:numCache>
                <c:formatCode>General</c:formatCode>
                <c:ptCount val="5"/>
                <c:pt idx="0">
                  <c:v>3</c:v>
                </c:pt>
                <c:pt idx="1">
                  <c:v>1</c:v>
                </c:pt>
                <c:pt idx="2">
                  <c:v>3</c:v>
                </c:pt>
                <c:pt idx="3">
                  <c:v>1</c:v>
                </c:pt>
                <c:pt idx="4">
                  <c:v>3</c:v>
                </c:pt>
              </c:numCache>
            </c:numRef>
          </c:val>
          <c:extLst xmlns:c16r2="http://schemas.microsoft.com/office/drawing/2015/06/chart">
            <c:ext xmlns:c16="http://schemas.microsoft.com/office/drawing/2014/chart" uri="{C3380CC4-5D6E-409C-BE32-E72D297353CC}">
              <c16:uniqueId val="{00000001-7E59-9344-B8E2-0D506F9846B6}"/>
            </c:ext>
          </c:extLst>
        </c:ser>
        <c:ser>
          <c:idx val="2"/>
          <c:order val="2"/>
          <c:tx>
            <c:strRef>
              <c:f>'transfer to another service'!$W$12</c:f>
              <c:strCache>
                <c:ptCount val="1"/>
                <c:pt idx="0">
                  <c:v>Other</c:v>
                </c:pt>
              </c:strCache>
            </c:strRef>
          </c:tx>
          <c:spPr>
            <a:solidFill>
              <a:schemeClr val="accent3">
                <a:lumMod val="40000"/>
                <a:lumOff val="60000"/>
              </a:schemeClr>
            </a:solidFill>
            <a:ln>
              <a:noFill/>
            </a:ln>
            <a:effectLst/>
          </c:spPr>
          <c:invertIfNegative val="0"/>
          <c:cat>
            <c:strRef>
              <c:f>'transfer to another service'!$AA$13:$AA$17</c:f>
              <c:strCache>
                <c:ptCount val="5"/>
                <c:pt idx="0">
                  <c:v>Feb</c:v>
                </c:pt>
                <c:pt idx="1">
                  <c:v>Mar</c:v>
                </c:pt>
                <c:pt idx="2">
                  <c:v>Apr</c:v>
                </c:pt>
                <c:pt idx="3">
                  <c:v>May</c:v>
                </c:pt>
                <c:pt idx="4">
                  <c:v>Jun</c:v>
                </c:pt>
              </c:strCache>
            </c:strRef>
          </c:cat>
          <c:val>
            <c:numRef>
              <c:f>'transfer to another service'!$W$13:$W$17</c:f>
              <c:numCache>
                <c:formatCode>General</c:formatCode>
                <c:ptCount val="5"/>
                <c:pt idx="0">
                  <c:v>8</c:v>
                </c:pt>
                <c:pt idx="1">
                  <c:v>9</c:v>
                </c:pt>
                <c:pt idx="2">
                  <c:v>6</c:v>
                </c:pt>
                <c:pt idx="3">
                  <c:v>7</c:v>
                </c:pt>
                <c:pt idx="4">
                  <c:v>4</c:v>
                </c:pt>
              </c:numCache>
            </c:numRef>
          </c:val>
          <c:extLst xmlns:c16r2="http://schemas.microsoft.com/office/drawing/2015/06/chart">
            <c:ext xmlns:c16="http://schemas.microsoft.com/office/drawing/2014/chart" uri="{C3380CC4-5D6E-409C-BE32-E72D297353CC}">
              <c16:uniqueId val="{00000002-7E59-9344-B8E2-0D506F9846B6}"/>
            </c:ext>
          </c:extLst>
        </c:ser>
        <c:dLbls>
          <c:showLegendKey val="0"/>
          <c:showVal val="0"/>
          <c:showCatName val="0"/>
          <c:showSerName val="0"/>
          <c:showPercent val="0"/>
          <c:showBubbleSize val="0"/>
        </c:dLbls>
        <c:gapWidth val="150"/>
        <c:overlap val="100"/>
        <c:axId val="99660544"/>
        <c:axId val="99663232"/>
      </c:barChart>
      <c:catAx>
        <c:axId val="9966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663232"/>
        <c:crosses val="autoZero"/>
        <c:auto val="1"/>
        <c:lblAlgn val="ctr"/>
        <c:lblOffset val="100"/>
        <c:noMultiLvlLbl val="0"/>
      </c:catAx>
      <c:valAx>
        <c:axId val="996632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660544"/>
        <c:crosses val="autoZero"/>
        <c:crossBetween val="between"/>
      </c:valAx>
      <c:spPr>
        <a:solidFill>
          <a:schemeClr val="bg1"/>
        </a:solidFill>
        <a:ln>
          <a:noFill/>
        </a:ln>
        <a:effectLst/>
      </c:spPr>
    </c:plotArea>
    <c:legend>
      <c:legendPos val="b"/>
      <c:layout>
        <c:manualLayout>
          <c:xMode val="edge"/>
          <c:yMode val="edge"/>
          <c:x val="0.82118894868504855"/>
          <c:y val="0.17903105490421506"/>
          <c:w val="0.11729366478662617"/>
          <c:h val="0.1988275871288584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18-10-22T15:24:35.019" idx="1">
    <p:pos x="18060" y="4956"/>
    <p:text>Change to: Reduce waste, ensure accurate patient placement and improve job satisfaction of practicing hospitalists at the University of Colorado.
**AIM statements don't have the "how"**</p:text>
  </p:cm>
  <p:cm authorId="0" dt="2018-10-22T15:27:35.817" idx="4">
    <p:pos x="7332" y="6360"/>
    <p:text>Change to: The Triagist position within the DHM is responsible for fielding patients from multiple inputs into the medicine service.
The rest can be mentioned but adds too many words to the poster.
</p:text>
  </p:cm>
  <p:cm authorId="0" dt="2018-10-22T15:29:51.927" idx="5">
    <p:pos x="7404" y="10476"/>
    <p:text>Change to more bullets and less full sentences to eliminate words. E.g.
Number of patient sources to medicine teams: 6
Number of patient sources involving multiple providers to admit one patient: 4
I'm not sure the "Drip" line is necessary.</p:text>
  </p:cm>
  <p:cm authorId="0" dt="2018-10-22T15:30:23.400" idx="6">
    <p:pos x="7404" y="16776"/>
    <p:text>Too many words - cut down and eliminate full sentences.</p:text>
  </p:cm>
  <p:cm authorId="0" dt="2018-10-22T15:32:05.571" idx="7">
    <p:pos x="19380" y="6768"/>
    <p:text>Change to: 
Interviewed key stakeholders including: Transfer center, Emergency Department, and Department of Hospital Medicine providers.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3838238" cy="2427288"/>
          </a:xfrm>
          <a:prstGeom prst="rect">
            <a:avLst/>
          </a:prstGeom>
        </p:spPr>
        <p:txBody>
          <a:bodyPr vert="horz" lIns="91440" tIns="45720" rIns="91440" bIns="45720" rtlCol="0"/>
          <a:lstStyle>
            <a:lvl1pPr algn="l">
              <a:defRPr sz="1200">
                <a:latin typeface="Arial" charset="0"/>
                <a:ea typeface="ＭＳ Ｐゴシック" charset="0"/>
                <a:cs typeface="+mn-cs"/>
              </a:defRPr>
            </a:lvl1pPr>
          </a:lstStyle>
          <a:p>
            <a:pPr>
              <a:defRPr/>
            </a:pPr>
            <a:endParaRPr lang="en-US"/>
          </a:p>
        </p:txBody>
      </p:sp>
      <p:sp>
        <p:nvSpPr>
          <p:cNvPr id="3" name="Date Placeholder 2"/>
          <p:cNvSpPr>
            <a:spLocks noGrp="1"/>
          </p:cNvSpPr>
          <p:nvPr>
            <p:ph type="dt" idx="1"/>
          </p:nvPr>
        </p:nvSpPr>
        <p:spPr>
          <a:xfrm>
            <a:off x="18087975" y="0"/>
            <a:ext cx="13838238" cy="24272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34" charset="0"/>
                <a:ea typeface="ＭＳ Ｐゴシック" pitchFamily="2" charset="-128"/>
              </a:defRPr>
            </a:lvl1pPr>
          </a:lstStyle>
          <a:p>
            <a:pPr>
              <a:defRPr/>
            </a:pPr>
            <a:fld id="{BEFEC961-B2F9-4E59-B4EC-487CB9148A78}" type="datetimeFigureOut">
              <a:rPr lang="en-US"/>
              <a:pPr>
                <a:defRPr/>
              </a:pPr>
              <a:t>10/22/2018</a:t>
            </a:fld>
            <a:endParaRPr lang="en-US"/>
          </a:p>
        </p:txBody>
      </p:sp>
      <p:sp>
        <p:nvSpPr>
          <p:cNvPr id="4" name="Slide Image Placeholder 3"/>
          <p:cNvSpPr>
            <a:spLocks noGrp="1" noRot="1" noChangeAspect="1"/>
          </p:cNvSpPr>
          <p:nvPr>
            <p:ph type="sldImg" idx="2"/>
          </p:nvPr>
        </p:nvSpPr>
        <p:spPr>
          <a:xfrm>
            <a:off x="3827463" y="3641725"/>
            <a:ext cx="24279225" cy="1821021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3194050" y="23064788"/>
            <a:ext cx="25546050" cy="218519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46121638"/>
            <a:ext cx="13838238" cy="2428875"/>
          </a:xfrm>
          <a:prstGeom prst="rect">
            <a:avLst/>
          </a:prstGeom>
        </p:spPr>
        <p:txBody>
          <a:bodyPr vert="horz" lIns="91440" tIns="45720" rIns="91440" bIns="45720" rtlCol="0" anchor="b"/>
          <a:lstStyle>
            <a:lvl1pPr algn="l">
              <a:defRPr sz="1200">
                <a:latin typeface="Arial" charset="0"/>
                <a:ea typeface="ＭＳ Ｐゴシック" charset="0"/>
                <a:cs typeface="+mn-cs"/>
              </a:defRPr>
            </a:lvl1pPr>
          </a:lstStyle>
          <a:p>
            <a:pPr>
              <a:defRPr/>
            </a:pPr>
            <a:endParaRPr lang="en-US"/>
          </a:p>
        </p:txBody>
      </p:sp>
      <p:sp>
        <p:nvSpPr>
          <p:cNvPr id="7" name="Slide Number Placeholder 6"/>
          <p:cNvSpPr>
            <a:spLocks noGrp="1"/>
          </p:cNvSpPr>
          <p:nvPr>
            <p:ph type="sldNum" sz="quarter" idx="5"/>
          </p:nvPr>
        </p:nvSpPr>
        <p:spPr>
          <a:xfrm>
            <a:off x="18087975" y="46121638"/>
            <a:ext cx="13838238" cy="2428875"/>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34" charset="0"/>
                <a:ea typeface="ＭＳ Ｐゴシック" pitchFamily="2" charset="-128"/>
              </a:defRPr>
            </a:lvl1pPr>
          </a:lstStyle>
          <a:p>
            <a:pPr>
              <a:defRPr/>
            </a:pPr>
            <a:fld id="{33F3A578-5359-453F-9428-39E0E94E2943}" type="slidenum">
              <a:rPr lang="en-US"/>
              <a:pPr>
                <a:defRPr/>
              </a:pPr>
              <a:t>‹#›</a:t>
            </a:fld>
            <a:endParaRPr lang="en-US"/>
          </a:p>
        </p:txBody>
      </p:sp>
    </p:spTree>
    <p:extLst>
      <p:ext uri="{BB962C8B-B14F-4D97-AF65-F5344CB8AC3E}">
        <p14:creationId xmlns:p14="http://schemas.microsoft.com/office/powerpoint/2010/main" val="274459262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ea typeface="ＭＳ Ｐゴシック" pitchFamily="34" charset="-128"/>
            </a:endParaRP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400">
                <a:solidFill>
                  <a:schemeClr val="tx1"/>
                </a:solidFill>
                <a:latin typeface="Arial" charset="0"/>
                <a:ea typeface="ＭＳ Ｐゴシック" pitchFamily="34" charset="-128"/>
              </a:defRPr>
            </a:lvl1pPr>
            <a:lvl2pPr marL="742950" indent="-285750" eaLnBrk="0" hangingPunct="0">
              <a:defRPr sz="7400">
                <a:solidFill>
                  <a:schemeClr val="tx1"/>
                </a:solidFill>
                <a:latin typeface="Arial" charset="0"/>
                <a:ea typeface="ＭＳ Ｐゴシック" pitchFamily="34" charset="-128"/>
              </a:defRPr>
            </a:lvl2pPr>
            <a:lvl3pPr marL="1143000" indent="-228600" eaLnBrk="0" hangingPunct="0">
              <a:defRPr sz="7400">
                <a:solidFill>
                  <a:schemeClr val="tx1"/>
                </a:solidFill>
                <a:latin typeface="Arial" charset="0"/>
                <a:ea typeface="ＭＳ Ｐゴシック" pitchFamily="34" charset="-128"/>
              </a:defRPr>
            </a:lvl3pPr>
            <a:lvl4pPr marL="1600200" indent="-228600" eaLnBrk="0" hangingPunct="0">
              <a:defRPr sz="7400">
                <a:solidFill>
                  <a:schemeClr val="tx1"/>
                </a:solidFill>
                <a:latin typeface="Arial" charset="0"/>
                <a:ea typeface="ＭＳ Ｐゴシック" pitchFamily="34" charset="-128"/>
              </a:defRPr>
            </a:lvl4pPr>
            <a:lvl5pPr marL="2057400" indent="-228600" eaLnBrk="0" hangingPunct="0">
              <a:defRPr sz="7400">
                <a:solidFill>
                  <a:schemeClr val="tx1"/>
                </a:solidFill>
                <a:latin typeface="Arial" charset="0"/>
                <a:ea typeface="ＭＳ Ｐゴシック" pitchFamily="34" charset="-128"/>
              </a:defRPr>
            </a:lvl5pPr>
            <a:lvl6pPr marL="25146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9pPr>
          </a:lstStyle>
          <a:p>
            <a:pPr eaLnBrk="1" hangingPunct="1"/>
            <a:fld id="{2F03FD81-173A-4950-88F6-299DBB2CAC4E}" type="slidenum">
              <a:rPr lang="en-US" sz="1200" smtClean="0"/>
              <a:pPr eaLnBrk="1" hangingPunct="1"/>
              <a:t>1</a:t>
            </a:fld>
            <a:endParaRPr lang="en-US" sz="1200"/>
          </a:p>
        </p:txBody>
      </p:sp>
    </p:spTree>
    <p:extLst>
      <p:ext uri="{BB962C8B-B14F-4D97-AF65-F5344CB8AC3E}">
        <p14:creationId xmlns:p14="http://schemas.microsoft.com/office/powerpoint/2010/main" val="308933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3"/>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E502D0B-3812-4229-A32D-C0D9B0DE45DD}" type="datetimeFigureOut">
              <a:rPr lang="en-US"/>
              <a:pPr>
                <a:defRPr/>
              </a:pPr>
              <a:t>10/22/2018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2C5216-7831-4C7B-8B44-516232EF7148}" type="slidenum">
              <a:rPr lang="en-US"/>
              <a:pPr>
                <a:defRPr/>
              </a:pPr>
              <a:t>‹#›</a:t>
            </a:fld>
            <a:endParaRPr lang="en-US"/>
          </a:p>
        </p:txBody>
      </p:sp>
    </p:spTree>
    <p:extLst>
      <p:ext uri="{BB962C8B-B14F-4D97-AF65-F5344CB8AC3E}">
        <p14:creationId xmlns:p14="http://schemas.microsoft.com/office/powerpoint/2010/main" val="1329642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44D98D5-0469-4E51-83DB-7DEAA29174C0}" type="datetimeFigureOut">
              <a:rPr lang="en-US"/>
              <a:pPr>
                <a:defRPr/>
              </a:pPr>
              <a:t>10/22/2018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3BEB89-68D9-4BE0-9486-C3259AB451A9}" type="slidenum">
              <a:rPr lang="en-US"/>
              <a:pPr>
                <a:defRPr/>
              </a:pPr>
              <a:t>‹#›</a:t>
            </a:fld>
            <a:endParaRPr lang="en-US"/>
          </a:p>
        </p:txBody>
      </p:sp>
    </p:spTree>
    <p:extLst>
      <p:ext uri="{BB962C8B-B14F-4D97-AF65-F5344CB8AC3E}">
        <p14:creationId xmlns:p14="http://schemas.microsoft.com/office/powerpoint/2010/main" val="347512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5" y="4221482"/>
            <a:ext cx="47404018" cy="8987790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3" y="4221482"/>
            <a:ext cx="141480542" cy="898779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F7189C8-48D9-46E3-9175-B8FB682D977C}" type="datetimeFigureOut">
              <a:rPr lang="en-US"/>
              <a:pPr>
                <a:defRPr/>
              </a:pPr>
              <a:t>10/22/2018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2B7E93-1EA1-4F5E-9F5B-917F5DC43EFD}" type="slidenum">
              <a:rPr lang="en-US"/>
              <a:pPr>
                <a:defRPr/>
              </a:pPr>
              <a:t>‹#›</a:t>
            </a:fld>
            <a:endParaRPr lang="en-US"/>
          </a:p>
        </p:txBody>
      </p:sp>
    </p:spTree>
    <p:extLst>
      <p:ext uri="{BB962C8B-B14F-4D97-AF65-F5344CB8AC3E}">
        <p14:creationId xmlns:p14="http://schemas.microsoft.com/office/powerpoint/2010/main" val="2912720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F610E85-D586-41DE-84B3-0232AC6FBE85}" type="datetimeFigureOut">
              <a:rPr lang="en-US"/>
              <a:pPr>
                <a:defRPr/>
              </a:pPr>
              <a:t>10/22/2018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8491C-73E8-4A2D-9AAF-7E33EA4C7CE4}" type="slidenum">
              <a:rPr lang="en-US"/>
              <a:pPr>
                <a:defRPr/>
              </a:pPr>
              <a:t>‹#›</a:t>
            </a:fld>
            <a:endParaRPr lang="en-US"/>
          </a:p>
        </p:txBody>
      </p:sp>
    </p:spTree>
    <p:extLst>
      <p:ext uri="{BB962C8B-B14F-4D97-AF65-F5344CB8AC3E}">
        <p14:creationId xmlns:p14="http://schemas.microsoft.com/office/powerpoint/2010/main" val="376287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3"/>
            <a:ext cx="37307520" cy="6537960"/>
          </a:xfrm>
        </p:spPr>
        <p:txBody>
          <a:bodyPr anchor="t"/>
          <a:lstStyle>
            <a:lvl1pPr algn="l">
              <a:defRPr sz="165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7"/>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16DC8DE-1076-43CE-922B-106ACEB92F84}" type="datetimeFigureOut">
              <a:rPr lang="en-US"/>
              <a:pPr>
                <a:defRPr/>
              </a:pPr>
              <a:t>10/22/2018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58E687-54FA-47CA-87F9-7DAD5C6E99F2}" type="slidenum">
              <a:rPr lang="en-US"/>
              <a:pPr>
                <a:defRPr/>
              </a:pPr>
              <a:t>‹#›</a:t>
            </a:fld>
            <a:endParaRPr lang="en-US"/>
          </a:p>
        </p:txBody>
      </p:sp>
    </p:spTree>
    <p:extLst>
      <p:ext uri="{BB962C8B-B14F-4D97-AF65-F5344CB8AC3E}">
        <p14:creationId xmlns:p14="http://schemas.microsoft.com/office/powerpoint/2010/main" val="1432363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24582122"/>
            <a:ext cx="94442280" cy="69517263"/>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24582122"/>
            <a:ext cx="94442280" cy="69517263"/>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6DD9E3B-3AB4-4CFF-A737-B23A15CDF950}" type="datetimeFigureOut">
              <a:rPr lang="en-US"/>
              <a:pPr>
                <a:defRPr/>
              </a:pPr>
              <a:t>10/22/2018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377227F-FAD0-488A-B199-845AC4145C5E}" type="slidenum">
              <a:rPr lang="en-US"/>
              <a:pPr>
                <a:defRPr/>
              </a:pPr>
              <a:t>‹#›</a:t>
            </a:fld>
            <a:endParaRPr lang="en-US"/>
          </a:p>
        </p:txBody>
      </p:sp>
    </p:spTree>
    <p:extLst>
      <p:ext uri="{BB962C8B-B14F-4D97-AF65-F5344CB8AC3E}">
        <p14:creationId xmlns:p14="http://schemas.microsoft.com/office/powerpoint/2010/main" val="103396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3"/>
            <a:ext cx="19392902" cy="3070857"/>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3"/>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3"/>
            <a:ext cx="19400520" cy="3070857"/>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3"/>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D9EAFA1-3C03-47D9-99B0-12E282F030EB}" type="datetimeFigureOut">
              <a:rPr lang="en-US"/>
              <a:pPr>
                <a:defRPr/>
              </a:pPr>
              <a:t>10/22/2018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D8DE8DE-395D-4044-831E-4E327362B1DD}" type="slidenum">
              <a:rPr lang="en-US"/>
              <a:pPr>
                <a:defRPr/>
              </a:pPr>
              <a:t>‹#›</a:t>
            </a:fld>
            <a:endParaRPr lang="en-US"/>
          </a:p>
        </p:txBody>
      </p:sp>
    </p:spTree>
    <p:extLst>
      <p:ext uri="{BB962C8B-B14F-4D97-AF65-F5344CB8AC3E}">
        <p14:creationId xmlns:p14="http://schemas.microsoft.com/office/powerpoint/2010/main" val="16589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64289E3-5280-4F11-9CE4-01FA17C6CCF3}" type="datetimeFigureOut">
              <a:rPr lang="en-US"/>
              <a:pPr>
                <a:defRPr/>
              </a:pPr>
              <a:t>10/22/2018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BFF8EFF-BEA5-4802-AA70-A598289D1300}" type="slidenum">
              <a:rPr lang="en-US"/>
              <a:pPr>
                <a:defRPr/>
              </a:pPr>
              <a:t>‹#›</a:t>
            </a:fld>
            <a:endParaRPr lang="en-US"/>
          </a:p>
        </p:txBody>
      </p:sp>
    </p:spTree>
    <p:extLst>
      <p:ext uri="{BB962C8B-B14F-4D97-AF65-F5344CB8AC3E}">
        <p14:creationId xmlns:p14="http://schemas.microsoft.com/office/powerpoint/2010/main" val="500232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9801414-9DFC-4F2B-BF63-B36D4CC07D67}" type="datetimeFigureOut">
              <a:rPr lang="en-US"/>
              <a:pPr>
                <a:defRPr/>
              </a:pPr>
              <a:t>10/22/2018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34B788E-AA4C-4327-8A06-EB946386A2F7}" type="slidenum">
              <a:rPr lang="en-US"/>
              <a:pPr>
                <a:defRPr/>
              </a:pPr>
              <a:t>‹#›</a:t>
            </a:fld>
            <a:endParaRPr lang="en-US"/>
          </a:p>
        </p:txBody>
      </p:sp>
    </p:spTree>
    <p:extLst>
      <p:ext uri="{BB962C8B-B14F-4D97-AF65-F5344CB8AC3E}">
        <p14:creationId xmlns:p14="http://schemas.microsoft.com/office/powerpoint/2010/main" val="4075307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8200" b="1"/>
            </a:lvl1pPr>
          </a:lstStyle>
          <a:p>
            <a:r>
              <a:rPr lang="en-US"/>
              <a:t>Click to edit Master title style</a:t>
            </a:r>
          </a:p>
        </p:txBody>
      </p:sp>
      <p:sp>
        <p:nvSpPr>
          <p:cNvPr id="3" name="Content Placeholder 2"/>
          <p:cNvSpPr>
            <a:spLocks noGrp="1"/>
          </p:cNvSpPr>
          <p:nvPr>
            <p:ph idx="1"/>
          </p:nvPr>
        </p:nvSpPr>
        <p:spPr>
          <a:xfrm>
            <a:off x="17160240" y="1310642"/>
            <a:ext cx="24536400" cy="28094943"/>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2"/>
            <a:ext cx="14439902" cy="22517103"/>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B948656-29D5-4BB5-8273-BF03EE2291E9}" type="datetimeFigureOut">
              <a:rPr lang="en-US"/>
              <a:pPr>
                <a:defRPr/>
              </a:pPr>
              <a:t>10/22/2018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3782F92-AC61-4056-8A30-6D14B7C837F4}" type="slidenum">
              <a:rPr lang="en-US"/>
              <a:pPr>
                <a:defRPr/>
              </a:pPr>
              <a:t>‹#›</a:t>
            </a:fld>
            <a:endParaRPr lang="en-US"/>
          </a:p>
        </p:txBody>
      </p:sp>
    </p:spTree>
    <p:extLst>
      <p:ext uri="{BB962C8B-B14F-4D97-AF65-F5344CB8AC3E}">
        <p14:creationId xmlns:p14="http://schemas.microsoft.com/office/powerpoint/2010/main" val="329461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3"/>
          </a:xfrm>
        </p:spPr>
        <p:txBody>
          <a:bodyPr anchor="b"/>
          <a:lstStyle>
            <a:lvl1pPr algn="l">
              <a:defRPr sz="82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rtlCol="0">
            <a:normAutofit/>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pPr lvl="0"/>
            <a:endParaRPr lang="en-US" noProof="0"/>
          </a:p>
        </p:txBody>
      </p:sp>
      <p:sp>
        <p:nvSpPr>
          <p:cNvPr id="4" name="Text Placeholder 3"/>
          <p:cNvSpPr>
            <a:spLocks noGrp="1"/>
          </p:cNvSpPr>
          <p:nvPr>
            <p:ph type="body" sz="half" idx="2"/>
          </p:nvPr>
        </p:nvSpPr>
        <p:spPr>
          <a:xfrm>
            <a:off x="8602982" y="25763223"/>
            <a:ext cx="26334720" cy="3863337"/>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A522F17-DBFE-4FED-9250-C8D97153A6D4}" type="datetimeFigureOut">
              <a:rPr lang="en-US"/>
              <a:pPr>
                <a:defRPr/>
              </a:pPr>
              <a:t>10/22/2018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FD6F2B2-8C96-4A18-B43A-599522332CD1}" type="slidenum">
              <a:rPr lang="en-US"/>
              <a:pPr>
                <a:defRPr/>
              </a:pPr>
              <a:t>‹#›</a:t>
            </a:fld>
            <a:endParaRPr lang="en-US"/>
          </a:p>
        </p:txBody>
      </p:sp>
    </p:spTree>
    <p:extLst>
      <p:ext uri="{BB962C8B-B14F-4D97-AF65-F5344CB8AC3E}">
        <p14:creationId xmlns:p14="http://schemas.microsoft.com/office/powerpoint/2010/main" val="609514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93925" y="1319213"/>
            <a:ext cx="395033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202" tIns="188101" rIns="376202" bIns="188101"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2193925" y="7681913"/>
            <a:ext cx="39503350" cy="2172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202" tIns="188101" rIns="376202" bIns="18810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3925" y="30511750"/>
            <a:ext cx="10242550" cy="1752600"/>
          </a:xfrm>
          <a:prstGeom prst="rect">
            <a:avLst/>
          </a:prstGeom>
        </p:spPr>
        <p:txBody>
          <a:bodyPr vert="horz" wrap="square" lIns="376202" tIns="188101" rIns="376202" bIns="188101" numCol="1" anchor="ctr" anchorCtr="0" compatLnSpc="1">
            <a:prstTxWarp prst="textNoShape">
              <a:avLst/>
            </a:prstTxWarp>
          </a:bodyPr>
          <a:lstStyle>
            <a:lvl1pPr>
              <a:defRPr sz="4900">
                <a:solidFill>
                  <a:srgbClr val="898989"/>
                </a:solidFill>
                <a:latin typeface="Calibri" pitchFamily="34" charset="0"/>
                <a:ea typeface="ＭＳ Ｐゴシック" pitchFamily="2" charset="-128"/>
              </a:defRPr>
            </a:lvl1pPr>
          </a:lstStyle>
          <a:p>
            <a:pPr>
              <a:defRPr/>
            </a:pPr>
            <a:fld id="{7D91C7F7-F6E8-47CA-9ACA-736E84452C48}" type="datetimeFigureOut">
              <a:rPr lang="en-US"/>
              <a:pPr>
                <a:defRPr/>
              </a:pPr>
              <a:t>10/22/2018</a:t>
            </a:fld>
            <a:endParaRPr lang="en-US"/>
          </a:p>
        </p:txBody>
      </p:sp>
      <p:sp>
        <p:nvSpPr>
          <p:cNvPr id="5" name="Footer Placeholder 4"/>
          <p:cNvSpPr>
            <a:spLocks noGrp="1"/>
          </p:cNvSpPr>
          <p:nvPr>
            <p:ph type="ftr" sz="quarter" idx="3"/>
          </p:nvPr>
        </p:nvSpPr>
        <p:spPr>
          <a:xfrm>
            <a:off x="14995525" y="30511750"/>
            <a:ext cx="13900150" cy="1752600"/>
          </a:xfrm>
          <a:prstGeom prst="rect">
            <a:avLst/>
          </a:prstGeom>
        </p:spPr>
        <p:txBody>
          <a:bodyPr vert="horz" lIns="376202" tIns="188101" rIns="376202" bIns="188101" rtlCol="0" anchor="ctr"/>
          <a:lstStyle>
            <a:lvl1pPr algn="ctr" defTabSz="3762024" fontAlgn="auto">
              <a:spcBef>
                <a:spcPts val="0"/>
              </a:spcBef>
              <a:spcAft>
                <a:spcPts val="0"/>
              </a:spcAft>
              <a:defRPr sz="49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31454725" y="30511750"/>
            <a:ext cx="10242550" cy="1752600"/>
          </a:xfrm>
          <a:prstGeom prst="rect">
            <a:avLst/>
          </a:prstGeom>
        </p:spPr>
        <p:txBody>
          <a:bodyPr vert="horz" wrap="square" lIns="376202" tIns="188101" rIns="376202" bIns="188101" numCol="1" anchor="ctr" anchorCtr="0" compatLnSpc="1">
            <a:prstTxWarp prst="textNoShape">
              <a:avLst/>
            </a:prstTxWarp>
          </a:bodyPr>
          <a:lstStyle>
            <a:lvl1pPr algn="r">
              <a:defRPr sz="4900">
                <a:solidFill>
                  <a:srgbClr val="898989"/>
                </a:solidFill>
                <a:latin typeface="Calibri" pitchFamily="34" charset="0"/>
                <a:ea typeface="ＭＳ Ｐゴシック" pitchFamily="2" charset="-128"/>
              </a:defRPr>
            </a:lvl1pPr>
          </a:lstStyle>
          <a:p>
            <a:pPr>
              <a:defRPr/>
            </a:pPr>
            <a:fld id="{031222C0-5F0E-4925-A274-8956D668F3E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760788" rtl="0" eaLnBrk="0" fontAlgn="base" hangingPunct="0">
        <a:spcBef>
          <a:spcPct val="0"/>
        </a:spcBef>
        <a:spcAft>
          <a:spcPct val="0"/>
        </a:spcAft>
        <a:defRPr sz="18100" b="0" i="0" u="none" kern="1200">
          <a:solidFill>
            <a:schemeClr val="tx1"/>
          </a:solidFill>
          <a:latin typeface="+mj-lt"/>
          <a:ea typeface="ＭＳ Ｐゴシック" charset="0"/>
          <a:cs typeface="ＭＳ Ｐゴシック" charset="0"/>
        </a:defRPr>
      </a:lvl1pPr>
      <a:lvl2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2pPr>
      <a:lvl3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3pPr>
      <a:lvl4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4pPr>
      <a:lvl5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5pPr>
      <a:lvl6pPr marL="457200" algn="ctr" defTabSz="3760788" rtl="0" fontAlgn="base">
        <a:spcBef>
          <a:spcPct val="0"/>
        </a:spcBef>
        <a:spcAft>
          <a:spcPct val="0"/>
        </a:spcAft>
        <a:defRPr sz="18100">
          <a:solidFill>
            <a:schemeClr val="tx1"/>
          </a:solidFill>
          <a:latin typeface="Calibri" pitchFamily="34" charset="0"/>
        </a:defRPr>
      </a:lvl6pPr>
      <a:lvl7pPr marL="914400" algn="ctr" defTabSz="3760788" rtl="0" fontAlgn="base">
        <a:spcBef>
          <a:spcPct val="0"/>
        </a:spcBef>
        <a:spcAft>
          <a:spcPct val="0"/>
        </a:spcAft>
        <a:defRPr sz="18100">
          <a:solidFill>
            <a:schemeClr val="tx1"/>
          </a:solidFill>
          <a:latin typeface="Calibri" pitchFamily="34" charset="0"/>
        </a:defRPr>
      </a:lvl7pPr>
      <a:lvl8pPr marL="1371600" algn="ctr" defTabSz="3760788" rtl="0" fontAlgn="base">
        <a:spcBef>
          <a:spcPct val="0"/>
        </a:spcBef>
        <a:spcAft>
          <a:spcPct val="0"/>
        </a:spcAft>
        <a:defRPr sz="18100">
          <a:solidFill>
            <a:schemeClr val="tx1"/>
          </a:solidFill>
          <a:latin typeface="Calibri" pitchFamily="34" charset="0"/>
        </a:defRPr>
      </a:lvl8pPr>
      <a:lvl9pPr marL="1828800" algn="ctr" defTabSz="3760788" rtl="0" fontAlgn="base">
        <a:spcBef>
          <a:spcPct val="0"/>
        </a:spcBef>
        <a:spcAft>
          <a:spcPct val="0"/>
        </a:spcAft>
        <a:defRPr sz="18100">
          <a:solidFill>
            <a:schemeClr val="tx1"/>
          </a:solidFill>
          <a:latin typeface="Calibri" pitchFamily="34" charset="0"/>
        </a:defRPr>
      </a:lvl9pPr>
    </p:titleStyle>
    <p:bodyStyle>
      <a:lvl1pPr marL="1409700" indent="-1409700" algn="l" defTabSz="3760788" rtl="0" eaLnBrk="0" fontAlgn="base" hangingPunct="0">
        <a:spcBef>
          <a:spcPct val="20000"/>
        </a:spcBef>
        <a:spcAft>
          <a:spcPct val="0"/>
        </a:spcAft>
        <a:buFont typeface="Arial" charset="0"/>
        <a:buChar char="•"/>
        <a:defRPr sz="13200" kern="1200">
          <a:solidFill>
            <a:schemeClr val="tx1"/>
          </a:solidFill>
          <a:latin typeface="+mn-lt"/>
          <a:ea typeface="ＭＳ Ｐゴシック" charset="0"/>
          <a:cs typeface="ＭＳ Ｐゴシック" charset="0"/>
        </a:defRPr>
      </a:lvl1pPr>
      <a:lvl2pPr marL="3055938" indent="-1174750" algn="l" defTabSz="3760788" rtl="0" eaLnBrk="0" fontAlgn="base" hangingPunct="0">
        <a:spcBef>
          <a:spcPct val="20000"/>
        </a:spcBef>
        <a:spcAft>
          <a:spcPct val="0"/>
        </a:spcAft>
        <a:buFont typeface="Arial" charset="0"/>
        <a:buChar char="–"/>
        <a:defRPr sz="11500" b="0" i="0" u="none" kern="1200">
          <a:solidFill>
            <a:schemeClr val="tx1"/>
          </a:solidFill>
          <a:latin typeface="+mn-lt"/>
          <a:ea typeface="ＭＳ Ｐゴシック" charset="0"/>
          <a:cs typeface="+mn-cs"/>
        </a:defRPr>
      </a:lvl2pPr>
      <a:lvl3pPr marL="4702175" indent="-939800" algn="l" defTabSz="3760788" rtl="0" eaLnBrk="0" fontAlgn="base" hangingPunct="0">
        <a:spcBef>
          <a:spcPct val="20000"/>
        </a:spcBef>
        <a:spcAft>
          <a:spcPct val="0"/>
        </a:spcAft>
        <a:buFont typeface="Arial" charset="0"/>
        <a:buChar char="•"/>
        <a:defRPr sz="9900" kern="1200">
          <a:solidFill>
            <a:schemeClr val="tx1"/>
          </a:solidFill>
          <a:latin typeface="+mn-lt"/>
          <a:ea typeface="ＭＳ Ｐゴシック" charset="0"/>
          <a:cs typeface="+mn-cs"/>
        </a:defRPr>
      </a:lvl3pPr>
      <a:lvl4pPr marL="6583363" indent="-939800" algn="l" defTabSz="3760788" rtl="0" eaLnBrk="0" fontAlgn="base" hangingPunct="0">
        <a:spcBef>
          <a:spcPct val="20000"/>
        </a:spcBef>
        <a:spcAft>
          <a:spcPct val="0"/>
        </a:spcAft>
        <a:buFont typeface="Arial" charset="0"/>
        <a:buChar char="–"/>
        <a:defRPr sz="8200" kern="1200">
          <a:solidFill>
            <a:schemeClr val="tx1"/>
          </a:solidFill>
          <a:latin typeface="+mn-lt"/>
          <a:ea typeface="ＭＳ Ｐゴシック" charset="0"/>
          <a:cs typeface="+mn-cs"/>
        </a:defRPr>
      </a:lvl4pPr>
      <a:lvl5pPr marL="8464550" indent="-939800" algn="l" defTabSz="3760788" rtl="0" eaLnBrk="0" fontAlgn="base" hangingPunct="0">
        <a:spcBef>
          <a:spcPct val="20000"/>
        </a:spcBef>
        <a:spcAft>
          <a:spcPct val="0"/>
        </a:spcAft>
        <a:buFont typeface="Arial" charset="0"/>
        <a:buChar char="»"/>
        <a:defRPr sz="8200" kern="1200">
          <a:solidFill>
            <a:schemeClr val="tx1"/>
          </a:solidFill>
          <a:latin typeface="+mn-lt"/>
          <a:ea typeface="ＭＳ Ｐゴシック" charset="0"/>
          <a:cs typeface="+mn-cs"/>
        </a:defRPr>
      </a:lvl5pPr>
      <a:lvl6pPr marL="10345567"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6580"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7592"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8604"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comments" Target="../comments/comment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wmf"/><Relationship Id="rId11" Type="http://schemas.openxmlformats.org/officeDocument/2006/relationships/image" Target="../media/image7.png"/><Relationship Id="rId5" Type="http://schemas.openxmlformats.org/officeDocument/2006/relationships/image" Target="../media/image2.jpeg"/><Relationship Id="rId10" Type="http://schemas.openxmlformats.org/officeDocument/2006/relationships/chart" Target="../charts/chart1.xml"/><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7" name="Rectangular Callout 6"/>
          <p:cNvSpPr/>
          <p:nvPr/>
        </p:nvSpPr>
        <p:spPr>
          <a:xfrm>
            <a:off x="32042100" y="11429382"/>
            <a:ext cx="11220450" cy="1144013"/>
          </a:xfrm>
          <a:prstGeom prst="wedgeRectCallout">
            <a:avLst>
              <a:gd name="adj1" fmla="val 729"/>
              <a:gd name="adj2" fmla="val 72491"/>
            </a:avLst>
          </a:prstGeom>
          <a:solidFill>
            <a:srgbClr val="C6BF7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8"/>
          <p:cNvSpPr/>
          <p:nvPr/>
        </p:nvSpPr>
        <p:spPr>
          <a:xfrm>
            <a:off x="-13764" y="2557459"/>
            <a:ext cx="43958939" cy="5011265"/>
          </a:xfrm>
          <a:custGeom>
            <a:avLst/>
            <a:gdLst>
              <a:gd name="connsiteX0" fmla="*/ 0 w 43925072"/>
              <a:gd name="connsiteY0" fmla="*/ 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0 h 3340843"/>
              <a:gd name="connsiteX0" fmla="*/ 0 w 43925072"/>
              <a:gd name="connsiteY0" fmla="*/ 10160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101600 h 3340843"/>
              <a:gd name="connsiteX0" fmla="*/ 0 w 43925072"/>
              <a:gd name="connsiteY0" fmla="*/ 10160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58939" h="3340843">
                <a:moveTo>
                  <a:pt x="0" y="101600"/>
                </a:moveTo>
                <a:lnTo>
                  <a:pt x="43925072" y="0"/>
                </a:lnTo>
                <a:lnTo>
                  <a:pt x="43958939" y="2087777"/>
                </a:lnTo>
                <a:cubicBezTo>
                  <a:pt x="24304982" y="5880844"/>
                  <a:pt x="9934225" y="-1671424"/>
                  <a:pt x="0" y="3340843"/>
                </a:cubicBezTo>
                <a:lnTo>
                  <a:pt x="0" y="101600"/>
                </a:lnTo>
                <a:close/>
              </a:path>
            </a:pathLst>
          </a:custGeom>
          <a:gradFill flip="none" rotWithShape="0">
            <a:gsLst>
              <a:gs pos="100000">
                <a:srgbClr val="E1DCB3"/>
              </a:gs>
              <a:gs pos="0">
                <a:srgbClr val="E3DEB8"/>
              </a:gs>
              <a:gs pos="61000">
                <a:srgbClr val="C6BF7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762024" fontAlgn="auto">
              <a:spcBef>
                <a:spcPts val="0"/>
              </a:spcBef>
              <a:spcAft>
                <a:spcPts val="0"/>
              </a:spcAft>
              <a:defRPr/>
            </a:pPr>
            <a:endParaRPr lang="en-US"/>
          </a:p>
        </p:txBody>
      </p:sp>
      <p:sp>
        <p:nvSpPr>
          <p:cNvPr id="154" name="Rectangle 8"/>
          <p:cNvSpPr/>
          <p:nvPr/>
        </p:nvSpPr>
        <p:spPr>
          <a:xfrm rot="10800000">
            <a:off x="-80443" y="29296062"/>
            <a:ext cx="44067412" cy="2230566"/>
          </a:xfrm>
          <a:custGeom>
            <a:avLst/>
            <a:gdLst>
              <a:gd name="connsiteX0" fmla="*/ 0 w 43925072"/>
              <a:gd name="connsiteY0" fmla="*/ 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0 h 3340843"/>
              <a:gd name="connsiteX0" fmla="*/ 0 w 43925072"/>
              <a:gd name="connsiteY0" fmla="*/ 10160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101600 h 3340843"/>
              <a:gd name="connsiteX0" fmla="*/ 0 w 43925072"/>
              <a:gd name="connsiteY0" fmla="*/ 101600 h 3340843"/>
              <a:gd name="connsiteX1" fmla="*/ 43925072 w 43925072"/>
              <a:gd name="connsiteY1" fmla="*/ 0 h 3340843"/>
              <a:gd name="connsiteX2" fmla="*/ 43925072 w 43925072"/>
              <a:gd name="connsiteY2" fmla="*/ 3340843 h 3340843"/>
              <a:gd name="connsiteX3" fmla="*/ 0 w 43925072"/>
              <a:gd name="connsiteY3" fmla="*/ 3340843 h 3340843"/>
              <a:gd name="connsiteX4" fmla="*/ 0 w 43925072"/>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 name="connsiteX0" fmla="*/ 0 w 43958939"/>
              <a:gd name="connsiteY0" fmla="*/ 101600 h 3340843"/>
              <a:gd name="connsiteX1" fmla="*/ 43925072 w 43958939"/>
              <a:gd name="connsiteY1" fmla="*/ 0 h 3340843"/>
              <a:gd name="connsiteX2" fmla="*/ 43958939 w 43958939"/>
              <a:gd name="connsiteY2" fmla="*/ 2087777 h 3340843"/>
              <a:gd name="connsiteX3" fmla="*/ 0 w 43958939"/>
              <a:gd name="connsiteY3" fmla="*/ 3340843 h 3340843"/>
              <a:gd name="connsiteX4" fmla="*/ 0 w 43958939"/>
              <a:gd name="connsiteY4" fmla="*/ 101600 h 334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58939" h="3340843">
                <a:moveTo>
                  <a:pt x="0" y="101600"/>
                </a:moveTo>
                <a:lnTo>
                  <a:pt x="43925072" y="0"/>
                </a:lnTo>
                <a:lnTo>
                  <a:pt x="43958939" y="2087777"/>
                </a:lnTo>
                <a:cubicBezTo>
                  <a:pt x="24304982" y="5880844"/>
                  <a:pt x="9934225" y="-1671424"/>
                  <a:pt x="0" y="3340843"/>
                </a:cubicBezTo>
                <a:lnTo>
                  <a:pt x="0" y="101600"/>
                </a:lnTo>
                <a:close/>
              </a:path>
            </a:pathLst>
          </a:custGeom>
          <a:gradFill flip="none" rotWithShape="0">
            <a:gsLst>
              <a:gs pos="100000">
                <a:srgbClr val="E1DCB3"/>
              </a:gs>
              <a:gs pos="0">
                <a:srgbClr val="E3DEB8"/>
              </a:gs>
              <a:gs pos="61000">
                <a:srgbClr val="C6BF7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762024" fontAlgn="auto">
              <a:spcBef>
                <a:spcPts val="0"/>
              </a:spcBef>
              <a:spcAft>
                <a:spcPts val="0"/>
              </a:spcAft>
              <a:defRPr/>
            </a:pPr>
            <a:endParaRPr lang="en-US"/>
          </a:p>
        </p:txBody>
      </p:sp>
      <p:sp>
        <p:nvSpPr>
          <p:cNvPr id="47" name="Rectangle 46">
            <a:extLst>
              <a:ext uri="{FF2B5EF4-FFF2-40B4-BE49-F238E27FC236}">
                <a16:creationId xmlns:a16="http://schemas.microsoft.com/office/drawing/2014/main" xmlns="" id="{B4373610-4715-CD49-A2BE-4048407EB0C7}"/>
              </a:ext>
            </a:extLst>
          </p:cNvPr>
          <p:cNvSpPr/>
          <p:nvPr/>
        </p:nvSpPr>
        <p:spPr>
          <a:xfrm>
            <a:off x="31392487" y="6466663"/>
            <a:ext cx="12164020" cy="23296238"/>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5" name="Rectangle 4"/>
          <p:cNvSpPr/>
          <p:nvPr/>
        </p:nvSpPr>
        <p:spPr>
          <a:xfrm rot="10800000">
            <a:off x="-49681" y="29880503"/>
            <a:ext cx="44067413" cy="3057525"/>
          </a:xfrm>
          <a:custGeom>
            <a:avLst/>
            <a:gdLst>
              <a:gd name="connsiteX0" fmla="*/ 0 w 43891200"/>
              <a:gd name="connsiteY0" fmla="*/ 0 h 4191000"/>
              <a:gd name="connsiteX1" fmla="*/ 43891200 w 43891200"/>
              <a:gd name="connsiteY1" fmla="*/ 0 h 4191000"/>
              <a:gd name="connsiteX2" fmla="*/ 43891200 w 43891200"/>
              <a:gd name="connsiteY2" fmla="*/ 4191000 h 4191000"/>
              <a:gd name="connsiteX3" fmla="*/ 0 w 43891200"/>
              <a:gd name="connsiteY3" fmla="*/ 4191000 h 4191000"/>
              <a:gd name="connsiteX4" fmla="*/ 0 w 43891200"/>
              <a:gd name="connsiteY4" fmla="*/ 0 h 4191000"/>
              <a:gd name="connsiteX0" fmla="*/ 0 w 43891200"/>
              <a:gd name="connsiteY0" fmla="*/ 0 h 4191000"/>
              <a:gd name="connsiteX1" fmla="*/ 43891200 w 43891200"/>
              <a:gd name="connsiteY1" fmla="*/ 0 h 4191000"/>
              <a:gd name="connsiteX2" fmla="*/ 43891200 w 43891200"/>
              <a:gd name="connsiteY2" fmla="*/ 4191000 h 4191000"/>
              <a:gd name="connsiteX3" fmla="*/ 0 w 43891200"/>
              <a:gd name="connsiteY3" fmla="*/ 4191000 h 4191000"/>
              <a:gd name="connsiteX4" fmla="*/ 0 w 43891200"/>
              <a:gd name="connsiteY4" fmla="*/ 0 h 4191000"/>
              <a:gd name="connsiteX0" fmla="*/ 0 w 43891200"/>
              <a:gd name="connsiteY0" fmla="*/ 0 h 4508445"/>
              <a:gd name="connsiteX1" fmla="*/ 43891200 w 43891200"/>
              <a:gd name="connsiteY1" fmla="*/ 0 h 4508445"/>
              <a:gd name="connsiteX2" fmla="*/ 43891200 w 43891200"/>
              <a:gd name="connsiteY2" fmla="*/ 4191000 h 4508445"/>
              <a:gd name="connsiteX3" fmla="*/ 0 w 43891200"/>
              <a:gd name="connsiteY3" fmla="*/ 4191000 h 4508445"/>
              <a:gd name="connsiteX4" fmla="*/ 0 w 43891200"/>
              <a:gd name="connsiteY4" fmla="*/ 0 h 4508445"/>
              <a:gd name="connsiteX0" fmla="*/ 0 w 43891200"/>
              <a:gd name="connsiteY0" fmla="*/ 0 h 4925908"/>
              <a:gd name="connsiteX1" fmla="*/ 43891200 w 43891200"/>
              <a:gd name="connsiteY1" fmla="*/ 0 h 4925908"/>
              <a:gd name="connsiteX2" fmla="*/ 43891200 w 43891200"/>
              <a:gd name="connsiteY2" fmla="*/ 4191000 h 4925908"/>
              <a:gd name="connsiteX3" fmla="*/ 0 w 43891200"/>
              <a:gd name="connsiteY3" fmla="*/ 4191000 h 4925908"/>
              <a:gd name="connsiteX4" fmla="*/ 0 w 43891200"/>
              <a:gd name="connsiteY4" fmla="*/ 0 h 4925908"/>
              <a:gd name="connsiteX0" fmla="*/ 0 w 43891200"/>
              <a:gd name="connsiteY0" fmla="*/ 0 h 4790936"/>
              <a:gd name="connsiteX1" fmla="*/ 43891200 w 43891200"/>
              <a:gd name="connsiteY1" fmla="*/ 0 h 4790936"/>
              <a:gd name="connsiteX2" fmla="*/ 43891200 w 43891200"/>
              <a:gd name="connsiteY2" fmla="*/ 4191000 h 4790936"/>
              <a:gd name="connsiteX3" fmla="*/ 0 w 43891200"/>
              <a:gd name="connsiteY3" fmla="*/ 4191000 h 4790936"/>
              <a:gd name="connsiteX4" fmla="*/ 0 w 43891200"/>
              <a:gd name="connsiteY4" fmla="*/ 0 h 4790936"/>
              <a:gd name="connsiteX0" fmla="*/ 0 w 43891200"/>
              <a:gd name="connsiteY0" fmla="*/ 0 h 4191000"/>
              <a:gd name="connsiteX1" fmla="*/ 43891200 w 43891200"/>
              <a:gd name="connsiteY1" fmla="*/ 0 h 4191000"/>
              <a:gd name="connsiteX2" fmla="*/ 43857334 w 43891200"/>
              <a:gd name="connsiteY2" fmla="*/ 3242733 h 4191000"/>
              <a:gd name="connsiteX3" fmla="*/ 0 w 43891200"/>
              <a:gd name="connsiteY3" fmla="*/ 4191000 h 4191000"/>
              <a:gd name="connsiteX4" fmla="*/ 0 w 43891200"/>
              <a:gd name="connsiteY4" fmla="*/ 0 h 4191000"/>
              <a:gd name="connsiteX0" fmla="*/ 0 w 43891200"/>
              <a:gd name="connsiteY0" fmla="*/ 0 h 4474652"/>
              <a:gd name="connsiteX1" fmla="*/ 43891200 w 43891200"/>
              <a:gd name="connsiteY1" fmla="*/ 0 h 4474652"/>
              <a:gd name="connsiteX2" fmla="*/ 43857334 w 43891200"/>
              <a:gd name="connsiteY2" fmla="*/ 3242733 h 4474652"/>
              <a:gd name="connsiteX3" fmla="*/ 0 w 43891200"/>
              <a:gd name="connsiteY3" fmla="*/ 4191000 h 4474652"/>
              <a:gd name="connsiteX4" fmla="*/ 0 w 43891200"/>
              <a:gd name="connsiteY4" fmla="*/ 0 h 4474652"/>
              <a:gd name="connsiteX0" fmla="*/ 0 w 43891200"/>
              <a:gd name="connsiteY0" fmla="*/ 0 h 4351984"/>
              <a:gd name="connsiteX1" fmla="*/ 43891200 w 43891200"/>
              <a:gd name="connsiteY1" fmla="*/ 0 h 4351984"/>
              <a:gd name="connsiteX2" fmla="*/ 43857334 w 43891200"/>
              <a:gd name="connsiteY2" fmla="*/ 3242733 h 4351984"/>
              <a:gd name="connsiteX3" fmla="*/ 0 w 43891200"/>
              <a:gd name="connsiteY3" fmla="*/ 4191000 h 4351984"/>
              <a:gd name="connsiteX4" fmla="*/ 0 w 43891200"/>
              <a:gd name="connsiteY4" fmla="*/ 0 h 4351984"/>
              <a:gd name="connsiteX0" fmla="*/ 0 w 43891200"/>
              <a:gd name="connsiteY0" fmla="*/ 0 h 4458948"/>
              <a:gd name="connsiteX1" fmla="*/ 43891200 w 43891200"/>
              <a:gd name="connsiteY1" fmla="*/ 0 h 4458948"/>
              <a:gd name="connsiteX2" fmla="*/ 43857334 w 43891200"/>
              <a:gd name="connsiteY2" fmla="*/ 3242733 h 4458948"/>
              <a:gd name="connsiteX3" fmla="*/ 0 w 43891200"/>
              <a:gd name="connsiteY3" fmla="*/ 4191000 h 4458948"/>
              <a:gd name="connsiteX4" fmla="*/ 0 w 43891200"/>
              <a:gd name="connsiteY4" fmla="*/ 0 h 4458948"/>
              <a:gd name="connsiteX0" fmla="*/ 0 w 43891200"/>
              <a:gd name="connsiteY0" fmla="*/ 0 h 4969197"/>
              <a:gd name="connsiteX1" fmla="*/ 43891200 w 43891200"/>
              <a:gd name="connsiteY1" fmla="*/ 0 h 4969197"/>
              <a:gd name="connsiteX2" fmla="*/ 43857334 w 43891200"/>
              <a:gd name="connsiteY2" fmla="*/ 3242733 h 4969197"/>
              <a:gd name="connsiteX3" fmla="*/ 0 w 43891200"/>
              <a:gd name="connsiteY3" fmla="*/ 4191000 h 4969197"/>
              <a:gd name="connsiteX4" fmla="*/ 0 w 43891200"/>
              <a:gd name="connsiteY4" fmla="*/ 0 h 4969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91200" h="4969197">
                <a:moveTo>
                  <a:pt x="0" y="0"/>
                </a:moveTo>
                <a:lnTo>
                  <a:pt x="43891200" y="0"/>
                </a:lnTo>
                <a:lnTo>
                  <a:pt x="43857334" y="3242733"/>
                </a:lnTo>
                <a:cubicBezTo>
                  <a:pt x="32092904" y="8209567"/>
                  <a:pt x="10160001" y="499533"/>
                  <a:pt x="0" y="4191000"/>
                </a:cubicBezTo>
                <a:lnTo>
                  <a:pt x="0" y="0"/>
                </a:lnTo>
                <a:close/>
              </a:path>
            </a:pathLst>
          </a:custGeom>
          <a:solidFill>
            <a:schemeClr val="tx1"/>
          </a:solidFill>
          <a:ln>
            <a:solidFill>
              <a:srgbClr val="00374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762024" fontAlgn="auto">
              <a:spcBef>
                <a:spcPts val="0"/>
              </a:spcBef>
              <a:spcAft>
                <a:spcPts val="0"/>
              </a:spcAft>
              <a:defRPr/>
            </a:pPr>
            <a:endParaRPr lang="en-US" sz="2400" dirty="0"/>
          </a:p>
        </p:txBody>
      </p:sp>
      <p:sp>
        <p:nvSpPr>
          <p:cNvPr id="46" name="Rectangle 45">
            <a:extLst>
              <a:ext uri="{FF2B5EF4-FFF2-40B4-BE49-F238E27FC236}">
                <a16:creationId xmlns:a16="http://schemas.microsoft.com/office/drawing/2014/main" xmlns="" id="{4521B3F0-B37D-7948-9331-107F530DA59E}"/>
              </a:ext>
            </a:extLst>
          </p:cNvPr>
          <p:cNvSpPr/>
          <p:nvPr/>
        </p:nvSpPr>
        <p:spPr>
          <a:xfrm>
            <a:off x="13039827" y="6466663"/>
            <a:ext cx="17778683" cy="23296238"/>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xmlns="" id="{8501BBEE-6418-2B40-BF2A-E9C1D8FB9123}"/>
              </a:ext>
            </a:extLst>
          </p:cNvPr>
          <p:cNvSpPr/>
          <p:nvPr/>
        </p:nvSpPr>
        <p:spPr>
          <a:xfrm>
            <a:off x="334694" y="6466663"/>
            <a:ext cx="12077803" cy="23296238"/>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8" name="Rectangle 4"/>
          <p:cNvSpPr/>
          <p:nvPr/>
        </p:nvSpPr>
        <p:spPr>
          <a:xfrm>
            <a:off x="1" y="0"/>
            <a:ext cx="43891200" cy="6195070"/>
          </a:xfrm>
          <a:custGeom>
            <a:avLst/>
            <a:gdLst>
              <a:gd name="connsiteX0" fmla="*/ 0 w 43891200"/>
              <a:gd name="connsiteY0" fmla="*/ 0 h 4191000"/>
              <a:gd name="connsiteX1" fmla="*/ 43891200 w 43891200"/>
              <a:gd name="connsiteY1" fmla="*/ 0 h 4191000"/>
              <a:gd name="connsiteX2" fmla="*/ 43891200 w 43891200"/>
              <a:gd name="connsiteY2" fmla="*/ 4191000 h 4191000"/>
              <a:gd name="connsiteX3" fmla="*/ 0 w 43891200"/>
              <a:gd name="connsiteY3" fmla="*/ 4191000 h 4191000"/>
              <a:gd name="connsiteX4" fmla="*/ 0 w 43891200"/>
              <a:gd name="connsiteY4" fmla="*/ 0 h 4191000"/>
              <a:gd name="connsiteX0" fmla="*/ 0 w 43891200"/>
              <a:gd name="connsiteY0" fmla="*/ 0 h 4191000"/>
              <a:gd name="connsiteX1" fmla="*/ 43891200 w 43891200"/>
              <a:gd name="connsiteY1" fmla="*/ 0 h 4191000"/>
              <a:gd name="connsiteX2" fmla="*/ 43891200 w 43891200"/>
              <a:gd name="connsiteY2" fmla="*/ 4191000 h 4191000"/>
              <a:gd name="connsiteX3" fmla="*/ 0 w 43891200"/>
              <a:gd name="connsiteY3" fmla="*/ 4191000 h 4191000"/>
              <a:gd name="connsiteX4" fmla="*/ 0 w 43891200"/>
              <a:gd name="connsiteY4" fmla="*/ 0 h 4191000"/>
              <a:gd name="connsiteX0" fmla="*/ 0 w 43891200"/>
              <a:gd name="connsiteY0" fmla="*/ 0 h 4508445"/>
              <a:gd name="connsiteX1" fmla="*/ 43891200 w 43891200"/>
              <a:gd name="connsiteY1" fmla="*/ 0 h 4508445"/>
              <a:gd name="connsiteX2" fmla="*/ 43891200 w 43891200"/>
              <a:gd name="connsiteY2" fmla="*/ 4191000 h 4508445"/>
              <a:gd name="connsiteX3" fmla="*/ 0 w 43891200"/>
              <a:gd name="connsiteY3" fmla="*/ 4191000 h 4508445"/>
              <a:gd name="connsiteX4" fmla="*/ 0 w 43891200"/>
              <a:gd name="connsiteY4" fmla="*/ 0 h 4508445"/>
              <a:gd name="connsiteX0" fmla="*/ 0 w 43891200"/>
              <a:gd name="connsiteY0" fmla="*/ 0 h 4925908"/>
              <a:gd name="connsiteX1" fmla="*/ 43891200 w 43891200"/>
              <a:gd name="connsiteY1" fmla="*/ 0 h 4925908"/>
              <a:gd name="connsiteX2" fmla="*/ 43891200 w 43891200"/>
              <a:gd name="connsiteY2" fmla="*/ 4191000 h 4925908"/>
              <a:gd name="connsiteX3" fmla="*/ 0 w 43891200"/>
              <a:gd name="connsiteY3" fmla="*/ 4191000 h 4925908"/>
              <a:gd name="connsiteX4" fmla="*/ 0 w 43891200"/>
              <a:gd name="connsiteY4" fmla="*/ 0 h 4925908"/>
              <a:gd name="connsiteX0" fmla="*/ 0 w 43891200"/>
              <a:gd name="connsiteY0" fmla="*/ 0 h 4790936"/>
              <a:gd name="connsiteX1" fmla="*/ 43891200 w 43891200"/>
              <a:gd name="connsiteY1" fmla="*/ 0 h 4790936"/>
              <a:gd name="connsiteX2" fmla="*/ 43891200 w 43891200"/>
              <a:gd name="connsiteY2" fmla="*/ 4191000 h 4790936"/>
              <a:gd name="connsiteX3" fmla="*/ 0 w 43891200"/>
              <a:gd name="connsiteY3" fmla="*/ 4191000 h 4790936"/>
              <a:gd name="connsiteX4" fmla="*/ 0 w 43891200"/>
              <a:gd name="connsiteY4" fmla="*/ 0 h 4790936"/>
              <a:gd name="connsiteX0" fmla="*/ 0 w 43891200"/>
              <a:gd name="connsiteY0" fmla="*/ 0 h 4191000"/>
              <a:gd name="connsiteX1" fmla="*/ 43891200 w 43891200"/>
              <a:gd name="connsiteY1" fmla="*/ 0 h 4191000"/>
              <a:gd name="connsiteX2" fmla="*/ 43857334 w 43891200"/>
              <a:gd name="connsiteY2" fmla="*/ 3242733 h 4191000"/>
              <a:gd name="connsiteX3" fmla="*/ 0 w 43891200"/>
              <a:gd name="connsiteY3" fmla="*/ 4191000 h 4191000"/>
              <a:gd name="connsiteX4" fmla="*/ 0 w 43891200"/>
              <a:gd name="connsiteY4" fmla="*/ 0 h 4191000"/>
              <a:gd name="connsiteX0" fmla="*/ 0 w 43891200"/>
              <a:gd name="connsiteY0" fmla="*/ 0 h 4474652"/>
              <a:gd name="connsiteX1" fmla="*/ 43891200 w 43891200"/>
              <a:gd name="connsiteY1" fmla="*/ 0 h 4474652"/>
              <a:gd name="connsiteX2" fmla="*/ 43857334 w 43891200"/>
              <a:gd name="connsiteY2" fmla="*/ 3242733 h 4474652"/>
              <a:gd name="connsiteX3" fmla="*/ 0 w 43891200"/>
              <a:gd name="connsiteY3" fmla="*/ 4191000 h 4474652"/>
              <a:gd name="connsiteX4" fmla="*/ 0 w 43891200"/>
              <a:gd name="connsiteY4" fmla="*/ 0 h 4474652"/>
              <a:gd name="connsiteX0" fmla="*/ 0 w 43891200"/>
              <a:gd name="connsiteY0" fmla="*/ 0 h 4351984"/>
              <a:gd name="connsiteX1" fmla="*/ 43891200 w 43891200"/>
              <a:gd name="connsiteY1" fmla="*/ 0 h 4351984"/>
              <a:gd name="connsiteX2" fmla="*/ 43857334 w 43891200"/>
              <a:gd name="connsiteY2" fmla="*/ 3242733 h 4351984"/>
              <a:gd name="connsiteX3" fmla="*/ 0 w 43891200"/>
              <a:gd name="connsiteY3" fmla="*/ 4191000 h 4351984"/>
              <a:gd name="connsiteX4" fmla="*/ 0 w 43891200"/>
              <a:gd name="connsiteY4" fmla="*/ 0 h 4351984"/>
              <a:gd name="connsiteX0" fmla="*/ 0 w 43891200"/>
              <a:gd name="connsiteY0" fmla="*/ 0 h 4458948"/>
              <a:gd name="connsiteX1" fmla="*/ 43891200 w 43891200"/>
              <a:gd name="connsiteY1" fmla="*/ 0 h 4458948"/>
              <a:gd name="connsiteX2" fmla="*/ 43857334 w 43891200"/>
              <a:gd name="connsiteY2" fmla="*/ 3242733 h 4458948"/>
              <a:gd name="connsiteX3" fmla="*/ 0 w 43891200"/>
              <a:gd name="connsiteY3" fmla="*/ 4191000 h 4458948"/>
              <a:gd name="connsiteX4" fmla="*/ 0 w 43891200"/>
              <a:gd name="connsiteY4" fmla="*/ 0 h 4458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91200" h="4458948">
                <a:moveTo>
                  <a:pt x="0" y="0"/>
                </a:moveTo>
                <a:lnTo>
                  <a:pt x="43891200" y="0"/>
                </a:lnTo>
                <a:lnTo>
                  <a:pt x="43857334" y="3242733"/>
                </a:lnTo>
                <a:cubicBezTo>
                  <a:pt x="32816804" y="7001933"/>
                  <a:pt x="10160001" y="499533"/>
                  <a:pt x="0" y="4191000"/>
                </a:cubicBezTo>
                <a:lnTo>
                  <a:pt x="0" y="0"/>
                </a:lnTo>
                <a:close/>
              </a:path>
            </a:pathLst>
          </a:cu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762024" fontAlgn="auto">
              <a:spcBef>
                <a:spcPts val="0"/>
              </a:spcBef>
              <a:spcAft>
                <a:spcPts val="0"/>
              </a:spcAft>
              <a:defRPr/>
            </a:pPr>
            <a:endParaRPr lang="en-US" dirty="0"/>
          </a:p>
        </p:txBody>
      </p:sp>
      <p:sp>
        <p:nvSpPr>
          <p:cNvPr id="2060" name="Text Box 49"/>
          <p:cNvSpPr txBox="1">
            <a:spLocks noChangeArrowheads="1"/>
          </p:cNvSpPr>
          <p:nvPr/>
        </p:nvSpPr>
        <p:spPr bwMode="auto">
          <a:xfrm>
            <a:off x="769685" y="7505231"/>
            <a:ext cx="11087447" cy="784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marL="457200" indent="-457200">
              <a:buFont typeface="Arial" panose="020B0604020202020204" pitchFamily="34" charset="0"/>
              <a:buChar char="•"/>
            </a:pPr>
            <a:r>
              <a:rPr lang="en-US" sz="2800" dirty="0"/>
              <a:t>As hospitals across the nation become larger and more complex, they’re increasingly challenged to manage patient flow through various hospital departments as efficiently as possible. In 2017, the Department of Hospital Medicine (DHM) at UCH admitted 9,657 patients.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 </a:t>
            </a:r>
            <a:r>
              <a:rPr lang="en-US" sz="2800" dirty="0" err="1"/>
              <a:t>Triagist</a:t>
            </a:r>
            <a:r>
              <a:rPr lang="en-US" sz="2800" dirty="0"/>
              <a:t> position within the DHM is responsible for fielding patients from multiple inputs into the medicine service. </a:t>
            </a:r>
            <a:r>
              <a:rPr lang="en-US" sz="2800" dirty="0" smtClean="0"/>
              <a:t>The job was recently acquired by the DHM with the intention to be staffed by the advanced practice providers (APP) within the DHM.</a:t>
            </a:r>
          </a:p>
          <a:p>
            <a:pPr marL="457200" indent="-457200">
              <a:buFont typeface="Arial" panose="020B0604020202020204" pitchFamily="34" charset="0"/>
              <a:buChar char="•"/>
            </a:pPr>
            <a:endParaRPr lang="en-US" sz="2800" dirty="0" smtClean="0"/>
          </a:p>
          <a:p>
            <a:pPr marL="457200" indent="-457200">
              <a:buFont typeface="Arial" panose="020B0604020202020204" pitchFamily="34" charset="0"/>
              <a:buChar char="•"/>
            </a:pPr>
            <a:r>
              <a:rPr lang="en-US" sz="2800" dirty="0" smtClean="0"/>
              <a:t>Over </a:t>
            </a:r>
            <a:r>
              <a:rPr lang="en-US" sz="2800" dirty="0"/>
              <a:t>the time period of this project, the DHM ran at or over capacity everyday, stressing the importance of optimal flow and accurate patient placement</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 Health Innovations Scholars Program (HISP) 2018 cohort was charged with optimizing the “new” </a:t>
            </a:r>
            <a:r>
              <a:rPr lang="en-US" sz="2800" dirty="0" err="1"/>
              <a:t>triagist</a:t>
            </a:r>
            <a:r>
              <a:rPr lang="en-US" sz="2800" dirty="0"/>
              <a:t> role within the DHM.  </a:t>
            </a:r>
          </a:p>
        </p:txBody>
      </p:sp>
      <p:sp>
        <p:nvSpPr>
          <p:cNvPr id="2061" name="Text Box 49"/>
          <p:cNvSpPr txBox="1">
            <a:spLocks noChangeArrowheads="1"/>
          </p:cNvSpPr>
          <p:nvPr/>
        </p:nvSpPr>
        <p:spPr bwMode="auto">
          <a:xfrm>
            <a:off x="835025" y="6677276"/>
            <a:ext cx="11104664" cy="799899"/>
          </a:xfrm>
          <a:prstGeom prst="rect">
            <a:avLst/>
          </a:prstGeom>
          <a:solidFill>
            <a:srgbClr val="000000"/>
          </a:solidFill>
          <a:ln>
            <a:no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Background</a:t>
            </a:r>
          </a:p>
        </p:txBody>
      </p:sp>
      <p:sp>
        <p:nvSpPr>
          <p:cNvPr id="2063" name="Text Box 49"/>
          <p:cNvSpPr txBox="1">
            <a:spLocks noChangeArrowheads="1"/>
          </p:cNvSpPr>
          <p:nvPr/>
        </p:nvSpPr>
        <p:spPr bwMode="auto">
          <a:xfrm>
            <a:off x="31822912" y="15677115"/>
            <a:ext cx="11269124" cy="799899"/>
          </a:xfrm>
          <a:prstGeom prst="rect">
            <a:avLst/>
          </a:prstGeom>
          <a:solidFill>
            <a:schemeClr val="tx1"/>
          </a:solidFill>
          <a:ln>
            <a:solidFill>
              <a:srgbClr val="000000"/>
            </a:solid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Recommendations and Future Directions</a:t>
            </a:r>
          </a:p>
        </p:txBody>
      </p:sp>
      <p:sp>
        <p:nvSpPr>
          <p:cNvPr id="2069" name="Text Box 49"/>
          <p:cNvSpPr txBox="1">
            <a:spLocks noChangeArrowheads="1"/>
          </p:cNvSpPr>
          <p:nvPr/>
        </p:nvSpPr>
        <p:spPr bwMode="auto">
          <a:xfrm>
            <a:off x="835025" y="15282108"/>
            <a:ext cx="11170005" cy="799899"/>
          </a:xfrm>
          <a:prstGeom prst="rect">
            <a:avLst/>
          </a:prstGeom>
          <a:solidFill>
            <a:srgbClr val="000000"/>
          </a:solidFill>
          <a:ln>
            <a:solidFill>
              <a:srgbClr val="000000"/>
            </a:solid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Current State Analysis</a:t>
            </a:r>
          </a:p>
        </p:txBody>
      </p:sp>
      <p:sp>
        <p:nvSpPr>
          <p:cNvPr id="2071" name="Text Box 49"/>
          <p:cNvSpPr txBox="1">
            <a:spLocks noChangeArrowheads="1"/>
          </p:cNvSpPr>
          <p:nvPr/>
        </p:nvSpPr>
        <p:spPr bwMode="auto">
          <a:xfrm>
            <a:off x="835025" y="16179674"/>
            <a:ext cx="11170006" cy="1566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lvl="0"/>
            <a:r>
              <a:rPr lang="en-US" sz="2800" b="1" dirty="0"/>
              <a:t>Process:</a:t>
            </a:r>
          </a:p>
          <a:p>
            <a:pPr marL="457200" lvl="0" indent="-457200">
              <a:buFont typeface="Arial" panose="020B0604020202020204" pitchFamily="34" charset="0"/>
              <a:buChar char="•"/>
            </a:pPr>
            <a:r>
              <a:rPr lang="en-US" sz="2800" dirty="0"/>
              <a:t>There are 6 different inputs that can admit onto a medicine team.</a:t>
            </a:r>
          </a:p>
          <a:p>
            <a:pPr marL="457200" lvl="0" indent="-457200">
              <a:buFont typeface="Arial" panose="020B0604020202020204" pitchFamily="34" charset="0"/>
              <a:buChar char="•"/>
            </a:pPr>
            <a:r>
              <a:rPr lang="en-US" sz="2800" dirty="0"/>
              <a:t>4 out of 6 inputs (ED, outside hospital, service to service transfer, GI post procedure) use intermediaries that require call backs between multiple providers before reaching the </a:t>
            </a:r>
            <a:r>
              <a:rPr lang="en-US" sz="2800" dirty="0" err="1"/>
              <a:t>Triagist</a:t>
            </a:r>
            <a:r>
              <a:rPr lang="en-US" sz="2800" dirty="0"/>
              <a:t>. </a:t>
            </a:r>
          </a:p>
          <a:p>
            <a:pPr marL="457200" lvl="0" indent="-457200">
              <a:buFont typeface="Arial" panose="020B0604020202020204" pitchFamily="34" charset="0"/>
              <a:buChar char="•"/>
            </a:pPr>
            <a:r>
              <a:rPr lang="en-US" sz="2800" dirty="0"/>
              <a:t>The </a:t>
            </a:r>
            <a:r>
              <a:rPr lang="en-US" sz="2800" dirty="0" err="1"/>
              <a:t>Triagist</a:t>
            </a:r>
            <a:r>
              <a:rPr lang="en-US" sz="2800" dirty="0"/>
              <a:t> assigns patients to one of 15 medicine teams using “The Drip” algorithm, while being mindful of team caps, education days, and readmissions</a:t>
            </a:r>
          </a:p>
          <a:p>
            <a:pPr lvl="0"/>
            <a:endParaRPr lang="en-US" sz="2800" dirty="0"/>
          </a:p>
          <a:p>
            <a:pPr lvl="0"/>
            <a:endParaRPr lang="en-US" sz="2800" dirty="0"/>
          </a:p>
          <a:p>
            <a:pPr lvl="0"/>
            <a:endParaRPr lang="en-US" sz="2800" dirty="0"/>
          </a:p>
          <a:p>
            <a:pPr lvl="0"/>
            <a:endParaRPr lang="en-US" sz="2800" dirty="0"/>
          </a:p>
          <a:p>
            <a:pPr lvl="0"/>
            <a:endParaRPr lang="en-US" sz="2800" dirty="0"/>
          </a:p>
          <a:p>
            <a:pPr lvl="0"/>
            <a:endParaRPr lang="en-US" sz="2800" dirty="0"/>
          </a:p>
          <a:p>
            <a:pPr lvl="0"/>
            <a:endParaRPr lang="en-US" sz="2800" dirty="0"/>
          </a:p>
          <a:p>
            <a:pPr lvl="0"/>
            <a:endParaRPr lang="en-US" sz="2800" dirty="0"/>
          </a:p>
          <a:p>
            <a:pPr lvl="0"/>
            <a:r>
              <a:rPr lang="en-US" sz="2800" dirty="0"/>
              <a:t>  </a:t>
            </a:r>
          </a:p>
          <a:p>
            <a:pPr lvl="0"/>
            <a:endParaRPr lang="en-US" sz="2800" u="sng" dirty="0"/>
          </a:p>
          <a:p>
            <a:pPr lvl="0"/>
            <a:endParaRPr lang="en-US" sz="2800" u="sng" dirty="0"/>
          </a:p>
          <a:p>
            <a:pPr lvl="0"/>
            <a:endParaRPr lang="en-US" sz="2800" u="sng" dirty="0"/>
          </a:p>
          <a:p>
            <a:pPr lvl="0"/>
            <a:endParaRPr lang="en-US" sz="2800" u="sng" dirty="0"/>
          </a:p>
          <a:p>
            <a:pPr lvl="0"/>
            <a:endParaRPr lang="en-US" sz="2000" dirty="0"/>
          </a:p>
          <a:p>
            <a:pPr lvl="0" algn="ctr"/>
            <a:r>
              <a:rPr lang="en-US" sz="2000" dirty="0"/>
              <a:t>Figure 1. Process map showing inputs into medicine with possible downstream outputs.</a:t>
            </a:r>
          </a:p>
          <a:p>
            <a:pPr lvl="0" algn="ctr"/>
            <a:endParaRPr lang="en-US" sz="2800" dirty="0"/>
          </a:p>
          <a:p>
            <a:pPr lvl="0"/>
            <a:r>
              <a:rPr lang="en-US" sz="2800" b="1" dirty="0"/>
              <a:t>Observations:</a:t>
            </a:r>
          </a:p>
          <a:p>
            <a:pPr marL="457200" lvl="0" indent="-457200">
              <a:buFont typeface="Arial" panose="020B0604020202020204" pitchFamily="34" charset="0"/>
              <a:buChar char="•"/>
            </a:pPr>
            <a:r>
              <a:rPr lang="en-US" sz="2800" dirty="0"/>
              <a:t>APPs assigned the role feels it undervalues clinical expertise and is too clerical</a:t>
            </a:r>
          </a:p>
          <a:p>
            <a:pPr marL="457200" lvl="0" indent="-457200">
              <a:buFont typeface="Arial" panose="020B0604020202020204" pitchFamily="34" charset="0"/>
              <a:buChar char="•"/>
            </a:pPr>
            <a:r>
              <a:rPr lang="en-US" sz="2800" dirty="0"/>
              <a:t>Cultural dissonance between the ED and DHM, as well as professional hierarchies across department lead to “push backs” and potential misplacement of admitted patients</a:t>
            </a:r>
          </a:p>
          <a:p>
            <a:pPr marL="457200" lvl="0" indent="-457200">
              <a:buFont typeface="Arial" panose="020B0604020202020204" pitchFamily="34" charset="0"/>
              <a:buChar char="•"/>
            </a:pPr>
            <a:r>
              <a:rPr lang="en-US" sz="2800" dirty="0"/>
              <a:t>Areas of waste include education days, push backs, failure to chart review</a:t>
            </a:r>
          </a:p>
          <a:p>
            <a:pPr marL="457200" lvl="0" indent="-457200">
              <a:buFont typeface="Arial" panose="020B0604020202020204" pitchFamily="34" charset="0"/>
              <a:buChar char="•"/>
            </a:pPr>
            <a:endParaRPr lang="en-US" sz="2800" dirty="0"/>
          </a:p>
          <a:p>
            <a:pPr marL="457200" lvl="0" indent="-457200">
              <a:buFont typeface="Arial" panose="020B0604020202020204" pitchFamily="34" charset="0"/>
              <a:buChar char="•"/>
            </a:pPr>
            <a:endParaRPr lang="en-US" sz="2800" dirty="0"/>
          </a:p>
          <a:p>
            <a:pPr lvl="0"/>
            <a:endParaRPr lang="en-US" sz="2800" dirty="0"/>
          </a:p>
          <a:p>
            <a:pPr lvl="0"/>
            <a:r>
              <a:rPr lang="en-US" sz="2800" dirty="0"/>
              <a:t> </a:t>
            </a:r>
          </a:p>
          <a:p>
            <a:pPr lvl="0"/>
            <a:endParaRPr lang="en-US" sz="2800" dirty="0"/>
          </a:p>
        </p:txBody>
      </p:sp>
      <p:sp>
        <p:nvSpPr>
          <p:cNvPr id="2078" name="TextBox 2"/>
          <p:cNvSpPr txBox="1">
            <a:spLocks noChangeArrowheads="1"/>
          </p:cNvSpPr>
          <p:nvPr/>
        </p:nvSpPr>
        <p:spPr bwMode="auto">
          <a:xfrm>
            <a:off x="14656297" y="7822619"/>
            <a:ext cx="14401637" cy="179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7400">
                <a:solidFill>
                  <a:schemeClr val="tx1"/>
                </a:solidFill>
                <a:latin typeface="Arial" charset="0"/>
                <a:ea typeface="ＭＳ Ｐゴシック" pitchFamily="34" charset="-128"/>
              </a:defRPr>
            </a:lvl1pPr>
            <a:lvl2pPr marL="2393950" indent="-514350" eaLnBrk="0" hangingPunct="0">
              <a:defRPr sz="7400">
                <a:solidFill>
                  <a:schemeClr val="tx1"/>
                </a:solidFill>
                <a:latin typeface="Arial" charset="0"/>
                <a:ea typeface="ＭＳ Ｐゴシック" pitchFamily="34" charset="-128"/>
              </a:defRPr>
            </a:lvl2pPr>
            <a:lvl3pPr marL="1143000" indent="-228600" eaLnBrk="0" hangingPunct="0">
              <a:defRPr sz="7400">
                <a:solidFill>
                  <a:schemeClr val="tx1"/>
                </a:solidFill>
                <a:latin typeface="Arial" charset="0"/>
                <a:ea typeface="ＭＳ Ｐゴシック" pitchFamily="34" charset="-128"/>
              </a:defRPr>
            </a:lvl3pPr>
            <a:lvl4pPr marL="1600200" indent="-228600" eaLnBrk="0" hangingPunct="0">
              <a:defRPr sz="7400">
                <a:solidFill>
                  <a:schemeClr val="tx1"/>
                </a:solidFill>
                <a:latin typeface="Arial" charset="0"/>
                <a:ea typeface="ＭＳ Ｐゴシック" pitchFamily="34" charset="-128"/>
              </a:defRPr>
            </a:lvl4pPr>
            <a:lvl5pPr marL="2057400" indent="-228600" eaLnBrk="0" hangingPunct="0">
              <a:defRPr sz="7400">
                <a:solidFill>
                  <a:schemeClr val="tx1"/>
                </a:solidFill>
                <a:latin typeface="Arial" charset="0"/>
                <a:ea typeface="ＭＳ Ｐゴシック" pitchFamily="34" charset="-128"/>
              </a:defRPr>
            </a:lvl5pPr>
            <a:lvl6pPr marL="25146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9pPr>
          </a:lstStyle>
          <a:p>
            <a:pPr lvl="0" algn="ctr">
              <a:lnSpc>
                <a:spcPts val="3260"/>
              </a:lnSpc>
            </a:pPr>
            <a:r>
              <a:rPr lang="en-US" sz="2800" dirty="0"/>
              <a:t>To optimize the </a:t>
            </a:r>
            <a:r>
              <a:rPr lang="en-US" sz="2800" dirty="0" err="1"/>
              <a:t>Triagist</a:t>
            </a:r>
            <a:r>
              <a:rPr lang="en-US" sz="2800" dirty="0"/>
              <a:t> position by streamlining the triaging process (through centralization and step elimination) and integrating clinical decision making in order to reduce waste, ensure accurate patient placement and improve job satisfaction. </a:t>
            </a:r>
          </a:p>
          <a:p>
            <a:pPr lvl="0"/>
            <a:endParaRPr lang="en-US" sz="2800" dirty="0">
              <a:solidFill>
                <a:srgbClr val="FF0000"/>
              </a:solidFill>
              <a:cs typeface="Arial" charset="0"/>
            </a:endParaRPr>
          </a:p>
        </p:txBody>
      </p:sp>
      <p:sp>
        <p:nvSpPr>
          <p:cNvPr id="2073" name="Text Box 49"/>
          <p:cNvSpPr txBox="1">
            <a:spLocks noChangeArrowheads="1"/>
          </p:cNvSpPr>
          <p:nvPr/>
        </p:nvSpPr>
        <p:spPr bwMode="auto">
          <a:xfrm>
            <a:off x="13348138" y="6620882"/>
            <a:ext cx="17119600" cy="799899"/>
          </a:xfrm>
          <a:prstGeom prst="rect">
            <a:avLst/>
          </a:prstGeom>
          <a:solidFill>
            <a:schemeClr val="tx1"/>
          </a:solidFill>
          <a:ln>
            <a:solidFill>
              <a:schemeClr val="tx1"/>
            </a:solid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Aim Statement</a:t>
            </a:r>
          </a:p>
        </p:txBody>
      </p:sp>
      <p:sp>
        <p:nvSpPr>
          <p:cNvPr id="69" name="Text Box 49">
            <a:extLst>
              <a:ext uri="{FF2B5EF4-FFF2-40B4-BE49-F238E27FC236}">
                <a16:creationId xmlns:a16="http://schemas.microsoft.com/office/drawing/2014/main" xmlns="" id="{6892F8BC-8F1B-4CAC-AAC3-AFCAFD7F15D9}"/>
              </a:ext>
            </a:extLst>
          </p:cNvPr>
          <p:cNvSpPr txBox="1">
            <a:spLocks noChangeArrowheads="1"/>
          </p:cNvSpPr>
          <p:nvPr/>
        </p:nvSpPr>
        <p:spPr bwMode="auto">
          <a:xfrm>
            <a:off x="31787051" y="6667974"/>
            <a:ext cx="11269124" cy="799899"/>
          </a:xfrm>
          <a:prstGeom prst="rect">
            <a:avLst/>
          </a:prstGeom>
          <a:solidFill>
            <a:schemeClr val="tx1"/>
          </a:solidFill>
          <a:ln>
            <a:solidFill>
              <a:schemeClr val="tx1"/>
            </a:solid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Results</a:t>
            </a:r>
          </a:p>
        </p:txBody>
      </p:sp>
      <p:sp>
        <p:nvSpPr>
          <p:cNvPr id="70" name="Text Box 49">
            <a:extLst>
              <a:ext uri="{FF2B5EF4-FFF2-40B4-BE49-F238E27FC236}">
                <a16:creationId xmlns:a16="http://schemas.microsoft.com/office/drawing/2014/main" xmlns="" id="{4455C1B3-D6A7-43AA-8773-12F77AA4867A}"/>
              </a:ext>
            </a:extLst>
          </p:cNvPr>
          <p:cNvSpPr txBox="1">
            <a:spLocks noChangeArrowheads="1"/>
          </p:cNvSpPr>
          <p:nvPr/>
        </p:nvSpPr>
        <p:spPr bwMode="auto">
          <a:xfrm>
            <a:off x="31788043" y="7718627"/>
            <a:ext cx="11634646" cy="8710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r>
              <a:rPr lang="en-US" sz="2800" b="1" dirty="0"/>
              <a:t>PDSA 1</a:t>
            </a:r>
            <a:r>
              <a:rPr lang="en-US" sz="2800" dirty="0"/>
              <a:t>:</a:t>
            </a:r>
          </a:p>
          <a:p>
            <a:pPr marL="457200" lvl="0" indent="-457200">
              <a:buFont typeface="Arial" panose="020B0604020202020204" pitchFamily="34" charset="0"/>
              <a:buChar char="•"/>
            </a:pPr>
            <a:r>
              <a:rPr lang="en-US" sz="2800" dirty="0"/>
              <a:t>Reduction in # of steps by </a:t>
            </a:r>
            <a:r>
              <a:rPr lang="en-US" sz="2800" b="1" dirty="0"/>
              <a:t>50%</a:t>
            </a:r>
          </a:p>
          <a:p>
            <a:pPr marL="457200" lvl="0" indent="-457200">
              <a:buFont typeface="Arial" panose="020B0604020202020204" pitchFamily="34" charset="0"/>
              <a:buChar char="•"/>
            </a:pPr>
            <a:r>
              <a:rPr lang="en-US" sz="2800" dirty="0"/>
              <a:t>Saved </a:t>
            </a:r>
            <a:r>
              <a:rPr lang="en-US" sz="2800" b="1" dirty="0"/>
              <a:t>~40 minutes </a:t>
            </a:r>
            <a:r>
              <a:rPr lang="en-US" sz="2800" dirty="0"/>
              <a:t>of call time per week</a:t>
            </a:r>
          </a:p>
          <a:p>
            <a:pPr marL="457200" lvl="0" indent="-457200">
              <a:buFont typeface="Arial" panose="020B0604020202020204" pitchFamily="34" charset="0"/>
              <a:buChar char="•"/>
            </a:pPr>
            <a:r>
              <a:rPr lang="en-US" sz="2800" dirty="0"/>
              <a:t>Positive feedback from the HMS1 and Consult 2 attendings</a:t>
            </a:r>
          </a:p>
          <a:p>
            <a:pPr lvl="0"/>
            <a:endParaRPr lang="en-US" sz="2800" dirty="0"/>
          </a:p>
          <a:p>
            <a:r>
              <a:rPr lang="en-US" sz="2800" b="1" dirty="0"/>
              <a:t>PDSA 2</a:t>
            </a:r>
            <a:r>
              <a:rPr lang="en-US" sz="2800" dirty="0"/>
              <a:t>:</a:t>
            </a:r>
          </a:p>
          <a:p>
            <a:pPr marL="457200" indent="-457200">
              <a:buFont typeface="Arial" panose="020B0604020202020204" pitchFamily="34" charset="0"/>
              <a:buChar char="•"/>
            </a:pPr>
            <a:r>
              <a:rPr lang="en-US" sz="2800" dirty="0"/>
              <a:t>Potential </a:t>
            </a:r>
            <a:r>
              <a:rPr lang="en-US" sz="2800" b="1" dirty="0"/>
              <a:t>14</a:t>
            </a:r>
            <a:r>
              <a:rPr lang="en-US" sz="2800" dirty="0"/>
              <a:t> </a:t>
            </a:r>
            <a:r>
              <a:rPr lang="en-US" sz="2800" b="1" dirty="0"/>
              <a:t>medicine beds </a:t>
            </a:r>
            <a:r>
              <a:rPr lang="en-US" sz="2800" dirty="0"/>
              <a:t>identified per week</a:t>
            </a:r>
          </a:p>
          <a:p>
            <a:pPr marL="457200" indent="-457200">
              <a:buFont typeface="Arial" panose="020B0604020202020204" pitchFamily="34" charset="0"/>
              <a:buChar char="•"/>
            </a:pPr>
            <a:r>
              <a:rPr lang="en-US" sz="2800" dirty="0" err="1"/>
              <a:t>Triagist</a:t>
            </a:r>
            <a:r>
              <a:rPr lang="en-US" sz="2800" dirty="0"/>
              <a:t> reported that the change was feasible and valuable </a:t>
            </a:r>
          </a:p>
          <a:p>
            <a:endParaRPr lang="en-US" sz="2800" dirty="0" smtClean="0"/>
          </a:p>
          <a:p>
            <a:r>
              <a:rPr lang="en-US" sz="2800" dirty="0" smtClean="0"/>
              <a:t>    “</a:t>
            </a:r>
            <a:r>
              <a:rPr lang="en-US" sz="2800" dirty="0"/>
              <a:t>I felt that I helped get patients to the right place while saving time for </a:t>
            </a:r>
            <a:endParaRPr lang="en-US" sz="2800" dirty="0" smtClean="0"/>
          </a:p>
          <a:p>
            <a:r>
              <a:rPr lang="en-US" sz="2800" dirty="0"/>
              <a:t> </a:t>
            </a:r>
            <a:r>
              <a:rPr lang="en-US" sz="2800" dirty="0" smtClean="0"/>
              <a:t>     </a:t>
            </a:r>
            <a:r>
              <a:rPr lang="en-US" sz="2800" dirty="0" smtClean="0"/>
              <a:t>my </a:t>
            </a:r>
            <a:r>
              <a:rPr lang="en-US" sz="2800" dirty="0"/>
              <a:t>colleagues to do direct patient care”</a:t>
            </a:r>
          </a:p>
          <a:p>
            <a:pPr marL="1881012" marR="0" lvl="1" indent="0">
              <a:spcBef>
                <a:spcPts val="0"/>
              </a:spcBef>
              <a:spcAft>
                <a:spcPts val="0"/>
              </a:spcAft>
            </a:pPr>
            <a:endParaRPr lang="en-US" sz="2800" dirty="0"/>
          </a:p>
          <a:p>
            <a:r>
              <a:rPr lang="en-US" sz="2800" b="1" dirty="0"/>
              <a:t>PDSA 3</a:t>
            </a:r>
            <a:r>
              <a:rPr lang="en-US" sz="2800" dirty="0"/>
              <a:t>: </a:t>
            </a:r>
          </a:p>
          <a:p>
            <a:pPr marL="457200" lvl="0" indent="-457200">
              <a:buFont typeface="Arial" panose="020B0604020202020204" pitchFamily="34" charset="0"/>
              <a:buChar char="•"/>
            </a:pPr>
            <a:r>
              <a:rPr lang="en-US" sz="2800" dirty="0"/>
              <a:t>Cut the ED consult to admit time by </a:t>
            </a:r>
            <a:r>
              <a:rPr lang="en-US" sz="2800" b="1" dirty="0"/>
              <a:t>20 minutes</a:t>
            </a:r>
            <a:r>
              <a:rPr lang="en-US" sz="2800" dirty="0"/>
              <a:t> (34.5 to 14.2 minutes)</a:t>
            </a:r>
          </a:p>
          <a:p>
            <a:pPr marL="457200" lvl="0" indent="-457200">
              <a:buFont typeface="Arial" panose="020B0604020202020204" pitchFamily="34" charset="0"/>
              <a:buChar char="•"/>
            </a:pPr>
            <a:r>
              <a:rPr lang="en-US" sz="2800" dirty="0"/>
              <a:t>Positive feedback from ED providers</a:t>
            </a:r>
          </a:p>
          <a:p>
            <a:pPr marL="457200" lvl="0" indent="-457200">
              <a:buFont typeface="Arial" panose="020B0604020202020204" pitchFamily="34" charset="0"/>
              <a:buChar char="•"/>
            </a:pPr>
            <a:r>
              <a:rPr lang="en-US" sz="2800" dirty="0" err="1"/>
              <a:t>Triagists</a:t>
            </a:r>
            <a:r>
              <a:rPr lang="en-US" sz="2800" dirty="0"/>
              <a:t> found it manageable but expressed concerns about whether it would be doable during times of higher call volume.</a:t>
            </a:r>
          </a:p>
          <a:p>
            <a:pPr marL="457200" lvl="0" indent="-457200">
              <a:buFont typeface="Arial" panose="020B0604020202020204" pitchFamily="34" charset="0"/>
              <a:buChar char="•"/>
            </a:pPr>
            <a:endParaRPr lang="en-US" sz="2800" dirty="0"/>
          </a:p>
          <a:p>
            <a:endParaRPr lang="en-US" sz="2800" b="1" dirty="0"/>
          </a:p>
        </p:txBody>
      </p:sp>
      <p:sp>
        <p:nvSpPr>
          <p:cNvPr id="3" name="TextBox 2"/>
          <p:cNvSpPr txBox="1"/>
          <p:nvPr/>
        </p:nvSpPr>
        <p:spPr>
          <a:xfrm>
            <a:off x="31743324" y="16844123"/>
            <a:ext cx="11211812" cy="8894743"/>
          </a:xfrm>
          <a:prstGeom prst="rect">
            <a:avLst/>
          </a:prstGeom>
          <a:noFill/>
        </p:spPr>
        <p:txBody>
          <a:bodyPr wrap="square" rtlCol="0">
            <a:spAutoFit/>
          </a:bodyPr>
          <a:lstStyle/>
          <a:p>
            <a:pPr marL="514350" indent="-514350">
              <a:buAutoNum type="arabicPeriod"/>
            </a:pPr>
            <a:r>
              <a:rPr lang="en-US" sz="2800" b="1" dirty="0"/>
              <a:t>Apply interventions. </a:t>
            </a:r>
          </a:p>
          <a:p>
            <a:pPr marL="1371600" lvl="1" indent="-457200">
              <a:buFont typeface="Arial" panose="020B0604020202020204" pitchFamily="34" charset="0"/>
              <a:buChar char="•"/>
            </a:pPr>
            <a:r>
              <a:rPr lang="en-US" sz="2800" dirty="0"/>
              <a:t>Incorporate S2S transfer calls, GI post procedure calls, ED call back / sign outs, and chart review into the </a:t>
            </a:r>
            <a:r>
              <a:rPr lang="en-US" sz="2800" dirty="0" err="1"/>
              <a:t>Traigist’s</a:t>
            </a:r>
            <a:r>
              <a:rPr lang="en-US" sz="2800" dirty="0"/>
              <a:t> role</a:t>
            </a:r>
          </a:p>
          <a:p>
            <a:pPr marL="1371600" lvl="1" indent="-457200">
              <a:buFont typeface="Arial" panose="020B0604020202020204" pitchFamily="34" charset="0"/>
              <a:buChar char="•"/>
            </a:pPr>
            <a:r>
              <a:rPr lang="en-US" sz="2800" dirty="0"/>
              <a:t>Annual potential:</a:t>
            </a:r>
          </a:p>
          <a:p>
            <a:pPr marL="3252788" lvl="2" indent="-457200">
              <a:buFont typeface="Arial" panose="020B0604020202020204" pitchFamily="34" charset="0"/>
              <a:buChar char="•"/>
            </a:pPr>
            <a:r>
              <a:rPr lang="en-US" sz="3200" b="1" dirty="0"/>
              <a:t>106</a:t>
            </a:r>
            <a:r>
              <a:rPr lang="en-US" sz="2800" dirty="0"/>
              <a:t> patient days saved</a:t>
            </a:r>
          </a:p>
          <a:p>
            <a:pPr marL="3252788" lvl="2" indent="-457200">
              <a:buFont typeface="Arial" panose="020B0604020202020204" pitchFamily="34" charset="0"/>
              <a:buChar char="•"/>
            </a:pPr>
            <a:r>
              <a:rPr lang="en-US" sz="3200" b="1" dirty="0"/>
              <a:t>$300,000 </a:t>
            </a:r>
            <a:r>
              <a:rPr lang="en-US" sz="2800" dirty="0"/>
              <a:t>in reduced waste</a:t>
            </a:r>
          </a:p>
          <a:p>
            <a:pPr marL="3252788" lvl="2" indent="-457200">
              <a:buFont typeface="Arial" panose="020B0604020202020204" pitchFamily="34" charset="0"/>
              <a:buChar char="•"/>
            </a:pPr>
            <a:r>
              <a:rPr lang="en-US" sz="3200" b="1" dirty="0"/>
              <a:t>&gt;700 </a:t>
            </a:r>
            <a:r>
              <a:rPr lang="en-US" sz="2800" dirty="0"/>
              <a:t>medicine beds opened</a:t>
            </a:r>
          </a:p>
          <a:p>
            <a:pPr marL="3252788" lvl="2" indent="-457200">
              <a:buFont typeface="Arial" panose="020B0604020202020204" pitchFamily="34" charset="0"/>
              <a:buChar char="•"/>
            </a:pPr>
            <a:endParaRPr lang="en-US" sz="2800" dirty="0"/>
          </a:p>
          <a:p>
            <a:pPr marL="514350" indent="-514350">
              <a:buAutoNum type="arabicPeriod"/>
            </a:pPr>
            <a:r>
              <a:rPr lang="en-US" sz="2800" b="1" dirty="0"/>
              <a:t> Field post discharge calls to </a:t>
            </a:r>
            <a:r>
              <a:rPr lang="en-US" sz="2800" b="1" dirty="0" err="1"/>
              <a:t>Triagists</a:t>
            </a:r>
            <a:r>
              <a:rPr lang="en-US" sz="2800" b="1" dirty="0"/>
              <a:t>. </a:t>
            </a:r>
          </a:p>
          <a:p>
            <a:pPr marL="1371600" lvl="1" indent="-514350">
              <a:buFont typeface="Arial" panose="020B0604020202020204" pitchFamily="34" charset="0"/>
              <a:buChar char="•"/>
            </a:pPr>
            <a:r>
              <a:rPr lang="en-US" sz="2800" b="1" dirty="0"/>
              <a:t>60</a:t>
            </a:r>
            <a:r>
              <a:rPr lang="en-US" sz="2800" dirty="0"/>
              <a:t> out of </a:t>
            </a:r>
            <a:r>
              <a:rPr lang="en-US" sz="2800" b="1" dirty="0"/>
              <a:t>140</a:t>
            </a:r>
            <a:r>
              <a:rPr lang="en-US" sz="2800" dirty="0"/>
              <a:t> post discharge calls are currently going to non clinical DHM administrative staff. </a:t>
            </a:r>
          </a:p>
          <a:p>
            <a:pPr marL="1371600" lvl="1" indent="-514350">
              <a:buFont typeface="Arial" panose="020B0604020202020204" pitchFamily="34" charset="0"/>
              <a:buChar char="•"/>
            </a:pPr>
            <a:r>
              <a:rPr lang="en-US" sz="2800" dirty="0"/>
              <a:t>Streamline these post discharge calls into the triagist’s role to ensure appropriate post discharge care. </a:t>
            </a:r>
          </a:p>
          <a:p>
            <a:pPr marL="514350" indent="-514350">
              <a:buAutoNum type="arabicPeriod"/>
            </a:pPr>
            <a:endParaRPr lang="en-US" sz="2800" dirty="0"/>
          </a:p>
          <a:p>
            <a:pPr marL="514350" indent="-514350">
              <a:buAutoNum type="arabicPeriod"/>
            </a:pPr>
            <a:r>
              <a:rPr lang="en-US" sz="2800" b="1" dirty="0"/>
              <a:t>Begin dialogue towards greater hospital cultural shift.  </a:t>
            </a:r>
          </a:p>
          <a:p>
            <a:pPr marL="1371600" indent="-514350">
              <a:buFont typeface="Arial" panose="020B0604020202020204" pitchFamily="34" charset="0"/>
              <a:buChar char="•"/>
            </a:pPr>
            <a:r>
              <a:rPr lang="en-US" sz="2800" dirty="0"/>
              <a:t>Address cultural barriers between DHM and ED impacting patient care and hospital flow. </a:t>
            </a:r>
          </a:p>
          <a:p>
            <a:pPr marL="1371600" indent="-514350">
              <a:buFont typeface="Arial" panose="020B0604020202020204" pitchFamily="34" charset="0"/>
              <a:buChar char="•"/>
            </a:pPr>
            <a:r>
              <a:rPr lang="en-US" sz="2800" dirty="0"/>
              <a:t>Encourage close collaboration and the fostering of mutual respect between hospital departments, especially between doctors and APPs across departments</a:t>
            </a:r>
          </a:p>
        </p:txBody>
      </p:sp>
      <p:grpSp>
        <p:nvGrpSpPr>
          <p:cNvPr id="2053" name="Group 30"/>
          <p:cNvGrpSpPr>
            <a:grpSpLocks/>
          </p:cNvGrpSpPr>
          <p:nvPr/>
        </p:nvGrpSpPr>
        <p:grpSpPr bwMode="auto">
          <a:xfrm>
            <a:off x="0" y="0"/>
            <a:ext cx="1676400" cy="1247775"/>
            <a:chOff x="0" y="0"/>
            <a:chExt cx="34851" cy="30734"/>
          </a:xfrm>
        </p:grpSpPr>
        <p:grpSp>
          <p:nvGrpSpPr>
            <p:cNvPr id="2" name="Group 3"/>
            <p:cNvGrpSpPr>
              <a:grpSpLocks/>
            </p:cNvGrpSpPr>
            <p:nvPr/>
          </p:nvGrpSpPr>
          <p:grpSpPr bwMode="auto">
            <a:xfrm>
              <a:off x="9142" y="3602"/>
              <a:ext cx="12895" cy="22821"/>
              <a:chOff x="7916" y="3602"/>
              <a:chExt cx="12894" cy="24362"/>
            </a:xfrm>
          </p:grpSpPr>
        </p:grpSp>
      </p:grpSp>
      <p:pic>
        <p:nvPicPr>
          <p:cNvPr id="4" name="Picture 3">
            <a:extLst>
              <a:ext uri="{FF2B5EF4-FFF2-40B4-BE49-F238E27FC236}">
                <a16:creationId xmlns:a16="http://schemas.microsoft.com/office/drawing/2014/main" xmlns="" id="{12756B83-79D8-4129-B0E2-1AEEEBD6EE3B}"/>
              </a:ext>
            </a:extLst>
          </p:cNvPr>
          <p:cNvPicPr>
            <a:picLocks noChangeAspect="1"/>
          </p:cNvPicPr>
          <p:nvPr/>
        </p:nvPicPr>
        <p:blipFill>
          <a:blip r:embed="rId4"/>
          <a:stretch>
            <a:fillRect/>
          </a:stretch>
        </p:blipFill>
        <p:spPr>
          <a:xfrm>
            <a:off x="1479885" y="19931509"/>
            <a:ext cx="9880284" cy="5515052"/>
          </a:xfrm>
          <a:prstGeom prst="rect">
            <a:avLst/>
          </a:prstGeom>
        </p:spPr>
      </p:pic>
      <p:sp>
        <p:nvSpPr>
          <p:cNvPr id="36" name="Title 16">
            <a:extLst>
              <a:ext uri="{FF2B5EF4-FFF2-40B4-BE49-F238E27FC236}">
                <a16:creationId xmlns:a16="http://schemas.microsoft.com/office/drawing/2014/main" xmlns="" id="{D64648A3-FC14-7A44-BC51-E104F61EFE71}"/>
              </a:ext>
            </a:extLst>
          </p:cNvPr>
          <p:cNvSpPr txBox="1">
            <a:spLocks/>
          </p:cNvSpPr>
          <p:nvPr/>
        </p:nvSpPr>
        <p:spPr bwMode="auto">
          <a:xfrm>
            <a:off x="8701738" y="48549"/>
            <a:ext cx="26663936" cy="61722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76202" tIns="188101" rIns="376202" bIns="188101" numCol="1" anchor="ctr" anchorCtr="0" compatLnSpc="1">
            <a:prstTxWarp prst="textNoShape">
              <a:avLst/>
            </a:prstTxWarp>
          </a:bodyPr>
          <a:lstStyle>
            <a:lvl1pPr algn="ctr" defTabSz="3760788" rtl="0" eaLnBrk="0" fontAlgn="base" hangingPunct="0">
              <a:spcBef>
                <a:spcPct val="0"/>
              </a:spcBef>
              <a:spcAft>
                <a:spcPct val="0"/>
              </a:spcAft>
              <a:defRPr sz="18100" b="0" i="0" u="none" kern="1200">
                <a:solidFill>
                  <a:schemeClr val="tx1"/>
                </a:solidFill>
                <a:latin typeface="+mj-lt"/>
                <a:ea typeface="ＭＳ Ｐゴシック" charset="0"/>
                <a:cs typeface="ＭＳ Ｐゴシック" charset="0"/>
              </a:defRPr>
            </a:lvl1pPr>
            <a:lvl2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2pPr>
            <a:lvl3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3pPr>
            <a:lvl4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4pPr>
            <a:lvl5pPr algn="ctr" defTabSz="3760788" rtl="0" eaLnBrk="0" fontAlgn="base" hangingPunct="0">
              <a:spcBef>
                <a:spcPct val="0"/>
              </a:spcBef>
              <a:spcAft>
                <a:spcPct val="0"/>
              </a:spcAft>
              <a:defRPr sz="18100">
                <a:solidFill>
                  <a:schemeClr val="tx1"/>
                </a:solidFill>
                <a:latin typeface="Calibri" pitchFamily="34" charset="0"/>
                <a:ea typeface="ＭＳ Ｐゴシック" charset="0"/>
                <a:cs typeface="ＭＳ Ｐゴシック" charset="0"/>
              </a:defRPr>
            </a:lvl5pPr>
            <a:lvl6pPr marL="457200" algn="ctr" defTabSz="3760788" rtl="0" fontAlgn="base">
              <a:spcBef>
                <a:spcPct val="0"/>
              </a:spcBef>
              <a:spcAft>
                <a:spcPct val="0"/>
              </a:spcAft>
              <a:defRPr sz="18100">
                <a:solidFill>
                  <a:schemeClr val="tx1"/>
                </a:solidFill>
                <a:latin typeface="Calibri" pitchFamily="34" charset="0"/>
              </a:defRPr>
            </a:lvl6pPr>
            <a:lvl7pPr marL="914400" algn="ctr" defTabSz="3760788" rtl="0" fontAlgn="base">
              <a:spcBef>
                <a:spcPct val="0"/>
              </a:spcBef>
              <a:spcAft>
                <a:spcPct val="0"/>
              </a:spcAft>
              <a:defRPr sz="18100">
                <a:solidFill>
                  <a:schemeClr val="tx1"/>
                </a:solidFill>
                <a:latin typeface="Calibri" pitchFamily="34" charset="0"/>
              </a:defRPr>
            </a:lvl7pPr>
            <a:lvl8pPr marL="1371600" algn="ctr" defTabSz="3760788" rtl="0" fontAlgn="base">
              <a:spcBef>
                <a:spcPct val="0"/>
              </a:spcBef>
              <a:spcAft>
                <a:spcPct val="0"/>
              </a:spcAft>
              <a:defRPr sz="18100">
                <a:solidFill>
                  <a:schemeClr val="tx1"/>
                </a:solidFill>
                <a:latin typeface="Calibri" pitchFamily="34" charset="0"/>
              </a:defRPr>
            </a:lvl8pPr>
            <a:lvl9pPr marL="1828800" algn="ctr" defTabSz="3760788" rtl="0" fontAlgn="base">
              <a:spcBef>
                <a:spcPct val="0"/>
              </a:spcBef>
              <a:spcAft>
                <a:spcPct val="0"/>
              </a:spcAft>
              <a:defRPr sz="18100">
                <a:solidFill>
                  <a:schemeClr val="tx1"/>
                </a:solidFill>
                <a:latin typeface="Calibri" pitchFamily="34" charset="0"/>
              </a:defRPr>
            </a:lvl9pPr>
          </a:lstStyle>
          <a:p>
            <a:r>
              <a:rPr lang="en-US" sz="8800" dirty="0">
                <a:solidFill>
                  <a:srgbClr val="FFFF00"/>
                </a:solidFill>
                <a:ea typeface="ＭＳ Ｐゴシック" charset="-128"/>
              </a:rPr>
              <a:t>Optimizing the Medicine </a:t>
            </a:r>
            <a:r>
              <a:rPr lang="en-US" sz="8800" dirty="0" err="1">
                <a:solidFill>
                  <a:srgbClr val="FFFF00"/>
                </a:solidFill>
                <a:ea typeface="ＭＳ Ｐゴシック" charset="-128"/>
              </a:rPr>
              <a:t>Triagist</a:t>
            </a:r>
            <a:r>
              <a:rPr lang="en-US" sz="8800" dirty="0">
                <a:solidFill>
                  <a:srgbClr val="FFFF00"/>
                </a:solidFill>
                <a:ea typeface="ＭＳ Ｐゴシック" charset="-128"/>
              </a:rPr>
              <a:t> Role</a:t>
            </a:r>
            <a:r>
              <a:rPr lang="en-US" sz="8800" dirty="0">
                <a:solidFill>
                  <a:srgbClr val="FFFF00"/>
                </a:solidFill>
                <a:ea typeface="ＭＳ Ｐゴシック" charset="-128"/>
                <a:cs typeface="Arial"/>
              </a:rPr>
              <a:t> at</a:t>
            </a:r>
          </a:p>
          <a:p>
            <a:r>
              <a:rPr lang="en-US" sz="8800" dirty="0">
                <a:solidFill>
                  <a:srgbClr val="FFFF00"/>
                </a:solidFill>
                <a:ea typeface="ＭＳ Ｐゴシック" charset="-128"/>
                <a:cs typeface="Arial"/>
              </a:rPr>
              <a:t> University of Colorado Hospital</a:t>
            </a:r>
            <a:r>
              <a:rPr lang="en-US" sz="3600" dirty="0">
                <a:solidFill>
                  <a:srgbClr val="CC9900"/>
                </a:solidFill>
                <a:ea typeface="ＭＳ Ｐゴシック" charset="-128"/>
                <a:cs typeface="Arial"/>
              </a:rPr>
              <a:t/>
            </a:r>
            <a:br>
              <a:rPr lang="en-US" sz="3600" dirty="0">
                <a:solidFill>
                  <a:srgbClr val="CC9900"/>
                </a:solidFill>
                <a:ea typeface="ＭＳ Ｐゴシック" charset="-128"/>
                <a:cs typeface="Arial"/>
              </a:rPr>
            </a:br>
            <a:r>
              <a:rPr lang="en-US" sz="3600" dirty="0">
                <a:solidFill>
                  <a:srgbClr val="CC9900"/>
                </a:solidFill>
                <a:ea typeface="ＭＳ Ｐゴシック" charset="-128"/>
                <a:cs typeface="Arial"/>
              </a:rPr>
              <a:t/>
            </a:r>
            <a:br>
              <a:rPr lang="en-US" sz="3600" dirty="0">
                <a:solidFill>
                  <a:srgbClr val="CC9900"/>
                </a:solidFill>
                <a:ea typeface="ＭＳ Ｐゴシック" charset="-128"/>
                <a:cs typeface="Arial"/>
              </a:rPr>
            </a:br>
            <a:r>
              <a:rPr lang="en-US" sz="3600" dirty="0">
                <a:solidFill>
                  <a:srgbClr val="CC9900"/>
                </a:solidFill>
                <a:ea typeface="ＭＳ Ｐゴシック" charset="-128"/>
              </a:rPr>
              <a:t>Sandeep Bala</a:t>
            </a:r>
            <a:r>
              <a:rPr lang="en-US" sz="3600" baseline="30000" dirty="0">
                <a:solidFill>
                  <a:srgbClr val="CC9900"/>
                </a:solidFill>
                <a:ea typeface="ＭＳ Ｐゴシック" charset="-128"/>
              </a:rPr>
              <a:t>1</a:t>
            </a:r>
            <a:r>
              <a:rPr lang="en-US" sz="3600" dirty="0">
                <a:solidFill>
                  <a:srgbClr val="CC9900"/>
                </a:solidFill>
                <a:ea typeface="ＭＳ Ｐゴシック" charset="-128"/>
                <a:cs typeface="Arial"/>
              </a:rPr>
              <a:t>, Mathilde Franklin</a:t>
            </a:r>
            <a:r>
              <a:rPr lang="en-US" sz="3600" baseline="30000" dirty="0">
                <a:solidFill>
                  <a:srgbClr val="CC9900"/>
                </a:solidFill>
                <a:ea typeface="ＭＳ Ｐゴシック" charset="-128"/>
                <a:cs typeface="Arial"/>
              </a:rPr>
              <a:t>2</a:t>
            </a:r>
            <a:r>
              <a:rPr lang="en-US" sz="3600" dirty="0">
                <a:solidFill>
                  <a:srgbClr val="CC9900"/>
                </a:solidFill>
                <a:ea typeface="ＭＳ Ｐゴシック" charset="-128"/>
                <a:cs typeface="Arial"/>
              </a:rPr>
              <a:t>, Sayeed Hasan</a:t>
            </a:r>
            <a:r>
              <a:rPr lang="en-US" sz="3600" baseline="30000" dirty="0">
                <a:solidFill>
                  <a:srgbClr val="CC9900"/>
                </a:solidFill>
                <a:ea typeface="ＭＳ Ｐゴシック" charset="-128"/>
                <a:cs typeface="Arial"/>
              </a:rPr>
              <a:t>3</a:t>
            </a:r>
            <a:r>
              <a:rPr lang="en-US" sz="3600" dirty="0">
                <a:solidFill>
                  <a:srgbClr val="CC9900"/>
                </a:solidFill>
                <a:ea typeface="ＭＳ Ｐゴシック" charset="-128"/>
                <a:cs typeface="Arial"/>
              </a:rPr>
              <a:t>, Emma Pindra</a:t>
            </a:r>
            <a:r>
              <a:rPr lang="en-US" sz="3600" baseline="30000" dirty="0">
                <a:solidFill>
                  <a:srgbClr val="CC9900"/>
                </a:solidFill>
                <a:ea typeface="ＭＳ Ｐゴシック" charset="-128"/>
                <a:cs typeface="Arial"/>
              </a:rPr>
              <a:t>2</a:t>
            </a:r>
            <a:r>
              <a:rPr lang="en-US" sz="3600" dirty="0">
                <a:solidFill>
                  <a:srgbClr val="CC9900"/>
                </a:solidFill>
                <a:ea typeface="ＭＳ Ｐゴシック" charset="-128"/>
                <a:cs typeface="Arial"/>
              </a:rPr>
              <a:t>, Anushka Sindkar</a:t>
            </a:r>
            <a:r>
              <a:rPr lang="en-US" sz="3600" baseline="30000" dirty="0">
                <a:solidFill>
                  <a:srgbClr val="CC9900"/>
                </a:solidFill>
                <a:ea typeface="ＭＳ Ｐゴシック" charset="-128"/>
                <a:cs typeface="Arial"/>
              </a:rPr>
              <a:t>4</a:t>
            </a:r>
            <a:r>
              <a:rPr lang="en-US" sz="3600" dirty="0">
                <a:solidFill>
                  <a:srgbClr val="CC9900"/>
                </a:solidFill>
                <a:ea typeface="ＭＳ Ｐゴシック" charset="-128"/>
                <a:cs typeface="Arial"/>
              </a:rPr>
              <a:t>, Molly Thayer</a:t>
            </a:r>
            <a:r>
              <a:rPr lang="en-US" sz="3600" baseline="30000" dirty="0">
                <a:solidFill>
                  <a:srgbClr val="CC9900"/>
                </a:solidFill>
                <a:ea typeface="ＭＳ Ｐゴシック" charset="-128"/>
                <a:cs typeface="Arial"/>
              </a:rPr>
              <a:t>5</a:t>
            </a:r>
            <a:r>
              <a:rPr lang="en-US" sz="3600" dirty="0">
                <a:solidFill>
                  <a:srgbClr val="CC9900"/>
                </a:solidFill>
                <a:ea typeface="ＭＳ Ｐゴシック" charset="-128"/>
                <a:cs typeface="Arial"/>
              </a:rPr>
              <a:t>, </a:t>
            </a:r>
            <a:br>
              <a:rPr lang="en-US" sz="3600" dirty="0">
                <a:solidFill>
                  <a:srgbClr val="CC9900"/>
                </a:solidFill>
                <a:ea typeface="ＭＳ Ｐゴシック" charset="-128"/>
                <a:cs typeface="Arial"/>
              </a:rPr>
            </a:br>
            <a:r>
              <a:rPr lang="en-US" sz="3600" dirty="0">
                <a:solidFill>
                  <a:srgbClr val="CC9900"/>
                </a:solidFill>
                <a:ea typeface="ＭＳ Ｐゴシック" charset="-128"/>
                <a:cs typeface="Arial"/>
              </a:rPr>
              <a:t>Neel Vahil</a:t>
            </a:r>
            <a:r>
              <a:rPr lang="en-US" sz="3600" baseline="30000" dirty="0">
                <a:solidFill>
                  <a:srgbClr val="CC9900"/>
                </a:solidFill>
                <a:ea typeface="ＭＳ Ｐゴシック" charset="-128"/>
                <a:cs typeface="Arial"/>
              </a:rPr>
              <a:t>6</a:t>
            </a:r>
            <a:r>
              <a:rPr lang="en-US" sz="3600" dirty="0">
                <a:solidFill>
                  <a:srgbClr val="CC9900"/>
                </a:solidFill>
                <a:ea typeface="ＭＳ Ｐゴシック" charset="-128"/>
                <a:cs typeface="Arial"/>
              </a:rPr>
              <a:t>, Tyler </a:t>
            </a:r>
            <a:r>
              <a:rPr lang="en-US" sz="3600" dirty="0" err="1">
                <a:solidFill>
                  <a:srgbClr val="CC9900"/>
                </a:solidFill>
                <a:ea typeface="ＭＳ Ｐゴシック" charset="-128"/>
                <a:cs typeface="Arial"/>
              </a:rPr>
              <a:t>Anstett</a:t>
            </a:r>
            <a:r>
              <a:rPr lang="en-US" sz="3600" dirty="0">
                <a:solidFill>
                  <a:srgbClr val="CC9900"/>
                </a:solidFill>
                <a:ea typeface="ＭＳ Ｐゴシック" charset="-128"/>
                <a:cs typeface="Arial"/>
              </a:rPr>
              <a:t> DO</a:t>
            </a:r>
            <a:r>
              <a:rPr lang="en-US" sz="3600" baseline="30000" dirty="0">
                <a:solidFill>
                  <a:srgbClr val="CC9900"/>
                </a:solidFill>
                <a:ea typeface="ＭＳ Ｐゴシック" charset="-128"/>
                <a:cs typeface="Arial"/>
              </a:rPr>
              <a:t>5</a:t>
            </a:r>
            <a:r>
              <a:rPr lang="en-US" sz="3600" dirty="0">
                <a:solidFill>
                  <a:srgbClr val="CC9900"/>
                </a:solidFill>
                <a:ea typeface="ＭＳ Ｐゴシック" charset="-128"/>
                <a:cs typeface="Arial"/>
              </a:rPr>
              <a:t>, Manny Diaz MD</a:t>
            </a:r>
            <a:r>
              <a:rPr lang="en-US" sz="3600" baseline="30000" dirty="0">
                <a:solidFill>
                  <a:srgbClr val="CC9900"/>
                </a:solidFill>
                <a:ea typeface="ＭＳ Ｐゴシック" charset="-128"/>
                <a:cs typeface="Arial"/>
              </a:rPr>
              <a:t>5</a:t>
            </a:r>
            <a:r>
              <a:rPr lang="en-US" sz="3600" dirty="0">
                <a:solidFill>
                  <a:srgbClr val="CC9900"/>
                </a:solidFill>
                <a:ea typeface="ＭＳ Ｐゴシック" charset="-128"/>
                <a:cs typeface="Arial"/>
              </a:rPr>
              <a:t>, Emily Gottenborg</a:t>
            </a:r>
            <a:r>
              <a:rPr lang="en-US" sz="3600" baseline="30000" dirty="0">
                <a:solidFill>
                  <a:srgbClr val="CC9900"/>
                </a:solidFill>
                <a:ea typeface="ＭＳ Ｐゴシック" charset="-128"/>
                <a:cs typeface="Arial"/>
              </a:rPr>
              <a:t>5</a:t>
            </a:r>
            <a:br>
              <a:rPr lang="en-US" sz="3600" baseline="30000" dirty="0">
                <a:solidFill>
                  <a:srgbClr val="CC9900"/>
                </a:solidFill>
                <a:ea typeface="ＭＳ Ｐゴシック" charset="-128"/>
                <a:cs typeface="Arial"/>
              </a:rPr>
            </a:br>
            <a:r>
              <a:rPr lang="en-US" sz="2400" baseline="30000" dirty="0">
                <a:solidFill>
                  <a:srgbClr val="CC9900"/>
                </a:solidFill>
                <a:ea typeface="ＭＳ Ｐゴシック" charset="-128"/>
                <a:cs typeface="Arial"/>
              </a:rPr>
              <a:t>1</a:t>
            </a:r>
            <a:r>
              <a:rPr lang="en-US" sz="2400" dirty="0">
                <a:solidFill>
                  <a:srgbClr val="CC9900"/>
                </a:solidFill>
                <a:ea typeface="ＭＳ Ｐゴシック" charset="-128"/>
                <a:cs typeface="Arial"/>
              </a:rPr>
              <a:t>University of Central Florida College of Medicine, </a:t>
            </a:r>
            <a:r>
              <a:rPr lang="en-US" sz="2400" baseline="30000" dirty="0">
                <a:solidFill>
                  <a:srgbClr val="CC9900"/>
                </a:solidFill>
                <a:ea typeface="ＭＳ Ｐゴシック" charset="-128"/>
                <a:cs typeface="Arial"/>
              </a:rPr>
              <a:t>2</a:t>
            </a:r>
            <a:r>
              <a:rPr lang="en-US" sz="2400" dirty="0">
                <a:solidFill>
                  <a:srgbClr val="CC9900"/>
                </a:solidFill>
                <a:ea typeface="ＭＳ Ｐゴシック" charset="-128"/>
                <a:cs typeface="Arial"/>
              </a:rPr>
              <a:t>Eastern Virginia Medical School, </a:t>
            </a:r>
            <a:r>
              <a:rPr lang="en-US" sz="2400" baseline="30000" dirty="0">
                <a:solidFill>
                  <a:srgbClr val="CC9900"/>
                </a:solidFill>
                <a:ea typeface="ＭＳ Ｐゴシック" charset="-128"/>
                <a:cs typeface="Arial"/>
              </a:rPr>
              <a:t>3</a:t>
            </a:r>
            <a:r>
              <a:rPr lang="en-US" sz="2400" dirty="0">
                <a:solidFill>
                  <a:srgbClr val="CC9900"/>
                </a:solidFill>
                <a:ea typeface="ＭＳ Ｐゴシック" charset="-128"/>
                <a:cs typeface="Arial"/>
              </a:rPr>
              <a:t>Medical College of Georgia, </a:t>
            </a:r>
            <a:r>
              <a:rPr lang="en-US" sz="2400" baseline="30000" dirty="0">
                <a:solidFill>
                  <a:srgbClr val="CC9900"/>
                </a:solidFill>
                <a:ea typeface="ＭＳ Ｐゴシック" charset="-128"/>
                <a:cs typeface="Arial"/>
              </a:rPr>
              <a:t>4</a:t>
            </a:r>
            <a:r>
              <a:rPr lang="en-US" sz="2400" dirty="0">
                <a:solidFill>
                  <a:srgbClr val="CC9900"/>
                </a:solidFill>
                <a:ea typeface="ＭＳ Ｐゴシック" charset="-128"/>
                <a:cs typeface="Arial"/>
              </a:rPr>
              <a:t>Rutgers New Jersey Medical School, </a:t>
            </a:r>
          </a:p>
          <a:p>
            <a:r>
              <a:rPr lang="en-US" sz="2400" baseline="30000" dirty="0">
                <a:solidFill>
                  <a:srgbClr val="CC9900"/>
                </a:solidFill>
                <a:ea typeface="ＭＳ Ｐゴシック" charset="-128"/>
                <a:cs typeface="Arial"/>
              </a:rPr>
              <a:t>5</a:t>
            </a:r>
            <a:r>
              <a:rPr lang="en-US" sz="2400" dirty="0">
                <a:solidFill>
                  <a:srgbClr val="CC9900"/>
                </a:solidFill>
                <a:ea typeface="ＭＳ Ｐゴシック" charset="-128"/>
                <a:cs typeface="Arial"/>
              </a:rPr>
              <a:t>University of Colorado School of Medicine, </a:t>
            </a:r>
            <a:r>
              <a:rPr lang="en-US" sz="2400" baseline="30000" dirty="0">
                <a:solidFill>
                  <a:srgbClr val="CC9900"/>
                </a:solidFill>
                <a:ea typeface="ＭＳ Ｐゴシック" charset="-128"/>
                <a:cs typeface="Arial"/>
              </a:rPr>
              <a:t>6</a:t>
            </a:r>
            <a:r>
              <a:rPr lang="en-US" sz="2400" dirty="0">
                <a:solidFill>
                  <a:srgbClr val="CC9900"/>
                </a:solidFill>
                <a:ea typeface="ＭＳ Ｐゴシック" charset="-128"/>
                <a:cs typeface="Arial"/>
              </a:rPr>
              <a:t>New York Medical College</a:t>
            </a:r>
            <a:endParaRPr lang="en-US" sz="3600" dirty="0">
              <a:solidFill>
                <a:srgbClr val="CC9900"/>
              </a:solidFill>
              <a:ea typeface="ＭＳ Ｐゴシック" charset="-128"/>
              <a:cs typeface="Arial"/>
            </a:endParaRPr>
          </a:p>
        </p:txBody>
      </p:sp>
      <p:pic>
        <p:nvPicPr>
          <p:cNvPr id="37" name="Picture 631" descr="colorado_fall2">
            <a:extLst>
              <a:ext uri="{FF2B5EF4-FFF2-40B4-BE49-F238E27FC236}">
                <a16:creationId xmlns:a16="http://schemas.microsoft.com/office/drawing/2014/main" xmlns="" id="{314D1800-6B2B-024D-A527-A5D20D8E1D7E}"/>
              </a:ext>
            </a:extLst>
          </p:cNvPr>
          <p:cNvPicPr>
            <a:picLocks noChangeAspect="1" noChangeArrowheads="1"/>
          </p:cNvPicPr>
          <p:nvPr/>
        </p:nvPicPr>
        <p:blipFill>
          <a:blip r:embed="rId5" cstate="print"/>
          <a:srcRect/>
          <a:stretch>
            <a:fillRect/>
          </a:stretch>
        </p:blipFill>
        <p:spPr bwMode="auto">
          <a:xfrm>
            <a:off x="0" y="-53789"/>
            <a:ext cx="11229975" cy="6292737"/>
          </a:xfrm>
          <a:prstGeom prst="rect">
            <a:avLst/>
          </a:prstGeom>
          <a:noFill/>
          <a:ln w="9525">
            <a:noFill/>
            <a:miter lim="800000"/>
            <a:headEnd/>
            <a:tailEnd/>
          </a:ln>
        </p:spPr>
      </p:pic>
      <p:pic>
        <p:nvPicPr>
          <p:cNvPr id="38" name="Picture 37">
            <a:extLst>
              <a:ext uri="{FF2B5EF4-FFF2-40B4-BE49-F238E27FC236}">
                <a16:creationId xmlns:a16="http://schemas.microsoft.com/office/drawing/2014/main" xmlns="" id="{EC4CB0E7-B43E-CF42-AB3E-B82C49F83D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41818" y="1593447"/>
            <a:ext cx="12327097" cy="1717564"/>
          </a:xfrm>
          <a:prstGeom prst="rect">
            <a:avLst/>
          </a:prstGeom>
        </p:spPr>
      </p:pic>
      <p:sp>
        <p:nvSpPr>
          <p:cNvPr id="39" name="Round Single Corner Rectangle 38">
            <a:extLst>
              <a:ext uri="{FF2B5EF4-FFF2-40B4-BE49-F238E27FC236}">
                <a16:creationId xmlns:a16="http://schemas.microsoft.com/office/drawing/2014/main" xmlns="" id="{49D15F52-28A4-654F-8F8D-AEE3302ECDAF}"/>
              </a:ext>
            </a:extLst>
          </p:cNvPr>
          <p:cNvSpPr/>
          <p:nvPr/>
        </p:nvSpPr>
        <p:spPr bwMode="auto">
          <a:xfrm>
            <a:off x="1745718" y="31356594"/>
            <a:ext cx="40399764" cy="1200329"/>
          </a:xfrm>
          <a:prstGeom prst="round1Rect">
            <a:avLst/>
          </a:prstGeom>
          <a:solidFill>
            <a:srgbClr val="CC9900"/>
          </a:solidFill>
          <a:ln w="31750" cap="flat" cmpd="dbl"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857250" indent="-857250" defTabSz="5118100">
              <a:buFont typeface="Wingdings" pitchFamily="2" charset="2"/>
              <a:buChar char="q"/>
            </a:pPr>
            <a:r>
              <a:rPr lang="en-US" sz="7200" dirty="0"/>
              <a:t>We can improve hospital flow and reduce waste through the Triage role within Hospital Medicine</a:t>
            </a:r>
            <a:endParaRPr kumimoji="0" lang="en-US" sz="7200" b="0" i="0" u="none" strike="noStrike" cap="none" normalizeH="0" baseline="0" dirty="0">
              <a:ln>
                <a:noFill/>
              </a:ln>
              <a:solidFill>
                <a:schemeClr val="tx1"/>
              </a:solidFill>
              <a:effectLst/>
              <a:latin typeface="Arial" charset="0"/>
            </a:endParaRPr>
          </a:p>
        </p:txBody>
      </p:sp>
      <p:sp>
        <p:nvSpPr>
          <p:cNvPr id="40" name="TextBox 39">
            <a:extLst>
              <a:ext uri="{FF2B5EF4-FFF2-40B4-BE49-F238E27FC236}">
                <a16:creationId xmlns:a16="http://schemas.microsoft.com/office/drawing/2014/main" xmlns="" id="{9DE5101F-7EBA-9C43-9166-1C16347C57C8}"/>
              </a:ext>
            </a:extLst>
          </p:cNvPr>
          <p:cNvSpPr txBox="1"/>
          <p:nvPr/>
        </p:nvSpPr>
        <p:spPr>
          <a:xfrm>
            <a:off x="1847318" y="31273518"/>
            <a:ext cx="2224323" cy="1200329"/>
          </a:xfrm>
          <a:prstGeom prst="rect">
            <a:avLst/>
          </a:prstGeom>
          <a:noFill/>
        </p:spPr>
        <p:txBody>
          <a:bodyPr wrap="square" rtlCol="0">
            <a:spAutoFit/>
          </a:bodyPr>
          <a:lstStyle/>
          <a:p>
            <a:pPr marL="1143000" indent="-1143000">
              <a:buFont typeface="Wingdings" pitchFamily="2" charset="2"/>
              <a:buChar char="ü"/>
            </a:pPr>
            <a:r>
              <a:rPr lang="en-US" sz="7200" dirty="0"/>
              <a:t> </a:t>
            </a:r>
          </a:p>
        </p:txBody>
      </p:sp>
      <p:sp>
        <p:nvSpPr>
          <p:cNvPr id="43" name="TextBox 42">
            <a:extLst>
              <a:ext uri="{FF2B5EF4-FFF2-40B4-BE49-F238E27FC236}">
                <a16:creationId xmlns:a16="http://schemas.microsoft.com/office/drawing/2014/main" xmlns="" id="{CAA54528-DB67-EA43-8915-329145694E9E}"/>
              </a:ext>
            </a:extLst>
          </p:cNvPr>
          <p:cNvSpPr txBox="1"/>
          <p:nvPr/>
        </p:nvSpPr>
        <p:spPr>
          <a:xfrm>
            <a:off x="31571901" y="27608147"/>
            <a:ext cx="11170007" cy="1815882"/>
          </a:xfrm>
          <a:prstGeom prst="rect">
            <a:avLst/>
          </a:prstGeom>
          <a:noFill/>
        </p:spPr>
        <p:txBody>
          <a:bodyPr wrap="square" rtlCol="0">
            <a:spAutoFit/>
          </a:bodyPr>
          <a:lstStyle/>
          <a:p>
            <a:pPr marL="514350" indent="-514350">
              <a:buFontTx/>
              <a:buAutoNum type="arabicPeriod"/>
            </a:pPr>
            <a:r>
              <a:rPr lang="en-US" sz="2800" dirty="0"/>
              <a:t>Howell E, </a:t>
            </a:r>
            <a:r>
              <a:rPr lang="en-US" sz="2800" dirty="0" err="1"/>
              <a:t>Bessman</a:t>
            </a:r>
            <a:r>
              <a:rPr lang="en-US" sz="2800" dirty="0"/>
              <a:t> E, Kravet S, </a:t>
            </a:r>
            <a:r>
              <a:rPr lang="en-US" sz="2800" dirty="0" err="1"/>
              <a:t>Kolodner</a:t>
            </a:r>
            <a:r>
              <a:rPr lang="en-US" sz="2800" dirty="0"/>
              <a:t> K, Marshall R, Wright S. Active bed management by hospitalists and emergency department throughput. </a:t>
            </a:r>
            <a:r>
              <a:rPr lang="en-US" sz="2800" i="1" dirty="0"/>
              <a:t>Ann Intern Med. </a:t>
            </a:r>
            <a:r>
              <a:rPr lang="en-US" sz="2800" dirty="0"/>
              <a:t>2008;149(11):804-811.</a:t>
            </a:r>
          </a:p>
          <a:p>
            <a:pPr marL="514350" indent="-514350">
              <a:buAutoNum type="arabicPeriod"/>
            </a:pPr>
            <a:endParaRPr lang="en-US" sz="2800" dirty="0"/>
          </a:p>
        </p:txBody>
      </p:sp>
      <p:sp>
        <p:nvSpPr>
          <p:cNvPr id="62" name="Text Box 49">
            <a:extLst>
              <a:ext uri="{FF2B5EF4-FFF2-40B4-BE49-F238E27FC236}">
                <a16:creationId xmlns:a16="http://schemas.microsoft.com/office/drawing/2014/main" xmlns="" id="{6FEB9CF2-A812-AF42-B4AF-1AE73E04CAE2}"/>
              </a:ext>
            </a:extLst>
          </p:cNvPr>
          <p:cNvSpPr txBox="1">
            <a:spLocks noChangeArrowheads="1"/>
          </p:cNvSpPr>
          <p:nvPr/>
        </p:nvSpPr>
        <p:spPr bwMode="auto">
          <a:xfrm>
            <a:off x="13410844" y="9653266"/>
            <a:ext cx="17119600" cy="799899"/>
          </a:xfrm>
          <a:prstGeom prst="rect">
            <a:avLst/>
          </a:prstGeom>
          <a:solidFill>
            <a:srgbClr val="000000"/>
          </a:solidFill>
          <a:ln>
            <a:no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Methods</a:t>
            </a:r>
          </a:p>
        </p:txBody>
      </p:sp>
      <p:sp>
        <p:nvSpPr>
          <p:cNvPr id="63" name="TextBox 2">
            <a:extLst>
              <a:ext uri="{FF2B5EF4-FFF2-40B4-BE49-F238E27FC236}">
                <a16:creationId xmlns:a16="http://schemas.microsoft.com/office/drawing/2014/main" xmlns="" id="{4084DD1A-629E-8D4C-8863-110E193A3DF1}"/>
              </a:ext>
            </a:extLst>
          </p:cNvPr>
          <p:cNvSpPr txBox="1">
            <a:spLocks noChangeArrowheads="1"/>
          </p:cNvSpPr>
          <p:nvPr/>
        </p:nvSpPr>
        <p:spPr bwMode="auto">
          <a:xfrm>
            <a:off x="13312963" y="10711347"/>
            <a:ext cx="17778683"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7400">
                <a:solidFill>
                  <a:schemeClr val="tx1"/>
                </a:solidFill>
                <a:latin typeface="Arial" charset="0"/>
                <a:ea typeface="ＭＳ Ｐゴシック" pitchFamily="34" charset="-128"/>
              </a:defRPr>
            </a:lvl1pPr>
            <a:lvl2pPr marL="2393950" indent="-514350" eaLnBrk="0" hangingPunct="0">
              <a:defRPr sz="7400">
                <a:solidFill>
                  <a:schemeClr val="tx1"/>
                </a:solidFill>
                <a:latin typeface="Arial" charset="0"/>
                <a:ea typeface="ＭＳ Ｐゴシック" pitchFamily="34" charset="-128"/>
              </a:defRPr>
            </a:lvl2pPr>
            <a:lvl3pPr marL="1143000" indent="-228600" eaLnBrk="0" hangingPunct="0">
              <a:defRPr sz="7400">
                <a:solidFill>
                  <a:schemeClr val="tx1"/>
                </a:solidFill>
                <a:latin typeface="Arial" charset="0"/>
                <a:ea typeface="ＭＳ Ｐゴシック" pitchFamily="34" charset="-128"/>
              </a:defRPr>
            </a:lvl3pPr>
            <a:lvl4pPr marL="1600200" indent="-228600" eaLnBrk="0" hangingPunct="0">
              <a:defRPr sz="7400">
                <a:solidFill>
                  <a:schemeClr val="tx1"/>
                </a:solidFill>
                <a:latin typeface="Arial" charset="0"/>
                <a:ea typeface="ＭＳ Ｐゴシック" pitchFamily="34" charset="-128"/>
              </a:defRPr>
            </a:lvl4pPr>
            <a:lvl5pPr marL="2057400" indent="-228600" eaLnBrk="0" hangingPunct="0">
              <a:defRPr sz="7400">
                <a:solidFill>
                  <a:schemeClr val="tx1"/>
                </a:solidFill>
                <a:latin typeface="Arial" charset="0"/>
                <a:ea typeface="ＭＳ Ｐゴシック" pitchFamily="34" charset="-128"/>
              </a:defRPr>
            </a:lvl5pPr>
            <a:lvl6pPr marL="25146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3760788" eaLnBrk="0" fontAlgn="base" hangingPunct="0">
              <a:spcBef>
                <a:spcPct val="0"/>
              </a:spcBef>
              <a:spcAft>
                <a:spcPct val="0"/>
              </a:spcAft>
              <a:defRPr sz="7400">
                <a:solidFill>
                  <a:schemeClr val="tx1"/>
                </a:solidFill>
                <a:latin typeface="Arial" charset="0"/>
                <a:ea typeface="ＭＳ Ｐゴシック" pitchFamily="34" charset="-128"/>
              </a:defRPr>
            </a:lvl9pPr>
          </a:lstStyle>
          <a:p>
            <a:pPr marL="457200" lvl="0" indent="-342900">
              <a:spcBef>
                <a:spcPts val="0"/>
              </a:spcBef>
              <a:spcAft>
                <a:spcPts val="0"/>
              </a:spcAft>
              <a:buSzPts val="1800"/>
              <a:buFont typeface="Georgia"/>
              <a:buChar char="●"/>
            </a:pPr>
            <a:r>
              <a:rPr lang="en-US" sz="2800" dirty="0">
                <a:ea typeface="Georgia"/>
                <a:cs typeface="Georgia"/>
                <a:sym typeface="Georgia"/>
              </a:rPr>
              <a:t>Conducted interviews with key stakeholders ranging from </a:t>
            </a:r>
            <a:r>
              <a:rPr lang="en-US" sz="2800" dirty="0" err="1">
                <a:ea typeface="Georgia"/>
                <a:cs typeface="Georgia"/>
                <a:sym typeface="Georgia"/>
              </a:rPr>
              <a:t>Docline</a:t>
            </a:r>
            <a:r>
              <a:rPr lang="en-US" sz="2800" dirty="0">
                <a:ea typeface="Georgia"/>
                <a:cs typeface="Georgia"/>
                <a:sym typeface="Georgia"/>
              </a:rPr>
              <a:t>, Emergency Department providers, Department of Hospital Medicine providers and the Advanced Practice Providers who have both performed the role of the </a:t>
            </a:r>
            <a:r>
              <a:rPr lang="en-US" sz="2800" dirty="0" err="1">
                <a:ea typeface="Georgia"/>
                <a:cs typeface="Georgia"/>
                <a:sym typeface="Georgia"/>
              </a:rPr>
              <a:t>Triagist</a:t>
            </a:r>
            <a:r>
              <a:rPr lang="en-US" sz="2800" dirty="0">
                <a:ea typeface="Georgia"/>
                <a:cs typeface="Georgia"/>
                <a:sym typeface="Georgia"/>
              </a:rPr>
              <a:t> as is or will be taking it over in the near future.</a:t>
            </a:r>
          </a:p>
          <a:p>
            <a:pPr lvl="0">
              <a:spcBef>
                <a:spcPts val="0"/>
              </a:spcBef>
              <a:spcAft>
                <a:spcPts val="0"/>
              </a:spcAft>
            </a:pPr>
            <a:endParaRPr lang="en-US" sz="1400" dirty="0">
              <a:ea typeface="Georgia"/>
              <a:cs typeface="Georgia"/>
              <a:sym typeface="Georgia"/>
            </a:endParaRPr>
          </a:p>
          <a:p>
            <a:pPr marL="457200" lvl="0" indent="-342900">
              <a:spcBef>
                <a:spcPts val="0"/>
              </a:spcBef>
              <a:spcAft>
                <a:spcPts val="0"/>
              </a:spcAft>
              <a:buSzPts val="1800"/>
              <a:buFont typeface="Georgia"/>
              <a:buChar char="●"/>
            </a:pPr>
            <a:r>
              <a:rPr lang="en-US" sz="2800" dirty="0">
                <a:ea typeface="Georgia"/>
                <a:cs typeface="Georgia"/>
                <a:sym typeface="Georgia"/>
              </a:rPr>
              <a:t>Conducted focus groups with former and future “</a:t>
            </a:r>
            <a:r>
              <a:rPr lang="en-US" sz="2800" dirty="0" err="1">
                <a:ea typeface="Georgia"/>
                <a:cs typeface="Georgia"/>
                <a:sym typeface="Georgia"/>
              </a:rPr>
              <a:t>Triagists</a:t>
            </a:r>
            <a:r>
              <a:rPr lang="en-US" sz="2800" dirty="0">
                <a:ea typeface="Georgia"/>
                <a:cs typeface="Georgia"/>
                <a:sym typeface="Georgia"/>
              </a:rPr>
              <a:t>” and observed the </a:t>
            </a:r>
            <a:r>
              <a:rPr lang="en-US" sz="2800" dirty="0" err="1">
                <a:ea typeface="Georgia"/>
                <a:cs typeface="Georgia"/>
                <a:sym typeface="Georgia"/>
              </a:rPr>
              <a:t>Triagist</a:t>
            </a:r>
            <a:r>
              <a:rPr lang="en-US" sz="2800" dirty="0">
                <a:ea typeface="Georgia"/>
                <a:cs typeface="Georgia"/>
                <a:sym typeface="Georgia"/>
              </a:rPr>
              <a:t> role.</a:t>
            </a:r>
          </a:p>
          <a:p>
            <a:pPr lvl="0">
              <a:spcBef>
                <a:spcPts val="0"/>
              </a:spcBef>
              <a:spcAft>
                <a:spcPts val="0"/>
              </a:spcAft>
            </a:pPr>
            <a:endParaRPr lang="en-US" sz="1400" dirty="0">
              <a:ea typeface="Georgia"/>
              <a:cs typeface="Georgia"/>
              <a:sym typeface="Georgia"/>
            </a:endParaRPr>
          </a:p>
          <a:p>
            <a:pPr marL="457200" lvl="0" indent="-342900">
              <a:spcBef>
                <a:spcPts val="0"/>
              </a:spcBef>
              <a:spcAft>
                <a:spcPts val="0"/>
              </a:spcAft>
              <a:buSzPts val="1800"/>
              <a:buFont typeface="Georgia"/>
              <a:buChar char="●"/>
            </a:pPr>
            <a:r>
              <a:rPr lang="en-US" sz="2800" dirty="0">
                <a:ea typeface="Georgia"/>
                <a:cs typeface="Georgia"/>
                <a:sym typeface="Georgia"/>
              </a:rPr>
              <a:t>Created a detailed process map of the steps and functions to appropriately admit patients to a hospital medicine service. </a:t>
            </a:r>
          </a:p>
          <a:p>
            <a:pPr marL="457200" lvl="0">
              <a:spcBef>
                <a:spcPts val="0"/>
              </a:spcBef>
              <a:spcAft>
                <a:spcPts val="0"/>
              </a:spcAft>
            </a:pPr>
            <a:endParaRPr lang="en-US" sz="1200" dirty="0">
              <a:ea typeface="Georgia"/>
              <a:cs typeface="Georgia"/>
              <a:sym typeface="Georgia"/>
            </a:endParaRPr>
          </a:p>
          <a:p>
            <a:pPr marL="457200" lvl="0" indent="-342900">
              <a:spcBef>
                <a:spcPts val="0"/>
              </a:spcBef>
              <a:spcAft>
                <a:spcPts val="0"/>
              </a:spcAft>
              <a:buSzPts val="1800"/>
              <a:buFont typeface="Georgia"/>
              <a:buChar char="●"/>
            </a:pPr>
            <a:r>
              <a:rPr lang="en-US" sz="2800" dirty="0">
                <a:ea typeface="Georgia"/>
                <a:cs typeface="Georgia"/>
                <a:sym typeface="Georgia"/>
              </a:rPr>
              <a:t>Implemented rapid, iterative PDSA cycles</a:t>
            </a:r>
            <a:endParaRPr lang="en-US" sz="2800" dirty="0">
              <a:solidFill>
                <a:srgbClr val="FF0000"/>
              </a:solidFill>
              <a:cs typeface="Arial" charset="0"/>
            </a:endParaRPr>
          </a:p>
        </p:txBody>
      </p:sp>
      <p:sp>
        <p:nvSpPr>
          <p:cNvPr id="64" name="Text Box 49">
            <a:extLst>
              <a:ext uri="{FF2B5EF4-FFF2-40B4-BE49-F238E27FC236}">
                <a16:creationId xmlns:a16="http://schemas.microsoft.com/office/drawing/2014/main" xmlns="" id="{1B55FC87-E7C4-234B-8856-2E93A19FA4F1}"/>
              </a:ext>
            </a:extLst>
          </p:cNvPr>
          <p:cNvSpPr txBox="1">
            <a:spLocks noChangeArrowheads="1"/>
          </p:cNvSpPr>
          <p:nvPr/>
        </p:nvSpPr>
        <p:spPr bwMode="auto">
          <a:xfrm>
            <a:off x="31743324" y="26542699"/>
            <a:ext cx="11269124" cy="799899"/>
          </a:xfrm>
          <a:prstGeom prst="rect">
            <a:avLst/>
          </a:prstGeom>
          <a:solidFill>
            <a:schemeClr val="tx1"/>
          </a:solidFill>
          <a:ln>
            <a:solidFill>
              <a:schemeClr val="tx1"/>
            </a:solid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Calibri" panose="020F0502020204030204" pitchFamily="34" charset="0"/>
                <a:cs typeface="Calibri" panose="020F0502020204030204" pitchFamily="34" charset="0"/>
              </a:rPr>
              <a:t>References</a:t>
            </a:r>
          </a:p>
        </p:txBody>
      </p:sp>
      <p:graphicFrame>
        <p:nvGraphicFramePr>
          <p:cNvPr id="65" name="Table 64">
            <a:extLst>
              <a:ext uri="{FF2B5EF4-FFF2-40B4-BE49-F238E27FC236}">
                <a16:creationId xmlns:a16="http://schemas.microsoft.com/office/drawing/2014/main" xmlns="" id="{92E1C02F-2DB0-5648-9475-152A236C42FA}"/>
              </a:ext>
            </a:extLst>
          </p:cNvPr>
          <p:cNvGraphicFramePr>
            <a:graphicFrameLocks noGrp="1"/>
          </p:cNvGraphicFramePr>
          <p:nvPr>
            <p:extLst>
              <p:ext uri="{D42A27DB-BD31-4B8C-83A1-F6EECF244321}">
                <p14:modId xmlns:p14="http://schemas.microsoft.com/office/powerpoint/2010/main" val="300129844"/>
              </p:ext>
            </p:extLst>
          </p:nvPr>
        </p:nvGraphicFramePr>
        <p:xfrm>
          <a:off x="13400690" y="14922646"/>
          <a:ext cx="17082674" cy="14610330"/>
        </p:xfrm>
        <a:graphic>
          <a:graphicData uri="http://schemas.openxmlformats.org/drawingml/2006/table">
            <a:tbl>
              <a:tblPr firstRow="1" bandRow="1">
                <a:tableStyleId>{7E9639D4-E3E2-4D34-9284-5A2195B3D0D7}</a:tableStyleId>
              </a:tblPr>
              <a:tblGrid>
                <a:gridCol w="17082674">
                  <a:extLst>
                    <a:ext uri="{9D8B030D-6E8A-4147-A177-3AD203B41FA5}">
                      <a16:colId xmlns:a16="http://schemas.microsoft.com/office/drawing/2014/main" xmlns="" val="20000"/>
                    </a:ext>
                  </a:extLst>
                </a:gridCol>
              </a:tblGrid>
              <a:tr h="449166">
                <a:tc>
                  <a:txBody>
                    <a:bodyPr/>
                    <a:lstStyle/>
                    <a:p>
                      <a:pPr algn="ctr"/>
                      <a:r>
                        <a:rPr lang="en-US" sz="2800" dirty="0"/>
                        <a:t>Interventions (PDSA cycles)</a:t>
                      </a:r>
                      <a:endParaRPr lang="en-US" sz="2800" dirty="0">
                        <a:solidFill>
                          <a:schemeClr val="tx1"/>
                        </a:solidFill>
                      </a:endParaRPr>
                    </a:p>
                  </a:txBody>
                  <a:tcPr marL="87564" marR="87564" marT="43782" marB="43782"/>
                </a:tc>
                <a:extLst>
                  <a:ext uri="{0D108BD9-81ED-4DB2-BD59-A6C34878D82A}">
                    <a16:rowId xmlns:a16="http://schemas.microsoft.com/office/drawing/2014/main" xmlns="" val="10000"/>
                  </a:ext>
                </a:extLst>
              </a:tr>
              <a:tr h="4673951">
                <a:tc>
                  <a:txBody>
                    <a:bodyPr/>
                    <a:lstStyle/>
                    <a:p>
                      <a:pPr marL="571500" lvl="0">
                        <a:buSzPts val="1800"/>
                      </a:pPr>
                      <a:endParaRPr lang="en-US" sz="2800" b="0" dirty="0">
                        <a:latin typeface="Arial" panose="020B0604020202020204" pitchFamily="34" charset="0"/>
                        <a:cs typeface="Arial" panose="020B0604020202020204" pitchFamily="34" charset="0"/>
                        <a:sym typeface="Georgia"/>
                      </a:endParaRPr>
                    </a:p>
                    <a:p>
                      <a:pPr marL="571500" lvl="0">
                        <a:buSzPts val="1800"/>
                      </a:pPr>
                      <a:r>
                        <a:rPr lang="en-US" sz="2800" b="1" dirty="0">
                          <a:latin typeface="Arial" panose="020B0604020202020204" pitchFamily="34" charset="0"/>
                          <a:cs typeface="Arial" panose="020B0604020202020204" pitchFamily="34" charset="0"/>
                          <a:sym typeface="Georgia"/>
                        </a:rPr>
                        <a:t>PDSA</a:t>
                      </a:r>
                      <a:r>
                        <a:rPr lang="en-US" sz="2800" b="1" baseline="0" dirty="0">
                          <a:latin typeface="Arial" panose="020B0604020202020204" pitchFamily="34" charset="0"/>
                          <a:cs typeface="Arial" panose="020B0604020202020204" pitchFamily="34" charset="0"/>
                          <a:sym typeface="Georgia"/>
                        </a:rPr>
                        <a:t> 1: </a:t>
                      </a:r>
                      <a:r>
                        <a:rPr lang="en" sz="2800" dirty="0">
                          <a:latin typeface="Arial" panose="020B0604020202020204" pitchFamily="34" charset="0"/>
                          <a:cs typeface="Arial" panose="020B0604020202020204" pitchFamily="34" charset="0"/>
                          <a:sym typeface="Georgia"/>
                        </a:rPr>
                        <a:t>Transfer GI post procedure calls and Service to Service Transfers from </a:t>
                      </a:r>
                      <a:r>
                        <a:rPr lang="en-US" sz="2800" dirty="0">
                          <a:latin typeface="Arial" panose="020B0604020202020204" pitchFamily="34" charset="0"/>
                          <a:cs typeface="Arial" panose="020B0604020202020204" pitchFamily="34" charset="0"/>
                          <a:sym typeface="Georgia"/>
                        </a:rPr>
                        <a:t>intermediaries (</a:t>
                      </a:r>
                      <a:r>
                        <a:rPr lang="en" sz="2800" dirty="0">
                          <a:latin typeface="Arial" panose="020B0604020202020204" pitchFamily="34" charset="0"/>
                          <a:cs typeface="Arial" panose="020B0604020202020204" pitchFamily="34" charset="0"/>
                          <a:sym typeface="Georgia"/>
                        </a:rPr>
                        <a:t>HMS1 and Consult 2</a:t>
                      </a:r>
                      <a:r>
                        <a:rPr lang="en-US" sz="2800" dirty="0">
                          <a:latin typeface="Arial" panose="020B0604020202020204" pitchFamily="34" charset="0"/>
                          <a:cs typeface="Arial" panose="020B0604020202020204" pitchFamily="34" charset="0"/>
                          <a:sym typeface="Georgia"/>
                        </a:rPr>
                        <a:t>) directly</a:t>
                      </a:r>
                      <a:r>
                        <a:rPr lang="en" sz="2800" dirty="0">
                          <a:latin typeface="Arial" panose="020B0604020202020204" pitchFamily="34" charset="0"/>
                          <a:cs typeface="Arial" panose="020B0604020202020204" pitchFamily="34" charset="0"/>
                          <a:sym typeface="Georgia"/>
                        </a:rPr>
                        <a:t> to </a:t>
                      </a:r>
                      <a:r>
                        <a:rPr lang="en-US" sz="2800" dirty="0">
                          <a:latin typeface="Arial" panose="020B0604020202020204" pitchFamily="34" charset="0"/>
                          <a:cs typeface="Arial" panose="020B0604020202020204" pitchFamily="34" charset="0"/>
                          <a:sym typeface="Georgia"/>
                        </a:rPr>
                        <a:t>the </a:t>
                      </a:r>
                      <a:r>
                        <a:rPr lang="en" sz="2800" dirty="0">
                          <a:latin typeface="Arial" panose="020B0604020202020204" pitchFamily="34" charset="0"/>
                          <a:cs typeface="Arial" panose="020B0604020202020204" pitchFamily="34" charset="0"/>
                          <a:sym typeface="Georgia"/>
                        </a:rPr>
                        <a:t>Triage provider</a:t>
                      </a:r>
                    </a:p>
                    <a:p>
                      <a:pPr marL="571500" lvl="0">
                        <a:buSzPts val="1800"/>
                      </a:pPr>
                      <a:endParaRPr lang="en-US" sz="2800" dirty="0">
                        <a:latin typeface="Arial" panose="020B0604020202020204" pitchFamily="34" charset="0"/>
                        <a:cs typeface="Arial" panose="020B0604020202020204" pitchFamily="34" charset="0"/>
                        <a:sym typeface="Georgia"/>
                      </a:endParaRPr>
                    </a:p>
                    <a:p>
                      <a:pPr marL="571500" lvl="0" rtl="0">
                        <a:spcBef>
                          <a:spcPts val="0"/>
                        </a:spcBef>
                        <a:spcAft>
                          <a:spcPts val="0"/>
                        </a:spcAft>
                        <a:buSzPts val="1800"/>
                      </a:pPr>
                      <a:endParaRPr lang="en-US" sz="2800" dirty="0">
                        <a:latin typeface="Arial" panose="020B0604020202020204" pitchFamily="34" charset="0"/>
                        <a:cs typeface="Arial" panose="020B0604020202020204" pitchFamily="34" charset="0"/>
                        <a:sym typeface="Georgia"/>
                      </a:endParaRPr>
                    </a:p>
                    <a:p>
                      <a:pPr marL="571500" lvl="0" rtl="0">
                        <a:spcBef>
                          <a:spcPts val="0"/>
                        </a:spcBef>
                        <a:spcAft>
                          <a:spcPts val="0"/>
                        </a:spcAft>
                        <a:buSzPts val="1800"/>
                      </a:pPr>
                      <a:endParaRPr lang="en-US" sz="2800" dirty="0">
                        <a:latin typeface="Arial" panose="020B0604020202020204" pitchFamily="34" charset="0"/>
                        <a:cs typeface="Arial" panose="020B0604020202020204" pitchFamily="34" charset="0"/>
                        <a:sym typeface="Georgia"/>
                      </a:endParaRPr>
                    </a:p>
                    <a:p>
                      <a:endParaRPr lang="en-US" sz="2800" baseline="0" dirty="0">
                        <a:latin typeface="Arial" panose="020B0604020202020204" pitchFamily="34" charset="0"/>
                        <a:cs typeface="Arial" panose="020B0604020202020204" pitchFamily="34" charset="0"/>
                      </a:endParaRPr>
                    </a:p>
                    <a:p>
                      <a:endParaRPr lang="en-US" sz="2800" baseline="0" dirty="0">
                        <a:latin typeface="Arial" panose="020B0604020202020204" pitchFamily="34" charset="0"/>
                        <a:cs typeface="Arial" panose="020B0604020202020204" pitchFamily="34" charset="0"/>
                      </a:endParaRPr>
                    </a:p>
                    <a:p>
                      <a:endParaRPr lang="en-US" sz="2800" baseline="0" dirty="0">
                        <a:latin typeface="Arial" panose="020B0604020202020204" pitchFamily="34" charset="0"/>
                        <a:cs typeface="Arial" panose="020B0604020202020204" pitchFamily="34" charset="0"/>
                      </a:endParaRPr>
                    </a:p>
                    <a:p>
                      <a:endParaRPr lang="en-US" sz="2800" baseline="0" dirty="0">
                        <a:latin typeface="Arial" panose="020B0604020202020204" pitchFamily="34" charset="0"/>
                        <a:cs typeface="Arial" panose="020B0604020202020204" pitchFamily="34" charset="0"/>
                      </a:endParaRPr>
                    </a:p>
                    <a:p>
                      <a:pPr algn="ctr"/>
                      <a:r>
                        <a:rPr lang="en-US" sz="2000" baseline="0" dirty="0">
                          <a:latin typeface="Arial" panose="020B0604020202020204" pitchFamily="34" charset="0"/>
                          <a:cs typeface="Arial" panose="020B0604020202020204" pitchFamily="34" charset="0"/>
                        </a:rPr>
                        <a:t>Fig. 2 Pre/Post PDSA1 process maps of GI and Outside Service admission to DHM</a:t>
                      </a:r>
                      <a:endParaRPr lang="en-US" sz="2800" baseline="0" dirty="0">
                        <a:solidFill>
                          <a:schemeClr val="tx1"/>
                        </a:solidFill>
                        <a:latin typeface="Arial" panose="020B0604020202020204" pitchFamily="34" charset="0"/>
                        <a:cs typeface="Arial" panose="020B0604020202020204" pitchFamily="34" charset="0"/>
                      </a:endParaRPr>
                    </a:p>
                  </a:txBody>
                  <a:tcPr marL="87564" marR="87564" marT="43782" marB="43782"/>
                </a:tc>
                <a:extLst>
                  <a:ext uri="{0D108BD9-81ED-4DB2-BD59-A6C34878D82A}">
                    <a16:rowId xmlns:a16="http://schemas.microsoft.com/office/drawing/2014/main" xmlns="" val="10001"/>
                  </a:ext>
                </a:extLst>
              </a:tr>
              <a:tr h="2991991">
                <a:tc>
                  <a:txBody>
                    <a:bodyPr/>
                    <a:lstStyle/>
                    <a:p>
                      <a:pPr marL="571500" lvl="0" rtl="0">
                        <a:spcBef>
                          <a:spcPts val="0"/>
                        </a:spcBef>
                        <a:spcAft>
                          <a:spcPts val="0"/>
                        </a:spcAft>
                        <a:buSzPts val="1800"/>
                      </a:pPr>
                      <a:r>
                        <a:rPr lang="en-US" sz="2800" b="1" dirty="0">
                          <a:latin typeface="Arial" panose="020B0604020202020204" pitchFamily="34" charset="0"/>
                          <a:cs typeface="Arial" panose="020B0604020202020204" pitchFamily="34" charset="0"/>
                          <a:sym typeface="Georgia"/>
                        </a:rPr>
                        <a:t>PDSA 2:</a:t>
                      </a:r>
                      <a:r>
                        <a:rPr lang="en-US" sz="2800" dirty="0">
                          <a:latin typeface="Arial" panose="020B0604020202020204" pitchFamily="34" charset="0"/>
                          <a:cs typeface="Arial" panose="020B0604020202020204" pitchFamily="34" charset="0"/>
                          <a:sym typeface="Georgia"/>
                        </a:rPr>
                        <a:t> </a:t>
                      </a:r>
                      <a:r>
                        <a:rPr lang="en" sz="2800" dirty="0">
                          <a:latin typeface="Arial" panose="020B0604020202020204" pitchFamily="34" charset="0"/>
                          <a:cs typeface="Arial" panose="020B0604020202020204" pitchFamily="34" charset="0"/>
                          <a:sym typeface="Georgia"/>
                        </a:rPr>
                        <a:t>The </a:t>
                      </a:r>
                      <a:r>
                        <a:rPr lang="en" sz="2800" dirty="0" err="1">
                          <a:latin typeface="Arial" panose="020B0604020202020204" pitchFamily="34" charset="0"/>
                          <a:cs typeface="Arial" panose="020B0604020202020204" pitchFamily="34" charset="0"/>
                          <a:sym typeface="Georgia"/>
                        </a:rPr>
                        <a:t>Triagist</a:t>
                      </a:r>
                      <a:r>
                        <a:rPr lang="en" sz="2800" dirty="0">
                          <a:latin typeface="Arial" panose="020B0604020202020204" pitchFamily="34" charset="0"/>
                          <a:cs typeface="Arial" panose="020B0604020202020204" pitchFamily="34" charset="0"/>
                          <a:sym typeface="Georgia"/>
                        </a:rPr>
                        <a:t> conducts a chart review on every </a:t>
                      </a:r>
                    </a:p>
                    <a:p>
                      <a:pPr marL="571500" lvl="0" rtl="0">
                        <a:spcBef>
                          <a:spcPts val="0"/>
                        </a:spcBef>
                        <a:spcAft>
                          <a:spcPts val="0"/>
                        </a:spcAft>
                        <a:buSzPts val="1800"/>
                      </a:pPr>
                      <a:r>
                        <a:rPr lang="en" sz="2800" dirty="0">
                          <a:latin typeface="Arial" panose="020B0604020202020204" pitchFamily="34" charset="0"/>
                          <a:cs typeface="Arial" panose="020B0604020202020204" pitchFamily="34" charset="0"/>
                          <a:sym typeface="Georgia"/>
                        </a:rPr>
                        <a:t>patient before making team assignment</a:t>
                      </a:r>
                      <a:r>
                        <a:rPr lang="en-US" sz="2800" dirty="0">
                          <a:latin typeface="Arial" panose="020B0604020202020204" pitchFamily="34" charset="0"/>
                          <a:cs typeface="Arial" panose="020B0604020202020204" pitchFamily="34" charset="0"/>
                          <a:sym typeface="Georgia"/>
                        </a:rPr>
                        <a:t> to determine if it </a:t>
                      </a:r>
                    </a:p>
                    <a:p>
                      <a:pPr marL="571500" lvl="0" rtl="0">
                        <a:spcBef>
                          <a:spcPts val="0"/>
                        </a:spcBef>
                        <a:spcAft>
                          <a:spcPts val="0"/>
                        </a:spcAft>
                        <a:buSzPts val="1800"/>
                      </a:pPr>
                      <a:r>
                        <a:rPr lang="en-US" sz="2800" dirty="0">
                          <a:latin typeface="Arial" panose="020B0604020202020204" pitchFamily="34" charset="0"/>
                          <a:cs typeface="Arial" panose="020B0604020202020204" pitchFamily="34" charset="0"/>
                          <a:sym typeface="Georgia"/>
                        </a:rPr>
                        <a:t>is an appropriate transfer. Specifically looking for:</a:t>
                      </a:r>
                    </a:p>
                    <a:p>
                      <a:pPr marL="2795412" lvl="1" indent="-342900" rtl="0">
                        <a:spcBef>
                          <a:spcPts val="0"/>
                        </a:spcBef>
                        <a:spcAft>
                          <a:spcPts val="0"/>
                        </a:spcAft>
                        <a:buSzPts val="1800"/>
                        <a:buFont typeface="Arial" charset="0"/>
                        <a:buChar char="•"/>
                      </a:pPr>
                      <a:r>
                        <a:rPr lang="en-US" sz="2800" dirty="0">
                          <a:effectLst/>
                          <a:latin typeface="Arial" panose="020B0604020202020204" pitchFamily="34" charset="0"/>
                          <a:cs typeface="Arial" panose="020B0604020202020204" pitchFamily="34" charset="0"/>
                        </a:rPr>
                        <a:t>Family Medicine (FM) </a:t>
                      </a:r>
                    </a:p>
                    <a:p>
                      <a:pPr marL="2795412" lvl="1" indent="-342900" rtl="0">
                        <a:spcBef>
                          <a:spcPts val="0"/>
                        </a:spcBef>
                        <a:spcAft>
                          <a:spcPts val="0"/>
                        </a:spcAft>
                        <a:buSzPts val="1800"/>
                        <a:buFont typeface="Arial" charset="0"/>
                        <a:buChar char="•"/>
                      </a:pPr>
                      <a:r>
                        <a:rPr lang="en-US" sz="2800" dirty="0">
                          <a:effectLst/>
                          <a:latin typeface="Arial" panose="020B0604020202020204" pitchFamily="34" charset="0"/>
                          <a:cs typeface="Arial" panose="020B0604020202020204" pitchFamily="34" charset="0"/>
                        </a:rPr>
                        <a:t>Readmission</a:t>
                      </a:r>
                    </a:p>
                    <a:p>
                      <a:pPr marL="2795412" lvl="1" indent="-342900" rtl="0">
                        <a:spcBef>
                          <a:spcPts val="0"/>
                        </a:spcBef>
                        <a:spcAft>
                          <a:spcPts val="0"/>
                        </a:spcAft>
                        <a:buSzPts val="1800"/>
                        <a:buFont typeface="Arial" charset="0"/>
                        <a:buChar char="•"/>
                      </a:pPr>
                      <a:r>
                        <a:rPr lang="en-US" sz="2800" dirty="0">
                          <a:effectLst/>
                          <a:latin typeface="Arial" panose="020B0604020202020204" pitchFamily="34" charset="0"/>
                          <a:cs typeface="Arial" panose="020B0604020202020204" pitchFamily="34" charset="0"/>
                        </a:rPr>
                        <a:t>Floor appropriate/Medicine appropriate</a:t>
                      </a:r>
                      <a:endParaRPr lang="en-US" sz="2800" dirty="0">
                        <a:effectLst/>
                        <a:latin typeface="Arial" panose="020B0604020202020204" pitchFamily="34" charset="0"/>
                        <a:cs typeface="Arial" panose="020B0604020202020204" pitchFamily="34" charset="0"/>
                        <a:sym typeface="Georgia"/>
                      </a:endParaRPr>
                    </a:p>
                    <a:p>
                      <a:pPr marL="2795412" lvl="1" indent="-342900" rtl="0">
                        <a:spcBef>
                          <a:spcPts val="0"/>
                        </a:spcBef>
                        <a:spcAft>
                          <a:spcPts val="0"/>
                        </a:spcAft>
                        <a:buSzPts val="1800"/>
                        <a:buFont typeface="Arial" charset="0"/>
                        <a:buChar char="•"/>
                      </a:pPr>
                      <a:endParaRPr lang="en-US" sz="2800" dirty="0">
                        <a:effectLst/>
                        <a:latin typeface="Arial" panose="020B0604020202020204" pitchFamily="34" charset="0"/>
                        <a:cs typeface="Arial" panose="020B0604020202020204" pitchFamily="34" charset="0"/>
                        <a:sym typeface="Georgia"/>
                      </a:endParaRPr>
                    </a:p>
                    <a:p>
                      <a:pPr marL="2795412" lvl="1" indent="-342900" rtl="0">
                        <a:spcBef>
                          <a:spcPts val="0"/>
                        </a:spcBef>
                        <a:spcAft>
                          <a:spcPts val="0"/>
                        </a:spcAft>
                        <a:buSzPts val="1800"/>
                        <a:buFont typeface="Arial" charset="0"/>
                        <a:buChar char="•"/>
                      </a:pPr>
                      <a:endParaRPr lang="en-US" sz="2800" dirty="0">
                        <a:effectLst/>
                        <a:latin typeface="Arial" panose="020B0604020202020204" pitchFamily="34" charset="0"/>
                        <a:cs typeface="Arial" panose="020B0604020202020204" pitchFamily="34" charset="0"/>
                        <a:sym typeface="Georgia"/>
                      </a:endParaRPr>
                    </a:p>
                    <a:p>
                      <a:pPr marL="2795412" lvl="1" indent="-342900" rtl="0">
                        <a:spcBef>
                          <a:spcPts val="0"/>
                        </a:spcBef>
                        <a:spcAft>
                          <a:spcPts val="0"/>
                        </a:spcAft>
                        <a:buSzPts val="1800"/>
                        <a:buFont typeface="Arial" charset="0"/>
                        <a:buChar char="•"/>
                      </a:pPr>
                      <a:endParaRPr lang="en-US" sz="2800" dirty="0">
                        <a:effectLst/>
                        <a:latin typeface="Arial" panose="020B0604020202020204" pitchFamily="34" charset="0"/>
                        <a:cs typeface="Arial" panose="020B0604020202020204" pitchFamily="34" charset="0"/>
                        <a:sym typeface="Georgia"/>
                      </a:endParaRPr>
                    </a:p>
                  </a:txBody>
                  <a:tcPr marL="87564" marR="87564" marT="43782" marB="43782"/>
                </a:tc>
                <a:extLst>
                  <a:ext uri="{0D108BD9-81ED-4DB2-BD59-A6C34878D82A}">
                    <a16:rowId xmlns:a16="http://schemas.microsoft.com/office/drawing/2014/main" xmlns="" val="10002"/>
                  </a:ext>
                </a:extLst>
              </a:tr>
              <a:tr h="5494051">
                <a:tc>
                  <a:txBody>
                    <a:bodyPr/>
                    <a:lstStyle/>
                    <a:p>
                      <a:pPr marL="571500" lvl="0" rtl="0">
                        <a:spcBef>
                          <a:spcPts val="0"/>
                        </a:spcBef>
                        <a:spcAft>
                          <a:spcPts val="0"/>
                        </a:spcAft>
                        <a:buSzPts val="1800"/>
                      </a:pPr>
                      <a:r>
                        <a:rPr lang="en-US" sz="2800" b="1" dirty="0">
                          <a:latin typeface="Arial" panose="020B0604020202020204" pitchFamily="34" charset="0"/>
                          <a:cs typeface="Arial" panose="020B0604020202020204" pitchFamily="34" charset="0"/>
                          <a:sym typeface="Georgia"/>
                        </a:rPr>
                        <a:t>PDSA 3:</a:t>
                      </a:r>
                      <a:r>
                        <a:rPr lang="en-US" sz="2800" dirty="0">
                          <a:latin typeface="Arial" panose="020B0604020202020204" pitchFamily="34" charset="0"/>
                          <a:cs typeface="Arial" panose="020B0604020202020204" pitchFamily="34" charset="0"/>
                          <a:sym typeface="Georgia"/>
                        </a:rPr>
                        <a:t> </a:t>
                      </a:r>
                      <a:r>
                        <a:rPr lang="en" sz="2800" dirty="0">
                          <a:latin typeface="Arial" panose="020B0604020202020204" pitchFamily="34" charset="0"/>
                          <a:cs typeface="Arial" panose="020B0604020202020204" pitchFamily="34" charset="0"/>
                          <a:sym typeface="Georgia"/>
                        </a:rPr>
                        <a:t>Closed loop </a:t>
                      </a:r>
                      <a:r>
                        <a:rPr lang="en" sz="2800" dirty="0" err="1">
                          <a:latin typeface="Arial" panose="020B0604020202020204" pitchFamily="34" charset="0"/>
                          <a:cs typeface="Arial" panose="020B0604020202020204" pitchFamily="34" charset="0"/>
                          <a:sym typeface="Georgia"/>
                        </a:rPr>
                        <a:t>signout</a:t>
                      </a:r>
                      <a:r>
                        <a:rPr lang="en" sz="2800" dirty="0">
                          <a:latin typeface="Arial" panose="020B0604020202020204" pitchFamily="34" charset="0"/>
                          <a:cs typeface="Arial" panose="020B0604020202020204" pitchFamily="34" charset="0"/>
                          <a:sym typeface="Georgia"/>
                        </a:rPr>
                        <a:t> between admitting ED provider and</a:t>
                      </a:r>
                      <a:r>
                        <a:rPr lang="en-US" sz="2800" baseline="0" dirty="0">
                          <a:latin typeface="Arial" panose="020B0604020202020204" pitchFamily="34" charset="0"/>
                          <a:cs typeface="Arial" panose="020B0604020202020204" pitchFamily="34" charset="0"/>
                          <a:sym typeface="Georgia"/>
                        </a:rPr>
                        <a:t> T</a:t>
                      </a:r>
                      <a:r>
                        <a:rPr lang="en" sz="2800" dirty="0" err="1">
                          <a:latin typeface="Arial" panose="020B0604020202020204" pitchFamily="34" charset="0"/>
                          <a:cs typeface="Arial" panose="020B0604020202020204" pitchFamily="34" charset="0"/>
                          <a:sym typeface="Georgia"/>
                        </a:rPr>
                        <a:t>riagist</a:t>
                      </a:r>
                      <a:r>
                        <a:rPr lang="en" sz="2800" dirty="0">
                          <a:latin typeface="Arial" panose="020B0604020202020204" pitchFamily="34" charset="0"/>
                          <a:cs typeface="Arial" panose="020B0604020202020204" pitchFamily="34" charset="0"/>
                          <a:sym typeface="Georgia"/>
                        </a:rPr>
                        <a:t> before team assignment </a:t>
                      </a:r>
                      <a:endParaRPr lang="en-US" sz="2800" dirty="0">
                        <a:latin typeface="Arial" panose="020B0604020202020204" pitchFamily="34" charset="0"/>
                        <a:cs typeface="Arial" panose="020B0604020202020204" pitchFamily="34" charset="0"/>
                        <a:sym typeface="Georgia"/>
                      </a:endParaRPr>
                    </a:p>
                    <a:p>
                      <a:pPr marL="914400" lvl="0" indent="-342900" rtl="0">
                        <a:spcBef>
                          <a:spcPts val="0"/>
                        </a:spcBef>
                        <a:spcAft>
                          <a:spcPts val="0"/>
                        </a:spcAft>
                        <a:buSzPts val="1800"/>
                        <a:buFont typeface="Arial" charset="0"/>
                        <a:buChar char="•"/>
                      </a:pPr>
                      <a:r>
                        <a:rPr lang="en-US" sz="2800" dirty="0">
                          <a:latin typeface="Arial" panose="020B0604020202020204" pitchFamily="34" charset="0"/>
                          <a:cs typeface="Arial" panose="020B0604020202020204" pitchFamily="34" charset="0"/>
                          <a:sym typeface="Georgia"/>
                        </a:rPr>
                        <a:t>80%</a:t>
                      </a:r>
                      <a:r>
                        <a:rPr lang="en-US" sz="2800" baseline="0" dirty="0">
                          <a:latin typeface="Arial" panose="020B0604020202020204" pitchFamily="34" charset="0"/>
                          <a:cs typeface="Arial" panose="020B0604020202020204" pitchFamily="34" charset="0"/>
                          <a:sym typeface="Georgia"/>
                        </a:rPr>
                        <a:t> of patients are admitted to the medicine service from the ED and requires the greatest number of steps</a:t>
                      </a:r>
                    </a:p>
                    <a:p>
                      <a:pPr marL="914400" lvl="0" indent="-342900" rtl="0">
                        <a:spcBef>
                          <a:spcPts val="0"/>
                        </a:spcBef>
                        <a:spcAft>
                          <a:spcPts val="0"/>
                        </a:spcAft>
                        <a:buSzPts val="1800"/>
                        <a:buFont typeface="Arial" charset="0"/>
                        <a:buChar char="•"/>
                      </a:pPr>
                      <a:r>
                        <a:rPr lang="en-US" sz="2800" baseline="0" dirty="0">
                          <a:latin typeface="Arial" panose="020B0604020202020204" pitchFamily="34" charset="0"/>
                          <a:cs typeface="Arial" panose="020B0604020202020204" pitchFamily="34" charset="0"/>
                          <a:sym typeface="Georgia"/>
                        </a:rPr>
                        <a:t>The </a:t>
                      </a:r>
                      <a:r>
                        <a:rPr lang="en-US" sz="2800" baseline="0" dirty="0" err="1">
                          <a:latin typeface="Arial" panose="020B0604020202020204" pitchFamily="34" charset="0"/>
                          <a:cs typeface="Arial" panose="020B0604020202020204" pitchFamily="34" charset="0"/>
                          <a:sym typeface="Georgia"/>
                        </a:rPr>
                        <a:t>Triagist</a:t>
                      </a:r>
                      <a:r>
                        <a:rPr lang="en-US" sz="2800" baseline="0" dirty="0">
                          <a:latin typeface="Arial" panose="020B0604020202020204" pitchFamily="34" charset="0"/>
                          <a:cs typeface="Arial" panose="020B0604020202020204" pitchFamily="34" charset="0"/>
                          <a:sym typeface="Georgia"/>
                        </a:rPr>
                        <a:t> was asked to chart review every patient upon admission request and confer directly with the ED to come to a shared decision on how the patient should be directed</a:t>
                      </a:r>
                    </a:p>
                    <a:p>
                      <a:pPr marL="914400" lvl="0" indent="-342900" rtl="0">
                        <a:spcBef>
                          <a:spcPts val="0"/>
                        </a:spcBef>
                        <a:spcAft>
                          <a:spcPts val="0"/>
                        </a:spcAft>
                        <a:buSzPts val="1800"/>
                        <a:buFont typeface="Arial" charset="0"/>
                        <a:buChar char="•"/>
                      </a:pPr>
                      <a:endParaRPr lang="en-US" sz="2800" baseline="0" dirty="0">
                        <a:latin typeface="Arial" panose="020B0604020202020204" pitchFamily="34" charset="0"/>
                        <a:cs typeface="Arial" panose="020B0604020202020204" pitchFamily="34" charset="0"/>
                        <a:sym typeface="Georgia"/>
                      </a:endParaRPr>
                    </a:p>
                    <a:p>
                      <a:pPr marL="914400" lvl="0" indent="-342900" rtl="0">
                        <a:spcBef>
                          <a:spcPts val="0"/>
                        </a:spcBef>
                        <a:spcAft>
                          <a:spcPts val="0"/>
                        </a:spcAft>
                        <a:buSzPts val="1800"/>
                        <a:buFont typeface="Arial" charset="0"/>
                        <a:buChar char="•"/>
                      </a:pPr>
                      <a:endParaRPr lang="en-US" sz="2800" baseline="0" dirty="0">
                        <a:latin typeface="Arial" panose="020B0604020202020204" pitchFamily="34" charset="0"/>
                        <a:cs typeface="Arial" panose="020B0604020202020204" pitchFamily="34" charset="0"/>
                        <a:sym typeface="Georgia"/>
                      </a:endParaRPr>
                    </a:p>
                    <a:p>
                      <a:pPr algn="ctr"/>
                      <a:endParaRPr lang="en-US" sz="2800" dirty="0">
                        <a:latin typeface="Arial" panose="020B0604020202020204" pitchFamily="34" charset="0"/>
                        <a:cs typeface="Arial" panose="020B0604020202020204" pitchFamily="34" charset="0"/>
                      </a:endParaRPr>
                    </a:p>
                    <a:p>
                      <a:pPr algn="ctr"/>
                      <a:endParaRPr lang="en-US" sz="2800" dirty="0">
                        <a:latin typeface="Arial" panose="020B0604020202020204" pitchFamily="34" charset="0"/>
                        <a:cs typeface="Arial" panose="020B0604020202020204" pitchFamily="34" charset="0"/>
                      </a:endParaRPr>
                    </a:p>
                    <a:p>
                      <a:pPr algn="ctr"/>
                      <a:endParaRPr lang="en-US" sz="2800" dirty="0">
                        <a:latin typeface="Arial" panose="020B0604020202020204" pitchFamily="34" charset="0"/>
                        <a:cs typeface="Arial" panose="020B0604020202020204" pitchFamily="34" charset="0"/>
                      </a:endParaRPr>
                    </a:p>
                    <a:p>
                      <a:pPr algn="ctr"/>
                      <a:r>
                        <a:rPr lang="en-US" sz="2000" dirty="0">
                          <a:latin typeface="Arial" panose="020B0604020202020204" pitchFamily="34" charset="0"/>
                          <a:cs typeface="Arial" panose="020B0604020202020204" pitchFamily="34" charset="0"/>
                        </a:rPr>
                        <a:t>Fig. 4 Pre/Post PDSA3 process maps. Left: example of current state where blue arrows indicate initial communication and orange arrows depict next steps and potential downstream communications. Right: Direct </a:t>
                      </a:r>
                      <a:r>
                        <a:rPr lang="en-US" sz="2000" dirty="0" err="1">
                          <a:latin typeface="Arial" panose="020B0604020202020204" pitchFamily="34" charset="0"/>
                          <a:cs typeface="Arial" panose="020B0604020202020204" pitchFamily="34" charset="0"/>
                        </a:rPr>
                        <a:t>Triagist</a:t>
                      </a:r>
                      <a:r>
                        <a:rPr lang="en-US" sz="2000" dirty="0">
                          <a:latin typeface="Arial" panose="020B0604020202020204" pitchFamily="34" charset="0"/>
                          <a:cs typeface="Arial" panose="020B0604020202020204" pitchFamily="34" charset="0"/>
                        </a:rPr>
                        <a:t> to ED provider communication with closed loop handoff before transfer to destination DHM team.</a:t>
                      </a:r>
                      <a:endParaRPr lang="en-US" sz="2000" dirty="0">
                        <a:solidFill>
                          <a:schemeClr val="tx1"/>
                        </a:solidFill>
                        <a:latin typeface="Arial" panose="020B0604020202020204" pitchFamily="34" charset="0"/>
                        <a:cs typeface="Arial" panose="020B0604020202020204" pitchFamily="34" charset="0"/>
                      </a:endParaRPr>
                    </a:p>
                  </a:txBody>
                  <a:tcPr marL="87564" marR="87564" marT="43782" marB="43782"/>
                </a:tc>
                <a:extLst>
                  <a:ext uri="{0D108BD9-81ED-4DB2-BD59-A6C34878D82A}">
                    <a16:rowId xmlns:a16="http://schemas.microsoft.com/office/drawing/2014/main" xmlns="" val="10003"/>
                  </a:ext>
                </a:extLst>
              </a:tr>
            </a:tbl>
          </a:graphicData>
        </a:graphic>
      </p:graphicFrame>
      <p:sp>
        <p:nvSpPr>
          <p:cNvPr id="2065" name="Text Box 49"/>
          <p:cNvSpPr txBox="1">
            <a:spLocks noChangeArrowheads="1"/>
          </p:cNvSpPr>
          <p:nvPr/>
        </p:nvSpPr>
        <p:spPr bwMode="auto">
          <a:xfrm>
            <a:off x="13394679" y="14883032"/>
            <a:ext cx="17135765" cy="799899"/>
          </a:xfrm>
          <a:prstGeom prst="rect">
            <a:avLst/>
          </a:prstGeom>
          <a:solidFill>
            <a:srgbClr val="000000"/>
          </a:solidFill>
          <a:ln>
            <a:noFill/>
          </a:ln>
          <a:extLst/>
        </p:spPr>
        <p:txBody>
          <a:bodyPr wrap="square">
            <a:spAutoFit/>
          </a:bodyPr>
          <a:lstStyle>
            <a:lvl1pPr defTabSz="4703763" eaLnBrk="0" hangingPunct="0">
              <a:defRPr sz="7400">
                <a:solidFill>
                  <a:schemeClr val="tx1"/>
                </a:solidFill>
                <a:latin typeface="Arial" charset="0"/>
                <a:ea typeface="ＭＳ Ｐゴシック" pitchFamily="34" charset="-128"/>
              </a:defRPr>
            </a:lvl1pPr>
            <a:lvl2pPr marL="742950" indent="-285750" defTabSz="4703763" eaLnBrk="0" hangingPunct="0">
              <a:defRPr sz="7400">
                <a:solidFill>
                  <a:schemeClr val="tx1"/>
                </a:solidFill>
                <a:latin typeface="Arial" charset="0"/>
                <a:ea typeface="ＭＳ Ｐゴシック" pitchFamily="34" charset="-128"/>
              </a:defRPr>
            </a:lvl2pPr>
            <a:lvl3pPr marL="1143000" indent="-228600" defTabSz="4703763" eaLnBrk="0" hangingPunct="0">
              <a:defRPr sz="7400">
                <a:solidFill>
                  <a:schemeClr val="tx1"/>
                </a:solidFill>
                <a:latin typeface="Arial" charset="0"/>
                <a:ea typeface="ＭＳ Ｐゴシック" pitchFamily="34" charset="-128"/>
              </a:defRPr>
            </a:lvl3pPr>
            <a:lvl4pPr marL="1600200" indent="-228600" defTabSz="4703763" eaLnBrk="0" hangingPunct="0">
              <a:defRPr sz="7400">
                <a:solidFill>
                  <a:schemeClr val="tx1"/>
                </a:solidFill>
                <a:latin typeface="Arial" charset="0"/>
                <a:ea typeface="ＭＳ Ｐゴシック" pitchFamily="34" charset="-128"/>
              </a:defRPr>
            </a:lvl4pPr>
            <a:lvl5pPr marL="2057400" indent="-228600" defTabSz="4703763" eaLnBrk="0" hangingPunct="0">
              <a:defRPr sz="7400">
                <a:solidFill>
                  <a:schemeClr val="tx1"/>
                </a:solidFill>
                <a:latin typeface="Arial" charset="0"/>
                <a:ea typeface="ＭＳ Ｐゴシック" pitchFamily="34" charset="-128"/>
              </a:defRPr>
            </a:lvl5pPr>
            <a:lvl6pPr marL="25146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6pPr>
            <a:lvl7pPr marL="29718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7pPr>
            <a:lvl8pPr marL="34290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8pPr>
            <a:lvl9pPr marL="3886200" indent="-228600" defTabSz="4703763" eaLnBrk="0" fontAlgn="base" hangingPunct="0">
              <a:spcBef>
                <a:spcPct val="0"/>
              </a:spcBef>
              <a:spcAft>
                <a:spcPct val="0"/>
              </a:spcAft>
              <a:defRPr sz="7400">
                <a:solidFill>
                  <a:schemeClr val="tx1"/>
                </a:solidFill>
                <a:latin typeface="Arial" charset="0"/>
                <a:ea typeface="ＭＳ Ｐゴシック" pitchFamily="34" charset="-128"/>
              </a:defRPr>
            </a:lvl9pPr>
          </a:lstStyle>
          <a:p>
            <a:pPr algn="ctr" eaLnBrk="1" hangingPunct="1">
              <a:lnSpc>
                <a:spcPct val="110000"/>
              </a:lnSpc>
            </a:pPr>
            <a:r>
              <a:rPr lang="en-US" sz="4400" dirty="0">
                <a:solidFill>
                  <a:schemeClr val="bg1"/>
                </a:solidFill>
                <a:latin typeface="+mj-lt"/>
              </a:rPr>
              <a:t>Interventions (PDSA cycles)</a:t>
            </a:r>
          </a:p>
        </p:txBody>
      </p:sp>
      <p:sp>
        <p:nvSpPr>
          <p:cNvPr id="73" name="Arrow: Right 88">
            <a:extLst>
              <a:ext uri="{FF2B5EF4-FFF2-40B4-BE49-F238E27FC236}">
                <a16:creationId xmlns:a16="http://schemas.microsoft.com/office/drawing/2014/main" xmlns="" id="{40265533-F7A1-4540-B801-63162E1BD371}"/>
              </a:ext>
            </a:extLst>
          </p:cNvPr>
          <p:cNvSpPr/>
          <p:nvPr/>
        </p:nvSpPr>
        <p:spPr>
          <a:xfrm>
            <a:off x="21426080" y="17879879"/>
            <a:ext cx="1484434" cy="65956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6" name="Arrow: Right 93">
            <a:extLst>
              <a:ext uri="{FF2B5EF4-FFF2-40B4-BE49-F238E27FC236}">
                <a16:creationId xmlns:a16="http://schemas.microsoft.com/office/drawing/2014/main" xmlns="" id="{8BD4504A-44DC-F545-B75A-6F4970CCD919}"/>
              </a:ext>
            </a:extLst>
          </p:cNvPr>
          <p:cNvSpPr/>
          <p:nvPr/>
        </p:nvSpPr>
        <p:spPr>
          <a:xfrm>
            <a:off x="21147964" y="26726339"/>
            <a:ext cx="1484434" cy="65956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7" name="Picture 76">
            <a:extLst>
              <a:ext uri="{FF2B5EF4-FFF2-40B4-BE49-F238E27FC236}">
                <a16:creationId xmlns:a16="http://schemas.microsoft.com/office/drawing/2014/main" xmlns="" id="{054AEDF1-6C6D-B04C-B44F-24AC6543BBC3}"/>
              </a:ext>
            </a:extLst>
          </p:cNvPr>
          <p:cNvPicPr/>
          <p:nvPr/>
        </p:nvPicPr>
        <p:blipFill>
          <a:blip r:embed="rId7"/>
          <a:stretch>
            <a:fillRect/>
          </a:stretch>
        </p:blipFill>
        <p:spPr>
          <a:xfrm>
            <a:off x="23017093" y="26358404"/>
            <a:ext cx="4766972" cy="1789758"/>
          </a:xfrm>
          <a:prstGeom prst="rect">
            <a:avLst/>
          </a:prstGeom>
        </p:spPr>
      </p:pic>
      <p:pic>
        <p:nvPicPr>
          <p:cNvPr id="11" name="Picture 10">
            <a:extLst>
              <a:ext uri="{FF2B5EF4-FFF2-40B4-BE49-F238E27FC236}">
                <a16:creationId xmlns:a16="http://schemas.microsoft.com/office/drawing/2014/main" xmlns="" id="{4BDBE669-F62A-5341-8904-0825CAC490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410887" y="16824644"/>
            <a:ext cx="3443635" cy="2864302"/>
          </a:xfrm>
          <a:prstGeom prst="rect">
            <a:avLst/>
          </a:prstGeom>
        </p:spPr>
      </p:pic>
      <p:pic>
        <p:nvPicPr>
          <p:cNvPr id="13" name="Picture 12">
            <a:extLst>
              <a:ext uri="{FF2B5EF4-FFF2-40B4-BE49-F238E27FC236}">
                <a16:creationId xmlns:a16="http://schemas.microsoft.com/office/drawing/2014/main" xmlns="" id="{C09B59AB-EBFD-6E49-97AE-97EFD65088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970008" y="16824496"/>
            <a:ext cx="3909260" cy="2864303"/>
          </a:xfrm>
          <a:prstGeom prst="rect">
            <a:avLst/>
          </a:prstGeom>
        </p:spPr>
      </p:pic>
      <p:graphicFrame>
        <p:nvGraphicFramePr>
          <p:cNvPr id="42" name="Chart 41">
            <a:extLst>
              <a:ext uri="{FF2B5EF4-FFF2-40B4-BE49-F238E27FC236}">
                <a16:creationId xmlns:a16="http://schemas.microsoft.com/office/drawing/2014/main" xmlns="" id="{D44336A8-86A8-2449-BE37-8B615AA2E49B}"/>
              </a:ext>
            </a:extLst>
          </p:cNvPr>
          <p:cNvGraphicFramePr>
            <a:graphicFrameLocks/>
          </p:cNvGraphicFramePr>
          <p:nvPr>
            <p:extLst>
              <p:ext uri="{D42A27DB-BD31-4B8C-83A1-F6EECF244321}">
                <p14:modId xmlns:p14="http://schemas.microsoft.com/office/powerpoint/2010/main" val="2194557758"/>
              </p:ext>
            </p:extLst>
          </p:nvPr>
        </p:nvGraphicFramePr>
        <p:xfrm>
          <a:off x="24890069" y="20239847"/>
          <a:ext cx="5503104" cy="3680931"/>
        </p:xfrm>
        <a:graphic>
          <a:graphicData uri="http://schemas.openxmlformats.org/drawingml/2006/chart">
            <c:chart xmlns:c="http://schemas.openxmlformats.org/drawingml/2006/chart" xmlns:r="http://schemas.openxmlformats.org/officeDocument/2006/relationships" r:id="rId10"/>
          </a:graphicData>
        </a:graphic>
      </p:graphicFrame>
      <p:sp>
        <p:nvSpPr>
          <p:cNvPr id="5" name="TextBox 4">
            <a:extLst>
              <a:ext uri="{FF2B5EF4-FFF2-40B4-BE49-F238E27FC236}">
                <a16:creationId xmlns:a16="http://schemas.microsoft.com/office/drawing/2014/main" xmlns="" id="{A85DE846-13F8-5D43-BDD1-C5306A4F2CF0}"/>
              </a:ext>
            </a:extLst>
          </p:cNvPr>
          <p:cNvSpPr txBox="1"/>
          <p:nvPr/>
        </p:nvSpPr>
        <p:spPr>
          <a:xfrm>
            <a:off x="16103420" y="22968862"/>
            <a:ext cx="8696458" cy="1015663"/>
          </a:xfrm>
          <a:prstGeom prst="rect">
            <a:avLst/>
          </a:prstGeom>
          <a:noFill/>
        </p:spPr>
        <p:txBody>
          <a:bodyPr wrap="square" rtlCol="0">
            <a:spAutoFit/>
          </a:bodyPr>
          <a:lstStyle/>
          <a:p>
            <a:pPr algn="r"/>
            <a:r>
              <a:rPr lang="en-US" sz="2000" dirty="0"/>
              <a:t>Fig. 3 Percentage of patients transferred off of a DHM service within 12 hours of admission to  DHM service. Between Feb-Jun, 41% were transferred to MICU and 14% were transferred to FM</a:t>
            </a:r>
          </a:p>
        </p:txBody>
      </p:sp>
      <p:pic>
        <p:nvPicPr>
          <p:cNvPr id="8" name="Picture 7">
            <a:extLst>
              <a:ext uri="{FF2B5EF4-FFF2-40B4-BE49-F238E27FC236}">
                <a16:creationId xmlns:a16="http://schemas.microsoft.com/office/drawing/2014/main" xmlns="" id="{9174BAA3-3C36-604E-9B9A-1FF9E3F27A7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172219" y="26331222"/>
            <a:ext cx="4579390" cy="1789758"/>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LABELS" val="1"/>
  <p:tag name="PARTLISTDEFAULT" val="1"/>
  <p:tag name="INCORRECTPOINTVALUE" val="0"/>
  <p:tag name="AUTOADJUSTPARTRANGE" val="True"/>
  <p:tag name="FIBNUMRESULTS" val="5"/>
  <p:tag name="PRRESPONSE2" val="9"/>
  <p:tag name="PRRESPONSE6" val="5"/>
  <p:tag name="PRRESPONSE10" val="1"/>
  <p:tag name="POWERPOINTVERSION" val="11.0"/>
  <p:tag name="CSVFORMAT" val="0"/>
  <p:tag name="RESPCOUNTERFORMAT" val="0"/>
  <p:tag name="ALLOWDUPLICATES" val="False"/>
  <p:tag name="REVIEWONLY" val="False"/>
  <p:tag name="RACEANIMATIONSPEED" val="3"/>
  <p:tag name="BUBBLENAMEVISIBLE" val="True"/>
  <p:tag name="CUSTOMGRIDBACKCOLOR" val="-2830136"/>
  <p:tag name="USESCHEMECOLORS" val="True"/>
  <p:tag name="GRIDROTATIONINTERVAL" val="2"/>
  <p:tag name="CHARTCOLORS" val="0"/>
  <p:tag name="INCLUDEPPT" val="True"/>
  <p:tag name="REALTIMEBACKUPPATH" val="(None)"/>
  <p:tag name="FIBDISPLAYRESULTS" val="True"/>
  <p:tag name="PRRESPONSE3" val="8"/>
  <p:tag name="PRRESPONSE8" val="3"/>
  <p:tag name="ANSWERNOWSTYLE" val="-1"/>
  <p:tag name="COUNTDOWNSECONDS" val="25"/>
  <p:tag name="AUTOADVANCE" val="False"/>
  <p:tag name="SKIPREMAININGRACESLIDES" val="True"/>
  <p:tag name="BUBBLEGROUPING" val="3"/>
  <p:tag name="CUSTOMCELLBACKCOLOR3" val="-268652"/>
  <p:tag name="AUTOSIZEGRID" val="True"/>
  <p:tag name="INCLUDENONRESPONDERS" val="Fals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RESETCHARTS" val="True"/>
  <p:tag name="ZEROBASED" val="False"/>
  <p:tag name="PRRESPONSE1" val="10"/>
  <p:tag name="SHOWFLASHWARNING" val="True"/>
  <p:tag name="COUNTDOWNSTYLE" val="4"/>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MULTIRESPDIVISOR" val="1"/>
  <p:tag name="SAVECSVWITHSESSION" val="True"/>
  <p:tag name="DISPLAYNAME" val="True"/>
  <p:tag name="PRRESPONSE7" val="4"/>
  <p:tag name="POLLINGCYCLE" val="2"/>
  <p:tag name="STDCHART" val="1"/>
  <p:tag name="RESPTABLESTYLE" val="-1"/>
  <p:tag name="CUSTOMCELLBACKCOLOR1" val="-657956"/>
  <p:tag name="PRRESPONSE4" val="7"/>
  <p:tag name="ADVANCEDSETTINGSVIEW" val="True"/>
  <p:tag name="DELIMITERS" val="3.1"/>
  <p:tag name="MMPROD_UIDATA" val="&lt;database version=&quot;10.0&quot;&gt;&lt;object type=&quot;1&quot; unique_id=&quot;10001&quot;&gt;&lt;object type=&quot;2&quot; unique_id=&quot;10258&quot;&gt;&lt;object type=&quot;3&quot; unique_id=&quot;10259&quot;&gt;&lt;property id=&quot;20148&quot; value=&quot;5&quot;/&gt;&lt;property id=&quot;20300&quot; value=&quot;Slide 1&quot;/&gt;&lt;property id=&quot;20307&quot; value=&quot;256&quot;/&gt;&lt;/object&gt;&lt;/object&gt;&lt;object type=&quot;8&quot; unique_id=&quot;10262&quot;&gt;&lt;/object&gt;&lt;/object&gt;&lt;/database&gt;"/>
  <p:tag name="TPVERSION" val="5"/>
  <p:tag name="TPFULLVERSION" val="5.1.1.3052"/>
  <p:tag name="PPTVERSION" val="14"/>
  <p:tag name="TPOS" val="2"/>
  <p:tag name="MMPROD_NEXTUNIQUEID" val="10010"/>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21236</TotalTime>
  <Words>986</Words>
  <Application>Microsoft Office PowerPoint</Application>
  <PresentationFormat>Custom</PresentationFormat>
  <Paragraphs>117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research poster</dc:title>
  <dc:subject>Free Poster Presentation Example</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Anstett, Tyler J</cp:lastModifiedBy>
  <cp:revision>349</cp:revision>
  <dcterms:created xsi:type="dcterms:W3CDTF">2011-01-19T20:59:02Z</dcterms:created>
  <dcterms:modified xsi:type="dcterms:W3CDTF">2018-10-22T21:35:10Z</dcterms:modified>
  <cp:category>scientific poster PowerPoint</cp:category>
</cp:coreProperties>
</file>