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4176" r:id="rId1"/>
  </p:sldMasterIdLst>
  <p:notesMasterIdLst>
    <p:notesMasterId r:id="rId26"/>
  </p:notesMasterIdLst>
  <p:sldIdLst>
    <p:sldId id="256" r:id="rId2"/>
    <p:sldId id="257" r:id="rId3"/>
    <p:sldId id="261" r:id="rId4"/>
    <p:sldId id="258" r:id="rId5"/>
    <p:sldId id="1977" r:id="rId6"/>
    <p:sldId id="1961" r:id="rId7"/>
    <p:sldId id="1986" r:id="rId8"/>
    <p:sldId id="1987" r:id="rId9"/>
    <p:sldId id="308" r:id="rId10"/>
    <p:sldId id="1978" r:id="rId11"/>
    <p:sldId id="307" r:id="rId12"/>
    <p:sldId id="1984" r:id="rId13"/>
    <p:sldId id="1979" r:id="rId14"/>
    <p:sldId id="1985" r:id="rId15"/>
    <p:sldId id="1981" r:id="rId16"/>
    <p:sldId id="1973" r:id="rId17"/>
    <p:sldId id="1980" r:id="rId18"/>
    <p:sldId id="1976" r:id="rId19"/>
    <p:sldId id="1982" r:id="rId20"/>
    <p:sldId id="310" r:id="rId21"/>
    <p:sldId id="316" r:id="rId22"/>
    <p:sldId id="1983" r:id="rId23"/>
    <p:sldId id="314" r:id="rId24"/>
    <p:sldId id="317"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82181" autoAdjust="0"/>
  </p:normalViewPr>
  <p:slideViewPr>
    <p:cSldViewPr snapToGrid="0">
      <p:cViewPr varScale="1">
        <p:scale>
          <a:sx n="108" d="100"/>
          <a:sy n="108" d="100"/>
        </p:scale>
        <p:origin x="138" y="5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A16CC2-B6B3-4004-8792-D132FEC859FF}" type="datetimeFigureOut">
              <a:rPr lang="en-US" smtClean="0"/>
              <a:t>2/11/2025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DDEFE5-3826-4F6B-8146-B3683BA9C16C}" type="slidenum">
              <a:rPr lang="en-US" smtClean="0"/>
              <a:t>‹#›</a:t>
            </a:fld>
            <a:endParaRPr lang="en-US"/>
          </a:p>
        </p:txBody>
      </p:sp>
    </p:spTree>
    <p:extLst>
      <p:ext uri="{BB962C8B-B14F-4D97-AF65-F5344CB8AC3E}">
        <p14:creationId xmlns:p14="http://schemas.microsoft.com/office/powerpoint/2010/main" val="2277737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Monica</a:t>
            </a:r>
          </a:p>
        </p:txBody>
      </p:sp>
      <p:sp>
        <p:nvSpPr>
          <p:cNvPr id="4" name="Slide Number Placeholder 3"/>
          <p:cNvSpPr>
            <a:spLocks noGrp="1"/>
          </p:cNvSpPr>
          <p:nvPr>
            <p:ph type="sldNum" sz="quarter" idx="5"/>
          </p:nvPr>
        </p:nvSpPr>
        <p:spPr/>
        <p:txBody>
          <a:bodyPr/>
          <a:lstStyle/>
          <a:p>
            <a:fld id="{DBDDEFE5-3826-4F6B-8146-B3683BA9C16C}" type="slidenum">
              <a:rPr lang="en-US" smtClean="0"/>
              <a:t>1</a:t>
            </a:fld>
            <a:endParaRPr lang="en-US"/>
          </a:p>
        </p:txBody>
      </p:sp>
    </p:spTree>
    <p:extLst>
      <p:ext uri="{BB962C8B-B14F-4D97-AF65-F5344CB8AC3E}">
        <p14:creationId xmlns:p14="http://schemas.microsoft.com/office/powerpoint/2010/main" val="17578442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Monica</a:t>
            </a:r>
          </a:p>
        </p:txBody>
      </p:sp>
      <p:sp>
        <p:nvSpPr>
          <p:cNvPr id="4" name="Slide Number Placeholder 3"/>
          <p:cNvSpPr>
            <a:spLocks noGrp="1"/>
          </p:cNvSpPr>
          <p:nvPr>
            <p:ph type="sldNum" sz="quarter" idx="5"/>
          </p:nvPr>
        </p:nvSpPr>
        <p:spPr/>
        <p:txBody>
          <a:bodyPr/>
          <a:lstStyle/>
          <a:p>
            <a:fld id="{DBDDEFE5-3826-4F6B-8146-B3683BA9C16C}" type="slidenum">
              <a:rPr lang="en-US" smtClean="0"/>
              <a:t>17</a:t>
            </a:fld>
            <a:endParaRPr lang="en-US"/>
          </a:p>
        </p:txBody>
      </p:sp>
    </p:spTree>
    <p:extLst>
      <p:ext uri="{BB962C8B-B14F-4D97-AF65-F5344CB8AC3E}">
        <p14:creationId xmlns:p14="http://schemas.microsoft.com/office/powerpoint/2010/main" val="35795417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action items to be used as an example</a:t>
            </a:r>
          </a:p>
        </p:txBody>
      </p:sp>
      <p:sp>
        <p:nvSpPr>
          <p:cNvPr id="4" name="Slide Number Placeholder 3"/>
          <p:cNvSpPr>
            <a:spLocks noGrp="1"/>
          </p:cNvSpPr>
          <p:nvPr>
            <p:ph type="sldNum" sz="quarter" idx="5"/>
          </p:nvPr>
        </p:nvSpPr>
        <p:spPr/>
        <p:txBody>
          <a:bodyPr/>
          <a:lstStyle/>
          <a:p>
            <a:fld id="{DBDDEFE5-3826-4F6B-8146-B3683BA9C16C}" type="slidenum">
              <a:rPr lang="en-US" smtClean="0"/>
              <a:t>18</a:t>
            </a:fld>
            <a:endParaRPr lang="en-US"/>
          </a:p>
        </p:txBody>
      </p:sp>
    </p:spTree>
    <p:extLst>
      <p:ext uri="{BB962C8B-B14F-4D97-AF65-F5344CB8AC3E}">
        <p14:creationId xmlns:p14="http://schemas.microsoft.com/office/powerpoint/2010/main" val="590749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MONICA</a:t>
            </a:r>
          </a:p>
        </p:txBody>
      </p:sp>
      <p:sp>
        <p:nvSpPr>
          <p:cNvPr id="4" name="Slide Number Placeholder 3"/>
          <p:cNvSpPr>
            <a:spLocks noGrp="1"/>
          </p:cNvSpPr>
          <p:nvPr>
            <p:ph type="sldNum" sz="quarter" idx="5"/>
          </p:nvPr>
        </p:nvSpPr>
        <p:spPr/>
        <p:txBody>
          <a:bodyPr/>
          <a:lstStyle/>
          <a:p>
            <a:fld id="{DBDDEFE5-3826-4F6B-8146-B3683BA9C16C}" type="slidenum">
              <a:rPr lang="en-US" smtClean="0"/>
              <a:t>20</a:t>
            </a:fld>
            <a:endParaRPr lang="en-US"/>
          </a:p>
        </p:txBody>
      </p:sp>
    </p:spTree>
    <p:extLst>
      <p:ext uri="{BB962C8B-B14F-4D97-AF65-F5344CB8AC3E}">
        <p14:creationId xmlns:p14="http://schemas.microsoft.com/office/powerpoint/2010/main" val="2943246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monica</a:t>
            </a:r>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21</a:t>
            </a:fld>
            <a:endParaRPr lang="en-US"/>
          </a:p>
        </p:txBody>
      </p:sp>
    </p:spTree>
    <p:extLst>
      <p:ext uri="{BB962C8B-B14F-4D97-AF65-F5344CB8AC3E}">
        <p14:creationId xmlns:p14="http://schemas.microsoft.com/office/powerpoint/2010/main" val="1169634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Monica</a:t>
            </a:r>
          </a:p>
        </p:txBody>
      </p:sp>
      <p:sp>
        <p:nvSpPr>
          <p:cNvPr id="4" name="Slide Number Placeholder 3"/>
          <p:cNvSpPr>
            <a:spLocks noGrp="1"/>
          </p:cNvSpPr>
          <p:nvPr>
            <p:ph type="sldNum" sz="quarter" idx="5"/>
          </p:nvPr>
        </p:nvSpPr>
        <p:spPr/>
        <p:txBody>
          <a:bodyPr/>
          <a:lstStyle/>
          <a:p>
            <a:fld id="{DBDDEFE5-3826-4F6B-8146-B3683BA9C16C}" type="slidenum">
              <a:rPr lang="en-US" smtClean="0"/>
              <a:t>22</a:t>
            </a:fld>
            <a:endParaRPr lang="en-US"/>
          </a:p>
        </p:txBody>
      </p:sp>
    </p:spTree>
    <p:extLst>
      <p:ext uri="{BB962C8B-B14F-4D97-AF65-F5344CB8AC3E}">
        <p14:creationId xmlns:p14="http://schemas.microsoft.com/office/powerpoint/2010/main" val="566120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Monica</a:t>
            </a:r>
          </a:p>
        </p:txBody>
      </p:sp>
      <p:sp>
        <p:nvSpPr>
          <p:cNvPr id="4" name="Slide Number Placeholder 3"/>
          <p:cNvSpPr>
            <a:spLocks noGrp="1"/>
          </p:cNvSpPr>
          <p:nvPr>
            <p:ph type="sldNum" sz="quarter" idx="5"/>
          </p:nvPr>
        </p:nvSpPr>
        <p:spPr/>
        <p:txBody>
          <a:bodyPr/>
          <a:lstStyle/>
          <a:p>
            <a:fld id="{DBDDEFE5-3826-4F6B-8146-B3683BA9C16C}" type="slidenum">
              <a:rPr lang="en-US" smtClean="0"/>
              <a:t>2</a:t>
            </a:fld>
            <a:endParaRPr lang="en-US"/>
          </a:p>
        </p:txBody>
      </p:sp>
    </p:spTree>
    <p:extLst>
      <p:ext uri="{BB962C8B-B14F-4D97-AF65-F5344CB8AC3E}">
        <p14:creationId xmlns:p14="http://schemas.microsoft.com/office/powerpoint/2010/main" val="772022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Monica</a:t>
            </a:r>
          </a:p>
        </p:txBody>
      </p:sp>
      <p:sp>
        <p:nvSpPr>
          <p:cNvPr id="4" name="Slide Number Placeholder 3"/>
          <p:cNvSpPr>
            <a:spLocks noGrp="1"/>
          </p:cNvSpPr>
          <p:nvPr>
            <p:ph type="sldNum" sz="quarter" idx="5"/>
          </p:nvPr>
        </p:nvSpPr>
        <p:spPr/>
        <p:txBody>
          <a:bodyPr/>
          <a:lstStyle/>
          <a:p>
            <a:fld id="{DBDDEFE5-3826-4F6B-8146-B3683BA9C16C}" type="slidenum">
              <a:rPr lang="en-US" smtClean="0"/>
              <a:t>3</a:t>
            </a:fld>
            <a:endParaRPr lang="en-US"/>
          </a:p>
        </p:txBody>
      </p:sp>
    </p:spTree>
    <p:extLst>
      <p:ext uri="{BB962C8B-B14F-4D97-AF65-F5344CB8AC3E}">
        <p14:creationId xmlns:p14="http://schemas.microsoft.com/office/powerpoint/2010/main" val="2124914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Monica</a:t>
            </a:r>
          </a:p>
        </p:txBody>
      </p:sp>
      <p:sp>
        <p:nvSpPr>
          <p:cNvPr id="4" name="Slide Number Placeholder 3"/>
          <p:cNvSpPr>
            <a:spLocks noGrp="1"/>
          </p:cNvSpPr>
          <p:nvPr>
            <p:ph type="sldNum" sz="quarter" idx="5"/>
          </p:nvPr>
        </p:nvSpPr>
        <p:spPr/>
        <p:txBody>
          <a:bodyPr/>
          <a:lstStyle/>
          <a:p>
            <a:fld id="{DBDDEFE5-3826-4F6B-8146-B3683BA9C16C}" type="slidenum">
              <a:rPr lang="en-US" smtClean="0"/>
              <a:t>4</a:t>
            </a:fld>
            <a:endParaRPr lang="en-US"/>
          </a:p>
        </p:txBody>
      </p:sp>
    </p:spTree>
    <p:extLst>
      <p:ext uri="{BB962C8B-B14F-4D97-AF65-F5344CB8AC3E}">
        <p14:creationId xmlns:p14="http://schemas.microsoft.com/office/powerpoint/2010/main" val="37266081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Monica</a:t>
            </a:r>
          </a:p>
        </p:txBody>
      </p:sp>
      <p:sp>
        <p:nvSpPr>
          <p:cNvPr id="4" name="Slide Number Placeholder 3"/>
          <p:cNvSpPr>
            <a:spLocks noGrp="1"/>
          </p:cNvSpPr>
          <p:nvPr>
            <p:ph type="sldNum" sz="quarter" idx="5"/>
          </p:nvPr>
        </p:nvSpPr>
        <p:spPr/>
        <p:txBody>
          <a:bodyPr/>
          <a:lstStyle/>
          <a:p>
            <a:fld id="{DBDDEFE5-3826-4F6B-8146-B3683BA9C16C}" type="slidenum">
              <a:rPr lang="en-US" smtClean="0"/>
              <a:t>5</a:t>
            </a:fld>
            <a:endParaRPr lang="en-US"/>
          </a:p>
        </p:txBody>
      </p:sp>
    </p:spTree>
    <p:extLst>
      <p:ext uri="{BB962C8B-B14F-4D97-AF65-F5344CB8AC3E}">
        <p14:creationId xmlns:p14="http://schemas.microsoft.com/office/powerpoint/2010/main" val="2847754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Monica</a:t>
            </a:r>
          </a:p>
        </p:txBody>
      </p:sp>
      <p:sp>
        <p:nvSpPr>
          <p:cNvPr id="4" name="Slide Number Placeholder 3"/>
          <p:cNvSpPr>
            <a:spLocks noGrp="1"/>
          </p:cNvSpPr>
          <p:nvPr>
            <p:ph type="sldNum" sz="quarter" idx="5"/>
          </p:nvPr>
        </p:nvSpPr>
        <p:spPr/>
        <p:txBody>
          <a:bodyPr/>
          <a:lstStyle/>
          <a:p>
            <a:fld id="{DBDDEFE5-3826-4F6B-8146-B3683BA9C16C}" type="slidenum">
              <a:rPr lang="en-US" smtClean="0"/>
              <a:t>9</a:t>
            </a:fld>
            <a:endParaRPr lang="en-US"/>
          </a:p>
        </p:txBody>
      </p:sp>
    </p:spTree>
    <p:extLst>
      <p:ext uri="{BB962C8B-B14F-4D97-AF65-F5344CB8AC3E}">
        <p14:creationId xmlns:p14="http://schemas.microsoft.com/office/powerpoint/2010/main" val="4040357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Monica</a:t>
            </a:r>
          </a:p>
        </p:txBody>
      </p:sp>
      <p:sp>
        <p:nvSpPr>
          <p:cNvPr id="4" name="Slide Number Placeholder 3"/>
          <p:cNvSpPr>
            <a:spLocks noGrp="1"/>
          </p:cNvSpPr>
          <p:nvPr>
            <p:ph type="sldNum" sz="quarter" idx="5"/>
          </p:nvPr>
        </p:nvSpPr>
        <p:spPr/>
        <p:txBody>
          <a:bodyPr/>
          <a:lstStyle/>
          <a:p>
            <a:fld id="{DBDDEFE5-3826-4F6B-8146-B3683BA9C16C}" type="slidenum">
              <a:rPr lang="en-US" smtClean="0"/>
              <a:t>10</a:t>
            </a:fld>
            <a:endParaRPr lang="en-US"/>
          </a:p>
        </p:txBody>
      </p:sp>
    </p:spTree>
    <p:extLst>
      <p:ext uri="{BB962C8B-B14F-4D97-AF65-F5344CB8AC3E}">
        <p14:creationId xmlns:p14="http://schemas.microsoft.com/office/powerpoint/2010/main" val="1987988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Monica – remind them that we really have focused on the area in blue</a:t>
            </a:r>
          </a:p>
          <a:p>
            <a:r>
              <a:rPr lang="en-US" dirty="0"/>
              <a:t>5 mins – any changes to the blue section?</a:t>
            </a:r>
          </a:p>
          <a:p>
            <a:r>
              <a:rPr lang="en-US" dirty="0"/>
              <a:t>5 mins – focus on the green – what to do with getting the results to the team in order to lead to an action</a:t>
            </a:r>
          </a:p>
          <a:p>
            <a:r>
              <a:rPr lang="en-US" dirty="0"/>
              <a:t>	- we have listed example actions in the green section, are there other thoughts?</a:t>
            </a:r>
          </a:p>
          <a:p>
            <a:r>
              <a:rPr lang="en-US" dirty="0"/>
              <a:t>	- who from the team should look at this?</a:t>
            </a:r>
          </a:p>
          <a:p>
            <a:r>
              <a:rPr lang="en-US" dirty="0"/>
              <a:t>	- what can be done in epic or based on personnel?</a:t>
            </a:r>
          </a:p>
          <a:p>
            <a:r>
              <a:rPr lang="en-US" dirty="0"/>
              <a:t>1 min – we can transition to the next slide to think through this in more detail</a:t>
            </a:r>
          </a:p>
        </p:txBody>
      </p:sp>
      <p:sp>
        <p:nvSpPr>
          <p:cNvPr id="4" name="Slide Number Placeholder 3"/>
          <p:cNvSpPr>
            <a:spLocks noGrp="1"/>
          </p:cNvSpPr>
          <p:nvPr>
            <p:ph type="sldNum" sz="quarter" idx="5"/>
          </p:nvPr>
        </p:nvSpPr>
        <p:spPr/>
        <p:txBody>
          <a:bodyPr/>
          <a:lstStyle/>
          <a:p>
            <a:fld id="{DBDDEFE5-3826-4F6B-8146-B3683BA9C16C}" type="slidenum">
              <a:rPr lang="en-US" smtClean="0"/>
              <a:t>11</a:t>
            </a:fld>
            <a:endParaRPr lang="en-US"/>
          </a:p>
        </p:txBody>
      </p:sp>
    </p:spTree>
    <p:extLst>
      <p:ext uri="{BB962C8B-B14F-4D97-AF65-F5344CB8AC3E}">
        <p14:creationId xmlns:p14="http://schemas.microsoft.com/office/powerpoint/2010/main" val="203214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Questions to consider</a:t>
            </a:r>
          </a:p>
          <a:p>
            <a:pPr lvl="1"/>
            <a:r>
              <a:rPr lang="en-US" sz="1200" kern="1200" dirty="0">
                <a:solidFill>
                  <a:schemeClr val="tx1"/>
                </a:solidFill>
                <a:effectLst/>
                <a:latin typeface="+mn-lt"/>
                <a:ea typeface="+mn-ea"/>
                <a:cs typeface="+mn-cs"/>
              </a:rPr>
              <a:t>One issue is the intake coordinators only call about 20% of new patients </a:t>
            </a:r>
          </a:p>
          <a:p>
            <a:pPr lvl="0"/>
            <a:r>
              <a:rPr lang="en-US" sz="1200" kern="1200" dirty="0">
                <a:solidFill>
                  <a:schemeClr val="tx1"/>
                </a:solidFill>
                <a:effectLst/>
                <a:latin typeface="+mn-lt"/>
                <a:ea typeface="+mn-ea"/>
                <a:cs typeface="+mn-cs"/>
              </a:rPr>
              <a:t>How do they get records from the rest? Or is there electronic outreach? Shall we check on that with them?</a:t>
            </a:r>
          </a:p>
          <a:p>
            <a:pPr lvl="1"/>
            <a:r>
              <a:rPr lang="en-US" sz="1200" kern="1200" dirty="0">
                <a:solidFill>
                  <a:schemeClr val="tx1"/>
                </a:solidFill>
                <a:effectLst/>
                <a:latin typeface="+mn-lt"/>
                <a:ea typeface="+mn-ea"/>
                <a:cs typeface="+mn-cs"/>
              </a:rPr>
              <a:t>In the current draft we would be asking them to send the email to the patients they call. Is that enough patients to fulfill our n within the time frame we need? Or should we try reaching the other 80% of patients not called before their first appointment?</a:t>
            </a:r>
          </a:p>
          <a:p>
            <a:r>
              <a:rPr lang="en-US" sz="1200" kern="1200" dirty="0">
                <a:solidFill>
                  <a:schemeClr val="tx1"/>
                </a:solidFill>
                <a:effectLst/>
                <a:latin typeface="+mn-lt"/>
                <a:ea typeface="+mn-ea"/>
                <a:cs typeface="+mn-cs"/>
              </a:rPr>
              <a:t>Let’s try to reach the others – maybe we can find out the workflow for those patients? Do they have any contact with the clinic? </a:t>
            </a:r>
          </a:p>
          <a:p>
            <a:endParaRPr lang="en-US" dirty="0"/>
          </a:p>
        </p:txBody>
      </p:sp>
      <p:sp>
        <p:nvSpPr>
          <p:cNvPr id="4" name="Slide Number Placeholder 3"/>
          <p:cNvSpPr>
            <a:spLocks noGrp="1"/>
          </p:cNvSpPr>
          <p:nvPr>
            <p:ph type="sldNum" sz="quarter" idx="5"/>
          </p:nvPr>
        </p:nvSpPr>
        <p:spPr/>
        <p:txBody>
          <a:bodyPr/>
          <a:lstStyle/>
          <a:p>
            <a:fld id="{DBDDEFE5-3826-4F6B-8146-B3683BA9C16C}" type="slidenum">
              <a:rPr lang="en-US" smtClean="0"/>
              <a:t>13</a:t>
            </a:fld>
            <a:endParaRPr lang="en-US"/>
          </a:p>
        </p:txBody>
      </p:sp>
    </p:spTree>
    <p:extLst>
      <p:ext uri="{BB962C8B-B14F-4D97-AF65-F5344CB8AC3E}">
        <p14:creationId xmlns:p14="http://schemas.microsoft.com/office/powerpoint/2010/main" val="2646961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980825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835840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777099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330540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809270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567301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594105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493668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406175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874613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5586B75A-687E-405C-8A0B-8D00578BA2C3}" type="datetimeFigureOut">
              <a:rPr lang="en-US" smtClean="0"/>
              <a:pPr/>
              <a:t>2/11/2025</a:t>
            </a:fld>
            <a:endParaRPr lang="en-US" dirty="0"/>
          </a:p>
        </p:txBody>
      </p:sp>
      <p:sp>
        <p:nvSpPr>
          <p:cNvPr id="9" name="Footer Placeholder 8"/>
          <p:cNvSpPr>
            <a:spLocks noGrp="1"/>
          </p:cNvSpPr>
          <p:nvPr>
            <p:ph type="ftr" sz="quarter" idx="11"/>
          </p:nvPr>
        </p:nvSpPr>
        <p:spPr>
          <a:xfrm>
            <a:off x="3499101" y="6356350"/>
            <a:ext cx="5911517" cy="365125"/>
          </a:xfrm>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11950237"/>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5586B75A-687E-405C-8A0B-8D00578BA2C3}" type="datetimeFigureOut">
              <a:rPr lang="en-US" smtClean="0"/>
              <a:pPr/>
              <a:t>2/11/2025</a:t>
            </a:fld>
            <a:endParaRPr lang="en-US" dirty="0"/>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181699478"/>
      </p:ext>
    </p:extLst>
  </p:cSld>
  <p:clrMap bg1="lt1" tx1="dk1" bg2="lt2" tx2="dk2" accent1="accent1" accent2="accent2" accent3="accent3" accent4="accent4" accent5="accent5" accent6="accent6" hlink="hlink" folHlink="folHlink"/>
  <p:sldLayoutIdLst>
    <p:sldLayoutId id="2147484177" r:id="rId1"/>
    <p:sldLayoutId id="2147484178" r:id="rId2"/>
    <p:sldLayoutId id="2147484179" r:id="rId3"/>
    <p:sldLayoutId id="2147484180" r:id="rId4"/>
    <p:sldLayoutId id="2147484181" r:id="rId5"/>
    <p:sldLayoutId id="2147484182" r:id="rId6"/>
    <p:sldLayoutId id="2147484183" r:id="rId7"/>
    <p:sldLayoutId id="2147484184" r:id="rId8"/>
    <p:sldLayoutId id="2147484185" r:id="rId9"/>
    <p:sldLayoutId id="2147484186" r:id="rId10"/>
    <p:sldLayoutId id="2147484187" r:id="rId11"/>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A07AC-0731-4538-91D1-35CAC63FEA11}"/>
              </a:ext>
            </a:extLst>
          </p:cNvPr>
          <p:cNvSpPr>
            <a:spLocks noGrp="1"/>
          </p:cNvSpPr>
          <p:nvPr>
            <p:ph type="ctrTitle"/>
          </p:nvPr>
        </p:nvSpPr>
        <p:spPr>
          <a:xfrm>
            <a:off x="212271" y="1334261"/>
            <a:ext cx="8703128" cy="3211208"/>
          </a:xfrm>
        </p:spPr>
        <p:txBody>
          <a:bodyPr>
            <a:normAutofit/>
          </a:bodyPr>
          <a:lstStyle/>
          <a:p>
            <a:r>
              <a:rPr lang="en-US" sz="2400" dirty="0">
                <a:latin typeface="Arial Black" panose="020B0A04020102020204" pitchFamily="34" charset="0"/>
              </a:rPr>
              <a:t>Integrated Actionable Aging Assessment for Cancer Patients (IA3) </a:t>
            </a:r>
            <a:br>
              <a:rPr lang="en-US" sz="3100" dirty="0">
                <a:latin typeface="Arial Black" panose="020B0A04020102020204" pitchFamily="34" charset="0"/>
              </a:rPr>
            </a:br>
            <a:br>
              <a:rPr lang="en-US" sz="2000" dirty="0">
                <a:latin typeface="Arial Black" panose="020B0A04020102020204" pitchFamily="34" charset="0"/>
              </a:rPr>
            </a:br>
            <a:r>
              <a:rPr lang="en-US" sz="2000" dirty="0">
                <a:latin typeface="Arial Black" panose="020B0A04020102020204" pitchFamily="34" charset="0"/>
              </a:rPr>
              <a:t>Pilot Project – Review, Workflow and Action Items Planning</a:t>
            </a:r>
            <a:br>
              <a:rPr lang="en-US" dirty="0">
                <a:latin typeface="Arial Black" panose="020B0A04020102020204" pitchFamily="34" charset="0"/>
              </a:rPr>
            </a:br>
            <a:br>
              <a:rPr lang="en-US" dirty="0">
                <a:latin typeface="Arial Black" panose="020B0A04020102020204" pitchFamily="34" charset="0"/>
              </a:rPr>
            </a:br>
            <a:endParaRPr lang="en-US" dirty="0">
              <a:latin typeface="Arial Black" panose="020B0A04020102020204" pitchFamily="34" charset="0"/>
            </a:endParaRPr>
          </a:p>
        </p:txBody>
      </p:sp>
      <p:sp>
        <p:nvSpPr>
          <p:cNvPr id="3" name="Subtitle 2">
            <a:extLst>
              <a:ext uri="{FF2B5EF4-FFF2-40B4-BE49-F238E27FC236}">
                <a16:creationId xmlns:a16="http://schemas.microsoft.com/office/drawing/2014/main" id="{55BD34A5-CEB0-4D1A-94EC-86A22F4FEDB6}"/>
              </a:ext>
            </a:extLst>
          </p:cNvPr>
          <p:cNvSpPr>
            <a:spLocks noGrp="1"/>
          </p:cNvSpPr>
          <p:nvPr>
            <p:ph type="subTitle" idx="1"/>
          </p:nvPr>
        </p:nvSpPr>
        <p:spPr>
          <a:xfrm>
            <a:off x="212271" y="3518133"/>
            <a:ext cx="8247603" cy="1616744"/>
          </a:xfrm>
        </p:spPr>
        <p:txBody>
          <a:bodyPr>
            <a:normAutofit/>
          </a:bodyPr>
          <a:lstStyle/>
          <a:p>
            <a:r>
              <a:rPr lang="en-US" dirty="0"/>
              <a:t>Workshop 3</a:t>
            </a:r>
          </a:p>
          <a:p>
            <a:r>
              <a:rPr lang="en-US" dirty="0"/>
              <a:t>Date</a:t>
            </a:r>
          </a:p>
        </p:txBody>
      </p:sp>
    </p:spTree>
    <p:extLst>
      <p:ext uri="{BB962C8B-B14F-4D97-AF65-F5344CB8AC3E}">
        <p14:creationId xmlns:p14="http://schemas.microsoft.com/office/powerpoint/2010/main" val="29194603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E661E-B62B-4C27-861A-FC444587FA43}"/>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3EF43113-1790-403B-A8C1-7EAC5F7CA11E}"/>
              </a:ext>
            </a:extLst>
          </p:cNvPr>
          <p:cNvSpPr>
            <a:spLocks noGrp="1"/>
          </p:cNvSpPr>
          <p:nvPr>
            <p:ph idx="1"/>
          </p:nvPr>
        </p:nvSpPr>
        <p:spPr/>
        <p:txBody>
          <a:bodyPr>
            <a:normAutofit/>
          </a:bodyPr>
          <a:lstStyle/>
          <a:p>
            <a:r>
              <a:rPr lang="en-US" sz="2400" dirty="0">
                <a:solidFill>
                  <a:schemeClr val="bg2">
                    <a:lumMod val="60000"/>
                    <a:lumOff val="40000"/>
                  </a:schemeClr>
                </a:solidFill>
              </a:rPr>
              <a:t>Brief review of the Integrated and Actional Aging Assessment (IA3)</a:t>
            </a:r>
          </a:p>
          <a:p>
            <a:r>
              <a:rPr lang="en-US" sz="2400" dirty="0">
                <a:solidFill>
                  <a:schemeClr val="bg2">
                    <a:lumMod val="60000"/>
                    <a:lumOff val="40000"/>
                  </a:schemeClr>
                </a:solidFill>
              </a:rPr>
              <a:t>Brief review of the value proposition, core goals, and functions of the IA3</a:t>
            </a:r>
          </a:p>
          <a:p>
            <a:r>
              <a:rPr lang="en-US" sz="2400" dirty="0"/>
              <a:t>Review workflow draft discussed during Workshop 2 and discuss any modifications</a:t>
            </a:r>
          </a:p>
          <a:p>
            <a:r>
              <a:rPr lang="en-US" sz="2400" dirty="0">
                <a:solidFill>
                  <a:schemeClr val="bg2">
                    <a:lumMod val="60000"/>
                    <a:lumOff val="40000"/>
                  </a:schemeClr>
                </a:solidFill>
              </a:rPr>
              <a:t>Review the action items from the other clinic and discuss the action items for this clinic</a:t>
            </a:r>
          </a:p>
          <a:p>
            <a:r>
              <a:rPr lang="en-US" sz="2400" dirty="0">
                <a:solidFill>
                  <a:schemeClr val="bg2">
                    <a:lumMod val="60000"/>
                    <a:lumOff val="40000"/>
                  </a:schemeClr>
                </a:solidFill>
              </a:rPr>
              <a:t>Next Steps</a:t>
            </a:r>
          </a:p>
          <a:p>
            <a:r>
              <a:rPr lang="en-US" sz="2400" dirty="0">
                <a:solidFill>
                  <a:schemeClr val="bg2">
                    <a:lumMod val="60000"/>
                    <a:lumOff val="40000"/>
                  </a:schemeClr>
                </a:solidFill>
              </a:rPr>
              <a:t>Thank you!</a:t>
            </a:r>
          </a:p>
          <a:p>
            <a:pPr lvl="1"/>
            <a:endParaRPr lang="en-US" dirty="0"/>
          </a:p>
        </p:txBody>
      </p:sp>
    </p:spTree>
    <p:extLst>
      <p:ext uri="{BB962C8B-B14F-4D97-AF65-F5344CB8AC3E}">
        <p14:creationId xmlns:p14="http://schemas.microsoft.com/office/powerpoint/2010/main" val="3139630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D0C73-4811-1FDA-02CE-3B8981BBDF19}"/>
              </a:ext>
            </a:extLst>
          </p:cNvPr>
          <p:cNvSpPr>
            <a:spLocks noGrp="1"/>
          </p:cNvSpPr>
          <p:nvPr>
            <p:ph type="title"/>
          </p:nvPr>
        </p:nvSpPr>
        <p:spPr/>
        <p:txBody>
          <a:bodyPr/>
          <a:lstStyle/>
          <a:p>
            <a:r>
              <a:rPr lang="en-US" dirty="0"/>
              <a:t>High Level Workflow</a:t>
            </a:r>
          </a:p>
        </p:txBody>
      </p:sp>
      <p:sp>
        <p:nvSpPr>
          <p:cNvPr id="3" name="Content Placeholder 2">
            <a:extLst>
              <a:ext uri="{FF2B5EF4-FFF2-40B4-BE49-F238E27FC236}">
                <a16:creationId xmlns:a16="http://schemas.microsoft.com/office/drawing/2014/main" id="{356ABEDA-32A2-433D-972B-1B39F9EE9C68}"/>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C44D3753-F1BC-EC62-E3B9-6FD3DB90783D}"/>
              </a:ext>
            </a:extLst>
          </p:cNvPr>
          <p:cNvPicPr>
            <a:picLocks noChangeAspect="1"/>
          </p:cNvPicPr>
          <p:nvPr/>
        </p:nvPicPr>
        <p:blipFill>
          <a:blip r:embed="rId3"/>
          <a:stretch>
            <a:fillRect/>
          </a:stretch>
        </p:blipFill>
        <p:spPr>
          <a:xfrm>
            <a:off x="3869268" y="0"/>
            <a:ext cx="7646894" cy="6858000"/>
          </a:xfrm>
          <a:prstGeom prst="rect">
            <a:avLst/>
          </a:prstGeom>
        </p:spPr>
      </p:pic>
    </p:spTree>
    <p:extLst>
      <p:ext uri="{BB962C8B-B14F-4D97-AF65-F5344CB8AC3E}">
        <p14:creationId xmlns:p14="http://schemas.microsoft.com/office/powerpoint/2010/main" val="23213737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4E7C1-754A-4D45-B7A4-97561063B65F}"/>
              </a:ext>
            </a:extLst>
          </p:cNvPr>
          <p:cNvSpPr>
            <a:spLocks noGrp="1"/>
          </p:cNvSpPr>
          <p:nvPr>
            <p:ph type="title"/>
          </p:nvPr>
        </p:nvSpPr>
        <p:spPr/>
        <p:txBody>
          <a:bodyPr/>
          <a:lstStyle/>
          <a:p>
            <a:r>
              <a:rPr lang="en-US" dirty="0"/>
              <a:t>Meet with other Clinic Team?</a:t>
            </a:r>
          </a:p>
        </p:txBody>
      </p:sp>
      <p:sp>
        <p:nvSpPr>
          <p:cNvPr id="3" name="Content Placeholder 2">
            <a:extLst>
              <a:ext uri="{FF2B5EF4-FFF2-40B4-BE49-F238E27FC236}">
                <a16:creationId xmlns:a16="http://schemas.microsoft.com/office/drawing/2014/main" id="{51C47A5B-2977-45FB-AF0F-21C4700DC7B8}"/>
              </a:ext>
            </a:extLst>
          </p:cNvPr>
          <p:cNvSpPr>
            <a:spLocks noGrp="1"/>
          </p:cNvSpPr>
          <p:nvPr>
            <p:ph idx="1"/>
          </p:nvPr>
        </p:nvSpPr>
        <p:spPr/>
        <p:txBody>
          <a:bodyPr/>
          <a:lstStyle/>
          <a:p>
            <a:r>
              <a:rPr lang="en-US" dirty="0"/>
              <a:t>What did you learn from the other Clinic Team on their workflow or action items?</a:t>
            </a:r>
          </a:p>
        </p:txBody>
      </p:sp>
    </p:spTree>
    <p:extLst>
      <p:ext uri="{BB962C8B-B14F-4D97-AF65-F5344CB8AC3E}">
        <p14:creationId xmlns:p14="http://schemas.microsoft.com/office/powerpoint/2010/main" val="34667145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63E32-764C-4701-8631-4EF2B7FCF05E}"/>
              </a:ext>
            </a:extLst>
          </p:cNvPr>
          <p:cNvSpPr>
            <a:spLocks noGrp="1"/>
          </p:cNvSpPr>
          <p:nvPr>
            <p:ph type="title"/>
          </p:nvPr>
        </p:nvSpPr>
        <p:spPr/>
        <p:txBody>
          <a:bodyPr/>
          <a:lstStyle/>
          <a:p>
            <a:r>
              <a:rPr lang="en-US" dirty="0"/>
              <a:t>Draft of Clinic Workflow </a:t>
            </a:r>
          </a:p>
        </p:txBody>
      </p:sp>
      <p:sp>
        <p:nvSpPr>
          <p:cNvPr id="3" name="Content Placeholder 2">
            <a:extLst>
              <a:ext uri="{FF2B5EF4-FFF2-40B4-BE49-F238E27FC236}">
                <a16:creationId xmlns:a16="http://schemas.microsoft.com/office/drawing/2014/main" id="{1E1C5890-5C77-46FC-BEAC-7FB222DBE267}"/>
              </a:ext>
            </a:extLst>
          </p:cNvPr>
          <p:cNvSpPr>
            <a:spLocks noGrp="1"/>
          </p:cNvSpPr>
          <p:nvPr>
            <p:ph idx="1"/>
          </p:nvPr>
        </p:nvSpPr>
        <p:spPr/>
        <p:txBody>
          <a:bodyPr/>
          <a:lstStyle/>
          <a:p>
            <a:pPr lvl="0"/>
            <a:r>
              <a:rPr lang="en-US" dirty="0"/>
              <a:t>PAS seniors (aka intake coordinators) </a:t>
            </a:r>
          </a:p>
          <a:p>
            <a:pPr lvl="1"/>
            <a:r>
              <a:rPr lang="en-US" dirty="0"/>
              <a:t>Call the new patients only once if at all</a:t>
            </a:r>
          </a:p>
          <a:p>
            <a:pPr lvl="1"/>
            <a:r>
              <a:rPr lang="en-US" i="1" dirty="0"/>
              <a:t>About 80% of new patients are not called but rather the intake coordinators are confirming the patient’s appointment is appropriate for the clinic</a:t>
            </a:r>
          </a:p>
          <a:p>
            <a:pPr lvl="2"/>
            <a:r>
              <a:rPr lang="en-US" i="1" dirty="0"/>
              <a:t>Recommendation: send email spiel to ALL NPV regardless of call</a:t>
            </a:r>
          </a:p>
          <a:p>
            <a:pPr lvl="1"/>
            <a:r>
              <a:rPr lang="en-US" i="1" dirty="0"/>
              <a:t>If called, patients are called up to 3 times, if no answer, then sent a letter. If no response the appointment is canceled.</a:t>
            </a:r>
          </a:p>
          <a:p>
            <a:pPr lvl="0"/>
            <a:r>
              <a:rPr lang="en-US" dirty="0"/>
              <a:t>The PAS seniors can say the “sending you an email about an opportunity” script and send the email script to new patients</a:t>
            </a:r>
          </a:p>
          <a:p>
            <a:pPr lvl="0"/>
            <a:r>
              <a:rPr lang="en-US" dirty="0"/>
              <a:t>The nursing supervisor, said she could own the WHR checking and report pulling given the size of the patient population is about 15.</a:t>
            </a:r>
          </a:p>
          <a:p>
            <a:endParaRPr lang="en-US" dirty="0"/>
          </a:p>
        </p:txBody>
      </p:sp>
    </p:spTree>
    <p:extLst>
      <p:ext uri="{BB962C8B-B14F-4D97-AF65-F5344CB8AC3E}">
        <p14:creationId xmlns:p14="http://schemas.microsoft.com/office/powerpoint/2010/main" val="2329057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8AB5A-5491-42FB-B286-A1249F6D7AD4}"/>
              </a:ext>
            </a:extLst>
          </p:cNvPr>
          <p:cNvSpPr>
            <a:spLocks noGrp="1"/>
          </p:cNvSpPr>
          <p:nvPr>
            <p:ph type="title"/>
          </p:nvPr>
        </p:nvSpPr>
        <p:spPr/>
        <p:txBody>
          <a:bodyPr/>
          <a:lstStyle/>
          <a:p>
            <a:r>
              <a:rPr lang="en-US" dirty="0"/>
              <a:t>Intro to Study Email Script</a:t>
            </a:r>
          </a:p>
        </p:txBody>
      </p:sp>
      <p:sp>
        <p:nvSpPr>
          <p:cNvPr id="3" name="Content Placeholder 2">
            <a:extLst>
              <a:ext uri="{FF2B5EF4-FFF2-40B4-BE49-F238E27FC236}">
                <a16:creationId xmlns:a16="http://schemas.microsoft.com/office/drawing/2014/main" id="{BA0E7459-90AB-4260-AE10-A006DD0172CF}"/>
              </a:ext>
            </a:extLst>
          </p:cNvPr>
          <p:cNvSpPr>
            <a:spLocks noGrp="1"/>
          </p:cNvSpPr>
          <p:nvPr>
            <p:ph idx="1"/>
          </p:nvPr>
        </p:nvSpPr>
        <p:spPr>
          <a:xfrm>
            <a:off x="3869268" y="864108"/>
            <a:ext cx="7315200" cy="5120640"/>
          </a:xfrm>
        </p:spPr>
        <p:txBody>
          <a:bodyPr>
            <a:normAutofit/>
          </a:bodyPr>
          <a:lstStyle/>
          <a:p>
            <a:pPr marL="0" indent="0">
              <a:buNone/>
            </a:pPr>
            <a:r>
              <a:rPr lang="en-US" dirty="0"/>
              <a:t>Dear Patient,                                   </a:t>
            </a:r>
          </a:p>
          <a:p>
            <a:pPr marL="0" indent="0">
              <a:buNone/>
            </a:pPr>
            <a:r>
              <a:rPr lang="en-US" dirty="0"/>
              <a:t>We are looking forward to seeing you at your upcoming visit with your oncology team to discuss your cancer diagnosis. As you may know, or are realizing, there is so much happening at once that it can be hard for us to learn all we need to know in just the first visit.</a:t>
            </a:r>
          </a:p>
          <a:p>
            <a:pPr marL="0" indent="0">
              <a:buNone/>
            </a:pPr>
            <a:r>
              <a:rPr lang="en-US" dirty="0"/>
              <a:t>This questionnaire allows us to learn about you, and gather information that can be used by you and your oncology team to </a:t>
            </a:r>
            <a:r>
              <a:rPr lang="en-US" b="1" dirty="0"/>
              <a:t>plan care around your needs and priorities</a:t>
            </a:r>
            <a:r>
              <a:rPr lang="en-US" dirty="0"/>
              <a:t>.</a:t>
            </a:r>
          </a:p>
          <a:p>
            <a:pPr marL="0" indent="0">
              <a:buNone/>
            </a:pPr>
            <a:r>
              <a:rPr lang="en-US" dirty="0"/>
              <a:t>As part of the questionnaire, we are also researching how it changes cancer care plans based off of individual patient needs and priorities. </a:t>
            </a:r>
          </a:p>
          <a:p>
            <a:pPr marL="0" indent="0" algn="ctr">
              <a:buNone/>
            </a:pPr>
            <a:r>
              <a:rPr lang="en-US" u="sng" dirty="0"/>
              <a:t>For participation you will receive a </a:t>
            </a:r>
            <a:r>
              <a:rPr lang="en-US" i="1" u="sng" dirty="0"/>
              <a:t>$75 gift card.</a:t>
            </a:r>
            <a:endParaRPr lang="en-US" dirty="0"/>
          </a:p>
          <a:p>
            <a:pPr marL="0" indent="0">
              <a:buNone/>
            </a:pPr>
            <a:r>
              <a:rPr lang="en-US" b="1" u="sng" dirty="0"/>
              <a:t>For next steps click here &lt;link to redcap – please see attachment “Patient </a:t>
            </a:r>
            <a:r>
              <a:rPr lang="en-US" b="1" u="sng" dirty="0" err="1"/>
              <a:t>RedCap</a:t>
            </a:r>
            <a:r>
              <a:rPr lang="en-US" b="1" u="sng" dirty="0"/>
              <a:t> Introductory text to consent”&gt;</a:t>
            </a:r>
            <a:endParaRPr lang="en-US" dirty="0"/>
          </a:p>
          <a:p>
            <a:endParaRPr lang="en-US" dirty="0"/>
          </a:p>
        </p:txBody>
      </p:sp>
    </p:spTree>
    <p:extLst>
      <p:ext uri="{BB962C8B-B14F-4D97-AF65-F5344CB8AC3E}">
        <p14:creationId xmlns:p14="http://schemas.microsoft.com/office/powerpoint/2010/main" val="42921892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AE7BE-56DF-4744-BA56-1C76F689DEAC}"/>
              </a:ext>
            </a:extLst>
          </p:cNvPr>
          <p:cNvSpPr>
            <a:spLocks noGrp="1"/>
          </p:cNvSpPr>
          <p:nvPr>
            <p:ph type="title"/>
          </p:nvPr>
        </p:nvSpPr>
        <p:spPr/>
        <p:txBody>
          <a:bodyPr/>
          <a:lstStyle/>
          <a:p>
            <a:r>
              <a:rPr lang="en-US" dirty="0"/>
              <a:t>Other Workflow Items to Consider</a:t>
            </a:r>
          </a:p>
        </p:txBody>
      </p:sp>
      <p:sp>
        <p:nvSpPr>
          <p:cNvPr id="3" name="Content Placeholder 2">
            <a:extLst>
              <a:ext uri="{FF2B5EF4-FFF2-40B4-BE49-F238E27FC236}">
                <a16:creationId xmlns:a16="http://schemas.microsoft.com/office/drawing/2014/main" id="{898D6852-D3EF-4B5D-AEEA-87C50CF27124}"/>
              </a:ext>
            </a:extLst>
          </p:cNvPr>
          <p:cNvSpPr>
            <a:spLocks noGrp="1"/>
          </p:cNvSpPr>
          <p:nvPr>
            <p:ph idx="1"/>
          </p:nvPr>
        </p:nvSpPr>
        <p:spPr/>
        <p:txBody>
          <a:bodyPr/>
          <a:lstStyle/>
          <a:p>
            <a:r>
              <a:rPr lang="en-US" dirty="0"/>
              <a:t>Where to store the WHR in Epic?	</a:t>
            </a:r>
          </a:p>
          <a:p>
            <a:pPr lvl="1"/>
            <a:r>
              <a:rPr lang="en-US" dirty="0"/>
              <a:t>Other clinic is using the media tab</a:t>
            </a:r>
          </a:p>
          <a:p>
            <a:pPr lvl="1"/>
            <a:r>
              <a:rPr lang="en-US" dirty="0"/>
              <a:t>Does the media tab work? </a:t>
            </a:r>
          </a:p>
          <a:p>
            <a:pPr lvl="1"/>
            <a:r>
              <a:rPr lang="en-US" dirty="0"/>
              <a:t>Under which category in the media tab is ideal?</a:t>
            </a:r>
          </a:p>
        </p:txBody>
      </p:sp>
    </p:spTree>
    <p:extLst>
      <p:ext uri="{BB962C8B-B14F-4D97-AF65-F5344CB8AC3E}">
        <p14:creationId xmlns:p14="http://schemas.microsoft.com/office/powerpoint/2010/main" val="16116597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53CA8B11-1B16-4183-A25D-3A91E85CB35D}"/>
              </a:ext>
            </a:extLst>
          </p:cNvPr>
          <p:cNvGraphicFramePr>
            <a:graphicFrameLocks noChangeAspect="1"/>
          </p:cNvGraphicFramePr>
          <p:nvPr>
            <p:extLst>
              <p:ext uri="{D42A27DB-BD31-4B8C-83A1-F6EECF244321}">
                <p14:modId xmlns:p14="http://schemas.microsoft.com/office/powerpoint/2010/main" val="3390265075"/>
              </p:ext>
            </p:extLst>
          </p:nvPr>
        </p:nvGraphicFramePr>
        <p:xfrm>
          <a:off x="673986" y="0"/>
          <a:ext cx="10844027" cy="6858000"/>
        </p:xfrm>
        <a:graphic>
          <a:graphicData uri="http://schemas.openxmlformats.org/presentationml/2006/ole">
            <mc:AlternateContent xmlns:mc="http://schemas.openxmlformats.org/markup-compatibility/2006">
              <mc:Choice xmlns:v="urn:schemas-microsoft-com:vml" Requires="v">
                <p:oleObj spid="_x0000_s2051" name="Acrobat Document" r:id="rId3" imgW="11582371" imgH="7324344" progId="Acrobat.Document.2017">
                  <p:embed/>
                </p:oleObj>
              </mc:Choice>
              <mc:Fallback>
                <p:oleObj name="Acrobat Document" r:id="rId3" imgW="11582371" imgH="7324344" progId="Acrobat.Document.2017">
                  <p:embed/>
                  <p:pic>
                    <p:nvPicPr>
                      <p:cNvPr id="4" name="Object 3">
                        <a:extLst>
                          <a:ext uri="{FF2B5EF4-FFF2-40B4-BE49-F238E27FC236}">
                            <a16:creationId xmlns:a16="http://schemas.microsoft.com/office/drawing/2014/main" id="{889A1F4C-761B-4484-9DEB-550A97B04861}"/>
                          </a:ext>
                        </a:extLst>
                      </p:cNvPr>
                      <p:cNvPicPr/>
                      <p:nvPr/>
                    </p:nvPicPr>
                    <p:blipFill>
                      <a:blip r:embed="rId4"/>
                      <a:stretch>
                        <a:fillRect/>
                      </a:stretch>
                    </p:blipFill>
                    <p:spPr>
                      <a:xfrm>
                        <a:off x="673986" y="0"/>
                        <a:ext cx="10844027" cy="6858000"/>
                      </a:xfrm>
                      <a:prstGeom prst="rect">
                        <a:avLst/>
                      </a:prstGeom>
                    </p:spPr>
                  </p:pic>
                </p:oleObj>
              </mc:Fallback>
            </mc:AlternateContent>
          </a:graphicData>
        </a:graphic>
      </p:graphicFrame>
    </p:spTree>
    <p:extLst>
      <p:ext uri="{BB962C8B-B14F-4D97-AF65-F5344CB8AC3E}">
        <p14:creationId xmlns:p14="http://schemas.microsoft.com/office/powerpoint/2010/main" val="4149055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E661E-B62B-4C27-861A-FC444587FA43}"/>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3EF43113-1790-403B-A8C1-7EAC5F7CA11E}"/>
              </a:ext>
            </a:extLst>
          </p:cNvPr>
          <p:cNvSpPr>
            <a:spLocks noGrp="1"/>
          </p:cNvSpPr>
          <p:nvPr>
            <p:ph idx="1"/>
          </p:nvPr>
        </p:nvSpPr>
        <p:spPr/>
        <p:txBody>
          <a:bodyPr>
            <a:normAutofit/>
          </a:bodyPr>
          <a:lstStyle/>
          <a:p>
            <a:r>
              <a:rPr lang="en-US" sz="2400" dirty="0">
                <a:solidFill>
                  <a:schemeClr val="bg2">
                    <a:lumMod val="60000"/>
                    <a:lumOff val="40000"/>
                  </a:schemeClr>
                </a:solidFill>
              </a:rPr>
              <a:t>Brief review of the Integrated and Actional Aging Assessment (IA3)</a:t>
            </a:r>
          </a:p>
          <a:p>
            <a:r>
              <a:rPr lang="en-US" sz="2400" dirty="0">
                <a:solidFill>
                  <a:schemeClr val="bg2">
                    <a:lumMod val="60000"/>
                    <a:lumOff val="40000"/>
                  </a:schemeClr>
                </a:solidFill>
              </a:rPr>
              <a:t>Brief review of the value proposition, core goals, and functions of the IA3</a:t>
            </a:r>
          </a:p>
          <a:p>
            <a:r>
              <a:rPr lang="en-US" sz="2400" dirty="0">
                <a:solidFill>
                  <a:schemeClr val="bg2">
                    <a:lumMod val="60000"/>
                    <a:lumOff val="40000"/>
                  </a:schemeClr>
                </a:solidFill>
              </a:rPr>
              <a:t>Review workflow draft discussed during Workshop 2 and discuss any modifications</a:t>
            </a:r>
          </a:p>
          <a:p>
            <a:r>
              <a:rPr lang="en-US" sz="2400" dirty="0">
                <a:solidFill>
                  <a:schemeClr val="bg2">
                    <a:lumMod val="50000"/>
                  </a:schemeClr>
                </a:solidFill>
              </a:rPr>
              <a:t>Review the action items from the other clinic and discuss the action items for this clinic</a:t>
            </a:r>
          </a:p>
          <a:p>
            <a:r>
              <a:rPr lang="en-US" sz="2400" dirty="0">
                <a:solidFill>
                  <a:schemeClr val="bg2">
                    <a:lumMod val="60000"/>
                    <a:lumOff val="40000"/>
                  </a:schemeClr>
                </a:solidFill>
              </a:rPr>
              <a:t>Next Steps</a:t>
            </a:r>
          </a:p>
          <a:p>
            <a:r>
              <a:rPr lang="en-US" sz="2400" dirty="0">
                <a:solidFill>
                  <a:schemeClr val="bg2">
                    <a:lumMod val="60000"/>
                    <a:lumOff val="40000"/>
                  </a:schemeClr>
                </a:solidFill>
              </a:rPr>
              <a:t>Thank you!</a:t>
            </a:r>
          </a:p>
          <a:p>
            <a:pPr lvl="1"/>
            <a:endParaRPr lang="en-US" dirty="0"/>
          </a:p>
        </p:txBody>
      </p:sp>
    </p:spTree>
    <p:extLst>
      <p:ext uri="{BB962C8B-B14F-4D97-AF65-F5344CB8AC3E}">
        <p14:creationId xmlns:p14="http://schemas.microsoft.com/office/powerpoint/2010/main" val="38668217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B2CBF83-83A8-4E3D-B46A-7ABE73354A0B}"/>
              </a:ext>
            </a:extLst>
          </p:cNvPr>
          <p:cNvGraphicFramePr>
            <a:graphicFrameLocks noGrp="1"/>
          </p:cNvGraphicFramePr>
          <p:nvPr>
            <p:extLst>
              <p:ext uri="{D42A27DB-BD31-4B8C-83A1-F6EECF244321}">
                <p14:modId xmlns:p14="http://schemas.microsoft.com/office/powerpoint/2010/main" val="3904695760"/>
              </p:ext>
            </p:extLst>
          </p:nvPr>
        </p:nvGraphicFramePr>
        <p:xfrm>
          <a:off x="-42530" y="-31898"/>
          <a:ext cx="12234530" cy="6905840"/>
        </p:xfrm>
        <a:graphic>
          <a:graphicData uri="http://schemas.openxmlformats.org/drawingml/2006/table">
            <a:tbl>
              <a:tblPr firstRow="1" firstCol="1" bandRow="1">
                <a:tableStyleId>{5C22544A-7EE6-4342-B048-85BDC9FD1C3A}</a:tableStyleId>
              </a:tblPr>
              <a:tblGrid>
                <a:gridCol w="2474477">
                  <a:extLst>
                    <a:ext uri="{9D8B030D-6E8A-4147-A177-3AD203B41FA5}">
                      <a16:colId xmlns:a16="http://schemas.microsoft.com/office/drawing/2014/main" val="1205028726"/>
                    </a:ext>
                  </a:extLst>
                </a:gridCol>
                <a:gridCol w="1549759">
                  <a:extLst>
                    <a:ext uri="{9D8B030D-6E8A-4147-A177-3AD203B41FA5}">
                      <a16:colId xmlns:a16="http://schemas.microsoft.com/office/drawing/2014/main" val="381388940"/>
                    </a:ext>
                  </a:extLst>
                </a:gridCol>
                <a:gridCol w="2939402">
                  <a:extLst>
                    <a:ext uri="{9D8B030D-6E8A-4147-A177-3AD203B41FA5}">
                      <a16:colId xmlns:a16="http://schemas.microsoft.com/office/drawing/2014/main" val="930324360"/>
                    </a:ext>
                  </a:extLst>
                </a:gridCol>
                <a:gridCol w="5270892">
                  <a:extLst>
                    <a:ext uri="{9D8B030D-6E8A-4147-A177-3AD203B41FA5}">
                      <a16:colId xmlns:a16="http://schemas.microsoft.com/office/drawing/2014/main" val="3226712472"/>
                    </a:ext>
                  </a:extLst>
                </a:gridCol>
              </a:tblGrid>
              <a:tr h="328298">
                <a:tc>
                  <a:txBody>
                    <a:bodyPr/>
                    <a:lstStyle/>
                    <a:p>
                      <a:pPr marL="0" marR="0">
                        <a:lnSpc>
                          <a:spcPct val="107000"/>
                        </a:lnSpc>
                        <a:spcBef>
                          <a:spcPts val="0"/>
                        </a:spcBef>
                        <a:spcAft>
                          <a:spcPts val="0"/>
                        </a:spcAft>
                      </a:pPr>
                      <a:r>
                        <a:rPr lang="en-US" sz="1400" kern="100" dirty="0">
                          <a:effectLst/>
                        </a:rPr>
                        <a:t>Category</a:t>
                      </a:r>
                      <a:endParaRPr lang="en-US" sz="1400" kern="100" dirty="0">
                        <a:effectLst/>
                        <a:latin typeface="Aptos"/>
                        <a:ea typeface="Aptos"/>
                        <a:cs typeface="Times New Roman" panose="02020603050405020304" pitchFamily="18" charset="0"/>
                      </a:endParaRPr>
                    </a:p>
                  </a:txBody>
                  <a:tcPr marL="55290" marR="55290" marT="0" marB="0"/>
                </a:tc>
                <a:tc>
                  <a:txBody>
                    <a:bodyPr/>
                    <a:lstStyle/>
                    <a:p>
                      <a:pPr marL="0" marR="0" algn="ctr">
                        <a:lnSpc>
                          <a:spcPct val="107000"/>
                        </a:lnSpc>
                        <a:spcBef>
                          <a:spcPts val="0"/>
                        </a:spcBef>
                        <a:spcAft>
                          <a:spcPts val="0"/>
                        </a:spcAft>
                      </a:pPr>
                      <a:r>
                        <a:rPr lang="en-US" sz="1400" kern="100">
                          <a:effectLst/>
                        </a:rPr>
                        <a:t>Box Checked?</a:t>
                      </a:r>
                      <a:endParaRPr lang="en-US" sz="1400" kern="100">
                        <a:effectLst/>
                        <a:latin typeface="Aptos"/>
                        <a:ea typeface="Aptos"/>
                        <a:cs typeface="Times New Roman" panose="02020603050405020304" pitchFamily="18" charset="0"/>
                      </a:endParaRPr>
                    </a:p>
                  </a:txBody>
                  <a:tcPr marL="55290" marR="55290" marT="0" marB="0"/>
                </a:tc>
                <a:tc gridSpan="2">
                  <a:txBody>
                    <a:bodyPr/>
                    <a:lstStyle/>
                    <a:p>
                      <a:pPr marL="0" marR="0">
                        <a:lnSpc>
                          <a:spcPct val="107000"/>
                        </a:lnSpc>
                        <a:spcBef>
                          <a:spcPts val="0"/>
                        </a:spcBef>
                        <a:spcAft>
                          <a:spcPts val="0"/>
                        </a:spcAft>
                      </a:pPr>
                      <a:r>
                        <a:rPr lang="en-US" sz="1400" kern="100">
                          <a:effectLst/>
                        </a:rPr>
                        <a:t>Action</a:t>
                      </a:r>
                      <a:endParaRPr lang="en-US" sz="1400" kern="100">
                        <a:effectLst/>
                        <a:latin typeface="Aptos"/>
                        <a:ea typeface="Aptos"/>
                        <a:cs typeface="Times New Roman" panose="02020603050405020304" pitchFamily="18" charset="0"/>
                      </a:endParaRPr>
                    </a:p>
                  </a:txBody>
                  <a:tcPr marL="55290" marR="55290" marT="0" marB="0"/>
                </a:tc>
                <a:tc hMerge="1">
                  <a:txBody>
                    <a:bodyPr/>
                    <a:lstStyle/>
                    <a:p>
                      <a:endParaRPr lang="en-US"/>
                    </a:p>
                  </a:txBody>
                  <a:tcPr/>
                </a:tc>
                <a:extLst>
                  <a:ext uri="{0D108BD9-81ED-4DB2-BD59-A6C34878D82A}">
                    <a16:rowId xmlns:a16="http://schemas.microsoft.com/office/drawing/2014/main" val="4235620163"/>
                  </a:ext>
                </a:extLst>
              </a:tr>
              <a:tr h="328298">
                <a:tc gridSpan="4">
                  <a:txBody>
                    <a:bodyPr/>
                    <a:lstStyle/>
                    <a:p>
                      <a:pPr marL="0" marR="0">
                        <a:lnSpc>
                          <a:spcPct val="107000"/>
                        </a:lnSpc>
                        <a:spcBef>
                          <a:spcPts val="0"/>
                        </a:spcBef>
                        <a:spcAft>
                          <a:spcPts val="0"/>
                        </a:spcAft>
                      </a:pPr>
                      <a:r>
                        <a:rPr lang="en-US" sz="1400" kern="100">
                          <a:effectLst/>
                        </a:rPr>
                        <a:t>General section</a:t>
                      </a:r>
                      <a:endParaRPr lang="en-US" sz="1400" kern="100">
                        <a:effectLst/>
                        <a:latin typeface="Aptos"/>
                        <a:ea typeface="Aptos"/>
                        <a:cs typeface="Times New Roman" panose="02020603050405020304" pitchFamily="18" charset="0"/>
                      </a:endParaRPr>
                    </a:p>
                  </a:txBody>
                  <a:tcPr marL="55290" marR="55290"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65048021"/>
                  </a:ext>
                </a:extLst>
              </a:tr>
              <a:tr h="438779">
                <a:tc>
                  <a:txBody>
                    <a:bodyPr/>
                    <a:lstStyle/>
                    <a:p>
                      <a:pPr marL="0" marR="0">
                        <a:lnSpc>
                          <a:spcPct val="107000"/>
                        </a:lnSpc>
                        <a:spcBef>
                          <a:spcPts val="0"/>
                        </a:spcBef>
                        <a:spcAft>
                          <a:spcPts val="0"/>
                        </a:spcAft>
                      </a:pPr>
                      <a:r>
                        <a:rPr lang="en-US" sz="1400" kern="100">
                          <a:effectLst/>
                        </a:rPr>
                        <a:t>BMI</a:t>
                      </a:r>
                      <a:endParaRPr lang="en-US" sz="1400" kern="100">
                        <a:effectLst/>
                        <a:latin typeface="Aptos"/>
                        <a:ea typeface="Aptos"/>
                        <a:cs typeface="Times New Roman" panose="02020603050405020304" pitchFamily="18" charset="0"/>
                      </a:endParaRPr>
                    </a:p>
                  </a:txBody>
                  <a:tcPr marL="55290" marR="55290" marT="0" marB="0"/>
                </a:tc>
                <a:tc>
                  <a:txBody>
                    <a:bodyPr/>
                    <a:lstStyle/>
                    <a:p>
                      <a:pPr marL="0" marR="0" algn="ctr">
                        <a:lnSpc>
                          <a:spcPct val="107000"/>
                        </a:lnSpc>
                        <a:spcBef>
                          <a:spcPts val="0"/>
                        </a:spcBef>
                        <a:spcAft>
                          <a:spcPts val="0"/>
                        </a:spcAft>
                      </a:pPr>
                      <a:endParaRPr lang="en-US" sz="1400" kern="100">
                        <a:effectLst/>
                        <a:latin typeface="Aptos"/>
                        <a:ea typeface="Aptos"/>
                        <a:cs typeface="Times New Roman" panose="02020603050405020304" pitchFamily="18" charset="0"/>
                      </a:endParaRPr>
                    </a:p>
                  </a:txBody>
                  <a:tcPr marL="55290" marR="55290" marT="0" marB="0"/>
                </a:tc>
                <a:tc>
                  <a:txBody>
                    <a:bodyPr/>
                    <a:lstStyle/>
                    <a:p>
                      <a:pPr marL="0" marR="0">
                        <a:lnSpc>
                          <a:spcPct val="107000"/>
                        </a:lnSpc>
                        <a:spcBef>
                          <a:spcPts val="0"/>
                        </a:spcBef>
                        <a:spcAft>
                          <a:spcPts val="0"/>
                        </a:spcAft>
                      </a:pPr>
                      <a:r>
                        <a:rPr lang="en-US" sz="1400" kern="100">
                          <a:effectLst/>
                        </a:rPr>
                        <a:t>Support services handout</a:t>
                      </a:r>
                      <a:endParaRPr lang="en-US" sz="1400" kern="100">
                        <a:effectLst/>
                        <a:latin typeface="Aptos"/>
                        <a:ea typeface="Aptos"/>
                        <a:cs typeface="Times New Roman" panose="02020603050405020304" pitchFamily="18" charset="0"/>
                      </a:endParaRPr>
                    </a:p>
                  </a:txBody>
                  <a:tcPr marL="55290" marR="55290" marT="0" marB="0"/>
                </a:tc>
                <a:tc>
                  <a:txBody>
                    <a:bodyPr/>
                    <a:lstStyle/>
                    <a:p>
                      <a:pPr marL="0" marR="0">
                        <a:lnSpc>
                          <a:spcPct val="107000"/>
                        </a:lnSpc>
                        <a:spcBef>
                          <a:spcPts val="0"/>
                        </a:spcBef>
                        <a:spcAft>
                          <a:spcPts val="0"/>
                        </a:spcAft>
                      </a:pPr>
                      <a:r>
                        <a:rPr lang="en-US" sz="1400" kern="100">
                          <a:effectLst/>
                        </a:rPr>
                        <a:t>Pend Ref 2136 to wellness center, Dept CU Wellness AHWC</a:t>
                      </a:r>
                      <a:endParaRPr lang="en-US" sz="1400" kern="100">
                        <a:effectLst/>
                        <a:latin typeface="Aptos"/>
                        <a:ea typeface="Aptos"/>
                        <a:cs typeface="Times New Roman" panose="02020603050405020304" pitchFamily="18" charset="0"/>
                      </a:endParaRPr>
                    </a:p>
                  </a:txBody>
                  <a:tcPr marL="55290" marR="55290" marT="0" marB="0"/>
                </a:tc>
                <a:extLst>
                  <a:ext uri="{0D108BD9-81ED-4DB2-BD59-A6C34878D82A}">
                    <a16:rowId xmlns:a16="http://schemas.microsoft.com/office/drawing/2014/main" val="3425938854"/>
                  </a:ext>
                </a:extLst>
              </a:tr>
              <a:tr h="328298">
                <a:tc gridSpan="4">
                  <a:txBody>
                    <a:bodyPr/>
                    <a:lstStyle/>
                    <a:p>
                      <a:pPr marL="0" marR="0">
                        <a:lnSpc>
                          <a:spcPct val="107000"/>
                        </a:lnSpc>
                        <a:spcBef>
                          <a:spcPts val="0"/>
                        </a:spcBef>
                        <a:spcAft>
                          <a:spcPts val="0"/>
                        </a:spcAft>
                      </a:pPr>
                      <a:r>
                        <a:rPr lang="en-US" sz="1400" kern="100">
                          <a:effectLst/>
                        </a:rPr>
                        <a:t>General and aging risk</a:t>
                      </a:r>
                      <a:endParaRPr lang="en-US" sz="1400" kern="100">
                        <a:effectLst/>
                        <a:latin typeface="Aptos"/>
                        <a:ea typeface="Aptos"/>
                        <a:cs typeface="Times New Roman" panose="02020603050405020304" pitchFamily="18" charset="0"/>
                      </a:endParaRPr>
                    </a:p>
                  </a:txBody>
                  <a:tcPr marL="55290" marR="55290"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8596476"/>
                  </a:ext>
                </a:extLst>
              </a:tr>
              <a:tr h="308946">
                <a:tc>
                  <a:txBody>
                    <a:bodyPr/>
                    <a:lstStyle/>
                    <a:p>
                      <a:pPr marL="0" marR="0">
                        <a:lnSpc>
                          <a:spcPct val="107000"/>
                        </a:lnSpc>
                        <a:spcBef>
                          <a:spcPts val="0"/>
                        </a:spcBef>
                        <a:spcAft>
                          <a:spcPts val="0"/>
                        </a:spcAft>
                      </a:pPr>
                      <a:r>
                        <a:rPr lang="en-US" sz="1400" kern="100">
                          <a:effectLst/>
                        </a:rPr>
                        <a:t>Geriatric</a:t>
                      </a:r>
                      <a:endParaRPr lang="en-US" sz="1400" kern="100">
                        <a:effectLst/>
                        <a:latin typeface="Aptos"/>
                        <a:ea typeface="Aptos"/>
                        <a:cs typeface="Times New Roman" panose="02020603050405020304" pitchFamily="18" charset="0"/>
                      </a:endParaRPr>
                    </a:p>
                  </a:txBody>
                  <a:tcPr marL="55290" marR="55290" marT="0" marB="0"/>
                </a:tc>
                <a:tc>
                  <a:txBody>
                    <a:bodyPr/>
                    <a:lstStyle/>
                    <a:p>
                      <a:pPr marL="0" marR="0">
                        <a:lnSpc>
                          <a:spcPct val="107000"/>
                        </a:lnSpc>
                        <a:spcBef>
                          <a:spcPts val="0"/>
                        </a:spcBef>
                        <a:spcAft>
                          <a:spcPts val="0"/>
                        </a:spcAft>
                      </a:pPr>
                      <a:r>
                        <a:rPr lang="en-US" sz="1400" kern="100">
                          <a:effectLst/>
                        </a:rPr>
                        <a:t> </a:t>
                      </a:r>
                      <a:endParaRPr lang="en-US" sz="1400" kern="100">
                        <a:effectLst/>
                        <a:latin typeface="Aptos"/>
                        <a:ea typeface="Aptos"/>
                        <a:cs typeface="Times New Roman" panose="02020603050405020304" pitchFamily="18" charset="0"/>
                      </a:endParaRPr>
                    </a:p>
                  </a:txBody>
                  <a:tcPr marL="55290" marR="55290" marT="0" marB="0"/>
                </a:tc>
                <a:tc>
                  <a:txBody>
                    <a:bodyPr/>
                    <a:lstStyle/>
                    <a:p>
                      <a:pPr marL="0" marR="0">
                        <a:lnSpc>
                          <a:spcPct val="107000"/>
                        </a:lnSpc>
                        <a:spcBef>
                          <a:spcPts val="0"/>
                        </a:spcBef>
                        <a:spcAft>
                          <a:spcPts val="0"/>
                        </a:spcAft>
                      </a:pPr>
                      <a:r>
                        <a:rPr lang="en-US" sz="1400" kern="100">
                          <a:effectLst/>
                        </a:rPr>
                        <a:t>None</a:t>
                      </a:r>
                      <a:endParaRPr lang="en-US" sz="1400" kern="100">
                        <a:effectLst/>
                        <a:latin typeface="Aptos"/>
                        <a:ea typeface="Aptos"/>
                        <a:cs typeface="Times New Roman" panose="02020603050405020304" pitchFamily="18" charset="0"/>
                      </a:endParaRPr>
                    </a:p>
                  </a:txBody>
                  <a:tcPr marL="55290" marR="55290" marT="0" marB="0"/>
                </a:tc>
                <a:tc>
                  <a:txBody>
                    <a:bodyPr/>
                    <a:lstStyle/>
                    <a:p>
                      <a:pPr marL="0" marR="0">
                        <a:lnSpc>
                          <a:spcPct val="107000"/>
                        </a:lnSpc>
                        <a:spcBef>
                          <a:spcPts val="0"/>
                        </a:spcBef>
                        <a:spcAft>
                          <a:spcPts val="0"/>
                        </a:spcAft>
                      </a:pPr>
                      <a:r>
                        <a:rPr lang="en-US" sz="1400" kern="100">
                          <a:effectLst/>
                        </a:rPr>
                        <a:t>none</a:t>
                      </a:r>
                      <a:endParaRPr lang="en-US" sz="1400" kern="100">
                        <a:effectLst/>
                        <a:latin typeface="Aptos"/>
                        <a:ea typeface="Aptos"/>
                        <a:cs typeface="Times New Roman" panose="02020603050405020304" pitchFamily="18" charset="0"/>
                      </a:endParaRPr>
                    </a:p>
                  </a:txBody>
                  <a:tcPr marL="55290" marR="55290" marT="0" marB="0"/>
                </a:tc>
                <a:extLst>
                  <a:ext uri="{0D108BD9-81ED-4DB2-BD59-A6C34878D82A}">
                    <a16:rowId xmlns:a16="http://schemas.microsoft.com/office/drawing/2014/main" val="113628831"/>
                  </a:ext>
                </a:extLst>
              </a:tr>
              <a:tr h="448559">
                <a:tc gridSpan="4">
                  <a:txBody>
                    <a:bodyPr/>
                    <a:lstStyle/>
                    <a:p>
                      <a:pPr marL="0" marR="0">
                        <a:lnSpc>
                          <a:spcPct val="107000"/>
                        </a:lnSpc>
                        <a:spcBef>
                          <a:spcPts val="0"/>
                        </a:spcBef>
                        <a:spcAft>
                          <a:spcPts val="0"/>
                        </a:spcAft>
                      </a:pPr>
                      <a:r>
                        <a:rPr lang="en-US" sz="1400" kern="100">
                          <a:effectLst/>
                        </a:rPr>
                        <a:t>Health Behaviors section</a:t>
                      </a:r>
                      <a:endParaRPr lang="en-US" sz="1400" kern="100">
                        <a:effectLst/>
                        <a:latin typeface="Aptos"/>
                        <a:ea typeface="Aptos"/>
                        <a:cs typeface="Times New Roman" panose="02020603050405020304" pitchFamily="18" charset="0"/>
                      </a:endParaRPr>
                    </a:p>
                  </a:txBody>
                  <a:tcPr marL="55290" marR="55290"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76020518"/>
                  </a:ext>
                </a:extLst>
              </a:tr>
              <a:tr h="644156">
                <a:tc>
                  <a:txBody>
                    <a:bodyPr/>
                    <a:lstStyle/>
                    <a:p>
                      <a:pPr marL="0" marR="0">
                        <a:lnSpc>
                          <a:spcPct val="107000"/>
                        </a:lnSpc>
                        <a:spcBef>
                          <a:spcPts val="0"/>
                        </a:spcBef>
                        <a:spcAft>
                          <a:spcPts val="0"/>
                        </a:spcAft>
                      </a:pPr>
                      <a:r>
                        <a:rPr lang="en-US" sz="1400" kern="100">
                          <a:effectLst/>
                        </a:rPr>
                        <a:t>Diet (fruit, unhealthy food, soda)</a:t>
                      </a:r>
                      <a:endParaRPr lang="en-US" sz="1400" kern="100">
                        <a:effectLst/>
                        <a:latin typeface="Aptos"/>
                        <a:ea typeface="Aptos"/>
                        <a:cs typeface="Times New Roman" panose="02020603050405020304" pitchFamily="18" charset="0"/>
                      </a:endParaRPr>
                    </a:p>
                  </a:txBody>
                  <a:tcPr marL="55290" marR="55290" marT="0" marB="0"/>
                </a:tc>
                <a:tc rowSpan="4">
                  <a:txBody>
                    <a:bodyPr/>
                    <a:lstStyle/>
                    <a:p>
                      <a:pPr marL="0" marR="0" algn="ctr">
                        <a:lnSpc>
                          <a:spcPct val="107000"/>
                        </a:lnSpc>
                        <a:spcBef>
                          <a:spcPts val="0"/>
                        </a:spcBef>
                        <a:spcAft>
                          <a:spcPts val="0"/>
                        </a:spcAft>
                      </a:pPr>
                      <a:r>
                        <a:rPr lang="en-US" sz="1400" kern="100">
                          <a:effectLst/>
                        </a:rPr>
                        <a:t> </a:t>
                      </a:r>
                    </a:p>
                    <a:p>
                      <a:pPr marL="0" marR="0" algn="ctr">
                        <a:lnSpc>
                          <a:spcPct val="107000"/>
                        </a:lnSpc>
                        <a:spcBef>
                          <a:spcPts val="0"/>
                        </a:spcBef>
                        <a:spcAft>
                          <a:spcPts val="0"/>
                        </a:spcAft>
                      </a:pPr>
                      <a:r>
                        <a:rPr lang="en-US" sz="1400" kern="100">
                          <a:effectLst/>
                        </a:rPr>
                        <a:t> </a:t>
                      </a:r>
                    </a:p>
                    <a:p>
                      <a:pPr marL="0" marR="0" algn="ctr">
                        <a:lnSpc>
                          <a:spcPct val="107000"/>
                        </a:lnSpc>
                        <a:spcBef>
                          <a:spcPts val="0"/>
                        </a:spcBef>
                        <a:spcAft>
                          <a:spcPts val="0"/>
                        </a:spcAft>
                      </a:pPr>
                      <a:r>
                        <a:rPr lang="en-US" sz="1400" kern="100">
                          <a:effectLst/>
                        </a:rPr>
                        <a:t> </a:t>
                      </a:r>
                    </a:p>
                    <a:p>
                      <a:pPr marL="0" marR="0" algn="ctr">
                        <a:lnSpc>
                          <a:spcPct val="107000"/>
                        </a:lnSpc>
                        <a:spcBef>
                          <a:spcPts val="0"/>
                        </a:spcBef>
                        <a:spcAft>
                          <a:spcPts val="0"/>
                        </a:spcAft>
                      </a:pPr>
                      <a:r>
                        <a:rPr lang="en-US" sz="1400" kern="100">
                          <a:effectLst/>
                        </a:rPr>
                        <a:t> </a:t>
                      </a:r>
                      <a:endParaRPr lang="en-US" sz="1400" kern="100">
                        <a:effectLst/>
                        <a:latin typeface="Aptos"/>
                        <a:ea typeface="Aptos"/>
                        <a:cs typeface="Times New Roman" panose="02020603050405020304" pitchFamily="18" charset="0"/>
                      </a:endParaRPr>
                    </a:p>
                  </a:txBody>
                  <a:tcPr marL="55290" marR="55290" marT="0" marB="0"/>
                </a:tc>
                <a:tc>
                  <a:txBody>
                    <a:bodyPr/>
                    <a:lstStyle/>
                    <a:p>
                      <a:pPr marL="0" marR="0">
                        <a:lnSpc>
                          <a:spcPct val="107000"/>
                        </a:lnSpc>
                        <a:spcBef>
                          <a:spcPts val="0"/>
                        </a:spcBef>
                        <a:spcAft>
                          <a:spcPts val="0"/>
                        </a:spcAft>
                      </a:pPr>
                      <a:r>
                        <a:rPr lang="en-US" sz="1400" kern="100">
                          <a:effectLst/>
                        </a:rPr>
                        <a:t>Nutrition handout</a:t>
                      </a:r>
                      <a:endParaRPr lang="en-US" sz="1400" kern="100">
                        <a:effectLst/>
                        <a:latin typeface="Aptos"/>
                        <a:ea typeface="Aptos"/>
                        <a:cs typeface="Times New Roman" panose="02020603050405020304" pitchFamily="18" charset="0"/>
                      </a:endParaRPr>
                    </a:p>
                  </a:txBody>
                  <a:tcPr marL="55290" marR="55290" marT="0" marB="0"/>
                </a:tc>
                <a:tc>
                  <a:txBody>
                    <a:bodyPr/>
                    <a:lstStyle/>
                    <a:p>
                      <a:pPr marL="0" marR="0">
                        <a:lnSpc>
                          <a:spcPct val="107000"/>
                        </a:lnSpc>
                        <a:spcBef>
                          <a:spcPts val="0"/>
                        </a:spcBef>
                        <a:spcAft>
                          <a:spcPts val="0"/>
                        </a:spcAft>
                      </a:pPr>
                      <a:r>
                        <a:rPr lang="en-US" sz="1400" kern="100">
                          <a:effectLst/>
                        </a:rPr>
                        <a:t>Referral AMB REF to nutrition services-AMC Oncology support services</a:t>
                      </a:r>
                      <a:endParaRPr lang="en-US" sz="1400" kern="100">
                        <a:effectLst/>
                        <a:latin typeface="Aptos"/>
                        <a:ea typeface="Aptos"/>
                        <a:cs typeface="Times New Roman" panose="02020603050405020304" pitchFamily="18" charset="0"/>
                      </a:endParaRPr>
                    </a:p>
                  </a:txBody>
                  <a:tcPr marL="55290" marR="55290" marT="0" marB="0"/>
                </a:tc>
                <a:extLst>
                  <a:ext uri="{0D108BD9-81ED-4DB2-BD59-A6C34878D82A}">
                    <a16:rowId xmlns:a16="http://schemas.microsoft.com/office/drawing/2014/main" val="1375753261"/>
                  </a:ext>
                </a:extLst>
              </a:tr>
              <a:tr h="1311129">
                <a:tc>
                  <a:txBody>
                    <a:bodyPr/>
                    <a:lstStyle/>
                    <a:p>
                      <a:pPr marL="0" marR="0">
                        <a:lnSpc>
                          <a:spcPct val="107000"/>
                        </a:lnSpc>
                        <a:spcBef>
                          <a:spcPts val="0"/>
                        </a:spcBef>
                        <a:spcAft>
                          <a:spcPts val="0"/>
                        </a:spcAft>
                      </a:pPr>
                      <a:r>
                        <a:rPr lang="en-US" sz="1400" kern="100">
                          <a:effectLst/>
                        </a:rPr>
                        <a:t>Physical activity Participation </a:t>
                      </a:r>
                      <a:endParaRPr lang="en-US" sz="1400" kern="100">
                        <a:effectLst/>
                        <a:latin typeface="Aptos"/>
                        <a:ea typeface="Aptos"/>
                        <a:cs typeface="Times New Roman" panose="02020603050405020304" pitchFamily="18" charset="0"/>
                      </a:endParaRPr>
                    </a:p>
                  </a:txBody>
                  <a:tcPr marL="55290" marR="55290" marT="0" marB="0"/>
                </a:tc>
                <a:tc vMerge="1">
                  <a:txBody>
                    <a:bodyPr/>
                    <a:lstStyle/>
                    <a:p>
                      <a:endParaRPr lang="en-US"/>
                    </a:p>
                  </a:txBody>
                  <a:tcPr/>
                </a:tc>
                <a:tc>
                  <a:txBody>
                    <a:bodyPr/>
                    <a:lstStyle/>
                    <a:p>
                      <a:pPr marL="0" marR="0">
                        <a:lnSpc>
                          <a:spcPct val="107000"/>
                        </a:lnSpc>
                        <a:spcBef>
                          <a:spcPts val="0"/>
                        </a:spcBef>
                        <a:spcAft>
                          <a:spcPts val="0"/>
                        </a:spcAft>
                      </a:pPr>
                      <a:r>
                        <a:rPr lang="en-US" sz="1400" kern="100" dirty="0" err="1">
                          <a:effectLst/>
                        </a:rPr>
                        <a:t>BeFit</a:t>
                      </a:r>
                      <a:r>
                        <a:rPr lang="en-US" sz="1400" kern="100" dirty="0">
                          <a:effectLst/>
                        </a:rPr>
                        <a:t> </a:t>
                      </a:r>
                      <a:r>
                        <a:rPr lang="en-US" sz="1400" kern="100" dirty="0" err="1">
                          <a:effectLst/>
                        </a:rPr>
                        <a:t>BeWell</a:t>
                      </a:r>
                      <a:r>
                        <a:rPr lang="en-US" sz="1400" kern="100" dirty="0">
                          <a:effectLst/>
                        </a:rPr>
                        <a:t> handout</a:t>
                      </a:r>
                      <a:endParaRPr lang="en-US" sz="1400" kern="100" dirty="0">
                        <a:effectLst/>
                        <a:latin typeface="Aptos"/>
                        <a:ea typeface="Aptos"/>
                        <a:cs typeface="Times New Roman" panose="02020603050405020304" pitchFamily="18" charset="0"/>
                      </a:endParaRPr>
                    </a:p>
                  </a:txBody>
                  <a:tcPr marL="55290" marR="55290" marT="0" marB="0"/>
                </a:tc>
                <a:tc>
                  <a:txBody>
                    <a:bodyPr/>
                    <a:lstStyle/>
                    <a:p>
                      <a:pPr marL="0" marR="0">
                        <a:lnSpc>
                          <a:spcPct val="107000"/>
                        </a:lnSpc>
                        <a:spcBef>
                          <a:spcPts val="0"/>
                        </a:spcBef>
                        <a:spcAft>
                          <a:spcPts val="0"/>
                        </a:spcAft>
                      </a:pPr>
                      <a:r>
                        <a:rPr lang="en-US" sz="1400" u="sng" kern="100" dirty="0">
                          <a:effectLst/>
                        </a:rPr>
                        <a:t>PEND </a:t>
                      </a:r>
                      <a:r>
                        <a:rPr lang="en-US" sz="1400" kern="100" dirty="0">
                          <a:effectLst/>
                        </a:rPr>
                        <a:t>REF </a:t>
                      </a:r>
                      <a:r>
                        <a:rPr lang="en-US" sz="1400" kern="100" dirty="0" err="1">
                          <a:effectLst/>
                        </a:rPr>
                        <a:t>Onc</a:t>
                      </a:r>
                      <a:r>
                        <a:rPr lang="en-US" sz="1400" kern="100" dirty="0">
                          <a:effectLst/>
                        </a:rPr>
                        <a:t> Rehab (ref2228 check GU, PT and leave others as is)) or </a:t>
                      </a:r>
                    </a:p>
                    <a:p>
                      <a:pPr marL="0" marR="0">
                        <a:lnSpc>
                          <a:spcPct val="107000"/>
                        </a:lnSpc>
                        <a:spcBef>
                          <a:spcPts val="0"/>
                        </a:spcBef>
                        <a:spcAft>
                          <a:spcPts val="0"/>
                        </a:spcAft>
                      </a:pPr>
                      <a:r>
                        <a:rPr lang="en-US" sz="1400" kern="100" dirty="0" err="1">
                          <a:effectLst/>
                        </a:rPr>
                        <a:t>BeFit</a:t>
                      </a:r>
                      <a:r>
                        <a:rPr lang="en-US" sz="1400" kern="100" dirty="0">
                          <a:effectLst/>
                        </a:rPr>
                        <a:t> (REF2136 Dept: cu wellness AHWC and check “referred for: Cancer Exercise” Or </a:t>
                      </a:r>
                    </a:p>
                    <a:p>
                      <a:pPr marL="0" marR="0">
                        <a:lnSpc>
                          <a:spcPct val="107000"/>
                        </a:lnSpc>
                        <a:spcBef>
                          <a:spcPts val="0"/>
                        </a:spcBef>
                        <a:spcAft>
                          <a:spcPts val="0"/>
                        </a:spcAft>
                      </a:pPr>
                      <a:r>
                        <a:rPr lang="en-US" sz="1400" kern="100" dirty="0">
                          <a:effectLst/>
                        </a:rPr>
                        <a:t>Ref to doctor (ref2228) and </a:t>
                      </a:r>
                    </a:p>
                    <a:p>
                      <a:pPr marL="0" marR="0">
                        <a:lnSpc>
                          <a:spcPct val="107000"/>
                        </a:lnSpc>
                        <a:spcBef>
                          <a:spcPts val="0"/>
                        </a:spcBef>
                        <a:spcAft>
                          <a:spcPts val="0"/>
                        </a:spcAft>
                      </a:pPr>
                      <a:r>
                        <a:rPr lang="en-US" sz="1400" kern="100" dirty="0">
                          <a:effectLst/>
                        </a:rPr>
                        <a:t>MD can decide</a:t>
                      </a:r>
                      <a:endParaRPr lang="en-US" sz="1400" kern="100" dirty="0">
                        <a:effectLst/>
                        <a:latin typeface="Aptos"/>
                        <a:ea typeface="Aptos"/>
                        <a:cs typeface="Times New Roman" panose="02020603050405020304" pitchFamily="18" charset="0"/>
                      </a:endParaRPr>
                    </a:p>
                  </a:txBody>
                  <a:tcPr marL="55290" marR="55290" marT="0" marB="0"/>
                </a:tc>
                <a:extLst>
                  <a:ext uri="{0D108BD9-81ED-4DB2-BD59-A6C34878D82A}">
                    <a16:rowId xmlns:a16="http://schemas.microsoft.com/office/drawing/2014/main" val="1596360431"/>
                  </a:ext>
                </a:extLst>
              </a:tr>
              <a:tr h="328298">
                <a:tc>
                  <a:txBody>
                    <a:bodyPr/>
                    <a:lstStyle/>
                    <a:p>
                      <a:pPr marL="0" marR="0">
                        <a:lnSpc>
                          <a:spcPct val="107000"/>
                        </a:lnSpc>
                        <a:spcBef>
                          <a:spcPts val="0"/>
                        </a:spcBef>
                        <a:spcAft>
                          <a:spcPts val="0"/>
                        </a:spcAft>
                      </a:pPr>
                      <a:r>
                        <a:rPr lang="en-US" sz="1400" kern="100">
                          <a:effectLst/>
                        </a:rPr>
                        <a:t>Tobacco</a:t>
                      </a:r>
                      <a:endParaRPr lang="en-US" sz="1400" kern="100">
                        <a:effectLst/>
                        <a:latin typeface="Aptos"/>
                        <a:ea typeface="Aptos"/>
                        <a:cs typeface="Times New Roman" panose="02020603050405020304" pitchFamily="18" charset="0"/>
                      </a:endParaRPr>
                    </a:p>
                  </a:txBody>
                  <a:tcPr marL="55290" marR="55290" marT="0" marB="0"/>
                </a:tc>
                <a:tc vMerge="1">
                  <a:txBody>
                    <a:bodyPr/>
                    <a:lstStyle/>
                    <a:p>
                      <a:endParaRPr lang="en-US"/>
                    </a:p>
                  </a:txBody>
                  <a:tcPr/>
                </a:tc>
                <a:tc>
                  <a:txBody>
                    <a:bodyPr/>
                    <a:lstStyle/>
                    <a:p>
                      <a:pPr marL="0" marR="0">
                        <a:lnSpc>
                          <a:spcPct val="107000"/>
                        </a:lnSpc>
                        <a:spcBef>
                          <a:spcPts val="0"/>
                        </a:spcBef>
                        <a:spcAft>
                          <a:spcPts val="0"/>
                        </a:spcAft>
                      </a:pPr>
                      <a:r>
                        <a:rPr lang="en-US" sz="1400" kern="100">
                          <a:effectLst/>
                        </a:rPr>
                        <a:t>Tobacco cessation handout</a:t>
                      </a:r>
                      <a:endParaRPr lang="en-US" sz="1400" kern="100">
                        <a:effectLst/>
                        <a:latin typeface="Aptos"/>
                        <a:ea typeface="Aptos"/>
                        <a:cs typeface="Times New Roman" panose="02020603050405020304" pitchFamily="18" charset="0"/>
                      </a:endParaRPr>
                    </a:p>
                  </a:txBody>
                  <a:tcPr marL="55290" marR="55290" marT="0" marB="0"/>
                </a:tc>
                <a:tc>
                  <a:txBody>
                    <a:bodyPr/>
                    <a:lstStyle/>
                    <a:p>
                      <a:pPr marL="0" marR="0">
                        <a:lnSpc>
                          <a:spcPct val="107000"/>
                        </a:lnSpc>
                        <a:spcBef>
                          <a:spcPts val="0"/>
                        </a:spcBef>
                        <a:spcAft>
                          <a:spcPts val="0"/>
                        </a:spcAft>
                      </a:pPr>
                      <a:r>
                        <a:rPr lang="en-US" sz="1400" u="sng" kern="100">
                          <a:effectLst/>
                        </a:rPr>
                        <a:t>PLACE </a:t>
                      </a:r>
                      <a:r>
                        <a:rPr lang="en-US" sz="1400" kern="100">
                          <a:effectLst/>
                        </a:rPr>
                        <a:t>REF 2146</a:t>
                      </a:r>
                      <a:endParaRPr lang="en-US" sz="1400" kern="100">
                        <a:effectLst/>
                        <a:latin typeface="Aptos"/>
                        <a:ea typeface="Aptos"/>
                        <a:cs typeface="Times New Roman" panose="02020603050405020304" pitchFamily="18" charset="0"/>
                      </a:endParaRPr>
                    </a:p>
                  </a:txBody>
                  <a:tcPr marL="55290" marR="55290" marT="0" marB="0"/>
                </a:tc>
                <a:extLst>
                  <a:ext uri="{0D108BD9-81ED-4DB2-BD59-A6C34878D82A}">
                    <a16:rowId xmlns:a16="http://schemas.microsoft.com/office/drawing/2014/main" val="3762970285"/>
                  </a:ext>
                </a:extLst>
              </a:tr>
              <a:tr h="430528">
                <a:tc>
                  <a:txBody>
                    <a:bodyPr/>
                    <a:lstStyle/>
                    <a:p>
                      <a:pPr marL="0" marR="0">
                        <a:lnSpc>
                          <a:spcPct val="107000"/>
                        </a:lnSpc>
                        <a:spcBef>
                          <a:spcPts val="0"/>
                        </a:spcBef>
                        <a:spcAft>
                          <a:spcPts val="0"/>
                        </a:spcAft>
                      </a:pPr>
                      <a:r>
                        <a:rPr lang="en-US" sz="1400" kern="100">
                          <a:effectLst/>
                        </a:rPr>
                        <a:t>Alcohol intake</a:t>
                      </a:r>
                      <a:endParaRPr lang="en-US" sz="1400" kern="100">
                        <a:effectLst/>
                        <a:latin typeface="Aptos"/>
                        <a:ea typeface="Aptos"/>
                        <a:cs typeface="Times New Roman" panose="02020603050405020304" pitchFamily="18" charset="0"/>
                      </a:endParaRPr>
                    </a:p>
                  </a:txBody>
                  <a:tcPr marL="55290" marR="55290" marT="0" marB="0"/>
                </a:tc>
                <a:tc vMerge="1">
                  <a:txBody>
                    <a:bodyPr/>
                    <a:lstStyle/>
                    <a:p>
                      <a:endParaRPr lang="en-US"/>
                    </a:p>
                  </a:txBody>
                  <a:tcPr/>
                </a:tc>
                <a:tc>
                  <a:txBody>
                    <a:bodyPr/>
                    <a:lstStyle/>
                    <a:p>
                      <a:pPr marL="0" marR="0">
                        <a:lnSpc>
                          <a:spcPct val="107000"/>
                        </a:lnSpc>
                        <a:spcBef>
                          <a:spcPts val="0"/>
                        </a:spcBef>
                        <a:spcAft>
                          <a:spcPts val="0"/>
                        </a:spcAft>
                      </a:pPr>
                      <a:r>
                        <a:rPr lang="en-US" sz="1400" kern="100">
                          <a:effectLst/>
                        </a:rPr>
                        <a:t>Support services handout</a:t>
                      </a:r>
                      <a:endParaRPr lang="en-US" sz="1400" kern="100">
                        <a:effectLst/>
                        <a:latin typeface="Aptos"/>
                        <a:ea typeface="Aptos"/>
                        <a:cs typeface="Times New Roman" panose="02020603050405020304" pitchFamily="18" charset="0"/>
                      </a:endParaRPr>
                    </a:p>
                  </a:txBody>
                  <a:tcPr marL="55290" marR="55290" marT="0" marB="0"/>
                </a:tc>
                <a:tc>
                  <a:txBody>
                    <a:bodyPr/>
                    <a:lstStyle/>
                    <a:p>
                      <a:pPr marL="0" marR="0">
                        <a:lnSpc>
                          <a:spcPct val="107000"/>
                        </a:lnSpc>
                        <a:spcBef>
                          <a:spcPts val="0"/>
                        </a:spcBef>
                        <a:spcAft>
                          <a:spcPts val="0"/>
                        </a:spcAft>
                      </a:pPr>
                      <a:r>
                        <a:rPr lang="en-US" sz="1400" u="sng" kern="100">
                          <a:effectLst/>
                        </a:rPr>
                        <a:t>PLACE</a:t>
                      </a:r>
                      <a:r>
                        <a:rPr lang="en-US" sz="1400" kern="100">
                          <a:effectLst/>
                        </a:rPr>
                        <a:t> Ref 2194 to Rolf Stavig, reason: “mental health/substance use”</a:t>
                      </a:r>
                      <a:endParaRPr lang="en-US" sz="1400" kern="100">
                        <a:effectLst/>
                        <a:latin typeface="Aptos"/>
                        <a:ea typeface="Aptos"/>
                        <a:cs typeface="Times New Roman" panose="02020603050405020304" pitchFamily="18" charset="0"/>
                      </a:endParaRPr>
                    </a:p>
                  </a:txBody>
                  <a:tcPr marL="55290" marR="55290" marT="0" marB="0"/>
                </a:tc>
                <a:extLst>
                  <a:ext uri="{0D108BD9-81ED-4DB2-BD59-A6C34878D82A}">
                    <a16:rowId xmlns:a16="http://schemas.microsoft.com/office/drawing/2014/main" val="827789069"/>
                  </a:ext>
                </a:extLst>
              </a:tr>
              <a:tr h="328298">
                <a:tc gridSpan="4">
                  <a:txBody>
                    <a:bodyPr/>
                    <a:lstStyle/>
                    <a:p>
                      <a:pPr marL="0" marR="0">
                        <a:lnSpc>
                          <a:spcPct val="107000"/>
                        </a:lnSpc>
                        <a:spcBef>
                          <a:spcPts val="0"/>
                        </a:spcBef>
                        <a:spcAft>
                          <a:spcPts val="0"/>
                        </a:spcAft>
                      </a:pPr>
                      <a:r>
                        <a:rPr lang="en-US" sz="1400" kern="100">
                          <a:effectLst/>
                        </a:rPr>
                        <a:t>Other Factors related to health section</a:t>
                      </a:r>
                      <a:endParaRPr lang="en-US" sz="1400" kern="100">
                        <a:effectLst/>
                        <a:latin typeface="Aptos"/>
                        <a:ea typeface="Aptos"/>
                        <a:cs typeface="Times New Roman" panose="02020603050405020304" pitchFamily="18" charset="0"/>
                      </a:endParaRPr>
                    </a:p>
                  </a:txBody>
                  <a:tcPr marL="55290" marR="55290"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10834738"/>
                  </a:ext>
                </a:extLst>
              </a:tr>
              <a:tr h="430528">
                <a:tc>
                  <a:txBody>
                    <a:bodyPr/>
                    <a:lstStyle/>
                    <a:p>
                      <a:pPr marL="0" marR="0">
                        <a:lnSpc>
                          <a:spcPct val="107000"/>
                        </a:lnSpc>
                        <a:spcBef>
                          <a:spcPts val="0"/>
                        </a:spcBef>
                        <a:spcAft>
                          <a:spcPts val="0"/>
                        </a:spcAft>
                      </a:pPr>
                      <a:r>
                        <a:rPr lang="en-US" sz="1400" kern="100">
                          <a:effectLst/>
                        </a:rPr>
                        <a:t>Anxiety </a:t>
                      </a:r>
                      <a:endParaRPr lang="en-US" sz="1400" kern="100">
                        <a:effectLst/>
                        <a:latin typeface="Aptos"/>
                        <a:ea typeface="Aptos"/>
                        <a:cs typeface="Times New Roman" panose="02020603050405020304" pitchFamily="18" charset="0"/>
                      </a:endParaRPr>
                    </a:p>
                  </a:txBody>
                  <a:tcPr marL="55290" marR="55290" marT="0" marB="0"/>
                </a:tc>
                <a:tc rowSpan="5">
                  <a:txBody>
                    <a:bodyPr/>
                    <a:lstStyle/>
                    <a:p>
                      <a:pPr marL="0" marR="0" algn="ctr">
                        <a:lnSpc>
                          <a:spcPct val="107000"/>
                        </a:lnSpc>
                        <a:spcBef>
                          <a:spcPts val="0"/>
                        </a:spcBef>
                        <a:spcAft>
                          <a:spcPts val="0"/>
                        </a:spcAft>
                      </a:pPr>
                      <a:r>
                        <a:rPr lang="en-US" sz="1400" kern="100" dirty="0">
                          <a:effectLst/>
                        </a:rPr>
                        <a:t> </a:t>
                      </a:r>
                    </a:p>
                    <a:p>
                      <a:pPr marL="0" marR="0" algn="ctr">
                        <a:lnSpc>
                          <a:spcPct val="107000"/>
                        </a:lnSpc>
                        <a:spcBef>
                          <a:spcPts val="0"/>
                        </a:spcBef>
                        <a:spcAft>
                          <a:spcPts val="0"/>
                        </a:spcAft>
                      </a:pPr>
                      <a:r>
                        <a:rPr lang="en-US" sz="1400" kern="100" dirty="0">
                          <a:effectLst/>
                        </a:rPr>
                        <a:t> </a:t>
                      </a:r>
                      <a:endParaRPr lang="en-US" sz="1400" kern="100" dirty="0">
                        <a:effectLst/>
                        <a:latin typeface="Aptos"/>
                        <a:ea typeface="Aptos"/>
                        <a:cs typeface="Times New Roman" panose="02020603050405020304" pitchFamily="18" charset="0"/>
                      </a:endParaRPr>
                    </a:p>
                  </a:txBody>
                  <a:tcPr marL="55290" marR="55290" marT="0" marB="0"/>
                </a:tc>
                <a:tc>
                  <a:txBody>
                    <a:bodyPr/>
                    <a:lstStyle/>
                    <a:p>
                      <a:pPr marL="0" marR="0">
                        <a:lnSpc>
                          <a:spcPct val="107000"/>
                        </a:lnSpc>
                        <a:spcBef>
                          <a:spcPts val="0"/>
                        </a:spcBef>
                        <a:spcAft>
                          <a:spcPts val="0"/>
                        </a:spcAft>
                      </a:pPr>
                      <a:r>
                        <a:rPr lang="en-US" sz="1400" kern="100">
                          <a:effectLst/>
                        </a:rPr>
                        <a:t>Support services handout</a:t>
                      </a:r>
                      <a:endParaRPr lang="en-US" sz="1400" kern="100">
                        <a:effectLst/>
                        <a:latin typeface="Aptos"/>
                        <a:ea typeface="Aptos"/>
                        <a:cs typeface="Times New Roman" panose="02020603050405020304" pitchFamily="18" charset="0"/>
                      </a:endParaRPr>
                    </a:p>
                  </a:txBody>
                  <a:tcPr marL="55290" marR="55290" marT="0" marB="0"/>
                </a:tc>
                <a:tc>
                  <a:txBody>
                    <a:bodyPr/>
                    <a:lstStyle/>
                    <a:p>
                      <a:pPr marL="0" marR="0">
                        <a:lnSpc>
                          <a:spcPct val="107000"/>
                        </a:lnSpc>
                        <a:spcBef>
                          <a:spcPts val="0"/>
                        </a:spcBef>
                        <a:spcAft>
                          <a:spcPts val="0"/>
                        </a:spcAft>
                      </a:pPr>
                      <a:r>
                        <a:rPr lang="en-US" sz="1400" u="sng" kern="100">
                          <a:effectLst/>
                        </a:rPr>
                        <a:t>PEND</a:t>
                      </a:r>
                      <a:r>
                        <a:rPr lang="en-US" sz="1400" kern="100">
                          <a:effectLst/>
                        </a:rPr>
                        <a:t> Ref to Onc Psych – Ref92 and place “related to Primary to med condition”</a:t>
                      </a:r>
                      <a:endParaRPr lang="en-US" sz="1400" kern="100">
                        <a:effectLst/>
                        <a:latin typeface="Aptos"/>
                        <a:ea typeface="Aptos"/>
                        <a:cs typeface="Times New Roman" panose="02020603050405020304" pitchFamily="18" charset="0"/>
                      </a:endParaRPr>
                    </a:p>
                  </a:txBody>
                  <a:tcPr marL="55290" marR="55290" marT="0" marB="0"/>
                </a:tc>
                <a:extLst>
                  <a:ext uri="{0D108BD9-81ED-4DB2-BD59-A6C34878D82A}">
                    <a16:rowId xmlns:a16="http://schemas.microsoft.com/office/drawing/2014/main" val="2854392878"/>
                  </a:ext>
                </a:extLst>
              </a:tr>
              <a:tr h="308946">
                <a:tc>
                  <a:txBody>
                    <a:bodyPr/>
                    <a:lstStyle/>
                    <a:p>
                      <a:pPr marL="0" marR="0">
                        <a:lnSpc>
                          <a:spcPct val="107000"/>
                        </a:lnSpc>
                        <a:spcBef>
                          <a:spcPts val="0"/>
                        </a:spcBef>
                        <a:spcAft>
                          <a:spcPts val="0"/>
                        </a:spcAft>
                        <a:tabLst>
                          <a:tab pos="600075" algn="l"/>
                        </a:tabLst>
                      </a:pPr>
                      <a:r>
                        <a:rPr lang="en-US" sz="1400" kern="100">
                          <a:effectLst/>
                        </a:rPr>
                        <a:t>Housing</a:t>
                      </a:r>
                      <a:endParaRPr lang="en-US" sz="1400" kern="100">
                        <a:effectLst/>
                        <a:latin typeface="Aptos"/>
                        <a:ea typeface="Aptos"/>
                        <a:cs typeface="Times New Roman" panose="02020603050405020304" pitchFamily="18" charset="0"/>
                      </a:endParaRPr>
                    </a:p>
                  </a:txBody>
                  <a:tcPr marL="55290" marR="55290" marT="0" marB="0"/>
                </a:tc>
                <a:tc vMerge="1">
                  <a:txBody>
                    <a:bodyPr/>
                    <a:lstStyle/>
                    <a:p>
                      <a:endParaRPr lang="en-US"/>
                    </a:p>
                  </a:txBody>
                  <a:tcPr/>
                </a:tc>
                <a:tc>
                  <a:txBody>
                    <a:bodyPr/>
                    <a:lstStyle/>
                    <a:p>
                      <a:pPr marL="0" marR="0">
                        <a:lnSpc>
                          <a:spcPct val="107000"/>
                        </a:lnSpc>
                        <a:spcBef>
                          <a:spcPts val="0"/>
                        </a:spcBef>
                        <a:spcAft>
                          <a:spcPts val="0"/>
                        </a:spcAft>
                      </a:pPr>
                      <a:r>
                        <a:rPr lang="en-US" sz="1400" kern="100">
                          <a:effectLst/>
                        </a:rPr>
                        <a:t>Support services handout</a:t>
                      </a:r>
                      <a:endParaRPr lang="en-US" sz="1400" kern="100">
                        <a:effectLst/>
                        <a:latin typeface="Aptos"/>
                        <a:ea typeface="Aptos"/>
                        <a:cs typeface="Times New Roman" panose="02020603050405020304" pitchFamily="18" charset="0"/>
                      </a:endParaRPr>
                    </a:p>
                  </a:txBody>
                  <a:tcPr marL="55290" marR="55290" marT="0" marB="0"/>
                </a:tc>
                <a:tc>
                  <a:txBody>
                    <a:bodyPr/>
                    <a:lstStyle/>
                    <a:p>
                      <a:pPr marL="0" marR="0">
                        <a:lnSpc>
                          <a:spcPct val="107000"/>
                        </a:lnSpc>
                        <a:spcBef>
                          <a:spcPts val="0"/>
                        </a:spcBef>
                        <a:spcAft>
                          <a:spcPts val="0"/>
                        </a:spcAft>
                      </a:pPr>
                      <a:r>
                        <a:rPr lang="en-US" sz="1400" u="sng" kern="100">
                          <a:effectLst/>
                        </a:rPr>
                        <a:t>PLACE</a:t>
                      </a:r>
                      <a:r>
                        <a:rPr lang="en-US" sz="1400" kern="100">
                          <a:effectLst/>
                        </a:rPr>
                        <a:t> Ref to Rolf reason: “housing”</a:t>
                      </a:r>
                      <a:endParaRPr lang="en-US" sz="1400" kern="100">
                        <a:effectLst/>
                        <a:latin typeface="Aptos"/>
                        <a:ea typeface="Aptos"/>
                        <a:cs typeface="Times New Roman" panose="02020603050405020304" pitchFamily="18" charset="0"/>
                      </a:endParaRPr>
                    </a:p>
                  </a:txBody>
                  <a:tcPr marL="55290" marR="55290" marT="0" marB="0"/>
                </a:tc>
                <a:extLst>
                  <a:ext uri="{0D108BD9-81ED-4DB2-BD59-A6C34878D82A}">
                    <a16:rowId xmlns:a16="http://schemas.microsoft.com/office/drawing/2014/main" val="1859939389"/>
                  </a:ext>
                </a:extLst>
              </a:tr>
              <a:tr h="308946">
                <a:tc>
                  <a:txBody>
                    <a:bodyPr/>
                    <a:lstStyle/>
                    <a:p>
                      <a:pPr marL="0" marR="0">
                        <a:lnSpc>
                          <a:spcPct val="107000"/>
                        </a:lnSpc>
                        <a:spcBef>
                          <a:spcPts val="0"/>
                        </a:spcBef>
                        <a:spcAft>
                          <a:spcPts val="0"/>
                        </a:spcAft>
                      </a:pPr>
                      <a:r>
                        <a:rPr lang="en-US" sz="1400" kern="100">
                          <a:effectLst/>
                        </a:rPr>
                        <a:t>Transportation</a:t>
                      </a:r>
                      <a:endParaRPr lang="en-US" sz="1400" kern="100">
                        <a:effectLst/>
                        <a:latin typeface="Aptos"/>
                        <a:ea typeface="Aptos"/>
                        <a:cs typeface="Times New Roman" panose="02020603050405020304" pitchFamily="18" charset="0"/>
                      </a:endParaRPr>
                    </a:p>
                  </a:txBody>
                  <a:tcPr marL="55290" marR="55290" marT="0" marB="0"/>
                </a:tc>
                <a:tc vMerge="1">
                  <a:txBody>
                    <a:bodyPr/>
                    <a:lstStyle/>
                    <a:p>
                      <a:endParaRPr lang="en-US"/>
                    </a:p>
                  </a:txBody>
                  <a:tcPr/>
                </a:tc>
                <a:tc>
                  <a:txBody>
                    <a:bodyPr/>
                    <a:lstStyle/>
                    <a:p>
                      <a:pPr marL="0" marR="0">
                        <a:lnSpc>
                          <a:spcPct val="107000"/>
                        </a:lnSpc>
                        <a:spcBef>
                          <a:spcPts val="0"/>
                        </a:spcBef>
                        <a:spcAft>
                          <a:spcPts val="0"/>
                        </a:spcAft>
                      </a:pPr>
                      <a:r>
                        <a:rPr lang="en-US" sz="1400" kern="100">
                          <a:effectLst/>
                        </a:rPr>
                        <a:t>Support services handout</a:t>
                      </a:r>
                      <a:endParaRPr lang="en-US" sz="1400" kern="100">
                        <a:effectLst/>
                        <a:latin typeface="Aptos"/>
                        <a:ea typeface="Aptos"/>
                        <a:cs typeface="Times New Roman" panose="02020603050405020304" pitchFamily="18" charset="0"/>
                      </a:endParaRPr>
                    </a:p>
                  </a:txBody>
                  <a:tcPr marL="55290" marR="55290" marT="0" marB="0"/>
                </a:tc>
                <a:tc>
                  <a:txBody>
                    <a:bodyPr/>
                    <a:lstStyle/>
                    <a:p>
                      <a:pPr marL="0" marR="0">
                        <a:lnSpc>
                          <a:spcPct val="107000"/>
                        </a:lnSpc>
                        <a:spcBef>
                          <a:spcPts val="0"/>
                        </a:spcBef>
                        <a:spcAft>
                          <a:spcPts val="0"/>
                        </a:spcAft>
                      </a:pPr>
                      <a:r>
                        <a:rPr lang="en-US" sz="1400" u="sng" kern="100">
                          <a:effectLst/>
                        </a:rPr>
                        <a:t>PLACE</a:t>
                      </a:r>
                      <a:r>
                        <a:rPr lang="en-US" sz="1400" kern="100">
                          <a:effectLst/>
                        </a:rPr>
                        <a:t> Ref to Rolf, reason “transportation”</a:t>
                      </a:r>
                      <a:endParaRPr lang="en-US" sz="1400" kern="100">
                        <a:effectLst/>
                        <a:latin typeface="Aptos"/>
                        <a:ea typeface="Aptos"/>
                        <a:cs typeface="Times New Roman" panose="02020603050405020304" pitchFamily="18" charset="0"/>
                      </a:endParaRPr>
                    </a:p>
                  </a:txBody>
                  <a:tcPr marL="55290" marR="55290" marT="0" marB="0"/>
                </a:tc>
                <a:extLst>
                  <a:ext uri="{0D108BD9-81ED-4DB2-BD59-A6C34878D82A}">
                    <a16:rowId xmlns:a16="http://schemas.microsoft.com/office/drawing/2014/main" val="1490522264"/>
                  </a:ext>
                </a:extLst>
              </a:tr>
              <a:tr h="308946">
                <a:tc>
                  <a:txBody>
                    <a:bodyPr/>
                    <a:lstStyle/>
                    <a:p>
                      <a:pPr marL="0" marR="0">
                        <a:lnSpc>
                          <a:spcPct val="107000"/>
                        </a:lnSpc>
                        <a:spcBef>
                          <a:spcPts val="0"/>
                        </a:spcBef>
                        <a:spcAft>
                          <a:spcPts val="0"/>
                        </a:spcAft>
                      </a:pPr>
                      <a:r>
                        <a:rPr lang="en-US" sz="1400" kern="100">
                          <a:effectLst/>
                        </a:rPr>
                        <a:t>Medicine payment</a:t>
                      </a:r>
                      <a:endParaRPr lang="en-US" sz="1400" kern="100">
                        <a:effectLst/>
                        <a:latin typeface="Aptos"/>
                        <a:ea typeface="Aptos"/>
                        <a:cs typeface="Times New Roman" panose="02020603050405020304" pitchFamily="18" charset="0"/>
                      </a:endParaRPr>
                    </a:p>
                  </a:txBody>
                  <a:tcPr marL="55290" marR="55290" marT="0" marB="0"/>
                </a:tc>
                <a:tc vMerge="1">
                  <a:txBody>
                    <a:bodyPr/>
                    <a:lstStyle/>
                    <a:p>
                      <a:endParaRPr lang="en-US"/>
                    </a:p>
                  </a:txBody>
                  <a:tcPr/>
                </a:tc>
                <a:tc>
                  <a:txBody>
                    <a:bodyPr/>
                    <a:lstStyle/>
                    <a:p>
                      <a:pPr marL="0" marR="0">
                        <a:lnSpc>
                          <a:spcPct val="107000"/>
                        </a:lnSpc>
                        <a:spcBef>
                          <a:spcPts val="0"/>
                        </a:spcBef>
                        <a:spcAft>
                          <a:spcPts val="0"/>
                        </a:spcAft>
                      </a:pPr>
                      <a:r>
                        <a:rPr lang="en-US" sz="1400" kern="100">
                          <a:effectLst/>
                        </a:rPr>
                        <a:t>Support services handout</a:t>
                      </a:r>
                      <a:endParaRPr lang="en-US" sz="1400" kern="100">
                        <a:effectLst/>
                        <a:latin typeface="Aptos"/>
                        <a:ea typeface="Aptos"/>
                        <a:cs typeface="Times New Roman" panose="02020603050405020304" pitchFamily="18" charset="0"/>
                      </a:endParaRPr>
                    </a:p>
                  </a:txBody>
                  <a:tcPr marL="55290" marR="55290" marT="0" marB="0"/>
                </a:tc>
                <a:tc>
                  <a:txBody>
                    <a:bodyPr/>
                    <a:lstStyle/>
                    <a:p>
                      <a:pPr marL="0" marR="0">
                        <a:lnSpc>
                          <a:spcPct val="107000"/>
                        </a:lnSpc>
                        <a:spcBef>
                          <a:spcPts val="0"/>
                        </a:spcBef>
                        <a:spcAft>
                          <a:spcPts val="0"/>
                        </a:spcAft>
                      </a:pPr>
                      <a:r>
                        <a:rPr lang="en-US" sz="1400" u="sng" kern="100">
                          <a:effectLst/>
                        </a:rPr>
                        <a:t>PLACE</a:t>
                      </a:r>
                      <a:r>
                        <a:rPr lang="en-US" sz="1400" kern="100">
                          <a:effectLst/>
                        </a:rPr>
                        <a:t> Ref to Rolf reason “financial”</a:t>
                      </a:r>
                      <a:endParaRPr lang="en-US" sz="1400" kern="100">
                        <a:effectLst/>
                        <a:latin typeface="Aptos"/>
                        <a:ea typeface="Aptos"/>
                        <a:cs typeface="Times New Roman" panose="02020603050405020304" pitchFamily="18" charset="0"/>
                      </a:endParaRPr>
                    </a:p>
                  </a:txBody>
                  <a:tcPr marL="55290" marR="55290" marT="0" marB="0"/>
                </a:tc>
                <a:extLst>
                  <a:ext uri="{0D108BD9-81ED-4DB2-BD59-A6C34878D82A}">
                    <a16:rowId xmlns:a16="http://schemas.microsoft.com/office/drawing/2014/main" val="1708933745"/>
                  </a:ext>
                </a:extLst>
              </a:tr>
              <a:tr h="308946">
                <a:tc>
                  <a:txBody>
                    <a:bodyPr/>
                    <a:lstStyle/>
                    <a:p>
                      <a:pPr marL="0" marR="0">
                        <a:lnSpc>
                          <a:spcPct val="107000"/>
                        </a:lnSpc>
                        <a:spcBef>
                          <a:spcPts val="0"/>
                        </a:spcBef>
                        <a:spcAft>
                          <a:spcPts val="0"/>
                        </a:spcAft>
                      </a:pPr>
                      <a:r>
                        <a:rPr lang="en-US" sz="1400" kern="100" dirty="0">
                          <a:effectLst/>
                        </a:rPr>
                        <a:t>Loneliness</a:t>
                      </a:r>
                      <a:endParaRPr lang="en-US" sz="1400" kern="100" dirty="0">
                        <a:effectLst/>
                        <a:latin typeface="Aptos"/>
                        <a:ea typeface="Aptos"/>
                        <a:cs typeface="Times New Roman" panose="02020603050405020304" pitchFamily="18" charset="0"/>
                      </a:endParaRPr>
                    </a:p>
                  </a:txBody>
                  <a:tcPr marL="55290" marR="55290" marT="0" marB="0"/>
                </a:tc>
                <a:tc vMerge="1">
                  <a:txBody>
                    <a:bodyPr/>
                    <a:lstStyle/>
                    <a:p>
                      <a:endParaRPr lang="en-US"/>
                    </a:p>
                  </a:txBody>
                  <a:tcPr/>
                </a:tc>
                <a:tc>
                  <a:txBody>
                    <a:bodyPr/>
                    <a:lstStyle/>
                    <a:p>
                      <a:pPr marL="0" marR="0">
                        <a:lnSpc>
                          <a:spcPct val="107000"/>
                        </a:lnSpc>
                        <a:spcBef>
                          <a:spcPts val="0"/>
                        </a:spcBef>
                        <a:spcAft>
                          <a:spcPts val="0"/>
                        </a:spcAft>
                      </a:pPr>
                      <a:r>
                        <a:rPr lang="en-US" sz="1400" kern="100">
                          <a:effectLst/>
                        </a:rPr>
                        <a:t>Support services handout</a:t>
                      </a:r>
                      <a:endParaRPr lang="en-US" sz="1400" kern="100">
                        <a:effectLst/>
                        <a:latin typeface="Aptos"/>
                        <a:ea typeface="Aptos"/>
                        <a:cs typeface="Times New Roman" panose="02020603050405020304" pitchFamily="18" charset="0"/>
                      </a:endParaRPr>
                    </a:p>
                  </a:txBody>
                  <a:tcPr marL="55290" marR="55290" marT="0" marB="0"/>
                </a:tc>
                <a:tc>
                  <a:txBody>
                    <a:bodyPr/>
                    <a:lstStyle/>
                    <a:p>
                      <a:pPr marL="0" marR="0">
                        <a:lnSpc>
                          <a:spcPct val="107000"/>
                        </a:lnSpc>
                        <a:spcBef>
                          <a:spcPts val="0"/>
                        </a:spcBef>
                        <a:spcAft>
                          <a:spcPts val="0"/>
                        </a:spcAft>
                      </a:pPr>
                      <a:r>
                        <a:rPr lang="en-US" sz="1400" u="sng" kern="100" dirty="0">
                          <a:effectLst/>
                        </a:rPr>
                        <a:t>PEND</a:t>
                      </a:r>
                      <a:r>
                        <a:rPr lang="en-US" sz="1400" kern="100" dirty="0">
                          <a:effectLst/>
                        </a:rPr>
                        <a:t> Ref to </a:t>
                      </a:r>
                      <a:r>
                        <a:rPr lang="en-US" sz="1400" kern="100" dirty="0" err="1">
                          <a:effectLst/>
                        </a:rPr>
                        <a:t>Onc</a:t>
                      </a:r>
                      <a:r>
                        <a:rPr lang="en-US" sz="1400" kern="100" dirty="0">
                          <a:effectLst/>
                        </a:rPr>
                        <a:t> Psych – Ref92 Primary to med condition</a:t>
                      </a:r>
                      <a:endParaRPr lang="en-US" sz="1400" kern="100" dirty="0">
                        <a:effectLst/>
                        <a:latin typeface="Aptos"/>
                        <a:ea typeface="Aptos"/>
                        <a:cs typeface="Times New Roman" panose="02020603050405020304" pitchFamily="18" charset="0"/>
                      </a:endParaRPr>
                    </a:p>
                  </a:txBody>
                  <a:tcPr marL="55290" marR="55290" marT="0" marB="0"/>
                </a:tc>
                <a:extLst>
                  <a:ext uri="{0D108BD9-81ED-4DB2-BD59-A6C34878D82A}">
                    <a16:rowId xmlns:a16="http://schemas.microsoft.com/office/drawing/2014/main" val="2701538981"/>
                  </a:ext>
                </a:extLst>
              </a:tr>
            </a:tbl>
          </a:graphicData>
        </a:graphic>
      </p:graphicFrame>
      <p:pic>
        <p:nvPicPr>
          <p:cNvPr id="3078" name="Picture 6">
            <a:extLst>
              <a:ext uri="{FF2B5EF4-FFF2-40B4-BE49-F238E27FC236}">
                <a16:creationId xmlns:a16="http://schemas.microsoft.com/office/drawing/2014/main" id="{0C7E82DE-0513-46C5-93FA-0CD4D3B7EA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3337" y="5808167"/>
            <a:ext cx="457200" cy="404446"/>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a:extLst>
              <a:ext uri="{FF2B5EF4-FFF2-40B4-BE49-F238E27FC236}">
                <a16:creationId xmlns:a16="http://schemas.microsoft.com/office/drawing/2014/main" id="{97B7CE76-00A5-43E9-8647-C7180382B7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5223" y="5775377"/>
            <a:ext cx="457200" cy="4699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356A420F-FC2F-4DAC-A15B-D3A8D51DE8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3337" y="3226777"/>
            <a:ext cx="457200" cy="40444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a:extLst>
              <a:ext uri="{FF2B5EF4-FFF2-40B4-BE49-F238E27FC236}">
                <a16:creationId xmlns:a16="http://schemas.microsoft.com/office/drawing/2014/main" id="{ACF3EE3F-FC3F-4565-B169-EEF2988875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5223" y="3226777"/>
            <a:ext cx="393515" cy="40444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765C0C0E-8198-4814-894A-2DD1AC3BBE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3337" y="678177"/>
            <a:ext cx="457200" cy="404446"/>
          </a:xfrm>
          <a:prstGeom prst="rect">
            <a:avLst/>
          </a:prstGeom>
          <a:noFill/>
          <a:extLst>
            <a:ext uri="{909E8E84-426E-40DD-AFC4-6F175D3DCCD1}">
              <a14:hiddenFill xmlns:a14="http://schemas.microsoft.com/office/drawing/2010/main">
                <a:solidFill>
                  <a:srgbClr val="FFFFFF"/>
                </a:solidFill>
              </a14:hiddenFill>
            </a:ext>
          </a:extLst>
        </p:spPr>
      </p:pic>
      <p:pic>
        <p:nvPicPr>
          <p:cNvPr id="3073" name="Picture 1">
            <a:extLst>
              <a:ext uri="{FF2B5EF4-FFF2-40B4-BE49-F238E27FC236}">
                <a16:creationId xmlns:a16="http://schemas.microsoft.com/office/drawing/2014/main" id="{65CE650C-8409-4839-8343-8293AEC19F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5223" y="678177"/>
            <a:ext cx="393515" cy="404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05986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19EF9-67CC-4D57-A474-FC168EA9AA88}"/>
              </a:ext>
            </a:extLst>
          </p:cNvPr>
          <p:cNvSpPr>
            <a:spLocks noGrp="1"/>
          </p:cNvSpPr>
          <p:nvPr>
            <p:ph type="title"/>
          </p:nvPr>
        </p:nvSpPr>
        <p:spPr/>
        <p:txBody>
          <a:bodyPr/>
          <a:lstStyle/>
          <a:p>
            <a:r>
              <a:rPr lang="en-US" dirty="0"/>
              <a:t>Action Items: referrals and resources</a:t>
            </a:r>
          </a:p>
        </p:txBody>
      </p:sp>
      <p:sp>
        <p:nvSpPr>
          <p:cNvPr id="3" name="Content Placeholder 2">
            <a:extLst>
              <a:ext uri="{FF2B5EF4-FFF2-40B4-BE49-F238E27FC236}">
                <a16:creationId xmlns:a16="http://schemas.microsoft.com/office/drawing/2014/main" id="{1C42F57B-E17A-426D-968A-3D221842CB54}"/>
              </a:ext>
            </a:extLst>
          </p:cNvPr>
          <p:cNvSpPr>
            <a:spLocks noGrp="1"/>
          </p:cNvSpPr>
          <p:nvPr>
            <p:ph idx="1"/>
          </p:nvPr>
        </p:nvSpPr>
        <p:spPr/>
        <p:txBody>
          <a:bodyPr/>
          <a:lstStyle/>
          <a:p>
            <a:endParaRPr lang="en-US" dirty="0"/>
          </a:p>
          <a:p>
            <a:r>
              <a:rPr lang="en-US" dirty="0"/>
              <a:t>What referrals or consultations does the clinic already have that are utilized consistently that match these categories in the WHR?</a:t>
            </a:r>
          </a:p>
          <a:p>
            <a:r>
              <a:rPr lang="en-US" dirty="0"/>
              <a:t>Should these referrals or consultations be done before or after the visit?</a:t>
            </a:r>
          </a:p>
          <a:p>
            <a:r>
              <a:rPr lang="en-US" dirty="0"/>
              <a:t>Who would do this?</a:t>
            </a:r>
          </a:p>
          <a:p>
            <a:pPr marL="0" indent="0">
              <a:buNone/>
            </a:pPr>
            <a:endParaRPr lang="en-US" dirty="0"/>
          </a:p>
        </p:txBody>
      </p:sp>
    </p:spTree>
    <p:extLst>
      <p:ext uri="{BB962C8B-B14F-4D97-AF65-F5344CB8AC3E}">
        <p14:creationId xmlns:p14="http://schemas.microsoft.com/office/powerpoint/2010/main" val="2351726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94DC0-F61F-46CF-9CBE-C86921E58715}"/>
              </a:ext>
            </a:extLst>
          </p:cNvPr>
          <p:cNvSpPr>
            <a:spLocks noGrp="1"/>
          </p:cNvSpPr>
          <p:nvPr>
            <p:ph type="title"/>
          </p:nvPr>
        </p:nvSpPr>
        <p:spPr>
          <a:ln>
            <a:noFill/>
          </a:ln>
        </p:spPr>
        <p:style>
          <a:lnRef idx="2">
            <a:schemeClr val="accent1">
              <a:shade val="50000"/>
            </a:schemeClr>
          </a:lnRef>
          <a:fillRef idx="1">
            <a:schemeClr val="accent1"/>
          </a:fillRef>
          <a:effectRef idx="0">
            <a:schemeClr val="accent1"/>
          </a:effectRef>
          <a:fontRef idx="minor">
            <a:schemeClr val="lt1"/>
          </a:fontRef>
        </p:style>
        <p:txBody>
          <a:bodyPr>
            <a:normAutofit/>
          </a:bodyPr>
          <a:lstStyle/>
          <a:p>
            <a:r>
              <a:rPr lang="en-US" dirty="0"/>
              <a:t>Introductions</a:t>
            </a:r>
          </a:p>
        </p:txBody>
      </p:sp>
      <p:sp>
        <p:nvSpPr>
          <p:cNvPr id="3" name="Content Placeholder 2">
            <a:extLst>
              <a:ext uri="{FF2B5EF4-FFF2-40B4-BE49-F238E27FC236}">
                <a16:creationId xmlns:a16="http://schemas.microsoft.com/office/drawing/2014/main" id="{5893864F-4844-449F-A57E-C9B87017E153}"/>
              </a:ext>
            </a:extLst>
          </p:cNvPr>
          <p:cNvSpPr>
            <a:spLocks noGrp="1"/>
          </p:cNvSpPr>
          <p:nvPr>
            <p:ph idx="1"/>
          </p:nvPr>
        </p:nvSpPr>
        <p:spPr>
          <a:xfrm>
            <a:off x="3722914" y="864108"/>
            <a:ext cx="5528662" cy="5120640"/>
          </a:xfrm>
        </p:spPr>
        <p:txBody>
          <a:bodyPr>
            <a:normAutofit/>
          </a:bodyPr>
          <a:lstStyle/>
          <a:p>
            <a:r>
              <a:rPr lang="en-US" dirty="0"/>
              <a:t>Our research team:</a:t>
            </a:r>
          </a:p>
          <a:p>
            <a:pPr lvl="1"/>
            <a:r>
              <a:rPr lang="en-US" dirty="0"/>
              <a:t>Elizabeth Kessler, MD – Clinical Researcher</a:t>
            </a:r>
          </a:p>
          <a:p>
            <a:pPr lvl="1"/>
            <a:r>
              <a:rPr lang="en-US" dirty="0"/>
              <a:t>Monica Jolles, PhD, MA – Implementation Science and Co-creation Researcher</a:t>
            </a:r>
          </a:p>
          <a:p>
            <a:pPr lvl="1"/>
            <a:r>
              <a:rPr lang="en-US" dirty="0"/>
              <a:t>Rebekah Gomes, MA – Research Services Senior Professional</a:t>
            </a:r>
          </a:p>
          <a:p>
            <a:pPr lvl="1"/>
            <a:r>
              <a:rPr lang="en-US" dirty="0"/>
              <a:t>Misha Brtnikova, PhD, MPH – Project Manager</a:t>
            </a:r>
          </a:p>
          <a:p>
            <a:pPr lvl="1"/>
            <a:r>
              <a:rPr lang="en-US" dirty="0"/>
              <a:t>Bryan Ford, MPH – Program Manager</a:t>
            </a:r>
          </a:p>
        </p:txBody>
      </p:sp>
    </p:spTree>
    <p:extLst>
      <p:ext uri="{BB962C8B-B14F-4D97-AF65-F5344CB8AC3E}">
        <p14:creationId xmlns:p14="http://schemas.microsoft.com/office/powerpoint/2010/main" val="1205558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36770-DE71-473C-AA46-EC4B281CF9C7}"/>
              </a:ext>
            </a:extLst>
          </p:cNvPr>
          <p:cNvSpPr>
            <a:spLocks noGrp="1"/>
          </p:cNvSpPr>
          <p:nvPr>
            <p:ph type="title"/>
          </p:nvPr>
        </p:nvSpPr>
        <p:spPr/>
        <p:txBody>
          <a:bodyPr>
            <a:normAutofit/>
          </a:bodyPr>
          <a:lstStyle/>
          <a:p>
            <a:r>
              <a:rPr lang="en-US" dirty="0"/>
              <a:t>What kind of follow-up on linkages to needed services would be helpful? </a:t>
            </a:r>
          </a:p>
        </p:txBody>
      </p:sp>
      <p:sp>
        <p:nvSpPr>
          <p:cNvPr id="3" name="Content Placeholder 2">
            <a:extLst>
              <a:ext uri="{FF2B5EF4-FFF2-40B4-BE49-F238E27FC236}">
                <a16:creationId xmlns:a16="http://schemas.microsoft.com/office/drawing/2014/main" id="{BF76A757-113A-42BA-A5CB-D9F49E12856A}"/>
              </a:ext>
            </a:extLst>
          </p:cNvPr>
          <p:cNvSpPr>
            <a:spLocks noGrp="1"/>
          </p:cNvSpPr>
          <p:nvPr>
            <p:ph idx="1"/>
          </p:nvPr>
        </p:nvSpPr>
        <p:spPr>
          <a:xfrm>
            <a:off x="3592286" y="571501"/>
            <a:ext cx="8131628" cy="5812970"/>
          </a:xfrm>
        </p:spPr>
        <p:txBody>
          <a:bodyPr>
            <a:normAutofit/>
          </a:bodyPr>
          <a:lstStyle/>
          <a:p>
            <a:endParaRPr lang="en-US" dirty="0"/>
          </a:p>
          <a:p>
            <a:r>
              <a:rPr lang="en-US" dirty="0"/>
              <a:t>Nudge - Simple reminder of resources given during visit to the patient</a:t>
            </a:r>
          </a:p>
          <a:p>
            <a:pPr lvl="1"/>
            <a:r>
              <a:rPr lang="en-US" sz="2000" dirty="0"/>
              <a:t>E-mail or text message template to the patient</a:t>
            </a:r>
          </a:p>
          <a:p>
            <a:r>
              <a:rPr lang="en-US" dirty="0"/>
              <a:t>Staff person power – Clinic staff contact patient to troubleshoot if this resource did not work for patient</a:t>
            </a:r>
          </a:p>
          <a:p>
            <a:pPr lvl="1"/>
            <a:r>
              <a:rPr lang="en-US" sz="2000" dirty="0"/>
              <a:t>Staff call/visit - ability to communicate back and forth</a:t>
            </a:r>
          </a:p>
          <a:p>
            <a:r>
              <a:rPr lang="en-US" dirty="0"/>
              <a:t>Nudge with staff back-up -- simple reminder with option to reach clinic team member PRN</a:t>
            </a:r>
          </a:p>
          <a:p>
            <a:pPr lvl="1"/>
            <a:r>
              <a:rPr lang="en-US" sz="2000" dirty="0"/>
              <a:t>Patient portal message sent by staff</a:t>
            </a:r>
          </a:p>
          <a:p>
            <a:pPr lvl="1"/>
            <a:r>
              <a:rPr lang="en-US" sz="2000" dirty="0"/>
              <a:t>Patients only respond if they need help</a:t>
            </a:r>
          </a:p>
          <a:p>
            <a:r>
              <a:rPr lang="en-US" dirty="0"/>
              <a:t>Other?</a:t>
            </a:r>
          </a:p>
          <a:p>
            <a:r>
              <a:rPr lang="en-US" dirty="0"/>
              <a:t>None of the above</a:t>
            </a:r>
          </a:p>
          <a:p>
            <a:endParaRPr lang="en-US" dirty="0"/>
          </a:p>
        </p:txBody>
      </p:sp>
    </p:spTree>
    <p:extLst>
      <p:ext uri="{BB962C8B-B14F-4D97-AF65-F5344CB8AC3E}">
        <p14:creationId xmlns:p14="http://schemas.microsoft.com/office/powerpoint/2010/main" val="3357011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593BF49-3324-44DF-8FCA-B9B6F819557E}"/>
              </a:ext>
            </a:extLst>
          </p:cNvPr>
          <p:cNvSpPr>
            <a:spLocks noGrp="1"/>
          </p:cNvSpPr>
          <p:nvPr>
            <p:ph type="title"/>
          </p:nvPr>
        </p:nvSpPr>
        <p:spPr/>
        <p:txBody>
          <a:bodyPr/>
          <a:lstStyle/>
          <a:p>
            <a:r>
              <a:rPr lang="en-US" dirty="0"/>
              <a:t>Open Discussion</a:t>
            </a:r>
          </a:p>
        </p:txBody>
      </p:sp>
      <p:sp>
        <p:nvSpPr>
          <p:cNvPr id="11" name="Content Placeholder 10">
            <a:extLst>
              <a:ext uri="{FF2B5EF4-FFF2-40B4-BE49-F238E27FC236}">
                <a16:creationId xmlns:a16="http://schemas.microsoft.com/office/drawing/2014/main" id="{00EB4CF5-7370-40FC-B1C0-79C91082BA06}"/>
              </a:ext>
            </a:extLst>
          </p:cNvPr>
          <p:cNvSpPr>
            <a:spLocks noGrp="1"/>
          </p:cNvSpPr>
          <p:nvPr>
            <p:ph idx="1"/>
          </p:nvPr>
        </p:nvSpPr>
        <p:spPr/>
        <p:txBody>
          <a:bodyPr>
            <a:normAutofit/>
          </a:bodyPr>
          <a:lstStyle/>
          <a:p>
            <a:r>
              <a:rPr lang="en-US" sz="2800" dirty="0"/>
              <a:t>Questions, comments, concerns</a:t>
            </a:r>
          </a:p>
        </p:txBody>
      </p:sp>
    </p:spTree>
    <p:extLst>
      <p:ext uri="{BB962C8B-B14F-4D97-AF65-F5344CB8AC3E}">
        <p14:creationId xmlns:p14="http://schemas.microsoft.com/office/powerpoint/2010/main" val="42666282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E661E-B62B-4C27-861A-FC444587FA43}"/>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3EF43113-1790-403B-A8C1-7EAC5F7CA11E}"/>
              </a:ext>
            </a:extLst>
          </p:cNvPr>
          <p:cNvSpPr>
            <a:spLocks noGrp="1"/>
          </p:cNvSpPr>
          <p:nvPr>
            <p:ph idx="1"/>
          </p:nvPr>
        </p:nvSpPr>
        <p:spPr/>
        <p:txBody>
          <a:bodyPr>
            <a:normAutofit/>
          </a:bodyPr>
          <a:lstStyle/>
          <a:p>
            <a:r>
              <a:rPr lang="en-US" sz="2400" dirty="0">
                <a:solidFill>
                  <a:schemeClr val="bg2">
                    <a:lumMod val="60000"/>
                    <a:lumOff val="40000"/>
                  </a:schemeClr>
                </a:solidFill>
              </a:rPr>
              <a:t>Brief review of the Integrated and Actional Aging Assessment (IA3)</a:t>
            </a:r>
          </a:p>
          <a:p>
            <a:r>
              <a:rPr lang="en-US" sz="2400" dirty="0">
                <a:solidFill>
                  <a:schemeClr val="bg2">
                    <a:lumMod val="60000"/>
                    <a:lumOff val="40000"/>
                  </a:schemeClr>
                </a:solidFill>
              </a:rPr>
              <a:t>Brief review of the value proposition, core goals, and functions of the IA3</a:t>
            </a:r>
          </a:p>
          <a:p>
            <a:r>
              <a:rPr lang="en-US" sz="2400" dirty="0">
                <a:solidFill>
                  <a:schemeClr val="bg2">
                    <a:lumMod val="60000"/>
                    <a:lumOff val="40000"/>
                  </a:schemeClr>
                </a:solidFill>
              </a:rPr>
              <a:t>Review workflow draft discussed during Workshop 2 and discuss any modifications</a:t>
            </a:r>
          </a:p>
          <a:p>
            <a:r>
              <a:rPr lang="en-US" sz="2400" dirty="0">
                <a:solidFill>
                  <a:schemeClr val="bg2">
                    <a:lumMod val="40000"/>
                    <a:lumOff val="60000"/>
                  </a:schemeClr>
                </a:solidFill>
              </a:rPr>
              <a:t>Review the action items from the other clinic and discuss the action items for this clinic</a:t>
            </a:r>
          </a:p>
          <a:p>
            <a:r>
              <a:rPr lang="en-US" sz="2400" dirty="0">
                <a:solidFill>
                  <a:schemeClr val="bg2">
                    <a:lumMod val="50000"/>
                  </a:schemeClr>
                </a:solidFill>
              </a:rPr>
              <a:t>Next Steps</a:t>
            </a:r>
          </a:p>
          <a:p>
            <a:r>
              <a:rPr lang="en-US" sz="2400" dirty="0">
                <a:solidFill>
                  <a:schemeClr val="bg2">
                    <a:lumMod val="50000"/>
                  </a:schemeClr>
                </a:solidFill>
              </a:rPr>
              <a:t>Thank you!</a:t>
            </a:r>
          </a:p>
          <a:p>
            <a:pPr lvl="1"/>
            <a:endParaRPr lang="en-US" dirty="0"/>
          </a:p>
        </p:txBody>
      </p:sp>
    </p:spTree>
    <p:extLst>
      <p:ext uri="{BB962C8B-B14F-4D97-AF65-F5344CB8AC3E}">
        <p14:creationId xmlns:p14="http://schemas.microsoft.com/office/powerpoint/2010/main" val="29077850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836A5-88ED-6307-CC80-90EC5CA0A283}"/>
              </a:ext>
            </a:extLst>
          </p:cNvPr>
          <p:cNvSpPr>
            <a:spLocks noGrp="1"/>
          </p:cNvSpPr>
          <p:nvPr>
            <p:ph type="title"/>
          </p:nvPr>
        </p:nvSpPr>
        <p:spPr/>
        <p:txBody>
          <a:bodyPr/>
          <a:lstStyle/>
          <a:p>
            <a:r>
              <a:rPr lang="en-US" dirty="0"/>
              <a:t>Next steps</a:t>
            </a:r>
          </a:p>
        </p:txBody>
      </p:sp>
      <p:sp>
        <p:nvSpPr>
          <p:cNvPr id="3" name="Content Placeholder 2">
            <a:extLst>
              <a:ext uri="{FF2B5EF4-FFF2-40B4-BE49-F238E27FC236}">
                <a16:creationId xmlns:a16="http://schemas.microsoft.com/office/drawing/2014/main" id="{5AAE0E7F-7134-32C0-6774-C075D7167527}"/>
              </a:ext>
            </a:extLst>
          </p:cNvPr>
          <p:cNvSpPr>
            <a:spLocks noGrp="1"/>
          </p:cNvSpPr>
          <p:nvPr>
            <p:ph idx="1"/>
          </p:nvPr>
        </p:nvSpPr>
        <p:spPr/>
        <p:txBody>
          <a:bodyPr>
            <a:normAutofit/>
          </a:bodyPr>
          <a:lstStyle/>
          <a:p>
            <a:r>
              <a:rPr lang="en-US" sz="2400" dirty="0"/>
              <a:t>What are the next steps?</a:t>
            </a:r>
          </a:p>
          <a:p>
            <a:r>
              <a:rPr lang="en-US" sz="2400" dirty="0"/>
              <a:t>Some ideas:</a:t>
            </a:r>
            <a:endParaRPr lang="en-US" dirty="0"/>
          </a:p>
          <a:p>
            <a:pPr lvl="1"/>
            <a:r>
              <a:rPr lang="en-US" dirty="0"/>
              <a:t>The clinic team leaders are to take this to the staff for input </a:t>
            </a:r>
          </a:p>
          <a:p>
            <a:pPr lvl="1"/>
            <a:r>
              <a:rPr lang="en-US" dirty="0"/>
              <a:t>We schedule a workshop with the rest of the participating team </a:t>
            </a:r>
          </a:p>
          <a:p>
            <a:pPr lvl="1"/>
            <a:r>
              <a:rPr lang="en-US" dirty="0"/>
              <a:t>IA3 team meets with clinic staff during meeting in clinic and discuss the project, workflow, </a:t>
            </a:r>
            <a:r>
              <a:rPr lang="en-US" dirty="0" err="1"/>
              <a:t>iPRISM</a:t>
            </a:r>
            <a:r>
              <a:rPr lang="en-US" dirty="0"/>
              <a:t> assessment </a:t>
            </a:r>
          </a:p>
          <a:p>
            <a:r>
              <a:rPr lang="en-US" sz="2400" dirty="0" err="1"/>
              <a:t>iPRISM</a:t>
            </a:r>
            <a:r>
              <a:rPr lang="en-US" sz="2400" dirty="0"/>
              <a:t> Assessment</a:t>
            </a:r>
          </a:p>
          <a:p>
            <a:pPr lvl="1"/>
            <a:r>
              <a:rPr lang="en-US" dirty="0"/>
              <a:t>Includes introduction presentation of the </a:t>
            </a:r>
            <a:r>
              <a:rPr lang="en-US" dirty="0" err="1"/>
              <a:t>iPRISM</a:t>
            </a:r>
            <a:r>
              <a:rPr lang="en-US" dirty="0"/>
              <a:t> Assessment</a:t>
            </a:r>
          </a:p>
          <a:p>
            <a:pPr lvl="1"/>
            <a:r>
              <a:rPr lang="en-US" dirty="0"/>
              <a:t>Assessment filled out by all staff members involved</a:t>
            </a:r>
          </a:p>
          <a:p>
            <a:pPr lvl="1"/>
            <a:r>
              <a:rPr lang="en-US" dirty="0"/>
              <a:t>Review of the results to discuss the project, strategies, and workflow</a:t>
            </a:r>
          </a:p>
          <a:p>
            <a:pPr lvl="1"/>
            <a:endParaRPr lang="en-US" dirty="0"/>
          </a:p>
          <a:p>
            <a:endParaRPr lang="en-US" sz="2400" dirty="0"/>
          </a:p>
        </p:txBody>
      </p:sp>
    </p:spTree>
    <p:extLst>
      <p:ext uri="{BB962C8B-B14F-4D97-AF65-F5344CB8AC3E}">
        <p14:creationId xmlns:p14="http://schemas.microsoft.com/office/powerpoint/2010/main" val="11181545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806FF-EEA6-4DCA-A66C-3C7221792627}"/>
              </a:ext>
            </a:extLst>
          </p:cNvPr>
          <p:cNvSpPr>
            <a:spLocks noGrp="1"/>
          </p:cNvSpPr>
          <p:nvPr>
            <p:ph type="ctrTitle"/>
          </p:nvPr>
        </p:nvSpPr>
        <p:spPr/>
        <p:txBody>
          <a:bodyPr>
            <a:normAutofit/>
          </a:bodyPr>
          <a:lstStyle/>
          <a:p>
            <a:r>
              <a:rPr lang="en-US" dirty="0"/>
              <a:t>Thank you for your participation!</a:t>
            </a:r>
          </a:p>
        </p:txBody>
      </p:sp>
      <p:sp>
        <p:nvSpPr>
          <p:cNvPr id="3" name="Subtitle 2">
            <a:extLst>
              <a:ext uri="{FF2B5EF4-FFF2-40B4-BE49-F238E27FC236}">
                <a16:creationId xmlns:a16="http://schemas.microsoft.com/office/drawing/2014/main" id="{38A88104-A5A2-4756-8C74-C73150DAEB0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6250775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C7B12-78ED-48AE-ADDF-D9E63C20CFD8}"/>
              </a:ext>
            </a:extLst>
          </p:cNvPr>
          <p:cNvSpPr>
            <a:spLocks noGrp="1"/>
          </p:cNvSpPr>
          <p:nvPr>
            <p:ph type="title"/>
          </p:nvPr>
        </p:nvSpPr>
        <p:spPr/>
        <p:txBody>
          <a:bodyPr/>
          <a:lstStyle/>
          <a:p>
            <a:r>
              <a:rPr lang="en-US" dirty="0"/>
              <a:t>Request to Record</a:t>
            </a:r>
          </a:p>
        </p:txBody>
      </p:sp>
      <p:sp>
        <p:nvSpPr>
          <p:cNvPr id="3" name="Content Placeholder 2">
            <a:extLst>
              <a:ext uri="{FF2B5EF4-FFF2-40B4-BE49-F238E27FC236}">
                <a16:creationId xmlns:a16="http://schemas.microsoft.com/office/drawing/2014/main" id="{4F1E3A49-47BA-4445-8A48-6DF86568556B}"/>
              </a:ext>
            </a:extLst>
          </p:cNvPr>
          <p:cNvSpPr>
            <a:spLocks noGrp="1"/>
          </p:cNvSpPr>
          <p:nvPr>
            <p:ph idx="1"/>
          </p:nvPr>
        </p:nvSpPr>
        <p:spPr/>
        <p:txBody>
          <a:bodyPr/>
          <a:lstStyle/>
          <a:p>
            <a:r>
              <a:rPr lang="en-US" dirty="0"/>
              <a:t>We would like to record our conversation today using the Zoom recording feature</a:t>
            </a:r>
          </a:p>
          <a:p>
            <a:r>
              <a:rPr lang="en-US" dirty="0"/>
              <a:t>All efforts will be made to ensure your privacy and confidentiality</a:t>
            </a:r>
          </a:p>
          <a:p>
            <a:pPr lvl="1"/>
            <a:r>
              <a:rPr lang="en-US" dirty="0"/>
              <a:t>The recording will be kept on the University’s password-protected online cloud server (</a:t>
            </a:r>
            <a:r>
              <a:rPr lang="en-US" dirty="0" err="1"/>
              <a:t>Egynte</a:t>
            </a:r>
            <a:r>
              <a:rPr lang="en-US" dirty="0"/>
              <a:t>)</a:t>
            </a:r>
          </a:p>
          <a:p>
            <a:r>
              <a:rPr lang="en-US" dirty="0"/>
              <a:t>This research project has been reviewed and received exempt status from our Colorado Multiple Institutional Review Board (COMIRB) </a:t>
            </a:r>
          </a:p>
        </p:txBody>
      </p:sp>
    </p:spTree>
    <p:extLst>
      <p:ext uri="{BB962C8B-B14F-4D97-AF65-F5344CB8AC3E}">
        <p14:creationId xmlns:p14="http://schemas.microsoft.com/office/powerpoint/2010/main" val="28564206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E661E-B62B-4C27-861A-FC444587FA43}"/>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3EF43113-1790-403B-A8C1-7EAC5F7CA11E}"/>
              </a:ext>
            </a:extLst>
          </p:cNvPr>
          <p:cNvSpPr>
            <a:spLocks noGrp="1"/>
          </p:cNvSpPr>
          <p:nvPr>
            <p:ph idx="1"/>
          </p:nvPr>
        </p:nvSpPr>
        <p:spPr/>
        <p:txBody>
          <a:bodyPr>
            <a:normAutofit/>
          </a:bodyPr>
          <a:lstStyle/>
          <a:p>
            <a:r>
              <a:rPr lang="en-US" sz="2400" dirty="0"/>
              <a:t>Brief review of the Integrated and Actional Aging Assessment (IA3)</a:t>
            </a:r>
          </a:p>
          <a:p>
            <a:r>
              <a:rPr lang="en-US" sz="2400" dirty="0"/>
              <a:t>Brief review of the value proposition, core goals, and functions of the IA3</a:t>
            </a:r>
          </a:p>
          <a:p>
            <a:r>
              <a:rPr lang="en-US" sz="2400" dirty="0"/>
              <a:t>Review workflow draft discussed during Workshop 2 and discuss any modifications</a:t>
            </a:r>
          </a:p>
          <a:p>
            <a:r>
              <a:rPr lang="en-US" sz="2400" dirty="0"/>
              <a:t>Review the action items from the other clinic and discuss the action items for </a:t>
            </a:r>
            <a:r>
              <a:rPr lang="en-US" sz="2400" dirty="0" err="1"/>
              <a:t>thisClinic</a:t>
            </a:r>
            <a:endParaRPr lang="en-US" sz="2400" dirty="0"/>
          </a:p>
          <a:p>
            <a:r>
              <a:rPr lang="en-US" sz="2400" dirty="0"/>
              <a:t>Next Steps</a:t>
            </a:r>
          </a:p>
          <a:p>
            <a:r>
              <a:rPr lang="en-US" sz="2400" dirty="0"/>
              <a:t>Thank you!</a:t>
            </a:r>
          </a:p>
          <a:p>
            <a:pPr lvl="1"/>
            <a:endParaRPr lang="en-US" dirty="0"/>
          </a:p>
        </p:txBody>
      </p:sp>
    </p:spTree>
    <p:extLst>
      <p:ext uri="{BB962C8B-B14F-4D97-AF65-F5344CB8AC3E}">
        <p14:creationId xmlns:p14="http://schemas.microsoft.com/office/powerpoint/2010/main" val="3148882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E661E-B62B-4C27-861A-FC444587FA43}"/>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3EF43113-1790-403B-A8C1-7EAC5F7CA11E}"/>
              </a:ext>
            </a:extLst>
          </p:cNvPr>
          <p:cNvSpPr>
            <a:spLocks noGrp="1"/>
          </p:cNvSpPr>
          <p:nvPr>
            <p:ph idx="1"/>
          </p:nvPr>
        </p:nvSpPr>
        <p:spPr/>
        <p:txBody>
          <a:bodyPr>
            <a:normAutofit/>
          </a:bodyPr>
          <a:lstStyle/>
          <a:p>
            <a:r>
              <a:rPr lang="en-US" sz="2400" dirty="0"/>
              <a:t>Brief review of the Integrated and Actional Aging Assessment (IA3)</a:t>
            </a:r>
          </a:p>
          <a:p>
            <a:r>
              <a:rPr lang="en-US" sz="2400" dirty="0"/>
              <a:t>Brief review of the value proposition, core goals, and functions of the IA3</a:t>
            </a:r>
          </a:p>
          <a:p>
            <a:r>
              <a:rPr lang="en-US" sz="2400" dirty="0">
                <a:solidFill>
                  <a:schemeClr val="bg2">
                    <a:lumMod val="60000"/>
                    <a:lumOff val="40000"/>
                  </a:schemeClr>
                </a:solidFill>
              </a:rPr>
              <a:t>Review workflow draft discussed during Workshop 2 and discuss any modifications</a:t>
            </a:r>
          </a:p>
          <a:p>
            <a:r>
              <a:rPr lang="en-US" sz="2400" dirty="0">
                <a:solidFill>
                  <a:schemeClr val="bg2">
                    <a:lumMod val="60000"/>
                    <a:lumOff val="40000"/>
                  </a:schemeClr>
                </a:solidFill>
              </a:rPr>
              <a:t>Review the action items from the other clinic and discuss the action items for this clinic</a:t>
            </a:r>
          </a:p>
          <a:p>
            <a:r>
              <a:rPr lang="en-US" sz="2400" dirty="0">
                <a:solidFill>
                  <a:schemeClr val="bg2">
                    <a:lumMod val="60000"/>
                    <a:lumOff val="40000"/>
                  </a:schemeClr>
                </a:solidFill>
              </a:rPr>
              <a:t>Next Steps</a:t>
            </a:r>
          </a:p>
          <a:p>
            <a:r>
              <a:rPr lang="en-US" sz="2400" dirty="0">
                <a:solidFill>
                  <a:schemeClr val="bg2">
                    <a:lumMod val="60000"/>
                    <a:lumOff val="40000"/>
                  </a:schemeClr>
                </a:solidFill>
              </a:rPr>
              <a:t>Thank you!</a:t>
            </a:r>
          </a:p>
          <a:p>
            <a:pPr lvl="1"/>
            <a:endParaRPr lang="en-US" dirty="0"/>
          </a:p>
        </p:txBody>
      </p:sp>
    </p:spTree>
    <p:extLst>
      <p:ext uri="{BB962C8B-B14F-4D97-AF65-F5344CB8AC3E}">
        <p14:creationId xmlns:p14="http://schemas.microsoft.com/office/powerpoint/2010/main" val="2863174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827FF-D2DE-444B-92A9-5C7E02795FAB}"/>
              </a:ext>
            </a:extLst>
          </p:cNvPr>
          <p:cNvSpPr>
            <a:spLocks noGrp="1"/>
          </p:cNvSpPr>
          <p:nvPr>
            <p:ph type="title"/>
          </p:nvPr>
        </p:nvSpPr>
        <p:spPr/>
        <p:txBody>
          <a:bodyPr/>
          <a:lstStyle/>
          <a:p>
            <a:r>
              <a:rPr lang="en-US" dirty="0"/>
              <a:t>Integrated Actionable Aging Assessment for Cancer Patients </a:t>
            </a:r>
          </a:p>
        </p:txBody>
      </p:sp>
      <p:sp>
        <p:nvSpPr>
          <p:cNvPr id="3" name="Content Placeholder 2">
            <a:extLst>
              <a:ext uri="{FF2B5EF4-FFF2-40B4-BE49-F238E27FC236}">
                <a16:creationId xmlns:a16="http://schemas.microsoft.com/office/drawing/2014/main" id="{FE44D3DF-A1B0-4BBD-AE06-9727C12A36BB}"/>
              </a:ext>
            </a:extLst>
          </p:cNvPr>
          <p:cNvSpPr>
            <a:spLocks noGrp="1"/>
          </p:cNvSpPr>
          <p:nvPr>
            <p:ph idx="1"/>
          </p:nvPr>
        </p:nvSpPr>
        <p:spPr/>
        <p:txBody>
          <a:bodyPr/>
          <a:lstStyle/>
          <a:p>
            <a:r>
              <a:rPr lang="en-US" dirty="0"/>
              <a:t>The IA3 incorporates:	</a:t>
            </a:r>
          </a:p>
          <a:p>
            <a:pPr lvl="1"/>
            <a:r>
              <a:rPr lang="en-US" dirty="0"/>
              <a:t>the G8 for geriatric patients </a:t>
            </a:r>
          </a:p>
          <a:p>
            <a:pPr lvl="1"/>
            <a:r>
              <a:rPr lang="en-US" dirty="0"/>
              <a:t>Behavioral health</a:t>
            </a:r>
          </a:p>
          <a:p>
            <a:pPr lvl="1"/>
            <a:r>
              <a:rPr lang="en-US" dirty="0"/>
              <a:t>Mental Health</a:t>
            </a:r>
          </a:p>
          <a:p>
            <a:pPr lvl="1"/>
            <a:r>
              <a:rPr lang="en-US" dirty="0"/>
              <a:t>Social Determinants of Health</a:t>
            </a:r>
          </a:p>
          <a:p>
            <a:pPr lvl="1"/>
            <a:r>
              <a:rPr lang="en-US" dirty="0"/>
              <a:t>Nutrition, alcohol, substance, and tobacco use</a:t>
            </a:r>
          </a:p>
          <a:p>
            <a:pPr lvl="1"/>
            <a:r>
              <a:rPr lang="en-US" dirty="0"/>
              <a:t>Loneliness </a:t>
            </a:r>
          </a:p>
          <a:p>
            <a:r>
              <a:rPr lang="en-US" dirty="0"/>
              <a:t>Created this in a web tool named the Whole Health Report</a:t>
            </a:r>
          </a:p>
          <a:p>
            <a:endParaRPr lang="en-US" dirty="0"/>
          </a:p>
        </p:txBody>
      </p:sp>
    </p:spTree>
    <p:extLst>
      <p:ext uri="{BB962C8B-B14F-4D97-AF65-F5344CB8AC3E}">
        <p14:creationId xmlns:p14="http://schemas.microsoft.com/office/powerpoint/2010/main" val="24590806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783B3-2E09-4C8C-A2C6-7A303865879E}"/>
              </a:ext>
            </a:extLst>
          </p:cNvPr>
          <p:cNvSpPr>
            <a:spLocks noGrp="1"/>
          </p:cNvSpPr>
          <p:nvPr>
            <p:ph type="title"/>
          </p:nvPr>
        </p:nvSpPr>
        <p:spPr/>
        <p:txBody>
          <a:bodyPr/>
          <a:lstStyle/>
          <a:p>
            <a:r>
              <a:rPr lang="en-US" dirty="0"/>
              <a:t>Patient Report </a:t>
            </a:r>
            <a:r>
              <a:rPr lang="en-US" i="1" dirty="0"/>
              <a:t>Online view</a:t>
            </a:r>
          </a:p>
        </p:txBody>
      </p:sp>
      <p:pic>
        <p:nvPicPr>
          <p:cNvPr id="5" name="Content Placeholder 4">
            <a:extLst>
              <a:ext uri="{FF2B5EF4-FFF2-40B4-BE49-F238E27FC236}">
                <a16:creationId xmlns:a16="http://schemas.microsoft.com/office/drawing/2014/main" id="{0F8BC140-DAB4-4B8A-8CBB-5274AE4BDB63}"/>
              </a:ext>
            </a:extLst>
          </p:cNvPr>
          <p:cNvPicPr>
            <a:picLocks noGrp="1" noChangeAspect="1"/>
          </p:cNvPicPr>
          <p:nvPr>
            <p:ph idx="1"/>
          </p:nvPr>
        </p:nvPicPr>
        <p:blipFill>
          <a:blip r:embed="rId2"/>
          <a:stretch>
            <a:fillRect/>
          </a:stretch>
        </p:blipFill>
        <p:spPr>
          <a:xfrm>
            <a:off x="4262297" y="581929"/>
            <a:ext cx="6632293" cy="5865526"/>
          </a:xfrm>
        </p:spPr>
      </p:pic>
    </p:spTree>
    <p:extLst>
      <p:ext uri="{BB962C8B-B14F-4D97-AF65-F5344CB8AC3E}">
        <p14:creationId xmlns:p14="http://schemas.microsoft.com/office/powerpoint/2010/main" val="3961695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628A3-4ED9-4C30-8B37-8A6AD9D2B08F}"/>
              </a:ext>
            </a:extLst>
          </p:cNvPr>
          <p:cNvSpPr>
            <a:spLocks noGrp="1"/>
          </p:cNvSpPr>
          <p:nvPr>
            <p:ph type="title"/>
          </p:nvPr>
        </p:nvSpPr>
        <p:spPr/>
        <p:txBody>
          <a:bodyPr/>
          <a:lstStyle/>
          <a:p>
            <a:r>
              <a:rPr lang="en-US" dirty="0"/>
              <a:t>Patient Report</a:t>
            </a:r>
            <a:br>
              <a:rPr lang="en-US" dirty="0"/>
            </a:br>
            <a:r>
              <a:rPr lang="en-US" i="1" dirty="0"/>
              <a:t>Downloadable PDF</a:t>
            </a:r>
          </a:p>
        </p:txBody>
      </p:sp>
      <p:graphicFrame>
        <p:nvGraphicFramePr>
          <p:cNvPr id="5" name="Content Placeholder 4">
            <a:extLst>
              <a:ext uri="{FF2B5EF4-FFF2-40B4-BE49-F238E27FC236}">
                <a16:creationId xmlns:a16="http://schemas.microsoft.com/office/drawing/2014/main" id="{BCCA460A-0310-4504-BFCC-55AE58457A8B}"/>
              </a:ext>
            </a:extLst>
          </p:cNvPr>
          <p:cNvGraphicFramePr>
            <a:graphicFrameLocks noGrp="1" noChangeAspect="1"/>
          </p:cNvGraphicFramePr>
          <p:nvPr>
            <p:ph idx="1"/>
            <p:extLst>
              <p:ext uri="{D42A27DB-BD31-4B8C-83A1-F6EECF244321}">
                <p14:modId xmlns:p14="http://schemas.microsoft.com/office/powerpoint/2010/main" val="2086469547"/>
              </p:ext>
            </p:extLst>
          </p:nvPr>
        </p:nvGraphicFramePr>
        <p:xfrm>
          <a:off x="5049614" y="197537"/>
          <a:ext cx="4567722" cy="6462926"/>
        </p:xfrm>
        <a:graphic>
          <a:graphicData uri="http://schemas.openxmlformats.org/presentationml/2006/ole">
            <mc:AlternateContent xmlns:mc="http://schemas.openxmlformats.org/markup-compatibility/2006">
              <mc:Choice xmlns:v="urn:schemas-microsoft-com:vml" Requires="v">
                <p:oleObj spid="_x0000_s1027" name="Acrobat Document" r:id="rId3" imgW="3777942" imgH="5346481" progId="Acrobat.Document.2017">
                  <p:embed/>
                </p:oleObj>
              </mc:Choice>
              <mc:Fallback>
                <p:oleObj name="Acrobat Document" r:id="rId3" imgW="3777942" imgH="5346481" progId="Acrobat.Document.2017">
                  <p:embed/>
                  <p:pic>
                    <p:nvPicPr>
                      <p:cNvPr id="0" name=""/>
                      <p:cNvPicPr/>
                      <p:nvPr/>
                    </p:nvPicPr>
                    <p:blipFill>
                      <a:blip r:embed="rId4"/>
                      <a:stretch>
                        <a:fillRect/>
                      </a:stretch>
                    </p:blipFill>
                    <p:spPr>
                      <a:xfrm>
                        <a:off x="5049614" y="197537"/>
                        <a:ext cx="4567722" cy="6462926"/>
                      </a:xfrm>
                      <a:prstGeom prst="rect">
                        <a:avLst/>
                      </a:prstGeom>
                    </p:spPr>
                  </p:pic>
                </p:oleObj>
              </mc:Fallback>
            </mc:AlternateContent>
          </a:graphicData>
        </a:graphic>
      </p:graphicFrame>
    </p:spTree>
    <p:extLst>
      <p:ext uri="{BB962C8B-B14F-4D97-AF65-F5344CB8AC3E}">
        <p14:creationId xmlns:p14="http://schemas.microsoft.com/office/powerpoint/2010/main" val="42278907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6A61D-3C4A-6E61-C860-8444E61D8EC4}"/>
              </a:ext>
            </a:extLst>
          </p:cNvPr>
          <p:cNvSpPr>
            <a:spLocks noGrp="1"/>
          </p:cNvSpPr>
          <p:nvPr>
            <p:ph type="title"/>
          </p:nvPr>
        </p:nvSpPr>
        <p:spPr/>
        <p:txBody>
          <a:bodyPr/>
          <a:lstStyle/>
          <a:p>
            <a:r>
              <a:rPr lang="en-US" dirty="0"/>
              <a:t>Functions of the IA3</a:t>
            </a:r>
          </a:p>
        </p:txBody>
      </p:sp>
      <p:graphicFrame>
        <p:nvGraphicFramePr>
          <p:cNvPr id="5" name="Content Placeholder 4">
            <a:extLst>
              <a:ext uri="{FF2B5EF4-FFF2-40B4-BE49-F238E27FC236}">
                <a16:creationId xmlns:a16="http://schemas.microsoft.com/office/drawing/2014/main" id="{5722DE23-0132-0AD4-25AC-DA4BE2BFC7C6}"/>
              </a:ext>
            </a:extLst>
          </p:cNvPr>
          <p:cNvGraphicFramePr>
            <a:graphicFrameLocks noGrp="1"/>
          </p:cNvGraphicFramePr>
          <p:nvPr>
            <p:ph idx="1"/>
            <p:extLst>
              <p:ext uri="{D42A27DB-BD31-4B8C-83A1-F6EECF244321}">
                <p14:modId xmlns:p14="http://schemas.microsoft.com/office/powerpoint/2010/main" val="1996535908"/>
              </p:ext>
            </p:extLst>
          </p:nvPr>
        </p:nvGraphicFramePr>
        <p:xfrm>
          <a:off x="3593873" y="905578"/>
          <a:ext cx="8130209" cy="5046843"/>
        </p:xfrm>
        <a:graphic>
          <a:graphicData uri="http://schemas.openxmlformats.org/drawingml/2006/table">
            <a:tbl>
              <a:tblPr/>
              <a:tblGrid>
                <a:gridCol w="3004889">
                  <a:extLst>
                    <a:ext uri="{9D8B030D-6E8A-4147-A177-3AD203B41FA5}">
                      <a16:colId xmlns:a16="http://schemas.microsoft.com/office/drawing/2014/main" val="1927816668"/>
                    </a:ext>
                  </a:extLst>
                </a:gridCol>
                <a:gridCol w="5125320">
                  <a:extLst>
                    <a:ext uri="{9D8B030D-6E8A-4147-A177-3AD203B41FA5}">
                      <a16:colId xmlns:a16="http://schemas.microsoft.com/office/drawing/2014/main" val="4246490209"/>
                    </a:ext>
                  </a:extLst>
                </a:gridCol>
              </a:tblGrid>
              <a:tr h="575810">
                <a:tc>
                  <a:txBody>
                    <a:bodyPr/>
                    <a:lstStyle/>
                    <a:p>
                      <a:pPr fontAlgn="ctr"/>
                      <a:endParaRPr lang="en-US" dirty="0">
                        <a:effectLst/>
                      </a:endParaRPr>
                    </a:p>
                    <a:p>
                      <a:pPr algn="ctr" rtl="0" fontAlgn="base"/>
                      <a:r>
                        <a:rPr lang="en-US" sz="2400" b="1" i="0" dirty="0">
                          <a:solidFill>
                            <a:srgbClr val="FFFFFF"/>
                          </a:solidFill>
                          <a:effectLst/>
                          <a:latin typeface="Arial" panose="020B0604020202020204" pitchFamily="34" charset="0"/>
                        </a:rPr>
                        <a:t>Function</a:t>
                      </a:r>
                      <a:r>
                        <a:rPr lang="en-US" sz="2400" b="0" i="0" dirty="0">
                          <a:solidFill>
                            <a:srgbClr val="FFFFFF"/>
                          </a:solidFill>
                          <a:effectLst/>
                          <a:latin typeface="Arial" panose="020B0604020202020204" pitchFamily="34" charset="0"/>
                        </a:rPr>
                        <a:t> </a:t>
                      </a:r>
                      <a:endParaRPr lang="en-US" sz="2400" b="0" i="0" dirty="0">
                        <a:effectLs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1"/>
                    </a:solidFill>
                  </a:tcPr>
                </a:tc>
                <a:tc>
                  <a:txBody>
                    <a:bodyPr/>
                    <a:lstStyle/>
                    <a:p>
                      <a:pPr algn="ctr" fontAlgn="ctr"/>
                      <a:endParaRPr lang="en-US" dirty="0">
                        <a:effectLst/>
                      </a:endParaRPr>
                    </a:p>
                    <a:p>
                      <a:pPr algn="ctr" rtl="0" fontAlgn="base"/>
                      <a:r>
                        <a:rPr lang="en-US" sz="2400" b="1" i="0" dirty="0">
                          <a:solidFill>
                            <a:srgbClr val="FFFFFF"/>
                          </a:solidFill>
                          <a:effectLst/>
                          <a:latin typeface="Arial" panose="020B0604020202020204" pitchFamily="34" charset="0"/>
                        </a:rPr>
                        <a:t>We adapt the FORM</a:t>
                      </a:r>
                      <a:endParaRPr lang="en-US" sz="2400" b="0" i="0" dirty="0">
                        <a:effectLs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val="2265203384"/>
                  </a:ext>
                </a:extLst>
              </a:tr>
              <a:tr h="1499323">
                <a:tc>
                  <a:txBody>
                    <a:bodyPr/>
                    <a:lstStyle/>
                    <a:p>
                      <a:pPr algn="l" rtl="0" fontAlgn="base"/>
                      <a:r>
                        <a:rPr lang="en-US" sz="1800" b="0" i="0" dirty="0">
                          <a:effectLst/>
                          <a:latin typeface="+mn-lt"/>
                        </a:rPr>
                        <a:t>Assess Health Risks at Once</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rtl="0" fontAlgn="base"/>
                      <a:r>
                        <a:rPr lang="en-US" sz="1800" b="0" i="0" dirty="0">
                          <a:effectLst/>
                          <a:latin typeface="+mn-lt"/>
                        </a:rPr>
                        <a:t>Geriatric frailty</a:t>
                      </a:r>
                    </a:p>
                    <a:p>
                      <a:pPr algn="l" rtl="0" fontAlgn="base"/>
                      <a:r>
                        <a:rPr lang="en-US" sz="1800" b="0" i="0" dirty="0">
                          <a:effectLst/>
                          <a:latin typeface="+mn-lt"/>
                        </a:rPr>
                        <a:t>Social needs</a:t>
                      </a:r>
                    </a:p>
                    <a:p>
                      <a:pPr algn="l" rtl="0" fontAlgn="base"/>
                      <a:r>
                        <a:rPr lang="en-US" sz="1800" b="0" i="0" dirty="0">
                          <a:effectLst/>
                          <a:latin typeface="+mn-lt"/>
                        </a:rPr>
                        <a:t>Behavioral and mental health</a:t>
                      </a:r>
                    </a:p>
                    <a:p>
                      <a:pPr algn="l" rtl="0" fontAlgn="base"/>
                      <a:r>
                        <a:rPr lang="en-US" sz="1800" b="0" i="0" dirty="0">
                          <a:effectLst/>
                          <a:latin typeface="+mn-lt"/>
                        </a:rPr>
                        <a:t>Loneliness</a:t>
                      </a:r>
                    </a:p>
                    <a:p>
                      <a:pPr algn="l" rtl="0" fontAlgn="base"/>
                      <a:r>
                        <a:rPr lang="en-US" sz="1800" b="0" i="0" dirty="0">
                          <a:effectLst/>
                          <a:latin typeface="+mn-lt"/>
                        </a:rPr>
                        <a:t>Nutrition</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3893741"/>
                  </a:ext>
                </a:extLst>
              </a:tr>
              <a:tr h="952167">
                <a:tc>
                  <a:txBody>
                    <a:bodyPr/>
                    <a:lstStyle/>
                    <a:p>
                      <a:pPr algn="l" rtl="0" fontAlgn="base"/>
                      <a:r>
                        <a:rPr lang="en-US" sz="1800" b="0" i="0" dirty="0">
                          <a:effectLst/>
                          <a:latin typeface="+mn-lt"/>
                        </a:rPr>
                        <a:t>Integrate into an Actionable Report</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rtl="0" fontAlgn="base"/>
                      <a:r>
                        <a:rPr lang="en-US" sz="1800" b="0" i="0" dirty="0">
                          <a:effectLst/>
                          <a:latin typeface="+mn-lt"/>
                        </a:rPr>
                        <a:t>Patients get a screen with feedback</a:t>
                      </a:r>
                    </a:p>
                    <a:p>
                      <a:pPr algn="l" rtl="0" fontAlgn="base"/>
                      <a:r>
                        <a:rPr lang="en-US" sz="1800" b="0" i="0" dirty="0">
                          <a:effectLst/>
                          <a:latin typeface="+mn-lt"/>
                        </a:rPr>
                        <a:t>Patient identify priorities and areas to discuss</a:t>
                      </a:r>
                    </a:p>
                    <a:p>
                      <a:pPr algn="l" rtl="0" fontAlgn="base"/>
                      <a:r>
                        <a:rPr lang="en-US" sz="1800" b="0" i="0" dirty="0">
                          <a:effectLst/>
                          <a:latin typeface="+mn-lt"/>
                        </a:rPr>
                        <a:t>Staff can pull and see areas at risk</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4514551"/>
                  </a:ext>
                </a:extLst>
              </a:tr>
              <a:tr h="675113">
                <a:tc>
                  <a:txBody>
                    <a:bodyPr/>
                    <a:lstStyle/>
                    <a:p>
                      <a:pPr algn="l" rtl="0" fontAlgn="base"/>
                      <a:r>
                        <a:rPr lang="en-US" sz="1800" b="0" i="0" dirty="0">
                          <a:effectLst/>
                          <a:latin typeface="+mn-lt"/>
                        </a:rPr>
                        <a:t>Inform Clinic Interaction</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rtl="0" fontAlgn="base"/>
                      <a:r>
                        <a:rPr lang="en-US" sz="1800" b="0" i="0" dirty="0">
                          <a:effectLst/>
                          <a:latin typeface="+mn-lt"/>
                        </a:rPr>
                        <a:t>Team looks at data</a:t>
                      </a:r>
                    </a:p>
                    <a:p>
                      <a:pPr algn="l" rtl="0" fontAlgn="base"/>
                      <a:r>
                        <a:rPr lang="en-US" sz="1800" b="0" i="0" dirty="0">
                          <a:effectLst/>
                          <a:latin typeface="+mn-lt"/>
                        </a:rPr>
                        <a:t>Patient can bring up data</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9323464"/>
                  </a:ext>
                </a:extLst>
              </a:tr>
              <a:tr h="1129925">
                <a:tc>
                  <a:txBody>
                    <a:bodyPr/>
                    <a:lstStyle/>
                    <a:p>
                      <a:pPr algn="l" rtl="0" fontAlgn="base"/>
                      <a:r>
                        <a:rPr lang="en-US" sz="1800" b="0" i="0" dirty="0">
                          <a:effectLst/>
                          <a:latin typeface="+mn-lt"/>
                        </a:rPr>
                        <a:t>Inform an Individualized, Supportive, and Comprehensive Cancer Care Plan </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rtl="0" fontAlgn="base"/>
                      <a:r>
                        <a:rPr lang="en-US" sz="1800" b="0" i="0" dirty="0">
                          <a:effectLst/>
                          <a:latin typeface="+mn-lt"/>
                        </a:rPr>
                        <a:t>Referrals</a:t>
                      </a:r>
                    </a:p>
                    <a:p>
                      <a:pPr algn="l" rtl="0" fontAlgn="base"/>
                      <a:r>
                        <a:rPr lang="en-US" sz="1800" b="0" i="0" dirty="0">
                          <a:effectLst/>
                          <a:latin typeface="+mn-lt"/>
                        </a:rPr>
                        <a:t>Treatment plan changed</a:t>
                      </a:r>
                    </a:p>
                    <a:p>
                      <a:pPr algn="l" rtl="0" fontAlgn="base"/>
                      <a:r>
                        <a:rPr lang="en-US" sz="1800" b="0" i="0" dirty="0">
                          <a:effectLst/>
                          <a:latin typeface="+mn-lt"/>
                        </a:rPr>
                        <a:t>Medications adjusted</a:t>
                      </a:r>
                    </a:p>
                    <a:p>
                      <a:pPr algn="l" rtl="0" fontAlgn="base"/>
                      <a:r>
                        <a:rPr lang="en-US" sz="1800" b="0" i="0" dirty="0">
                          <a:effectLst/>
                          <a:latin typeface="+mn-lt"/>
                        </a:rPr>
                        <a:t>Goals clear</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1804094"/>
                  </a:ext>
                </a:extLst>
              </a:tr>
            </a:tbl>
          </a:graphicData>
        </a:graphic>
      </p:graphicFrame>
      <p:sp>
        <p:nvSpPr>
          <p:cNvPr id="4" name="Text Placeholder 3">
            <a:extLst>
              <a:ext uri="{FF2B5EF4-FFF2-40B4-BE49-F238E27FC236}">
                <a16:creationId xmlns:a16="http://schemas.microsoft.com/office/drawing/2014/main" id="{0D896EDC-9E2D-43D2-69FF-CF88E3E9F411}"/>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1363292209"/>
      </p:ext>
    </p:extLst>
  </p:cSld>
  <p:clrMapOvr>
    <a:masterClrMapping/>
  </p:clrMapOvr>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TM03457475[[fn=Frame]]</Template>
  <TotalTime>3973</TotalTime>
  <Words>1677</Words>
  <Application>Microsoft Office PowerPoint</Application>
  <PresentationFormat>Widescreen</PresentationFormat>
  <Paragraphs>224</Paragraphs>
  <Slides>24</Slides>
  <Notes>14</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3" baseType="lpstr">
      <vt:lpstr>Aptos</vt:lpstr>
      <vt:lpstr>Arial</vt:lpstr>
      <vt:lpstr>Arial Black</vt:lpstr>
      <vt:lpstr>Calibri</vt:lpstr>
      <vt:lpstr>Corbel</vt:lpstr>
      <vt:lpstr>Times New Roman</vt:lpstr>
      <vt:lpstr>Wingdings 2</vt:lpstr>
      <vt:lpstr>Frame</vt:lpstr>
      <vt:lpstr>Acrobat Document</vt:lpstr>
      <vt:lpstr>Integrated Actionable Aging Assessment for Cancer Patients (IA3)   Pilot Project – Review, Workflow and Action Items Planning  </vt:lpstr>
      <vt:lpstr>Introductions</vt:lpstr>
      <vt:lpstr>Request to Record</vt:lpstr>
      <vt:lpstr>Agenda</vt:lpstr>
      <vt:lpstr>Agenda</vt:lpstr>
      <vt:lpstr>Integrated Actionable Aging Assessment for Cancer Patients </vt:lpstr>
      <vt:lpstr>Patient Report Online view</vt:lpstr>
      <vt:lpstr>Patient Report Downloadable PDF</vt:lpstr>
      <vt:lpstr>Functions of the IA3</vt:lpstr>
      <vt:lpstr>Agenda</vt:lpstr>
      <vt:lpstr>High Level Workflow</vt:lpstr>
      <vt:lpstr>Meet with other Clinic Team?</vt:lpstr>
      <vt:lpstr>Draft of Clinic Workflow </vt:lpstr>
      <vt:lpstr>Intro to Study Email Script</vt:lpstr>
      <vt:lpstr>Other Workflow Items to Consider</vt:lpstr>
      <vt:lpstr>PowerPoint Presentation</vt:lpstr>
      <vt:lpstr>Agenda</vt:lpstr>
      <vt:lpstr>PowerPoint Presentation</vt:lpstr>
      <vt:lpstr>Action Items: referrals and resources</vt:lpstr>
      <vt:lpstr>What kind of follow-up on linkages to needed services would be helpful? </vt:lpstr>
      <vt:lpstr>Open Discussion</vt:lpstr>
      <vt:lpstr>Agenda</vt:lpstr>
      <vt:lpstr>Next steps</vt:lpstr>
      <vt:lpstr>Thank you for your participation!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Own Health Report Workshop</dc:title>
  <dc:creator>Gomes, Rebekah</dc:creator>
  <cp:lastModifiedBy>Gomes, Rebekah</cp:lastModifiedBy>
  <cp:revision>100</cp:revision>
  <dcterms:created xsi:type="dcterms:W3CDTF">2022-09-06T16:30:39Z</dcterms:created>
  <dcterms:modified xsi:type="dcterms:W3CDTF">2025-02-11T23:43:16Z</dcterms:modified>
</cp:coreProperties>
</file>