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notesMasterIdLst>
    <p:notesMasterId r:id="rId18"/>
  </p:notesMasterIdLst>
  <p:sldIdLst>
    <p:sldId id="256" r:id="rId2"/>
    <p:sldId id="257" r:id="rId3"/>
    <p:sldId id="261" r:id="rId4"/>
    <p:sldId id="258" r:id="rId5"/>
    <p:sldId id="293" r:id="rId6"/>
    <p:sldId id="287" r:id="rId7"/>
    <p:sldId id="302" r:id="rId8"/>
    <p:sldId id="299" r:id="rId9"/>
    <p:sldId id="300" r:id="rId10"/>
    <p:sldId id="301" r:id="rId11"/>
    <p:sldId id="277" r:id="rId12"/>
    <p:sldId id="259" r:id="rId13"/>
    <p:sldId id="297" r:id="rId14"/>
    <p:sldId id="266" r:id="rId15"/>
    <p:sldId id="298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77823" autoAdjust="0"/>
  </p:normalViewPr>
  <p:slideViewPr>
    <p:cSldViewPr snapToGrid="0">
      <p:cViewPr varScale="1">
        <p:scale>
          <a:sx n="108" d="100"/>
          <a:sy n="108" d="100"/>
        </p:scale>
        <p:origin x="138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16CC2-B6B3-4004-8792-D132FEC859FF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DEFE5-3826-4F6B-8146-B3683BA9C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3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22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24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374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4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08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91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739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83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5608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fontAlgn="t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Assess health needs/preferences that may influence cancer treatment decisions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Integrate an actionable report that synthesizes this information to be viewable in the electronic health record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Informed patient-clinician interactions – includes oncology standard of care to address geriatric function in cancer care plan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Tailor to individualized, supportive and comprehensive cancer care plan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061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515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07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686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290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06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793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916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25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037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89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05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536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82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07AC-0731-4538-91D1-35CAC63FEA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272" y="1577416"/>
            <a:ext cx="8703128" cy="3211208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Gathering your input on the </a:t>
            </a:r>
            <a:br>
              <a:rPr lang="en-US" sz="4000" dirty="0">
                <a:latin typeface="Arial Black" panose="020B0A04020102020204" pitchFamily="34" charset="0"/>
              </a:rPr>
            </a:br>
            <a:r>
              <a:rPr lang="en-US" sz="4000" dirty="0">
                <a:latin typeface="Arial Black" panose="020B0A04020102020204" pitchFamily="34" charset="0"/>
              </a:rPr>
              <a:t>Integrated Actionable Aging Assessment for Cancer Patients </a:t>
            </a:r>
            <a:br>
              <a:rPr lang="en-US" sz="4000" dirty="0">
                <a:latin typeface="Arial Black" panose="020B0A04020102020204" pitchFamily="34" charset="0"/>
              </a:rPr>
            </a:br>
            <a:r>
              <a:rPr lang="en-US" sz="4000" dirty="0">
                <a:latin typeface="Arial Black" panose="020B0A04020102020204" pitchFamily="34" charset="0"/>
              </a:rPr>
              <a:t>(IA3-CP)</a:t>
            </a:r>
            <a:br>
              <a:rPr lang="en-US" dirty="0">
                <a:latin typeface="Arial Black" panose="020B0A04020102020204" pitchFamily="34" charset="0"/>
              </a:rPr>
            </a:br>
            <a:br>
              <a:rPr lang="en-US" dirty="0">
                <a:latin typeface="Arial Black" panose="020B0A04020102020204" pitchFamily="34" charset="0"/>
              </a:rPr>
            </a:b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D34A5-CEB0-4D1A-94EC-86A22F4FED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0034" y="4196227"/>
            <a:ext cx="8247603" cy="1616744"/>
          </a:xfrm>
        </p:spPr>
        <p:txBody>
          <a:bodyPr>
            <a:normAutofit/>
          </a:bodyPr>
          <a:lstStyle/>
          <a:p>
            <a:r>
              <a:rPr lang="en-US" sz="2600" dirty="0">
                <a:latin typeface="+mj-lt"/>
              </a:rPr>
              <a:t>Patient Workshop</a:t>
            </a:r>
            <a:r>
              <a:rPr lang="en-US" dirty="0"/>
              <a:t>					Date</a:t>
            </a:r>
          </a:p>
        </p:txBody>
      </p:sp>
    </p:spTree>
    <p:extLst>
      <p:ext uri="{BB962C8B-B14F-4D97-AF65-F5344CB8AC3E}">
        <p14:creationId xmlns:p14="http://schemas.microsoft.com/office/powerpoint/2010/main" val="291946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19993AA-7E79-3900-023E-28DEBFA314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1401271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E128A-4456-4789-BEFD-EE712C2CF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n-US" dirty="0"/>
            </a:br>
            <a:r>
              <a:rPr lang="en-US" dirty="0"/>
              <a:t>We want to learn more about your preferences for using the tool to link you with needed services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465FB9-4149-B044-67C9-DD3398A5E78C}"/>
              </a:ext>
            </a:extLst>
          </p:cNvPr>
          <p:cNvSpPr/>
          <p:nvPr/>
        </p:nvSpPr>
        <p:spPr>
          <a:xfrm>
            <a:off x="3669632" y="428178"/>
            <a:ext cx="787582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/>
              <a:t>Core Goals of the Tool</a:t>
            </a:r>
          </a:p>
          <a:p>
            <a:endParaRPr lang="en-US" sz="2400" u="sng" dirty="0"/>
          </a:p>
          <a:p>
            <a:pPr marL="342900" indent="-342900">
              <a:buAutoNum type="arabicPeriod"/>
            </a:pPr>
            <a:r>
              <a:rPr lang="en-US" sz="2400" b="1" i="1" dirty="0"/>
              <a:t>Identify your health needs and preferences that may influence your cancer treatment decisions</a:t>
            </a:r>
            <a:r>
              <a:rPr lang="en-US" sz="2400" dirty="0"/>
              <a:t>: </a:t>
            </a:r>
          </a:p>
          <a:p>
            <a:r>
              <a:rPr lang="en-US" sz="2400" dirty="0"/>
              <a:t>-You can identify multiple risk factors for health and select areas you want to talk about our prioritize in </a:t>
            </a:r>
          </a:p>
          <a:p>
            <a:r>
              <a:rPr lang="en-US" sz="2400" dirty="0"/>
              <a:t>- you can also identify unmet needs, such as difficulty affording medications or transportation</a:t>
            </a:r>
          </a:p>
          <a:p>
            <a:endParaRPr lang="en-US" sz="2400" dirty="0"/>
          </a:p>
          <a:p>
            <a:r>
              <a:rPr lang="en-US" sz="2400" b="1" i="1" dirty="0"/>
              <a:t>2. Integrate this information in an actionable report that </a:t>
            </a:r>
            <a:r>
              <a:rPr lang="en-US" sz="2400" dirty="0"/>
              <a:t>can be reviewed and discussed with your cancer provider during that visit. Tailor your cancer care plan!</a:t>
            </a:r>
          </a:p>
          <a:p>
            <a:endParaRPr lang="en-US" sz="2400" dirty="0"/>
          </a:p>
          <a:p>
            <a:r>
              <a:rPr lang="en-US" sz="2400" b="1" i="1" dirty="0"/>
              <a:t>3. Link you with needed services </a:t>
            </a:r>
            <a:r>
              <a:rPr lang="en-US" sz="2400" dirty="0"/>
              <a:t>for goals that you want to address – the clinic can connect you with resources</a:t>
            </a:r>
          </a:p>
        </p:txBody>
      </p:sp>
    </p:spTree>
    <p:extLst>
      <p:ext uri="{BB962C8B-B14F-4D97-AF65-F5344CB8AC3E}">
        <p14:creationId xmlns:p14="http://schemas.microsoft.com/office/powerpoint/2010/main" val="123469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E128A-4456-4789-BEFD-EE712C2CF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dirty="0"/>
              <a:t>Our questions to you about the tool in your clinic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20CC4-F237-40CE-A4F8-0FA4D25347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How relevant are the tool’s goals to you?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b="1" i="1" dirty="0"/>
              <a:t>Identify patient risks and flag unmet needs</a:t>
            </a:r>
          </a:p>
          <a:p>
            <a:pPr marL="0" indent="0">
              <a:buNone/>
            </a:pPr>
            <a:r>
              <a:rPr lang="en-US" sz="2400" b="1" i="1" dirty="0"/>
              <a:t>	Prioritize areas for discussion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r>
              <a:rPr lang="en-US" sz="2400" b="1" i="1" dirty="0"/>
              <a:t>	Link you with needed services</a:t>
            </a:r>
            <a:endParaRPr lang="en-US" sz="2400" dirty="0"/>
          </a:p>
          <a:p>
            <a:pPr lvl="0"/>
            <a:r>
              <a:rPr lang="en-US" sz="2400" dirty="0"/>
              <a:t>What are the activities that your clinic/providers can offer to encourage your use of this tool on an ongoing basis?</a:t>
            </a:r>
          </a:p>
          <a:p>
            <a:pPr lvl="0"/>
            <a:r>
              <a:rPr lang="en-US" sz="2400" dirty="0"/>
              <a:t>Think about your usual experience during a provider visit – how could you see the tool changing that experience?  </a:t>
            </a:r>
          </a:p>
          <a:p>
            <a:pPr lvl="1"/>
            <a:r>
              <a:rPr lang="en-US" sz="2200" dirty="0"/>
              <a:t>What could improve?  What might worsen? </a:t>
            </a:r>
          </a:p>
        </p:txBody>
      </p:sp>
    </p:spTree>
    <p:extLst>
      <p:ext uri="{BB962C8B-B14F-4D97-AF65-F5344CB8AC3E}">
        <p14:creationId xmlns:p14="http://schemas.microsoft.com/office/powerpoint/2010/main" val="2343758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3113F-1AAE-4D6A-B0B5-AA7C8E982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Completing the tool as patient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95227-E0FC-4E81-9E3F-FF589647D6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How, when and where should this tool be completed by patients?</a:t>
            </a:r>
          </a:p>
          <a:p>
            <a:r>
              <a:rPr lang="en-US" dirty="0"/>
              <a:t>Who should discuss the information in the tool with patients?</a:t>
            </a:r>
          </a:p>
          <a:p>
            <a:r>
              <a:rPr lang="en-US" dirty="0"/>
              <a:t>Who should not discuss the information in the tool with patients?</a:t>
            </a:r>
          </a:p>
        </p:txBody>
      </p:sp>
    </p:spTree>
    <p:extLst>
      <p:ext uri="{BB962C8B-B14F-4D97-AF65-F5344CB8AC3E}">
        <p14:creationId xmlns:p14="http://schemas.microsoft.com/office/powerpoint/2010/main" val="11417161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Discussion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Any last questions, comments, or concerns?</a:t>
            </a:r>
          </a:p>
        </p:txBody>
      </p:sp>
    </p:spTree>
    <p:extLst>
      <p:ext uri="{BB962C8B-B14F-4D97-AF65-F5344CB8AC3E}">
        <p14:creationId xmlns:p14="http://schemas.microsoft.com/office/powerpoint/2010/main" val="1568654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72583-CF10-4A59-9A5B-0797D59E2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Gift Cards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2A7140-AE89-41BF-BD23-F01B5B060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Thank you for participating today</a:t>
            </a:r>
          </a:p>
          <a:p>
            <a:r>
              <a:rPr lang="en-US" dirty="0"/>
              <a:t>We will send you a $75 gift card to either Amazon, Walmart, or </a:t>
            </a:r>
            <a:r>
              <a:rPr lang="en-US" dirty="0" err="1"/>
              <a:t>Kingsoopers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817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6FF-EEA6-4DCA-A66C-3C7221792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participation!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A88104-A5A2-4756-8C74-C73150DAE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6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94DC0-F61F-46CF-9CBE-C86921E58715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3864F-4844-449F-A57E-C9B87017E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520782" cy="5120640"/>
          </a:xfrm>
        </p:spPr>
        <p:txBody>
          <a:bodyPr>
            <a:normAutofit/>
          </a:bodyPr>
          <a:lstStyle/>
          <a:p>
            <a:r>
              <a:rPr lang="en-US" dirty="0"/>
              <a:t>Our research team:</a:t>
            </a:r>
          </a:p>
          <a:p>
            <a:r>
              <a:rPr lang="en-US" dirty="0"/>
              <a:t>Patients please introduce yourself by telling us your name and a favorite summer activity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558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7B12-78ED-48AE-ADDF-D9E63C20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to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E3A49-47BA-4445-8A48-6DF865685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would like to record our conversation today using the Zoom recording feature</a:t>
            </a:r>
          </a:p>
          <a:p>
            <a:r>
              <a:rPr lang="en-US" dirty="0"/>
              <a:t>All efforts will be made to ensure your privacy and confidentiality</a:t>
            </a:r>
          </a:p>
          <a:p>
            <a:r>
              <a:rPr lang="en-US" dirty="0"/>
              <a:t>This research project has been reviewed and received exempt status from our Institutional Review Board (IRB) </a:t>
            </a:r>
          </a:p>
        </p:txBody>
      </p:sp>
    </p:spTree>
    <p:extLst>
      <p:ext uri="{BB962C8B-B14F-4D97-AF65-F5344CB8AC3E}">
        <p14:creationId xmlns:p14="http://schemas.microsoft.com/office/powerpoint/2010/main" val="2856420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661E-B62B-4C27-861A-FC444587F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3113-1790-403B-A8C1-7EAC5F7CA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 to tool</a:t>
            </a:r>
          </a:p>
          <a:p>
            <a:pPr lvl="1"/>
            <a:r>
              <a:rPr lang="en-US" dirty="0"/>
              <a:t>Core goals of the tool </a:t>
            </a:r>
          </a:p>
          <a:p>
            <a:r>
              <a:rPr lang="en-US" dirty="0"/>
              <a:t>Your feedback on the tool </a:t>
            </a:r>
          </a:p>
          <a:p>
            <a:pPr lvl="1"/>
            <a:r>
              <a:rPr lang="en-US" dirty="0"/>
              <a:t>Try it yourself</a:t>
            </a:r>
          </a:p>
          <a:p>
            <a:pPr lvl="1"/>
            <a:r>
              <a:rPr lang="en-US" dirty="0"/>
              <a:t>Quick demo</a:t>
            </a:r>
          </a:p>
          <a:p>
            <a:r>
              <a:rPr lang="en-US" dirty="0"/>
              <a:t>How and when to use the tool?</a:t>
            </a:r>
          </a:p>
          <a:p>
            <a:r>
              <a:rPr lang="en-US" dirty="0"/>
              <a:t>Gift Cards</a:t>
            </a:r>
          </a:p>
          <a:p>
            <a:r>
              <a:rPr lang="en-US" dirty="0"/>
              <a:t>Thank you!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882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F48B6-6DE6-4676-B34D-5D9612FE8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The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6C5F37-2B80-427E-B2D6-D30CB5B30D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Why?</a:t>
            </a:r>
          </a:p>
          <a:p>
            <a:r>
              <a:rPr lang="en-US" dirty="0"/>
              <a:t>What? </a:t>
            </a:r>
          </a:p>
          <a:p>
            <a:r>
              <a:rPr lang="en-US" dirty="0"/>
              <a:t>Who is it for?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224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Goals  of the Tool:</a:t>
            </a:r>
            <a:br>
              <a:rPr lang="en-US" dirty="0"/>
            </a:br>
            <a:r>
              <a:rPr lang="en-US" dirty="0"/>
              <a:t>Why do we want to do this?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7" y="864108"/>
            <a:ext cx="7756675" cy="5120640"/>
          </a:xfrm>
        </p:spPr>
        <p:txBody>
          <a:bodyPr>
            <a:normAutofit/>
          </a:bodyPr>
          <a:lstStyle/>
          <a:p>
            <a:r>
              <a:rPr lang="en-US" sz="2400" dirty="0"/>
              <a:t>Maximize your time with the provider to support your needs</a:t>
            </a:r>
          </a:p>
          <a:p>
            <a:r>
              <a:rPr lang="en-US" sz="2400" dirty="0"/>
              <a:t>Improve your care </a:t>
            </a:r>
            <a:r>
              <a:rPr lang="en-US" sz="2400" b="1" dirty="0"/>
              <a:t>experience</a:t>
            </a:r>
            <a:r>
              <a:rPr lang="en-US" sz="2400" dirty="0"/>
              <a:t>  -- help clinics know what areas you want to discuss based on </a:t>
            </a:r>
            <a:r>
              <a:rPr lang="en-US" sz="2400" b="1" dirty="0"/>
              <a:t>your</a:t>
            </a:r>
            <a:r>
              <a:rPr lang="en-US" sz="2400" dirty="0"/>
              <a:t> goals/needs</a:t>
            </a:r>
          </a:p>
          <a:p>
            <a:pPr lvl="1"/>
            <a:r>
              <a:rPr lang="en-US" sz="2400" dirty="0"/>
              <a:t>Lifestyle activities  – diet, physical activity, tobacco use</a:t>
            </a:r>
          </a:p>
          <a:p>
            <a:pPr lvl="1"/>
            <a:r>
              <a:rPr lang="en-US" sz="2400" dirty="0"/>
              <a:t>Other important areas that may challenge patients’ ability to manage overall health</a:t>
            </a:r>
          </a:p>
          <a:p>
            <a:pPr lvl="2"/>
            <a:r>
              <a:rPr lang="en-US" sz="2400" dirty="0"/>
              <a:t>Difficulty affording healthy food or medications</a:t>
            </a:r>
          </a:p>
          <a:p>
            <a:pPr lvl="2"/>
            <a:r>
              <a:rPr lang="en-US" sz="2400" dirty="0"/>
              <a:t>Transportation challenges</a:t>
            </a:r>
          </a:p>
          <a:p>
            <a:pPr lvl="2"/>
            <a:r>
              <a:rPr lang="en-US" sz="2400" dirty="0"/>
              <a:t>Lack of resources in your language of preference</a:t>
            </a:r>
          </a:p>
        </p:txBody>
      </p:sp>
    </p:spTree>
    <p:extLst>
      <p:ext uri="{BB962C8B-B14F-4D97-AF65-F5344CB8AC3E}">
        <p14:creationId xmlns:p14="http://schemas.microsoft.com/office/powerpoint/2010/main" val="663006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8FE9B-BD8A-4DD1-F6B3-12B0CB784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35B7B3-30B3-F1A7-2E83-83690D4061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want to see if this helps in the visits for NEW PATIENTS as they meet the ONCOLOGY team</a:t>
            </a:r>
          </a:p>
        </p:txBody>
      </p:sp>
    </p:spTree>
    <p:extLst>
      <p:ext uri="{BB962C8B-B14F-4D97-AF65-F5344CB8AC3E}">
        <p14:creationId xmlns:p14="http://schemas.microsoft.com/office/powerpoint/2010/main" val="2501853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25FC4-74BC-0F40-255A-1704E364D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Give it a try!</a:t>
            </a:r>
            <a:br>
              <a:rPr lang="en-US" dirty="0"/>
            </a:br>
            <a:br>
              <a:rPr lang="en-US" dirty="0"/>
            </a:br>
            <a:r>
              <a:rPr lang="en-US" dirty="0"/>
              <a:t>10 minutes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F893A-5230-ED55-0DD3-89FD8A169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Go to this link (in chat): </a:t>
            </a:r>
            <a:r>
              <a:rPr lang="en-US" i="1" dirty="0"/>
              <a:t>(removed)</a:t>
            </a:r>
            <a:endParaRPr lang="en-US" dirty="0"/>
          </a:p>
          <a:p>
            <a:r>
              <a:rPr lang="en-US" sz="2000" dirty="0"/>
              <a:t>From the drop down select ‘Colorado Cancer Center – GU clinic’ </a:t>
            </a:r>
            <a:endParaRPr lang="en-US" dirty="0"/>
          </a:p>
          <a:p>
            <a:r>
              <a:rPr lang="en-US" dirty="0"/>
              <a:t>Remember: this will be sent to patients with a new cancer diagnosis before they see their oncologist for the 1</a:t>
            </a:r>
            <a:r>
              <a:rPr lang="en-US" baseline="30000" dirty="0"/>
              <a:t>st</a:t>
            </a:r>
            <a:r>
              <a:rPr lang="en-US" dirty="0"/>
              <a:t> time</a:t>
            </a:r>
          </a:p>
          <a:p>
            <a:r>
              <a:rPr lang="en-US" dirty="0"/>
              <a:t>Answer the questions </a:t>
            </a:r>
          </a:p>
          <a:p>
            <a:r>
              <a:rPr lang="en-US" dirty="0"/>
              <a:t>Take notes about what you like and dislike</a:t>
            </a:r>
          </a:p>
          <a:p>
            <a:r>
              <a:rPr lang="en-US" dirty="0"/>
              <a:t>Let us know when you are done</a:t>
            </a:r>
          </a:p>
          <a:p>
            <a:pPr lvl="1"/>
            <a:r>
              <a:rPr lang="en-US" sz="2000" dirty="0"/>
              <a:t>We want to track how long it takes</a:t>
            </a:r>
          </a:p>
          <a:p>
            <a:pPr lvl="1"/>
            <a:endParaRPr lang="en-US" sz="2000" dirty="0"/>
          </a:p>
          <a:p>
            <a:r>
              <a:rPr lang="en-US" sz="2200" dirty="0"/>
              <a:t>NOTE: It is still a work in progress</a:t>
            </a:r>
          </a:p>
        </p:txBody>
      </p:sp>
    </p:spTree>
    <p:extLst>
      <p:ext uri="{BB962C8B-B14F-4D97-AF65-F5344CB8AC3E}">
        <p14:creationId xmlns:p14="http://schemas.microsoft.com/office/powerpoint/2010/main" val="1055117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652AD-71F8-B0E1-07DB-E3A2DA3230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31820952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3254</TotalTime>
  <Words>693</Words>
  <Application>Microsoft Office PowerPoint</Application>
  <PresentationFormat>Widescreen</PresentationFormat>
  <Paragraphs>87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 Black</vt:lpstr>
      <vt:lpstr>Calibri</vt:lpstr>
      <vt:lpstr>Corbel</vt:lpstr>
      <vt:lpstr>Wingdings 2</vt:lpstr>
      <vt:lpstr>Frame</vt:lpstr>
      <vt:lpstr>Gathering your input on the  Integrated Actionable Aging Assessment for Cancer Patients  (IA3-CP)  </vt:lpstr>
      <vt:lpstr>Introductions</vt:lpstr>
      <vt:lpstr>Request to Record</vt:lpstr>
      <vt:lpstr>Agenda</vt:lpstr>
      <vt:lpstr>Introduction to The Tool</vt:lpstr>
      <vt:lpstr>Core Goals  of the Tool: Why do we want to do this?</vt:lpstr>
      <vt:lpstr>When</vt:lpstr>
      <vt:lpstr>Give it a try!  10 minutes </vt:lpstr>
      <vt:lpstr>Demo</vt:lpstr>
      <vt:lpstr>Discussion</vt:lpstr>
      <vt:lpstr> We want to learn more about your preferences for using the tool to link you with needed services</vt:lpstr>
      <vt:lpstr> Our questions to you about the tool in your clinic</vt:lpstr>
      <vt:lpstr>Completing the tool as patient</vt:lpstr>
      <vt:lpstr>Open Discussion</vt:lpstr>
      <vt:lpstr>Gift Cards</vt:lpstr>
      <vt:lpstr>Thank you for your participation!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Own Health Report Workshop</dc:title>
  <dc:creator>Gomes, Rebekah</dc:creator>
  <cp:lastModifiedBy>Gomes, Rebekah</cp:lastModifiedBy>
  <cp:revision>71</cp:revision>
  <dcterms:created xsi:type="dcterms:W3CDTF">2022-09-06T16:30:39Z</dcterms:created>
  <dcterms:modified xsi:type="dcterms:W3CDTF">2025-02-12T00:21:06Z</dcterms:modified>
</cp:coreProperties>
</file>