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notesMasterIdLst>
    <p:notesMasterId r:id="rId27"/>
  </p:notesMasterIdLst>
  <p:sldIdLst>
    <p:sldId id="256" r:id="rId2"/>
    <p:sldId id="318" r:id="rId3"/>
    <p:sldId id="319" r:id="rId4"/>
    <p:sldId id="258" r:id="rId5"/>
    <p:sldId id="287" r:id="rId6"/>
    <p:sldId id="1963" r:id="rId7"/>
    <p:sldId id="1962" r:id="rId8"/>
    <p:sldId id="1964" r:id="rId9"/>
    <p:sldId id="1965" r:id="rId10"/>
    <p:sldId id="1966" r:id="rId11"/>
    <p:sldId id="1967" r:id="rId12"/>
    <p:sldId id="1968" r:id="rId13"/>
    <p:sldId id="1969" r:id="rId14"/>
    <p:sldId id="298" r:id="rId15"/>
    <p:sldId id="308" r:id="rId16"/>
    <p:sldId id="307" r:id="rId17"/>
    <p:sldId id="296" r:id="rId18"/>
    <p:sldId id="311" r:id="rId19"/>
    <p:sldId id="1976" r:id="rId20"/>
    <p:sldId id="310" r:id="rId21"/>
    <p:sldId id="309" r:id="rId22"/>
    <p:sldId id="312" r:id="rId23"/>
    <p:sldId id="316" r:id="rId24"/>
    <p:sldId id="314" r:id="rId25"/>
    <p:sldId id="31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67683" autoAdjust="0"/>
  </p:normalViewPr>
  <p:slideViewPr>
    <p:cSldViewPr snapToGrid="0">
      <p:cViewPr varScale="1">
        <p:scale>
          <a:sx n="104" d="100"/>
          <a:sy n="104" d="100"/>
        </p:scale>
        <p:origin x="2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16CC2-B6B3-4004-8792-D132FEC859FF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DEFE5-3826-4F6B-8146-B3683BA9C1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3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Monica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44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82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action items– to be used as an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49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46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39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92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34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2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4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08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6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357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41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What would the potential actions look like?</a:t>
            </a:r>
          </a:p>
          <a:p>
            <a:pPr marL="228600" indent="-228600">
              <a:buAutoNum type="arabicPeriod"/>
            </a:pPr>
            <a:r>
              <a:rPr lang="en-US" dirty="0"/>
              <a:t>Anything that we would trigger an “auto action”</a:t>
            </a:r>
          </a:p>
          <a:p>
            <a:pPr marL="457200" lvl="1" indent="0">
              <a:buNone/>
            </a:pPr>
            <a:r>
              <a:rPr lang="en-US" dirty="0"/>
              <a:t>Could we pend things in EPIC</a:t>
            </a:r>
          </a:p>
          <a:p>
            <a:pPr marL="457200" lvl="1" indent="0">
              <a:buNone/>
            </a:pPr>
            <a:r>
              <a:rPr lang="en-US" dirty="0"/>
              <a:t>Could we engage supportive people to be available at the visit</a:t>
            </a:r>
          </a:p>
          <a:p>
            <a:pPr marL="457200" lvl="1" indent="0">
              <a:buNone/>
            </a:pPr>
            <a:r>
              <a:rPr lang="en-US" dirty="0"/>
              <a:t>Could we anticipate resources patients may want to utilize?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DEFE5-3826-4F6B-8146-B3683BA9C1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511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07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68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9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0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9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916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5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037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89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5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3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82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A07AC-0731-4538-91D1-35CAC63FE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271" y="2187016"/>
            <a:ext cx="8703128" cy="32112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 Black" panose="020B0A04020102020204" pitchFamily="34" charset="0"/>
              </a:rPr>
              <a:t>Gathering Your input through the Integrated and Actionable Aging Assessment (IA3-CP)</a:t>
            </a:r>
            <a:br>
              <a:rPr lang="en-US" dirty="0">
                <a:latin typeface="Arial Black" panose="020B0A04020102020204" pitchFamily="34" charset="0"/>
              </a:rPr>
            </a:br>
            <a:br>
              <a:rPr lang="en-US" dirty="0">
                <a:latin typeface="Arial Black" panose="020B0A04020102020204" pitchFamily="34" charset="0"/>
              </a:rPr>
            </a:b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D34A5-CEB0-4D1A-94EC-86A22F4FE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034" y="4196227"/>
            <a:ext cx="8247603" cy="1616744"/>
          </a:xfrm>
        </p:spPr>
        <p:txBody>
          <a:bodyPr>
            <a:normAutofit/>
          </a:bodyPr>
          <a:lstStyle/>
          <a:p>
            <a:r>
              <a:rPr lang="en-US" dirty="0"/>
              <a:t>Workshop 2 </a:t>
            </a:r>
          </a:p>
          <a:p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1946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4D239-9C18-467E-84B2-33A26916C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Report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B06B44-BD4B-40CB-9FAF-D4FD21FE088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11" y="724090"/>
            <a:ext cx="5934075" cy="5400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152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E5A28-E57D-4246-9CBC-867D058E1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Staff</a:t>
            </a:r>
            <a:br>
              <a:rPr lang="en-US" dirty="0"/>
            </a:br>
            <a:r>
              <a:rPr lang="en-US" sz="2800" dirty="0"/>
              <a:t>Clinic Tab 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4DDB3B-D1BD-4B48-83AA-26C23B91363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56" y="883475"/>
            <a:ext cx="5731510" cy="508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010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B017D-F0D9-43DA-9BD4-30912054E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 Staff</a:t>
            </a:r>
            <a:br>
              <a:rPr lang="en-US" dirty="0"/>
            </a:br>
            <a:r>
              <a:rPr lang="en-US" sz="2800" dirty="0"/>
              <a:t>Patient Report Completion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DCFDCA-A265-40D5-8306-521CCEFADF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209" y="764095"/>
            <a:ext cx="5943600" cy="532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41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EA2ED-96D5-4D15-B55B-63FCA9FD1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 Staff</a:t>
            </a:r>
            <a:br>
              <a:rPr lang="en-US" dirty="0"/>
            </a:br>
            <a:r>
              <a:rPr lang="en-US" sz="2800" dirty="0"/>
              <a:t>Patient Report and PDF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600FB9-7603-452B-85F0-160B30D25B3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367" y="796163"/>
            <a:ext cx="5943600" cy="525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89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Value of IA3 – what we heard last week from you</a:t>
            </a:r>
            <a:br>
              <a:rPr lang="en-US" dirty="0"/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417" y="665019"/>
            <a:ext cx="8161525" cy="6068290"/>
          </a:xfrm>
        </p:spPr>
        <p:txBody>
          <a:bodyPr>
            <a:normAutofit/>
          </a:bodyPr>
          <a:lstStyle/>
          <a:p>
            <a:r>
              <a:rPr lang="en-US" sz="2800" dirty="0"/>
              <a:t>Getting this to patients</a:t>
            </a:r>
          </a:p>
          <a:p>
            <a:pPr lvl="1"/>
            <a:r>
              <a:rPr lang="en-US" b="1" dirty="0"/>
              <a:t>Prior to visit would be most effective in clinic flow</a:t>
            </a:r>
          </a:p>
          <a:p>
            <a:pPr lvl="2"/>
            <a:r>
              <a:rPr lang="en-US" dirty="0"/>
              <a:t>Don’t have to integrate information in real time</a:t>
            </a:r>
          </a:p>
          <a:p>
            <a:pPr lvl="2"/>
            <a:r>
              <a:rPr lang="en-US" dirty="0"/>
              <a:t>Can act on it sooner</a:t>
            </a:r>
          </a:p>
          <a:p>
            <a:pPr lvl="2"/>
            <a:r>
              <a:rPr lang="en-US" dirty="0"/>
              <a:t>Will lose some people that can’t fill out ahead of time </a:t>
            </a:r>
          </a:p>
          <a:p>
            <a:pPr lvl="1"/>
            <a:r>
              <a:rPr lang="en-US" b="1" dirty="0"/>
              <a:t>How can this be sent to patients and how can we check it has been completed?</a:t>
            </a:r>
          </a:p>
          <a:p>
            <a:pPr lvl="2"/>
            <a:r>
              <a:rPr lang="en-US" dirty="0"/>
              <a:t>Can ID patients using AMY</a:t>
            </a:r>
          </a:p>
          <a:p>
            <a:pPr lvl="2"/>
            <a:r>
              <a:rPr lang="en-US" dirty="0"/>
              <a:t>Can access reports in the “whole person” portal</a:t>
            </a:r>
          </a:p>
          <a:p>
            <a:pPr lvl="1"/>
            <a:r>
              <a:rPr lang="en-US" b="1" dirty="0"/>
              <a:t>How will the info get into EPIC</a:t>
            </a:r>
          </a:p>
          <a:p>
            <a:pPr lvl="2"/>
            <a:r>
              <a:rPr lang="en-US" dirty="0"/>
              <a:t>Not integrated currently</a:t>
            </a:r>
          </a:p>
          <a:p>
            <a:pPr lvl="2"/>
            <a:r>
              <a:rPr lang="en-US" dirty="0"/>
              <a:t>Media tab</a:t>
            </a:r>
          </a:p>
          <a:p>
            <a:pPr lvl="2"/>
            <a:r>
              <a:rPr lang="en-US" dirty="0"/>
              <a:t>Note templates</a:t>
            </a:r>
          </a:p>
        </p:txBody>
      </p:sp>
    </p:spTree>
    <p:extLst>
      <p:ext uri="{BB962C8B-B14F-4D97-AF65-F5344CB8AC3E}">
        <p14:creationId xmlns:p14="http://schemas.microsoft.com/office/powerpoint/2010/main" val="147537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6A61D-3C4A-6E61-C860-8444E61D8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and Forms of the IA3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722DE23-0132-0AD4-25AC-DA4BE2BFC7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322958"/>
              </p:ext>
            </p:extLst>
          </p:nvPr>
        </p:nvGraphicFramePr>
        <p:xfrm>
          <a:off x="3573016" y="846777"/>
          <a:ext cx="8130209" cy="5164445"/>
        </p:xfrm>
        <a:graphic>
          <a:graphicData uri="http://schemas.openxmlformats.org/drawingml/2006/table">
            <a:tbl>
              <a:tblPr/>
              <a:tblGrid>
                <a:gridCol w="3004889">
                  <a:extLst>
                    <a:ext uri="{9D8B030D-6E8A-4147-A177-3AD203B41FA5}">
                      <a16:colId xmlns:a16="http://schemas.microsoft.com/office/drawing/2014/main" val="1927816668"/>
                    </a:ext>
                  </a:extLst>
                </a:gridCol>
                <a:gridCol w="5125320">
                  <a:extLst>
                    <a:ext uri="{9D8B030D-6E8A-4147-A177-3AD203B41FA5}">
                      <a16:colId xmlns:a16="http://schemas.microsoft.com/office/drawing/2014/main" val="4246490209"/>
                    </a:ext>
                  </a:extLst>
                </a:gridCol>
              </a:tblGrid>
              <a:tr h="575810">
                <a:tc>
                  <a:txBody>
                    <a:bodyPr/>
                    <a:lstStyle/>
                    <a:p>
                      <a:pPr fontAlgn="ctr"/>
                      <a:endParaRPr lang="en-US" dirty="0">
                        <a:effectLst/>
                        <a:latin typeface="+mn-lt"/>
                      </a:endParaRPr>
                    </a:p>
                    <a:p>
                      <a:pPr algn="ctr" rtl="0" fontAlgn="base"/>
                      <a:r>
                        <a:rPr lang="en-US" sz="2400" b="1" i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Function</a:t>
                      </a:r>
                      <a:endParaRPr lang="en-US" sz="2400" b="0" i="0" dirty="0">
                        <a:effectLst/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dirty="0">
                        <a:effectLst/>
                        <a:latin typeface="+mn-lt"/>
                      </a:endParaRPr>
                    </a:p>
                    <a:p>
                      <a:pPr algn="ctr" rtl="0" fontAlgn="base"/>
                      <a:r>
                        <a:rPr lang="en-US" sz="2400" b="1" i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We adapt the Form</a:t>
                      </a:r>
                      <a:endParaRPr lang="en-US" sz="2400" b="0" i="0" dirty="0">
                        <a:effectLst/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203384"/>
                  </a:ext>
                </a:extLst>
              </a:tr>
              <a:tr h="1432311"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effectLst/>
                          <a:latin typeface="+mn-lt"/>
                        </a:rPr>
                        <a:t>Assess health risk at once</a:t>
                      </a:r>
                      <a:endParaRPr lang="en-US" sz="1800" b="0" i="0" dirty="0">
                        <a:effectLst/>
                        <a:latin typeface="+mn-lt"/>
                      </a:endParaRP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Geriatric frailty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Social needs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Behavioral and mental health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Loneliness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Nutrition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893741"/>
                  </a:ext>
                </a:extLst>
              </a:tr>
              <a:tr h="962764">
                <a:tc>
                  <a:txBody>
                    <a:bodyPr/>
                    <a:lstStyle/>
                    <a:p>
                      <a:pPr fontAlgn="t"/>
                      <a:endParaRPr lang="en-US" sz="1800" dirty="0">
                        <a:effectLst/>
                        <a:latin typeface="+mn-lt"/>
                      </a:endParaRP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Integrate into an Actionable Report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Patients get a screen with feedback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Patient identify priorities and areas to discuss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Staff can pull and see areas at risk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514551"/>
                  </a:ext>
                </a:extLst>
              </a:tr>
              <a:tr h="676687">
                <a:tc>
                  <a:txBody>
                    <a:bodyPr/>
                    <a:lstStyle/>
                    <a:p>
                      <a:pPr fontAlgn="t"/>
                      <a:endParaRPr lang="en-US" sz="1800" dirty="0">
                        <a:effectLst/>
                        <a:latin typeface="+mn-lt"/>
                      </a:endParaRP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Inform Clinic Interaction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Team looks at data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Patient can bring up data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323464"/>
                  </a:ext>
                </a:extLst>
              </a:tr>
              <a:tr h="133043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Inform an individualized, supportive and comprehensive cancer care plan 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Referrals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Treatment plan changed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Medications adjusted</a:t>
                      </a:r>
                    </a:p>
                    <a:p>
                      <a:pPr algn="l" rtl="0" fontAlgn="base"/>
                      <a:r>
                        <a:rPr lang="en-US" sz="1800" b="0" i="0" dirty="0">
                          <a:effectLst/>
                          <a:latin typeface="+mn-lt"/>
                        </a:rPr>
                        <a:t>Goals clear</a:t>
                      </a:r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804094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96EDC-9E2D-43D2-69FF-CF88E3E9F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292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D0C73-4811-1FDA-02CE-3B8981BBD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4D3753-F1BC-EC62-E3B9-6FD3DB907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292" y="0"/>
            <a:ext cx="76468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73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2286" y="571501"/>
            <a:ext cx="8131628" cy="581297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2800" dirty="0"/>
              <a:t>Any action taking prior to the New Patient Visit?</a:t>
            </a:r>
            <a:endParaRPr lang="en-US" sz="2600" dirty="0"/>
          </a:p>
          <a:p>
            <a:pPr marL="502920" lvl="1" indent="0">
              <a:buNone/>
            </a:pPr>
            <a:endParaRPr lang="en-US" sz="2600" dirty="0"/>
          </a:p>
          <a:p>
            <a:r>
              <a:rPr lang="en-US" sz="2800" dirty="0"/>
              <a:t>Any auto-actions?</a:t>
            </a:r>
            <a:endParaRPr lang="en-US" sz="2600" dirty="0"/>
          </a:p>
          <a:p>
            <a:pPr lvl="1"/>
            <a:endParaRPr lang="en-US" sz="2600" dirty="0"/>
          </a:p>
          <a:p>
            <a:r>
              <a:rPr lang="en-US" sz="2800" dirty="0"/>
              <a:t>Communication between clinical team and patient</a:t>
            </a:r>
            <a:endParaRPr lang="en-US" sz="2600" dirty="0"/>
          </a:p>
          <a:p>
            <a:pPr lvl="1"/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826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2800" dirty="0"/>
              <a:t>Do you already have clinic resource lists that could be adapted to an action?</a:t>
            </a:r>
          </a:p>
          <a:p>
            <a:pPr lvl="1"/>
            <a:r>
              <a:rPr lang="en-US" sz="2600" dirty="0"/>
              <a:t>Tobacco Cessation</a:t>
            </a:r>
          </a:p>
          <a:p>
            <a:pPr lvl="1"/>
            <a:r>
              <a:rPr lang="en-US" sz="2600" dirty="0"/>
              <a:t>Nutrition services</a:t>
            </a:r>
          </a:p>
          <a:p>
            <a:pPr lvl="1"/>
            <a:r>
              <a:rPr lang="en-US" sz="2600" dirty="0"/>
              <a:t>Social work</a:t>
            </a:r>
          </a:p>
          <a:p>
            <a:pPr lvl="1"/>
            <a:r>
              <a:rPr lang="en-US" sz="2600" dirty="0"/>
              <a:t>Oncology Counselors</a:t>
            </a:r>
          </a:p>
          <a:p>
            <a:pPr lvl="1"/>
            <a:r>
              <a:rPr lang="en-US" sz="2600" dirty="0"/>
              <a:t>Supportive services groups</a:t>
            </a:r>
          </a:p>
          <a:p>
            <a:pPr lvl="1"/>
            <a:r>
              <a:rPr lang="en-US" sz="2600" dirty="0"/>
              <a:t>Geriatric risk</a:t>
            </a:r>
          </a:p>
          <a:p>
            <a:pPr lvl="2"/>
            <a:r>
              <a:rPr lang="en-US" sz="2400" dirty="0"/>
              <a:t>Pharmacy</a:t>
            </a:r>
          </a:p>
          <a:p>
            <a:pPr lvl="2"/>
            <a:r>
              <a:rPr lang="en-US" sz="2400" dirty="0"/>
              <a:t>Cancer Rehab</a:t>
            </a:r>
          </a:p>
        </p:txBody>
      </p:sp>
    </p:spTree>
    <p:extLst>
      <p:ext uri="{BB962C8B-B14F-4D97-AF65-F5344CB8AC3E}">
        <p14:creationId xmlns:p14="http://schemas.microsoft.com/office/powerpoint/2010/main" val="2676302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2CBF83-83A8-4E3D-B46A-7ABE73354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187245"/>
              </p:ext>
            </p:extLst>
          </p:nvPr>
        </p:nvGraphicFramePr>
        <p:xfrm>
          <a:off x="-42530" y="-31898"/>
          <a:ext cx="12234530" cy="690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4477">
                  <a:extLst>
                    <a:ext uri="{9D8B030D-6E8A-4147-A177-3AD203B41FA5}">
                      <a16:colId xmlns:a16="http://schemas.microsoft.com/office/drawing/2014/main" val="1205028726"/>
                    </a:ext>
                  </a:extLst>
                </a:gridCol>
                <a:gridCol w="1549759">
                  <a:extLst>
                    <a:ext uri="{9D8B030D-6E8A-4147-A177-3AD203B41FA5}">
                      <a16:colId xmlns:a16="http://schemas.microsoft.com/office/drawing/2014/main" val="381388940"/>
                    </a:ext>
                  </a:extLst>
                </a:gridCol>
                <a:gridCol w="2939402">
                  <a:extLst>
                    <a:ext uri="{9D8B030D-6E8A-4147-A177-3AD203B41FA5}">
                      <a16:colId xmlns:a16="http://schemas.microsoft.com/office/drawing/2014/main" val="930324360"/>
                    </a:ext>
                  </a:extLst>
                </a:gridCol>
                <a:gridCol w="5270892">
                  <a:extLst>
                    <a:ext uri="{9D8B030D-6E8A-4147-A177-3AD203B41FA5}">
                      <a16:colId xmlns:a16="http://schemas.microsoft.com/office/drawing/2014/main" val="3226712472"/>
                    </a:ext>
                  </a:extLst>
                </a:gridCol>
              </a:tblGrid>
              <a:tr h="3282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Category</a:t>
                      </a:r>
                      <a:endParaRPr lang="en-US" sz="1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Box Checked?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Action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620163"/>
                  </a:ext>
                </a:extLst>
              </a:tr>
              <a:tr h="328298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General section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048021"/>
                  </a:ext>
                </a:extLst>
              </a:tr>
              <a:tr h="4387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BMI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Pend Ref 2136 to wellness center, Dept CU Wellness AHWC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3425938854"/>
                  </a:ext>
                </a:extLst>
              </a:tr>
              <a:tr h="328298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General and aging risk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596476"/>
                  </a:ext>
                </a:extLst>
              </a:tr>
              <a:tr h="3089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Geriatric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none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13628831"/>
                  </a:ext>
                </a:extLst>
              </a:tr>
              <a:tr h="448559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Health Behaviors section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020518"/>
                  </a:ext>
                </a:extLst>
              </a:tr>
              <a:tr h="6441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Diet (fruit, unhealthy food, soda)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Nutrition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Referral AMB REF to nutrition services-AMC Oncology support services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375753261"/>
                  </a:ext>
                </a:extLst>
              </a:tr>
              <a:tr h="13111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Physical activity Participation 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BeFit BeWell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 dirty="0">
                          <a:effectLst/>
                        </a:rPr>
                        <a:t>PEND </a:t>
                      </a:r>
                      <a:r>
                        <a:rPr lang="en-US" sz="1400" kern="100" dirty="0">
                          <a:effectLst/>
                        </a:rPr>
                        <a:t>REF </a:t>
                      </a:r>
                      <a:r>
                        <a:rPr lang="en-US" sz="1400" kern="100" dirty="0" err="1">
                          <a:effectLst/>
                        </a:rPr>
                        <a:t>Onc</a:t>
                      </a:r>
                      <a:r>
                        <a:rPr lang="en-US" sz="1400" kern="100" dirty="0">
                          <a:effectLst/>
                        </a:rPr>
                        <a:t> Rehab (ref2228 check GU, PT and leave others as is)) or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BeFit</a:t>
                      </a:r>
                      <a:r>
                        <a:rPr lang="en-US" sz="1400" kern="100" dirty="0">
                          <a:effectLst/>
                        </a:rPr>
                        <a:t> (REF2136 Dept: cu wellness AHWC and check “referred for: Cancer Exercise” Or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Ref to doctor (ref2228) and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MD can decide</a:t>
                      </a:r>
                      <a:endParaRPr lang="en-US" sz="1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596360431"/>
                  </a:ext>
                </a:extLst>
              </a:tr>
              <a:tr h="3282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Tobacco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Tobacco cessation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PLACE </a:t>
                      </a:r>
                      <a:r>
                        <a:rPr lang="en-US" sz="1400" kern="100">
                          <a:effectLst/>
                        </a:rPr>
                        <a:t>REF 2146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3762970285"/>
                  </a:ext>
                </a:extLst>
              </a:tr>
              <a:tr h="4305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Alcohol intake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PLACE</a:t>
                      </a:r>
                      <a:r>
                        <a:rPr lang="en-US" sz="1400" kern="100">
                          <a:effectLst/>
                        </a:rPr>
                        <a:t> Ref 2194 to Rolf Stavig, reason: “mental health/substance use”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827789069"/>
                  </a:ext>
                </a:extLst>
              </a:tr>
              <a:tr h="328298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Other Factors related to health section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834738"/>
                  </a:ext>
                </a:extLst>
              </a:tr>
              <a:tr h="4305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Anxiety 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en-US" sz="1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PEND</a:t>
                      </a:r>
                      <a:r>
                        <a:rPr lang="en-US" sz="1400" kern="100">
                          <a:effectLst/>
                        </a:rPr>
                        <a:t> Ref to Onc Psych – Ref92 and place “related to Primary to med condition”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2854392878"/>
                  </a:ext>
                </a:extLst>
              </a:tr>
              <a:tr h="3089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en-US" sz="1400" kern="100">
                          <a:effectLst/>
                        </a:rPr>
                        <a:t>Housing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PLACE</a:t>
                      </a:r>
                      <a:r>
                        <a:rPr lang="en-US" sz="1400" kern="100">
                          <a:effectLst/>
                        </a:rPr>
                        <a:t> Ref to Rolf reason: “housing”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859939389"/>
                  </a:ext>
                </a:extLst>
              </a:tr>
              <a:tr h="3089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Transportation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PLACE</a:t>
                      </a:r>
                      <a:r>
                        <a:rPr lang="en-US" sz="1400" kern="100">
                          <a:effectLst/>
                        </a:rPr>
                        <a:t> Ref to Rolf, reason “transportation”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490522264"/>
                  </a:ext>
                </a:extLst>
              </a:tr>
              <a:tr h="3089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Medicine payment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effectLst/>
                        </a:rPr>
                        <a:t>PLACE</a:t>
                      </a:r>
                      <a:r>
                        <a:rPr lang="en-US" sz="1400" kern="100">
                          <a:effectLst/>
                        </a:rPr>
                        <a:t> Ref to Rolf reason “financial”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1708933745"/>
                  </a:ext>
                </a:extLst>
              </a:tr>
              <a:tr h="3089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Loneliness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Support services handout</a:t>
                      </a:r>
                      <a:endParaRPr lang="en-US" sz="1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00" dirty="0">
                          <a:effectLst/>
                        </a:rPr>
                        <a:t>PEND</a:t>
                      </a:r>
                      <a:r>
                        <a:rPr lang="en-US" sz="1400" kern="100" dirty="0">
                          <a:effectLst/>
                        </a:rPr>
                        <a:t> Ref to </a:t>
                      </a:r>
                      <a:r>
                        <a:rPr lang="en-US" sz="1400" kern="100" dirty="0" err="1">
                          <a:effectLst/>
                        </a:rPr>
                        <a:t>Onc</a:t>
                      </a:r>
                      <a:r>
                        <a:rPr lang="en-US" sz="1400" kern="100" dirty="0">
                          <a:effectLst/>
                        </a:rPr>
                        <a:t> Psych – Ref92 Primary to med condition</a:t>
                      </a:r>
                      <a:endParaRPr lang="en-US" sz="1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55290" marR="55290" marT="0" marB="0"/>
                </a:tc>
                <a:extLst>
                  <a:ext uri="{0D108BD9-81ED-4DB2-BD59-A6C34878D82A}">
                    <a16:rowId xmlns:a16="http://schemas.microsoft.com/office/drawing/2014/main" val="2701538981"/>
                  </a:ext>
                </a:extLst>
              </a:tr>
            </a:tbl>
          </a:graphicData>
        </a:graphic>
      </p:graphicFrame>
      <p:pic>
        <p:nvPicPr>
          <p:cNvPr id="3078" name="Picture 6">
            <a:extLst>
              <a:ext uri="{FF2B5EF4-FFF2-40B4-BE49-F238E27FC236}">
                <a16:creationId xmlns:a16="http://schemas.microsoft.com/office/drawing/2014/main" id="{0C7E82DE-0513-46C5-93FA-0CD4D3B7E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337" y="5808167"/>
            <a:ext cx="457200" cy="4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97B7CE76-00A5-43E9-8647-C7180382B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223" y="5775377"/>
            <a:ext cx="457200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56A420F-FC2F-4DAC-A15B-D3A8D51DE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337" y="3226777"/>
            <a:ext cx="457200" cy="4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ACF3EE3F-FC3F-4565-B169-EEF298887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223" y="3226777"/>
            <a:ext cx="393515" cy="4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765C0C0E-8198-4814-894A-2DD1AC3BB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337" y="678177"/>
            <a:ext cx="457200" cy="4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>
            <a:extLst>
              <a:ext uri="{FF2B5EF4-FFF2-40B4-BE49-F238E27FC236}">
                <a16:creationId xmlns:a16="http://schemas.microsoft.com/office/drawing/2014/main" id="{65CE650C-8409-4839-8343-8293AEC19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223" y="678177"/>
            <a:ext cx="393515" cy="4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59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94DC0-F61F-46CF-9CBE-C86921E58715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3864F-4844-449F-A57E-C9B87017E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2914" y="864108"/>
            <a:ext cx="7791424" cy="5313172"/>
          </a:xfrm>
        </p:spPr>
        <p:txBody>
          <a:bodyPr>
            <a:normAutofit/>
          </a:bodyPr>
          <a:lstStyle/>
          <a:p>
            <a:r>
              <a:rPr lang="en-US" dirty="0"/>
              <a:t>The research team:</a:t>
            </a:r>
          </a:p>
          <a:p>
            <a:r>
              <a:rPr lang="en-US" dirty="0"/>
              <a:t>Your clinics represented today: </a:t>
            </a:r>
          </a:p>
          <a:p>
            <a:r>
              <a:rPr lang="en-US" dirty="0"/>
              <a:t>Icebreaker:</a:t>
            </a:r>
          </a:p>
          <a:p>
            <a:pPr lvl="1"/>
            <a:r>
              <a:rPr lang="en-US" dirty="0"/>
              <a:t>Please use the chat to tell us your name and </a:t>
            </a:r>
            <a:r>
              <a:rPr lang="en-US" dirty="0">
                <a:solidFill>
                  <a:srgbClr val="FF0000"/>
                </a:solidFill>
              </a:rPr>
              <a:t>[a fun fact about your name or a nickname ---  its meaning or why you are named that -- or something else fun to share about your name]</a:t>
            </a:r>
          </a:p>
        </p:txBody>
      </p:sp>
    </p:spTree>
    <p:extLst>
      <p:ext uri="{BB962C8B-B14F-4D97-AF65-F5344CB8AC3E}">
        <p14:creationId xmlns:p14="http://schemas.microsoft.com/office/powerpoint/2010/main" val="4008242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6770-DE71-473C-AA46-EC4B281C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kind of follow-up on linkages to needed services would be helpful?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757-113A-42BA-A5CB-D9F49E128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2286" y="571501"/>
            <a:ext cx="8131628" cy="5812970"/>
          </a:xfrm>
        </p:spPr>
        <p:txBody>
          <a:bodyPr>
            <a:normAutofit/>
          </a:bodyPr>
          <a:lstStyle/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Nudge - Simple reminder of resources given during visit to the patient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E-mail or text message template to the patient</a:t>
            </a:r>
          </a:p>
          <a:p>
            <a:pPr>
              <a:lnSpc>
                <a:spcPct val="100000"/>
              </a:lnSpc>
            </a:pPr>
            <a:r>
              <a:rPr lang="en-US" dirty="0"/>
              <a:t>Staff person power - Clinic staff contact patient to troubleshoot if this resource did not work for patient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Staff call/visit - ability to communicate back and forth</a:t>
            </a:r>
          </a:p>
          <a:p>
            <a:pPr>
              <a:lnSpc>
                <a:spcPct val="100000"/>
              </a:lnSpc>
            </a:pPr>
            <a:r>
              <a:rPr lang="en-US" dirty="0"/>
              <a:t>Nudge with staff back-up - Simple reminder with option to reach clinic team member PRN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Patient portal message sent by staff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Patients only respond if they need help</a:t>
            </a:r>
          </a:p>
          <a:p>
            <a:pPr>
              <a:lnSpc>
                <a:spcPct val="100000"/>
              </a:lnSpc>
            </a:pPr>
            <a:r>
              <a:rPr lang="en-US" dirty="0"/>
              <a:t>Other?</a:t>
            </a:r>
          </a:p>
          <a:p>
            <a:pPr>
              <a:lnSpc>
                <a:spcPct val="100000"/>
              </a:lnSpc>
            </a:pPr>
            <a:r>
              <a:rPr lang="en-US" dirty="0"/>
              <a:t>None of the above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011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IA3 = Action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417" y="665019"/>
            <a:ext cx="8161525" cy="6068290"/>
          </a:xfrm>
        </p:spPr>
        <p:txBody>
          <a:bodyPr>
            <a:normAutofit/>
          </a:bodyPr>
          <a:lstStyle/>
          <a:p>
            <a:r>
              <a:rPr lang="en-US" sz="2400" dirty="0"/>
              <a:t>Follow-up after the visit matters</a:t>
            </a:r>
          </a:p>
          <a:p>
            <a:pPr lvl="1"/>
            <a:r>
              <a:rPr lang="en-US" sz="2400" dirty="0"/>
              <a:t>Automated nudges or reminders</a:t>
            </a:r>
          </a:p>
          <a:p>
            <a:pPr lvl="1"/>
            <a:r>
              <a:rPr lang="en-US" sz="2400" dirty="0"/>
              <a:t>Templates or dot phrases</a:t>
            </a:r>
          </a:p>
          <a:p>
            <a:pPr lvl="1"/>
            <a:r>
              <a:rPr lang="en-US" sz="2400" dirty="0"/>
              <a:t>Staff follow up</a:t>
            </a:r>
          </a:p>
          <a:p>
            <a:pPr lvl="2"/>
            <a:r>
              <a:rPr lang="en-US" sz="2400" dirty="0"/>
              <a:t>Call, portal, text</a:t>
            </a:r>
          </a:p>
          <a:p>
            <a:pPr lvl="1"/>
            <a:r>
              <a:rPr lang="en-US" sz="2400" dirty="0"/>
              <a:t>How to prioritize</a:t>
            </a:r>
          </a:p>
        </p:txBody>
      </p:sp>
    </p:spTree>
    <p:extLst>
      <p:ext uri="{BB962C8B-B14F-4D97-AF65-F5344CB8AC3E}">
        <p14:creationId xmlns:p14="http://schemas.microsoft.com/office/powerpoint/2010/main" val="11101370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DCF2A-1BDC-F037-D78B-71BB333B3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F4B44-C545-35D7-949B-C5C15CBCA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Should patients do this more than once? </a:t>
            </a:r>
          </a:p>
          <a:p>
            <a:r>
              <a:rPr lang="en-US" sz="2800" dirty="0"/>
              <a:t>Would future visits help as well?</a:t>
            </a:r>
          </a:p>
        </p:txBody>
      </p:sp>
    </p:spTree>
    <p:extLst>
      <p:ext uri="{BB962C8B-B14F-4D97-AF65-F5344CB8AC3E}">
        <p14:creationId xmlns:p14="http://schemas.microsoft.com/office/powerpoint/2010/main" val="20411999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593BF49-3324-44DF-8FCA-B9B6F8195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Discussion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0EB4CF5-7370-40FC-B1C0-79C91082B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Questions, comments, concerns</a:t>
            </a:r>
          </a:p>
        </p:txBody>
      </p:sp>
    </p:spTree>
    <p:extLst>
      <p:ext uri="{BB962C8B-B14F-4D97-AF65-F5344CB8AC3E}">
        <p14:creationId xmlns:p14="http://schemas.microsoft.com/office/powerpoint/2010/main" val="4266628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836A5-88ED-6307-CC80-90EC5CA0A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E0E7F-7134-32C0-6774-C075D7167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Pilot study using this in about 15 patients in the clinic in the next 1-2 months. </a:t>
            </a:r>
          </a:p>
          <a:p>
            <a:r>
              <a:rPr lang="en-US" sz="2400" dirty="0"/>
              <a:t>Think about feedback as we will be asking more about the process in order to learn from you</a:t>
            </a:r>
          </a:p>
        </p:txBody>
      </p:sp>
    </p:spTree>
    <p:extLst>
      <p:ext uri="{BB962C8B-B14F-4D97-AF65-F5344CB8AC3E}">
        <p14:creationId xmlns:p14="http://schemas.microsoft.com/office/powerpoint/2010/main" val="1118154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6FF-EEA6-4DCA-A66C-3C72217926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for your participation!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A88104-A5A2-4756-8C74-C73150DAEB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77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7B12-78ED-48AE-ADDF-D9E63C20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to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E3A49-47BA-4445-8A48-6DF865685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would like to record our conversation today using the Zoom recording feature</a:t>
            </a:r>
          </a:p>
          <a:p>
            <a:r>
              <a:rPr lang="en-US" dirty="0"/>
              <a:t>All efforts will be made to ensure your privacy and confidentiality</a:t>
            </a:r>
          </a:p>
          <a:p>
            <a:r>
              <a:rPr lang="en-US" dirty="0"/>
              <a:t>This research project has been reviewed and received exempt status from our Institutional Review Board (IRB) </a:t>
            </a:r>
          </a:p>
        </p:txBody>
      </p:sp>
    </p:spTree>
    <p:extLst>
      <p:ext uri="{BB962C8B-B14F-4D97-AF65-F5344CB8AC3E}">
        <p14:creationId xmlns:p14="http://schemas.microsoft.com/office/powerpoint/2010/main" val="2964335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E661E-B62B-4C27-861A-FC444587F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3113-1790-403B-A8C1-7EAC5F7CA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Reminder of tool</a:t>
            </a:r>
          </a:p>
          <a:p>
            <a:pPr lvl="1"/>
            <a:r>
              <a:rPr lang="en-US" sz="2200" dirty="0"/>
              <a:t> Value proposition of the Whole Health Report</a:t>
            </a:r>
          </a:p>
          <a:p>
            <a:pPr lvl="1"/>
            <a:r>
              <a:rPr lang="en-US" sz="2200" dirty="0"/>
              <a:t>Goals and functions of tool </a:t>
            </a:r>
          </a:p>
          <a:p>
            <a:r>
              <a:rPr lang="en-US" sz="2400" dirty="0"/>
              <a:t>Recap – previous workflow thoughts and answers</a:t>
            </a:r>
          </a:p>
          <a:p>
            <a:r>
              <a:rPr lang="en-US" sz="2400" dirty="0"/>
              <a:t>Finalize workflow with focus on the action steps</a:t>
            </a:r>
          </a:p>
          <a:p>
            <a:r>
              <a:rPr lang="en-US" sz="2400" dirty="0"/>
              <a:t>Next Steps</a:t>
            </a:r>
          </a:p>
          <a:p>
            <a:r>
              <a:rPr lang="en-US" sz="2400" dirty="0"/>
              <a:t>Thank you!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8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83A58DB-0448-46E3-8ABD-70777ED23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of IA3 – why do we want to do this?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C8CFCD4-6483-478B-9108-18C003D8F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417" y="864108"/>
            <a:ext cx="8161525" cy="5120640"/>
          </a:xfrm>
        </p:spPr>
        <p:txBody>
          <a:bodyPr>
            <a:normAutofit/>
          </a:bodyPr>
          <a:lstStyle/>
          <a:p>
            <a:r>
              <a:rPr lang="en-US" sz="2800" dirty="0"/>
              <a:t>Make scarce clinic time more valuable for patients and clinic teams</a:t>
            </a:r>
          </a:p>
          <a:p>
            <a:r>
              <a:rPr lang="en-US" sz="2800" dirty="0"/>
              <a:t>Improve the </a:t>
            </a:r>
            <a:r>
              <a:rPr lang="en-US" sz="2800" b="1" dirty="0"/>
              <a:t>patient experience</a:t>
            </a:r>
            <a:r>
              <a:rPr lang="en-US" sz="2800" dirty="0"/>
              <a:t>  -- help clinics </a:t>
            </a:r>
            <a:r>
              <a:rPr lang="en-US" sz="2800" b="1" dirty="0"/>
              <a:t>and patients </a:t>
            </a:r>
            <a:r>
              <a:rPr lang="en-US" sz="2800" dirty="0"/>
              <a:t>to know and address the individual needs of older adults</a:t>
            </a:r>
          </a:p>
          <a:p>
            <a:pPr lvl="1"/>
            <a:r>
              <a:rPr lang="en-US" sz="2000" dirty="0"/>
              <a:t>Address patient priorities</a:t>
            </a:r>
          </a:p>
          <a:p>
            <a:pPr lvl="1"/>
            <a:r>
              <a:rPr lang="en-US" sz="2000" dirty="0"/>
              <a:t>Address “hidden” social needs and geriatric vulnerabilities</a:t>
            </a:r>
          </a:p>
          <a:p>
            <a:pPr lvl="2"/>
            <a:r>
              <a:rPr lang="en-US" sz="2000" dirty="0"/>
              <a:t>Risk of frailty</a:t>
            </a:r>
          </a:p>
          <a:p>
            <a:pPr lvl="2"/>
            <a:r>
              <a:rPr lang="en-US" sz="2000" dirty="0"/>
              <a:t>Difficulty affording food or medication</a:t>
            </a:r>
          </a:p>
          <a:p>
            <a:pPr lvl="2"/>
            <a:r>
              <a:rPr lang="en-US" sz="2000" dirty="0"/>
              <a:t>Transportation challenges</a:t>
            </a:r>
          </a:p>
        </p:txBody>
      </p:sp>
    </p:spTree>
    <p:extLst>
      <p:ext uri="{BB962C8B-B14F-4D97-AF65-F5344CB8AC3E}">
        <p14:creationId xmlns:p14="http://schemas.microsoft.com/office/powerpoint/2010/main" val="3750812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64D1-AFEA-4AD3-9291-40CA84E4C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829328" cy="4601183"/>
          </a:xfrm>
        </p:spPr>
        <p:txBody>
          <a:bodyPr/>
          <a:lstStyle/>
          <a:p>
            <a:r>
              <a:rPr lang="en-US" dirty="0"/>
              <a:t>WholeHealthReport.org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EC4268-CFBD-4AC6-B3F9-DDFDC497B65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340" y="763460"/>
            <a:ext cx="5943600" cy="532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7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3DC554-0EE8-4912-9167-EE1B4987C19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631" y="739965"/>
            <a:ext cx="5943600" cy="53689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8405099-406D-4F82-BFAE-05118043A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Receives Invitation to Complete Email</a:t>
            </a:r>
          </a:p>
        </p:txBody>
      </p:sp>
    </p:spTree>
    <p:extLst>
      <p:ext uri="{BB962C8B-B14F-4D97-AF65-F5344CB8AC3E}">
        <p14:creationId xmlns:p14="http://schemas.microsoft.com/office/powerpoint/2010/main" val="590327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29224-223F-4D55-BF6C-2557DA6F6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Home Page View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B4EF53-FC91-4AA6-B4B6-6928C0C51C9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389" y="739330"/>
            <a:ext cx="5943600" cy="53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74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12458-E3DF-4B3A-AB61-43BE465C9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Completes the IA3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9DF32C-0CEF-4DA9-8551-F709120D757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33" y="850454"/>
            <a:ext cx="5943600" cy="5362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882977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3453</TotalTime>
  <Words>973</Words>
  <Application>Microsoft Office PowerPoint</Application>
  <PresentationFormat>Widescreen</PresentationFormat>
  <Paragraphs>192</Paragraphs>
  <Slides>25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Aptos</vt:lpstr>
      <vt:lpstr>Arial Black</vt:lpstr>
      <vt:lpstr>Calibri</vt:lpstr>
      <vt:lpstr>Corbel</vt:lpstr>
      <vt:lpstr>Times New Roman</vt:lpstr>
      <vt:lpstr>Wingdings 2</vt:lpstr>
      <vt:lpstr>Frame</vt:lpstr>
      <vt:lpstr>Gathering Your input through the Integrated and Actionable Aging Assessment (IA3-CP)  </vt:lpstr>
      <vt:lpstr>Introductions</vt:lpstr>
      <vt:lpstr>Request to Record</vt:lpstr>
      <vt:lpstr>Agenda</vt:lpstr>
      <vt:lpstr>The Value of IA3 – why do we want to do this?</vt:lpstr>
      <vt:lpstr>WholeHealthReport.org</vt:lpstr>
      <vt:lpstr>Patient Receives Invitation to Complete Email</vt:lpstr>
      <vt:lpstr>Patient Home Page View </vt:lpstr>
      <vt:lpstr>Completes the IA3 </vt:lpstr>
      <vt:lpstr>Online Report</vt:lpstr>
      <vt:lpstr>Clinical Staff Clinic Tab View</vt:lpstr>
      <vt:lpstr>Clinic Staff Patient Report Completion </vt:lpstr>
      <vt:lpstr>Clinic Staff Patient Report and PDF</vt:lpstr>
      <vt:lpstr>The Value of IA3 – what we heard last week from you </vt:lpstr>
      <vt:lpstr>Functions and Forms of the IA3</vt:lpstr>
      <vt:lpstr>Workflow</vt:lpstr>
      <vt:lpstr>Who?</vt:lpstr>
      <vt:lpstr>Thought Question</vt:lpstr>
      <vt:lpstr>PowerPoint Presentation</vt:lpstr>
      <vt:lpstr>What kind of follow-up on linkages to needed services would be helpful? </vt:lpstr>
      <vt:lpstr>The Value of IA3 = Action</vt:lpstr>
      <vt:lpstr>Question</vt:lpstr>
      <vt:lpstr>Open Discussion</vt:lpstr>
      <vt:lpstr>Next steps</vt:lpstr>
      <vt:lpstr>Thank you for your participation!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Own Health Report Workshop</dc:title>
  <dc:creator>Gomes, Rebekah</dc:creator>
  <cp:lastModifiedBy>Gomes, Rebekah</cp:lastModifiedBy>
  <cp:revision>75</cp:revision>
  <dcterms:created xsi:type="dcterms:W3CDTF">2022-09-06T16:30:39Z</dcterms:created>
  <dcterms:modified xsi:type="dcterms:W3CDTF">2025-02-11T23:41:22Z</dcterms:modified>
</cp:coreProperties>
</file>