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9" r:id="rId3"/>
  </p:sldMasterIdLst>
  <p:notesMasterIdLst>
    <p:notesMasterId r:id="rId13"/>
  </p:notesMasterIdLst>
  <p:handoutMasterIdLst>
    <p:handoutMasterId r:id="rId14"/>
  </p:handoutMasterIdLst>
  <p:sldIdLst>
    <p:sldId id="256" r:id="rId4"/>
    <p:sldId id="348" r:id="rId5"/>
    <p:sldId id="349" r:id="rId6"/>
    <p:sldId id="322" r:id="rId7"/>
    <p:sldId id="352" r:id="rId8"/>
    <p:sldId id="342" r:id="rId9"/>
    <p:sldId id="343" r:id="rId10"/>
    <p:sldId id="350" r:id="rId11"/>
    <p:sldId id="35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5"/>
    <a:srgbClr val="CBB379"/>
    <a:srgbClr val="9BBF71"/>
    <a:srgbClr val="7DE5CB"/>
    <a:srgbClr val="BFC2C9"/>
    <a:srgbClr val="AAACB2"/>
    <a:srgbClr val="55D6E8"/>
    <a:srgbClr val="5AD6E7"/>
    <a:srgbClr val="EE7874"/>
    <a:srgbClr val="91B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 autoAdjust="0"/>
    <p:restoredTop sz="91020"/>
  </p:normalViewPr>
  <p:slideViewPr>
    <p:cSldViewPr snapToGrid="0">
      <p:cViewPr varScale="1">
        <p:scale>
          <a:sx n="101" d="100"/>
          <a:sy n="101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07" d="100"/>
          <a:sy n="107" d="100"/>
        </p:scale>
        <p:origin x="320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B53EBD-2868-854D-B7E4-FEB3D2B729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0E9156-2865-E34D-B5BE-6030F5B648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49C0C-E19E-2A41-9ADF-2987DE64CDD3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F48FF2-80CA-5040-A76B-E7E8773EE7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E9548-A76A-A44A-B5A6-B38389EF44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A50A9-82D1-EE42-A9BF-9F5047B52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842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E1E33-D903-42F5-918E-4EEA31BDA9DA}" type="datetimeFigureOut">
              <a:rPr lang="en-US" smtClean="0"/>
              <a:t>9/28/2023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9F632-0407-4C0A-BE8F-CDAC807460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06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9F632-0407-4C0A-BE8F-CDAC807460C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4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Multi-PI applications will not be accepted.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minimum faculty rank for investigators but teams led by more senior people tend to do better in review for PPG-type applications at NIH. We recommend that at least the lead PI is a senior research to allow for a more competitive application for external funding.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This could include CU investigators in schools outside of the School of Medicine and throughout the CU System, and CU investigators employed by Denver Health, National Jewish Health, and VAMC.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Proposal must include justification for why the team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chose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 go outside of CU to obtain necessary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expertise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9F632-0407-4C0A-BE8F-CDAC807460C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576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Multi-PI applications will not be accepted.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minimum faculty rank for investigators but teams led by more senior people tend to do better in review for PPG-type applications at NIH. We recommend that at least the lead PI is a senior research to allow for a more competitive application for external funding.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This could include CU investigators in schools outside of the School of Medicine and throughout the CU System, and CU investigators employed by Denver Health, National Jewish Health, and VAMC.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Proposal must include justification for why the team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chose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 go outside of CU to obtain necessary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expertise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9F632-0407-4C0A-BE8F-CDAC807460C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185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9F632-0407-4C0A-BE8F-CDAC807460C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44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9F632-0407-4C0A-BE8F-CDAC807460C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446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262625"/>
                </a:solidFill>
              </a:rPr>
              <a:t>https://research.cuanschutz.edu/research-ppg/announcing-the-2022-aspire-program-team-awards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9F632-0407-4C0A-BE8F-CDAC807460C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212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9F632-0407-4C0A-BE8F-CDAC807460C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691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69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all building in a city&#10;&#10;Description automatically generated">
            <a:extLst>
              <a:ext uri="{FF2B5EF4-FFF2-40B4-BE49-F238E27FC236}">
                <a16:creationId xmlns:a16="http://schemas.microsoft.com/office/drawing/2014/main" id="{DF83CFDB-866D-584A-BB61-1DD61C588C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1"/>
          <a:stretch/>
        </p:blipFill>
        <p:spPr>
          <a:xfrm>
            <a:off x="131848" y="0"/>
            <a:ext cx="12060151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8C1C290-7C3A-DF40-ACF5-3AA105F08442}"/>
              </a:ext>
            </a:extLst>
          </p:cNvPr>
          <p:cNvSpPr/>
          <p:nvPr userDrawn="1"/>
        </p:nvSpPr>
        <p:spPr>
          <a:xfrm>
            <a:off x="0" y="0"/>
            <a:ext cx="142240" cy="6858000"/>
          </a:xfrm>
          <a:prstGeom prst="rect">
            <a:avLst/>
          </a:prstGeom>
          <a:solidFill>
            <a:srgbClr val="CBB3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1209DC4-2E36-7146-9313-FC96B03FA9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5139" y="456830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BREAK/ TRANSITION SLIDE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A92E7E29-3EA7-F04E-BFA2-AD7947BCF6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73" y="6064223"/>
            <a:ext cx="2613718" cy="4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51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large building&#10;&#10;Description automatically generated">
            <a:extLst>
              <a:ext uri="{FF2B5EF4-FFF2-40B4-BE49-F238E27FC236}">
                <a16:creationId xmlns:a16="http://schemas.microsoft.com/office/drawing/2014/main" id="{3762F0A7-6FD3-E14B-A3CA-A2AFC5F41A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092" y="0"/>
            <a:ext cx="12056908" cy="6858000"/>
          </a:xfrm>
          <a:prstGeom prst="rect">
            <a:avLst/>
          </a:prstGeom>
        </p:spPr>
      </p:pic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66A599F1-992C-6646-91DC-715705FA16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901" y="3611916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BREAK/ TRANSITION SLIDE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73D31933-7D67-D54C-8048-59AD4560A6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73" y="6064223"/>
            <a:ext cx="2613718" cy="4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98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ign in front of a building&#10;&#10;Description automatically generated">
            <a:extLst>
              <a:ext uri="{FF2B5EF4-FFF2-40B4-BE49-F238E27FC236}">
                <a16:creationId xmlns:a16="http://schemas.microsoft.com/office/drawing/2014/main" id="{488A7EE0-3EE9-1B41-B9FF-7373BABDD7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202" y="0"/>
            <a:ext cx="12046040" cy="685800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F2346E69-E968-314F-865C-5B7DFCB7E6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73" y="6064223"/>
            <a:ext cx="2613718" cy="475769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427CB90-B1AF-F346-BC89-EC44BBEC3D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613" y="532873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BREAK/ 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2057342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luttered desk&#10;&#10;Description automatically generated">
            <a:extLst>
              <a:ext uri="{FF2B5EF4-FFF2-40B4-BE49-F238E27FC236}">
                <a16:creationId xmlns:a16="http://schemas.microsoft.com/office/drawing/2014/main" id="{1CF682F6-C293-6A4D-9B1E-DF7CC929D3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15" y="-1"/>
            <a:ext cx="12056885" cy="6858001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510073B-537B-0D49-B4E1-5AC772D5D1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810667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BREAK/ TRANSITION SLIDE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9CE911-8C0F-D644-9594-86E95F21A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873" y="6054291"/>
            <a:ext cx="2613718" cy="4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7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a city&#10;&#10;Description automatically generated">
            <a:extLst>
              <a:ext uri="{FF2B5EF4-FFF2-40B4-BE49-F238E27FC236}">
                <a16:creationId xmlns:a16="http://schemas.microsoft.com/office/drawing/2014/main" id="{AE3A9CA1-3A58-114E-BACF-9ED266B04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146" y="0"/>
            <a:ext cx="12041463" cy="6858000"/>
          </a:xfrm>
          <a:prstGeom prst="rect">
            <a:avLst/>
          </a:prstGeom>
        </p:spPr>
      </p:pic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FCFFE94B-123E-C04C-82CB-EE0C2A59F6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587013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BREAK/ TRANSITION SLIDE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A87BEBE7-662D-334D-B3DD-14531AD2BA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73" y="6064223"/>
            <a:ext cx="2613718" cy="4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29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a city at night&#10;&#10;Description automatically generated">
            <a:extLst>
              <a:ext uri="{FF2B5EF4-FFF2-40B4-BE49-F238E27FC236}">
                <a16:creationId xmlns:a16="http://schemas.microsoft.com/office/drawing/2014/main" id="{3C3AEF05-C58F-7B4F-A88C-D5659D3A5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140147" y="-1"/>
            <a:ext cx="12041462" cy="6858001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6747931A-6D7B-6240-AF8E-480710257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587013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BREAK/ TRANSITION SLIDE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72352A9-751F-A14B-A030-D47E30C63B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73" y="6064223"/>
            <a:ext cx="2613718" cy="4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5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E6203-7543-CE47-8A1E-A889E9113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785" y="620440"/>
            <a:ext cx="4992556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HEADING TEXT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FC070BE-1FEE-F04B-B456-3EF06CBAAE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5" y="224484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We are a world-class medical destination at the forefront of transformative education, science, medicine, and healthcare.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45ACD58-D78E-8E48-9455-5C51433032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2" y="3610038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23DA182-ED9A-0045-A9F8-B4FE7EBCB5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5" y="3256878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4D301D-51D2-7B49-B36F-2D3B066FD32F}"/>
              </a:ext>
            </a:extLst>
          </p:cNvPr>
          <p:cNvSpPr/>
          <p:nvPr userDrawn="1"/>
        </p:nvSpPr>
        <p:spPr>
          <a:xfrm>
            <a:off x="0" y="555892"/>
            <a:ext cx="416859" cy="1219120"/>
          </a:xfrm>
          <a:prstGeom prst="rect">
            <a:avLst/>
          </a:prstGeom>
          <a:solidFill>
            <a:srgbClr val="CBB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BBB4CB9C-ACE6-C049-B0B7-CFE3862C2E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INSERT</a:t>
            </a:r>
            <a:br>
              <a:rPr lang="en-US" dirty="0"/>
            </a:br>
            <a:r>
              <a:rPr lang="en-US" dirty="0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175061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A6B9E0-8BB5-5A4E-B3FD-96457F7267FA}"/>
              </a:ext>
            </a:extLst>
          </p:cNvPr>
          <p:cNvSpPr/>
          <p:nvPr userDrawn="1"/>
        </p:nvSpPr>
        <p:spPr>
          <a:xfrm>
            <a:off x="0" y="555892"/>
            <a:ext cx="416859" cy="707886"/>
          </a:xfrm>
          <a:prstGeom prst="rect">
            <a:avLst/>
          </a:prstGeom>
          <a:solidFill>
            <a:srgbClr val="CBB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C8EB69E-47F3-694D-A275-23388F3B4E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784" y="620441"/>
            <a:ext cx="9143215" cy="64333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HEADING TEXT GOES HERE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0F974FB2-8D75-DA41-B324-DD4C53B0A3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We are a world-class medical destination at the forefront of transformative education, science, medicine, and healthcare. 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2C089CB9-1237-DF47-979F-BF42687AD1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lvl="0"/>
            <a:endParaRPr lang="en-US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1AA03A5E-6068-E541-BC6B-D15350A09A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8AE174FD-3800-994F-BFA6-327768F383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04724" y="1922114"/>
            <a:ext cx="5324475" cy="3916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INSERT</a:t>
            </a:r>
            <a:br>
              <a:rPr lang="en-US" dirty="0"/>
            </a:br>
            <a:r>
              <a:rPr lang="en-US" dirty="0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280710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Ca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F646B38-2DA4-0D4B-ADBF-652AA90F5193}"/>
              </a:ext>
            </a:extLst>
          </p:cNvPr>
          <p:cNvGrpSpPr/>
          <p:nvPr userDrawn="1"/>
        </p:nvGrpSpPr>
        <p:grpSpPr>
          <a:xfrm>
            <a:off x="600622" y="494100"/>
            <a:ext cx="946988" cy="946988"/>
            <a:chOff x="3693446" y="2806995"/>
            <a:chExt cx="946988" cy="94698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9BCEFF0-634C-2141-9CAA-A4B41968BB86}"/>
                </a:ext>
              </a:extLst>
            </p:cNvPr>
            <p:cNvSpPr/>
            <p:nvPr/>
          </p:nvSpPr>
          <p:spPr>
            <a:xfrm>
              <a:off x="3693446" y="2806995"/>
              <a:ext cx="946988" cy="9469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BB37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FB0DEC4-6C7E-2D41-86D8-E0D0C3DBA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665" y="2909785"/>
              <a:ext cx="720601" cy="720601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1DF9BF6F-5BE5-A949-A2BE-FEB6D3DE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660243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CLINICAL CARE HEADLINE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32BF96A-B5EB-CE4D-B28C-D3E503A430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We are a world-class medical destination at the forefront of transformative education, science, medicine, and healthcare. 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B78C0FC2-AC0D-294F-9B31-E0C4B664BC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lvl="0"/>
            <a:endParaRPr lang="en-US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97048F38-8868-E245-9A6A-ACE7B8690C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2C5BB342-F305-7C4A-AB1C-2B52530AF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INSERT</a:t>
            </a:r>
            <a:br>
              <a:rPr lang="en-US" dirty="0"/>
            </a:br>
            <a:r>
              <a:rPr lang="en-US" dirty="0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25722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797ACA-64C8-7D40-89A6-029F81442CA3}"/>
              </a:ext>
            </a:extLst>
          </p:cNvPr>
          <p:cNvGrpSpPr/>
          <p:nvPr userDrawn="1"/>
        </p:nvGrpSpPr>
        <p:grpSpPr>
          <a:xfrm>
            <a:off x="600622" y="494100"/>
            <a:ext cx="946988" cy="946988"/>
            <a:chOff x="600622" y="494100"/>
            <a:chExt cx="946988" cy="94698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FF4B835-26A5-6446-8C81-08408FEF2E79}"/>
                </a:ext>
              </a:extLst>
            </p:cNvPr>
            <p:cNvSpPr/>
            <p:nvPr/>
          </p:nvSpPr>
          <p:spPr>
            <a:xfrm>
              <a:off x="600622" y="494100"/>
              <a:ext cx="946988" cy="9469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BB37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C1B9D8A2-E10E-C240-BB52-98F817076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483" y="658960"/>
              <a:ext cx="617266" cy="617266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25F7162-D169-464C-AC28-508EBE308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660243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INNOVATION HEADLINE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0A904540-C743-F240-9D83-88C35256DD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We are a world-class medical destination at the forefront of transformative education, science, medicine, and healthcare. 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27EDD35-7F0C-4E41-A6AF-912CBA83E0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lvl="0"/>
            <a:endParaRPr lang="en-US" dirty="0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62B64F62-B39C-884B-AA09-8D7E8B40FD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56B375AC-58B2-7345-BDF1-578A007A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INSERT</a:t>
            </a:r>
            <a:br>
              <a:rPr lang="en-US" dirty="0"/>
            </a:br>
            <a:r>
              <a:rPr lang="en-US" dirty="0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64678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E5AD0B6-2B6C-FA4D-ABA4-26B7B50E3F8B}"/>
              </a:ext>
            </a:extLst>
          </p:cNvPr>
          <p:cNvGrpSpPr/>
          <p:nvPr userDrawn="1"/>
        </p:nvGrpSpPr>
        <p:grpSpPr>
          <a:xfrm>
            <a:off x="600622" y="494100"/>
            <a:ext cx="946988" cy="946988"/>
            <a:chOff x="600622" y="494100"/>
            <a:chExt cx="946988" cy="94698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F3A379D-1320-A64A-8C76-30C9FE7FC1BD}"/>
                </a:ext>
              </a:extLst>
            </p:cNvPr>
            <p:cNvSpPr/>
            <p:nvPr/>
          </p:nvSpPr>
          <p:spPr>
            <a:xfrm>
              <a:off x="600622" y="494100"/>
              <a:ext cx="946988" cy="9469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BB37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A7CB0C8-EBE5-7748-8915-FC6D08E1C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1972" y="615449"/>
              <a:ext cx="704288" cy="704288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51C049B-037A-E74B-943B-377837A7A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581107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RESEARCH HEADLINE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97AAA9A8-1C75-6440-999B-00827C6CC0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We are a world-class medical destination at the forefront of transformative education, science, medicine, and healthcare. 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94B577A8-CF1D-3142-A816-011F969413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lvl="0"/>
            <a:endParaRPr lang="en-US" dirty="0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8FF370A9-2602-D74B-AE49-0AC661AFF6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453BF050-CD13-C94C-B9CE-B2E72A1FA2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INSERT</a:t>
            </a:r>
            <a:br>
              <a:rPr lang="en-US" dirty="0"/>
            </a:br>
            <a:r>
              <a:rPr lang="en-US" dirty="0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389786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E525F57E-86A8-8144-8038-AEFA51EB9EED}"/>
              </a:ext>
            </a:extLst>
          </p:cNvPr>
          <p:cNvSpPr/>
          <p:nvPr userDrawn="1"/>
        </p:nvSpPr>
        <p:spPr>
          <a:xfrm>
            <a:off x="600622" y="494100"/>
            <a:ext cx="946988" cy="94698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BB37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A53CE1-7B8D-F74E-9A10-561D816A7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79" y="598495"/>
            <a:ext cx="765089" cy="7650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CD0229-8FEF-1A41-9E88-9ED0CD2C6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660243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EDUCATION HEADLINE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34875887-C26C-EF4B-9E8B-B815DE9A0D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We are a world-class medical destination at the forefront of transformative education, science, medicine, and healthcare. 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2DD5ABC8-4DA4-B141-AA0E-20711C2626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lvl="0"/>
            <a:endParaRPr lang="en-US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3CF7DBDE-C516-2645-9102-1B4C37B249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987A6143-9BFB-0640-8A56-E6D2AFCAE10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INSERT</a:t>
            </a:r>
            <a:br>
              <a:rPr lang="en-US" dirty="0"/>
            </a:br>
            <a:r>
              <a:rPr lang="en-US" dirty="0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2448915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Text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9AFDB238-CE84-D341-B157-1AA523A75A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62966" y="2543238"/>
            <a:ext cx="4660900" cy="2560637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 dirty="0"/>
              <a:t>Bullet point</a:t>
            </a:r>
          </a:p>
          <a:p>
            <a:pPr lvl="0"/>
            <a:endParaRPr lang="en-US" dirty="0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0EAD4234-EBED-FC4C-AC38-CEE9D58735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2949" y="2100430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SUBHEADER TEXT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9F6BA08-429D-4C46-A161-74FD957782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2825" y="1389063"/>
            <a:ext cx="5324475" cy="39989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INSERT</a:t>
            </a:r>
            <a:br>
              <a:rPr lang="en-US" dirty="0"/>
            </a:br>
            <a:r>
              <a:rPr lang="en-US" dirty="0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366850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5B5AF314-6C09-934D-BDD2-4D265D3A7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785" y="0"/>
            <a:ext cx="12054215" cy="68580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9B43E3F-9CDB-1941-90CE-D4A6CAA346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73" y="6064223"/>
            <a:ext cx="2613718" cy="4757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7062460-7156-124C-8F95-CF83C8A652D2}"/>
              </a:ext>
            </a:extLst>
          </p:cNvPr>
          <p:cNvSpPr/>
          <p:nvPr userDrawn="1"/>
        </p:nvSpPr>
        <p:spPr>
          <a:xfrm>
            <a:off x="0" y="0"/>
            <a:ext cx="142240" cy="6858000"/>
          </a:xfrm>
          <a:prstGeom prst="rect">
            <a:avLst/>
          </a:prstGeom>
          <a:solidFill>
            <a:srgbClr val="CBB3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12994B7-EBE5-5547-9B7C-94C22155B6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6068" y="2876656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BREAK/ 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395625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theme" Target="../theme/theme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0C6E7D-0691-E845-A7E5-00631560AC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94001"/>
            <a:ext cx="12191999" cy="7052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190085F-B6F6-BB4C-AFE0-865C96C35AB6}"/>
              </a:ext>
            </a:extLst>
          </p:cNvPr>
          <p:cNvSpPr/>
          <p:nvPr userDrawn="1"/>
        </p:nvSpPr>
        <p:spPr>
          <a:xfrm>
            <a:off x="2" y="2017795"/>
            <a:ext cx="8525434" cy="894007"/>
          </a:xfrm>
          <a:prstGeom prst="rect">
            <a:avLst/>
          </a:prstGeom>
          <a:solidFill>
            <a:srgbClr val="CFB87C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F23775-81D2-0941-971E-8BD0B8611163}"/>
              </a:ext>
            </a:extLst>
          </p:cNvPr>
          <p:cNvSpPr txBox="1">
            <a:spLocks/>
          </p:cNvSpPr>
          <p:nvPr userDrawn="1"/>
        </p:nvSpPr>
        <p:spPr>
          <a:xfrm>
            <a:off x="241433" y="2117487"/>
            <a:ext cx="9144000" cy="8940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Helvetica" pitchFamily="2" charset="0"/>
              </a:rPr>
              <a:t>POWERPOINT TITLE	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9E7E00-36E3-3542-B275-5CBA869A6B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190" y="1176983"/>
            <a:ext cx="6401094" cy="61484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F865A41-D263-7E44-AD86-0DD07B34166B}"/>
              </a:ext>
            </a:extLst>
          </p:cNvPr>
          <p:cNvSpPr txBox="1">
            <a:spLocks/>
          </p:cNvSpPr>
          <p:nvPr userDrawn="1"/>
        </p:nvSpPr>
        <p:spPr>
          <a:xfrm>
            <a:off x="1225519" y="2911802"/>
            <a:ext cx="7299917" cy="63848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dirty="0">
                <a:latin typeface="Helvetica Light" panose="020B0403020202020204" pitchFamily="34" charset="0"/>
              </a:rPr>
              <a:t>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1661049006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889B16-B69F-144B-9575-31ACC7D7EEB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873" y="6054291"/>
            <a:ext cx="2613718" cy="47576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29D82DB-C54A-DD48-ACC9-321C5E21CB24}"/>
              </a:ext>
            </a:extLst>
          </p:cNvPr>
          <p:cNvSpPr/>
          <p:nvPr userDrawn="1"/>
        </p:nvSpPr>
        <p:spPr>
          <a:xfrm>
            <a:off x="9987280" y="6317974"/>
            <a:ext cx="21587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PRESENTATION 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4A15A6-10A8-0C48-9D7A-94270C27E8FC}"/>
              </a:ext>
            </a:extLst>
          </p:cNvPr>
          <p:cNvCxnSpPr>
            <a:cxnSpLocks/>
          </p:cNvCxnSpPr>
          <p:nvPr userDrawn="1"/>
        </p:nvCxnSpPr>
        <p:spPr>
          <a:xfrm>
            <a:off x="10324990" y="6266539"/>
            <a:ext cx="14833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D1A38E3-D28F-1C42-BDF8-EC581A238458}"/>
              </a:ext>
            </a:extLst>
          </p:cNvPr>
          <p:cNvSpPr/>
          <p:nvPr userDrawn="1"/>
        </p:nvSpPr>
        <p:spPr>
          <a:xfrm>
            <a:off x="0" y="0"/>
            <a:ext cx="142240" cy="6858000"/>
          </a:xfrm>
          <a:prstGeom prst="rect">
            <a:avLst/>
          </a:prstGeom>
          <a:solidFill>
            <a:srgbClr val="CBB3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212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1" r:id="rId2"/>
    <p:sldLayoutId id="2147483687" r:id="rId3"/>
    <p:sldLayoutId id="2147483688" r:id="rId4"/>
    <p:sldLayoutId id="2147483696" r:id="rId5"/>
    <p:sldLayoutId id="2147483697" r:id="rId6"/>
    <p:sldLayoutId id="2147483698" r:id="rId7"/>
    <p:sldLayoutId id="2147483689" r:id="rId8"/>
    <p:sldLayoutId id="2147483692" r:id="rId9"/>
    <p:sldLayoutId id="2147483693" r:id="rId10"/>
    <p:sldLayoutId id="2147483694" r:id="rId11"/>
    <p:sldLayoutId id="2147483695" r:id="rId12"/>
    <p:sldLayoutId id="2147483700" r:id="rId13"/>
    <p:sldLayoutId id="2147483701" r:id="rId14"/>
    <p:sldLayoutId id="214748370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CB55F-7018-8045-A62A-AFC80237AC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6261"/>
            <a:ext cx="12191999" cy="69507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999311-31A2-5445-A802-17D1F02724AC}"/>
              </a:ext>
            </a:extLst>
          </p:cNvPr>
          <p:cNvSpPr/>
          <p:nvPr userDrawn="1"/>
        </p:nvSpPr>
        <p:spPr>
          <a:xfrm>
            <a:off x="1" y="2025525"/>
            <a:ext cx="7858584" cy="894007"/>
          </a:xfrm>
          <a:prstGeom prst="rect">
            <a:avLst/>
          </a:prstGeom>
          <a:solidFill>
            <a:srgbClr val="CFB87C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993065C-C879-5E46-9E43-F2AA0068548C}"/>
              </a:ext>
            </a:extLst>
          </p:cNvPr>
          <p:cNvSpPr txBox="1">
            <a:spLocks/>
          </p:cNvSpPr>
          <p:nvPr userDrawn="1"/>
        </p:nvSpPr>
        <p:spPr>
          <a:xfrm>
            <a:off x="1457490" y="1929783"/>
            <a:ext cx="9144000" cy="108549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Helvetica" pitchFamily="2" charset="0"/>
              </a:rPr>
              <a:t>THANK YOU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A806-CA4D-C646-9E64-B6D7EDF6E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7490" y="1219201"/>
            <a:ext cx="6401094" cy="61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6580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wood@cuanschutz.ed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edschool.cuanschutz.edu/program-to-advance-physician-scientists-translational-research/program-initiatives/aspire" TargetMode="External"/><Relationship Id="rId5" Type="http://schemas.openxmlformats.org/officeDocument/2006/relationships/hyperlink" Target="mailto:aspirerfa@ucdenver.edu" TargetMode="External"/><Relationship Id="rId4" Type="http://schemas.openxmlformats.org/officeDocument/2006/relationships/hyperlink" Target="mailto:jamie.kutner@cuanschutz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604670C-E670-CE47-9545-E6736381DE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" y="-232795"/>
            <a:ext cx="12191999" cy="70520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5F7BDD8-8641-8841-9B92-E853C2D4F027}"/>
              </a:ext>
            </a:extLst>
          </p:cNvPr>
          <p:cNvSpPr/>
          <p:nvPr/>
        </p:nvSpPr>
        <p:spPr>
          <a:xfrm>
            <a:off x="1" y="1930934"/>
            <a:ext cx="8997694" cy="894007"/>
          </a:xfrm>
          <a:prstGeom prst="rect">
            <a:avLst/>
          </a:prstGeom>
          <a:solidFill>
            <a:srgbClr val="CFB87C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4D204A-4FCA-0344-A580-1895CAC5DF14}"/>
              </a:ext>
            </a:extLst>
          </p:cNvPr>
          <p:cNvSpPr txBox="1">
            <a:spLocks/>
          </p:cNvSpPr>
          <p:nvPr/>
        </p:nvSpPr>
        <p:spPr>
          <a:xfrm>
            <a:off x="241433" y="1934607"/>
            <a:ext cx="9144000" cy="8940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Helvetica" pitchFamily="2" charset="0"/>
              </a:rPr>
              <a:t>CU 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Helvetica" pitchFamily="2" charset="0"/>
              </a:rPr>
              <a:t>2024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Helvetica" pitchFamily="2" charset="0"/>
              </a:rPr>
              <a:t>ASPIRE PROGRAM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1BA0C49-94AF-6348-A500-6FFC79924F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190" y="1176983"/>
            <a:ext cx="6401094" cy="6148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3C19C29-F206-A74F-A2B5-7A04A5F61F07}"/>
              </a:ext>
            </a:extLst>
          </p:cNvPr>
          <p:cNvSpPr txBox="1">
            <a:spLocks/>
          </p:cNvSpPr>
          <p:nvPr/>
        </p:nvSpPr>
        <p:spPr>
          <a:xfrm>
            <a:off x="491720" y="2647199"/>
            <a:ext cx="9033284" cy="51893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 smtClean="0">
                <a:latin typeface="+mn-lt"/>
              </a:rPr>
              <a:t>Incubator </a:t>
            </a:r>
            <a:r>
              <a:rPr lang="en-US" sz="1800" dirty="0">
                <a:latin typeface="+mn-lt"/>
              </a:rPr>
              <a:t>for </a:t>
            </a:r>
            <a:r>
              <a:rPr lang="en-US" sz="1800" dirty="0" smtClean="0">
                <a:latin typeface="+mn-lt"/>
              </a:rPr>
              <a:t>Programmatic Research</a:t>
            </a:r>
            <a:endParaRPr lang="en-US" sz="1800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00800" y="3186391"/>
            <a:ext cx="2724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David </a:t>
            </a:r>
            <a:r>
              <a:rPr lang="en-US" dirty="0"/>
              <a:t>Schwartz, </a:t>
            </a:r>
            <a:r>
              <a:rPr lang="en-US" dirty="0" smtClean="0"/>
              <a:t>MD</a:t>
            </a:r>
          </a:p>
          <a:p>
            <a:pPr algn="ctr"/>
            <a:r>
              <a:rPr lang="en-US" dirty="0" smtClean="0"/>
              <a:t>Lori Sussel, PhD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6791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A44721-907D-C94F-9A3D-D079AFEC0C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7873" y="2061530"/>
            <a:ext cx="6007609" cy="2893044"/>
          </a:xfrm>
        </p:spPr>
        <p:txBody>
          <a:bodyPr/>
          <a:lstStyle/>
          <a:p>
            <a:r>
              <a:rPr lang="en-US" sz="2000" dirty="0">
                <a:solidFill>
                  <a:srgbClr val="262625"/>
                </a:solidFill>
              </a:rPr>
              <a:t>Purpose: increase success of programmatic research on the Anschutz Medical </a:t>
            </a:r>
            <a:r>
              <a:rPr lang="en-US" sz="2000" dirty="0" smtClean="0">
                <a:solidFill>
                  <a:srgbClr val="262625"/>
                </a:solidFill>
              </a:rPr>
              <a:t>Campus</a:t>
            </a:r>
          </a:p>
          <a:p>
            <a:r>
              <a:rPr lang="en-US" sz="2000" dirty="0" smtClean="0">
                <a:solidFill>
                  <a:srgbClr val="262625"/>
                </a:solidFill>
              </a:rPr>
              <a:t>Supports </a:t>
            </a:r>
            <a:r>
              <a:rPr lang="en-US" sz="2000" dirty="0">
                <a:solidFill>
                  <a:srgbClr val="262625"/>
                </a:solidFill>
              </a:rPr>
              <a:t>milestone-driven collaborations between investigators to solve unmet needs in basic science and clinical </a:t>
            </a:r>
            <a:r>
              <a:rPr lang="en-US" sz="2000" dirty="0" smtClean="0">
                <a:solidFill>
                  <a:srgbClr val="262625"/>
                </a:solidFill>
              </a:rPr>
              <a:t>medicine</a:t>
            </a:r>
          </a:p>
          <a:p>
            <a:r>
              <a:rPr lang="en-US" sz="2000" dirty="0" smtClean="0">
                <a:solidFill>
                  <a:srgbClr val="262625"/>
                </a:solidFill>
              </a:rPr>
              <a:t>Mentored program – meet quarterly with leadership of ASPIRE Program to plan and develop PPG application</a:t>
            </a:r>
            <a:endParaRPr lang="en-US" sz="2000" dirty="0">
              <a:solidFill>
                <a:srgbClr val="262625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6E4ACD-EF4F-664E-945C-88E113A859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648" y="466344"/>
            <a:ext cx="10908791" cy="795528"/>
          </a:xfrm>
        </p:spPr>
        <p:txBody>
          <a:bodyPr/>
          <a:lstStyle/>
          <a:p>
            <a:r>
              <a:rPr lang="en-US" sz="4500" dirty="0"/>
              <a:t>CU </a:t>
            </a:r>
            <a:r>
              <a:rPr lang="en-US" sz="4500" dirty="0" smtClean="0"/>
              <a:t>ASPIRE </a:t>
            </a:r>
            <a:r>
              <a:rPr lang="en-US" sz="4500" dirty="0"/>
              <a:t>Program</a:t>
            </a:r>
          </a:p>
        </p:txBody>
      </p:sp>
      <p:pic>
        <p:nvPicPr>
          <p:cNvPr id="5" name="Picture Placeholder 2" descr="A person standing in a kitchen&#10;&#10;Description automatically generated">
            <a:extLst>
              <a:ext uri="{FF2B5EF4-FFF2-40B4-BE49-F238E27FC236}">
                <a16:creationId xmlns:a16="http://schemas.microsoft.com/office/drawing/2014/main" id="{FBDC69FE-F9DF-514A-94C8-546A59EB3F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3614" y="1492470"/>
            <a:ext cx="5003473" cy="4544794"/>
          </a:xfrm>
        </p:spPr>
      </p:pic>
      <p:sp>
        <p:nvSpPr>
          <p:cNvPr id="2" name="Rectangle 1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1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A44721-907D-C94F-9A3D-D079AFEC0C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1198" y="1435933"/>
            <a:ext cx="8588502" cy="4102243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Awards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$100,000/year with up to two years of support</a:t>
            </a:r>
          </a:p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Funds teams of 3-5 investigators with complementary scientific backgrounds focused on solving a complex unmet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basic science or clinical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</a:t>
            </a: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the development of interdisciplinary programmatic research.  Single project MPI R01 type proposals will not be supported through this mechanism.</a:t>
            </a: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1: 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SOM: PI and project leads must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 primary appointment in the School of Medicine (anticipate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awards in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2024) </a:t>
            </a: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2: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Cross-campus:  PI and project leads must represent at least two different CU Anschutz Schools/Colleges (Medicine, Pharmacy and Pharmaceutical Sciences,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Dental Medicine, Nursing, or Public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Health;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anticipate 1-2 awards in 2023)</a:t>
            </a:r>
          </a:p>
          <a:p>
            <a:r>
              <a:rPr lang="en-US" sz="1800" dirty="0" smtClean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Letters of Intent due </a:t>
            </a:r>
            <a:r>
              <a:rPr lang="en-US" sz="1800" u="sng" dirty="0" smtClean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October 30, 2023</a:t>
            </a:r>
            <a:r>
              <a:rPr lang="en-US" sz="1800" dirty="0" smtClean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and applications </a:t>
            </a:r>
            <a:r>
              <a:rPr lang="en-US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due </a:t>
            </a:r>
            <a:r>
              <a:rPr lang="en-US" sz="1800" u="sng" dirty="0" smtClean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December 15, </a:t>
            </a:r>
            <a:r>
              <a:rPr lang="en-US" sz="1800" u="sng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2023</a:t>
            </a:r>
            <a:endParaRPr lang="en-US" sz="1800" u="sng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6E4ACD-EF4F-664E-945C-88E113A859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648" y="275844"/>
            <a:ext cx="10908791" cy="795528"/>
          </a:xfrm>
        </p:spPr>
        <p:txBody>
          <a:bodyPr/>
          <a:lstStyle/>
          <a:p>
            <a:r>
              <a:rPr lang="en-US" sz="4500" dirty="0"/>
              <a:t>CU ASPIRE Program</a:t>
            </a:r>
          </a:p>
        </p:txBody>
      </p:sp>
      <p:pic>
        <p:nvPicPr>
          <p:cNvPr id="1026" name="Picture 2" descr="funding%20clip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6"/>
          <a:stretch/>
        </p:blipFill>
        <p:spPr bwMode="auto">
          <a:xfrm>
            <a:off x="9557204" y="1960308"/>
            <a:ext cx="2209800" cy="166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6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510366-587D-C24F-B253-B78C9DB3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RFA Components: Eligibility</a:t>
            </a:r>
            <a:br>
              <a:rPr lang="en-US" sz="4400" dirty="0"/>
            </a:b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D307D0-EBCF-8941-B498-3213C59C26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48861" y="1534510"/>
            <a:ext cx="7306057" cy="3809015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least 3 and no more than 5 investigators (inclusive of the PI) are </a:t>
            </a:r>
            <a:r>
              <a:rPr lang="en-US" sz="18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required (no MPI applications)</a:t>
            </a:r>
            <a:endParaRPr lang="en-US" sz="18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least two investigators (other than the PI) must have a primary appointment at the University of Colorado (</a:t>
            </a:r>
            <a:r>
              <a:rPr lang="en-US" sz="18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including UCH, CHCO, DH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NJH, </a:t>
            </a:r>
            <a:r>
              <a:rPr lang="en-US" sz="18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VAMC)</a:t>
            </a:r>
            <a:endParaRPr lang="en-US" sz="18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 to 2 investigators may be included from an institution outside of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CU (include justification for going outside of CU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Proposal needs to include multiple projects and cores that address an unmet basic or clinical need </a:t>
            </a:r>
            <a:endParaRPr lang="en-US" sz="18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UPESEAT Eligibility Criteria 2019- Check Age Limit Here | Alma Matt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1682496"/>
            <a:ext cx="2889377" cy="39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3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510366-587D-C24F-B253-B78C9DB32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4" y="620441"/>
            <a:ext cx="10238591" cy="643338"/>
          </a:xfrm>
        </p:spPr>
        <p:txBody>
          <a:bodyPr/>
          <a:lstStyle/>
          <a:p>
            <a:r>
              <a:rPr lang="en-US" sz="4400" dirty="0"/>
              <a:t>RFA Components: </a:t>
            </a:r>
            <a:r>
              <a:rPr lang="en-US" sz="4400" dirty="0" smtClean="0"/>
              <a:t>Letters of Intent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D307D0-EBCF-8941-B498-3213C59C26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1686" y="1813482"/>
            <a:ext cx="8028814" cy="3809015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Required and will be used to assess eligibility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Deadline – October 30, 2023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Components</a:t>
            </a:r>
          </a:p>
          <a:p>
            <a:pPr marL="800100" lvl="0" indent="-285750"/>
            <a:r>
              <a:rPr lang="en-US" sz="1800" dirty="0"/>
              <a:t>Names and Primary Appointments of Principal Investigator and Project Lead investigators</a:t>
            </a:r>
          </a:p>
          <a:p>
            <a:pPr marL="800100" lvl="0" indent="-285750"/>
            <a:r>
              <a:rPr lang="en-US" sz="1800" dirty="0"/>
              <a:t>Email Address of Principal Investigator</a:t>
            </a:r>
          </a:p>
          <a:p>
            <a:pPr marL="800100" lvl="0" indent="-285750"/>
            <a:r>
              <a:rPr lang="en-US" sz="1800" dirty="0"/>
              <a:t>ASPIRE Application Title </a:t>
            </a:r>
          </a:p>
          <a:p>
            <a:pPr marL="800100" lvl="0" indent="-285750"/>
            <a:r>
              <a:rPr lang="en-US" sz="1800" dirty="0"/>
              <a:t>Selection of Application </a:t>
            </a:r>
            <a:r>
              <a:rPr lang="en-US" sz="1800" dirty="0" smtClean="0"/>
              <a:t>Category (SOM or Cross-Campus)</a:t>
            </a:r>
            <a:endParaRPr lang="en-US" sz="1800" dirty="0"/>
          </a:p>
          <a:p>
            <a:pPr marL="800100" lvl="0" indent="-285750"/>
            <a:r>
              <a:rPr lang="en-US" sz="1800" dirty="0"/>
              <a:t>Brief Description of Anticipated Topic (approximately 100-150 words)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UPESEAT Eligibility Criteria 2019- Check Age Limit Here | Alma Matt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1682496"/>
            <a:ext cx="2889377" cy="39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7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510366-587D-C24F-B253-B78C9DB3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RFA Components: Requirements</a:t>
            </a:r>
            <a:br>
              <a:rPr lang="en-US" sz="4400" dirty="0"/>
            </a:b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D307D0-EBCF-8941-B498-3213C59C26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801" y="1448789"/>
            <a:ext cx="6794137" cy="4447514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Title page: contact information and 200-word abstract</a:t>
            </a:r>
          </a:p>
          <a:p>
            <a:r>
              <a:rPr lang="en-US" sz="1800" dirty="0">
                <a:solidFill>
                  <a:schemeClr val="tx1"/>
                </a:solidFill>
              </a:rPr>
              <a:t>Specific Aims (1 page)</a:t>
            </a:r>
          </a:p>
          <a:p>
            <a:r>
              <a:rPr lang="en-US" sz="1800" dirty="0">
                <a:solidFill>
                  <a:schemeClr val="tx1"/>
                </a:solidFill>
              </a:rPr>
              <a:t>Research </a:t>
            </a:r>
            <a:r>
              <a:rPr lang="en-US" sz="1800" dirty="0" smtClean="0">
                <a:solidFill>
                  <a:schemeClr val="tx1"/>
                </a:solidFill>
              </a:rPr>
              <a:t>Plan </a:t>
            </a:r>
            <a:r>
              <a:rPr lang="en-US" sz="1800" dirty="0">
                <a:solidFill>
                  <a:schemeClr val="tx1"/>
                </a:solidFill>
              </a:rPr>
              <a:t>(5 pages)</a:t>
            </a:r>
          </a:p>
          <a:p>
            <a:r>
              <a:rPr lang="en-US" sz="1800" dirty="0">
                <a:solidFill>
                  <a:schemeClr val="tx1"/>
                </a:solidFill>
              </a:rPr>
              <a:t>Investigators (1 page)</a:t>
            </a:r>
          </a:p>
          <a:p>
            <a:r>
              <a:rPr lang="en-US" sz="1800" dirty="0">
                <a:solidFill>
                  <a:schemeClr val="tx1"/>
                </a:solidFill>
              </a:rPr>
              <a:t>Path to external funding (1/2 page)</a:t>
            </a:r>
          </a:p>
          <a:p>
            <a:r>
              <a:rPr lang="en-US" sz="1800" dirty="0">
                <a:solidFill>
                  <a:schemeClr val="tx1"/>
                </a:solidFill>
              </a:rPr>
              <a:t>NIH </a:t>
            </a:r>
            <a:r>
              <a:rPr lang="en-US" sz="1800" dirty="0" err="1">
                <a:solidFill>
                  <a:schemeClr val="tx1"/>
                </a:solidFill>
              </a:rPr>
              <a:t>biosketch</a:t>
            </a:r>
            <a:r>
              <a:rPr lang="en-US" sz="1800" dirty="0">
                <a:solidFill>
                  <a:schemeClr val="tx1"/>
                </a:solidFill>
              </a:rPr>
              <a:t> for each investigator</a:t>
            </a:r>
          </a:p>
          <a:p>
            <a:r>
              <a:rPr lang="en-US" sz="1800" dirty="0">
                <a:solidFill>
                  <a:schemeClr val="tx1"/>
                </a:solidFill>
              </a:rPr>
              <a:t>Up to 3 letters of </a:t>
            </a:r>
            <a:r>
              <a:rPr lang="en-US" sz="1800" dirty="0" smtClean="0">
                <a:solidFill>
                  <a:schemeClr val="tx1"/>
                </a:solidFill>
              </a:rPr>
              <a:t>support (not required)</a:t>
            </a:r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No limit on references</a:t>
            </a:r>
          </a:p>
          <a:p>
            <a:r>
              <a:rPr lang="en-US" sz="1800" dirty="0">
                <a:solidFill>
                  <a:schemeClr val="tx1"/>
                </a:solidFill>
              </a:rPr>
              <a:t>Appendices will not be accepted</a:t>
            </a:r>
          </a:p>
          <a:p>
            <a:r>
              <a:rPr lang="en-US" sz="1800" dirty="0">
                <a:solidFill>
                  <a:schemeClr val="tx1"/>
                </a:solidFill>
              </a:rPr>
              <a:t>Budget and justification: max $100k/year for up to 2 years</a:t>
            </a:r>
          </a:p>
          <a:p>
            <a:r>
              <a:rPr lang="en-US" sz="1800" dirty="0">
                <a:solidFill>
                  <a:schemeClr val="tx1"/>
                </a:solidFill>
              </a:rPr>
              <a:t>No indirect </a:t>
            </a:r>
            <a:r>
              <a:rPr lang="en-US" sz="1800" dirty="0" smtClean="0">
                <a:solidFill>
                  <a:schemeClr val="tx1"/>
                </a:solidFill>
              </a:rPr>
              <a:t>costs or investigator salary support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indoor, kitchen, hospital room, sink&#10;&#10;Description automatically generated">
            <a:extLst>
              <a:ext uri="{FF2B5EF4-FFF2-40B4-BE49-F238E27FC236}">
                <a16:creationId xmlns:a16="http://schemas.microsoft.com/office/drawing/2014/main" id="{429DCC33-6B8F-418F-B640-1D444EA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227"/>
          <a:stretch/>
        </p:blipFill>
        <p:spPr>
          <a:xfrm>
            <a:off x="7286849" y="1523159"/>
            <a:ext cx="3392379" cy="41278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52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510366-587D-C24F-B253-B78C9DB32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4" y="620441"/>
            <a:ext cx="10754961" cy="643338"/>
          </a:xfrm>
        </p:spPr>
        <p:txBody>
          <a:bodyPr/>
          <a:lstStyle/>
          <a:p>
            <a:r>
              <a:rPr lang="en-US" sz="4400" dirty="0"/>
              <a:t>RFA Components: Evaluation</a:t>
            </a:r>
            <a:br>
              <a:rPr lang="en-US" sz="4400" dirty="0"/>
            </a:b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D307D0-EBCF-8941-B498-3213C59C26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801" y="1448789"/>
            <a:ext cx="10080690" cy="4447514"/>
          </a:xfrm>
        </p:spPr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Scientific merit including significance of scientific theme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Programmatic integration of scientific team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 productivity of scientific team members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Likelihood of project leading to scientific accomplishments and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external programmatic </a:t>
            </a: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funding in 2-3 years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ow the proposed structure of the expected external funding application will enable the scientific goals to be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achieved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Applications will be evaluated by an ad hoc committee of non-conflicted faculty across campus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69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A44721-907D-C94F-9A3D-D079AFEC0C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6589" y="1092299"/>
            <a:ext cx="9034691" cy="2270587"/>
          </a:xfrm>
        </p:spPr>
        <p:txBody>
          <a:bodyPr/>
          <a:lstStyle/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62625"/>
                </a:solidFill>
              </a:rPr>
              <a:t>Fernando Holguin, MD: Mechanisms of obese asthma</a:t>
            </a:r>
            <a:endParaRPr lang="en-US" sz="2000" strike="sngStrike" dirty="0">
              <a:solidFill>
                <a:srgbClr val="262625"/>
              </a:solidFill>
            </a:endParaRP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62625"/>
                </a:solidFill>
              </a:rPr>
              <a:t>York Miller, MD: Therapeutic targets in pulmonary premalignancy</a:t>
            </a:r>
            <a:endParaRPr lang="en-US" sz="2000" strike="sngStrike" dirty="0">
              <a:solidFill>
                <a:srgbClr val="262625"/>
              </a:solidFill>
            </a:endParaRP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62625"/>
                </a:solidFill>
              </a:rPr>
              <a:t>Ram Nagaraj, PhD: TBI-caused vision loss</a:t>
            </a:r>
            <a:endParaRPr lang="en-US" sz="2000" strike="sngStrike" dirty="0">
              <a:solidFill>
                <a:srgbClr val="262625"/>
              </a:solidFill>
            </a:endParaRP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62625"/>
                </a:solidFill>
              </a:rPr>
              <a:t>Beth Tamburini, PhD: Immune protection by lymph node stromal </a:t>
            </a:r>
            <a:r>
              <a:rPr lang="en-US" sz="2000" dirty="0" smtClean="0">
                <a:solidFill>
                  <a:srgbClr val="262625"/>
                </a:solidFill>
              </a:rPr>
              <a:t>cells</a:t>
            </a: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62625"/>
                </a:solidFill>
              </a:rPr>
              <a:t>Brianne </a:t>
            </a:r>
            <a:r>
              <a:rPr lang="en-US" sz="2000" dirty="0" err="1" smtClean="0">
                <a:solidFill>
                  <a:srgbClr val="262625"/>
                </a:solidFill>
              </a:rPr>
              <a:t>Bettcher</a:t>
            </a:r>
            <a:r>
              <a:rPr lang="en-US" sz="2000" dirty="0" smtClean="0">
                <a:solidFill>
                  <a:srgbClr val="262625"/>
                </a:solidFill>
              </a:rPr>
              <a:t>, PhD:  Alzheimer’s disease</a:t>
            </a: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62625"/>
                </a:solidFill>
              </a:rPr>
              <a:t>Craig Jordan, PhD:  Metabolism of malignant stem cells</a:t>
            </a: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62625"/>
                </a:solidFill>
              </a:rPr>
              <a:t>Traci Lyons, PhD:  Breast cancer</a:t>
            </a: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262625"/>
                </a:solidFill>
              </a:rPr>
              <a:t>Kika</a:t>
            </a:r>
            <a:r>
              <a:rPr lang="en-US" sz="2000" dirty="0" smtClean="0">
                <a:solidFill>
                  <a:srgbClr val="262625"/>
                </a:solidFill>
              </a:rPr>
              <a:t> Sucharov, PhD:  Mitochondrial dysfunction in CHF</a:t>
            </a:r>
            <a:endParaRPr lang="en-US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6E4ACD-EF4F-664E-945C-88E113A859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648" y="466344"/>
            <a:ext cx="10908791" cy="795528"/>
          </a:xfrm>
        </p:spPr>
        <p:txBody>
          <a:bodyPr/>
          <a:lstStyle/>
          <a:p>
            <a:r>
              <a:rPr lang="en-US" sz="4500" dirty="0">
                <a:solidFill>
                  <a:srgbClr val="262625"/>
                </a:solidFill>
              </a:rPr>
              <a:t>CU </a:t>
            </a:r>
            <a:r>
              <a:rPr lang="en-US" sz="4500" dirty="0" smtClean="0">
                <a:solidFill>
                  <a:srgbClr val="262625"/>
                </a:solidFill>
              </a:rPr>
              <a:t>2022-2023 </a:t>
            </a:r>
            <a:r>
              <a:rPr lang="en-US" sz="4500" dirty="0">
                <a:solidFill>
                  <a:srgbClr val="262625"/>
                </a:solidFill>
              </a:rPr>
              <a:t>ASPIRE Awardees</a:t>
            </a:r>
            <a:endParaRPr lang="en-US" sz="4500" strike="sngStrike" dirty="0">
              <a:solidFill>
                <a:srgbClr val="262625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96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510366-587D-C24F-B253-B78C9DB32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82" y="620441"/>
            <a:ext cx="11637818" cy="691123"/>
          </a:xfrm>
        </p:spPr>
        <p:txBody>
          <a:bodyPr/>
          <a:lstStyle/>
          <a:p>
            <a:r>
              <a:rPr lang="en-US" dirty="0">
                <a:solidFill>
                  <a:srgbClr val="262625"/>
                </a:solidFill>
              </a:rPr>
              <a:t>Additional Information</a:t>
            </a:r>
            <a:endParaRPr lang="en-US" strike="sngStrike" dirty="0">
              <a:solidFill>
                <a:srgbClr val="262625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94147" y="1586182"/>
            <a:ext cx="49250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b="1" dirty="0" smtClean="0"/>
              <a:t>Program Manager:			</a:t>
            </a:r>
            <a:endParaRPr lang="en-US" b="1" dirty="0"/>
          </a:p>
          <a:p>
            <a:r>
              <a:rPr lang="en-US" dirty="0" smtClean="0"/>
              <a:t>Paul Wood				</a:t>
            </a:r>
            <a:endParaRPr lang="en-US" dirty="0"/>
          </a:p>
          <a:p>
            <a:r>
              <a:rPr lang="en-US" dirty="0" smtClean="0">
                <a:hlinkClick r:id="rId3"/>
              </a:rPr>
              <a:t>paul.wood@cuanschutz.edu</a:t>
            </a:r>
            <a:endParaRPr lang="en-US" dirty="0" smtClean="0"/>
          </a:p>
          <a:p>
            <a:pPr lvl="4"/>
            <a:endParaRPr lang="en-US" b="1" dirty="0" smtClean="0"/>
          </a:p>
          <a:p>
            <a:r>
              <a:rPr lang="en-US" b="1" dirty="0" smtClean="0"/>
              <a:t>Category 2:</a:t>
            </a:r>
            <a:r>
              <a:rPr lang="en-US" dirty="0" smtClean="0"/>
              <a:t>		</a:t>
            </a:r>
          </a:p>
          <a:p>
            <a:r>
              <a:rPr lang="en-US" dirty="0" smtClean="0"/>
              <a:t>Jamie Kutner</a:t>
            </a:r>
            <a:r>
              <a:rPr lang="en-US" dirty="0"/>
              <a:t>			</a:t>
            </a:r>
            <a:endParaRPr lang="en-US" dirty="0" smtClean="0"/>
          </a:p>
          <a:p>
            <a:r>
              <a:rPr lang="en-US" u="sng" dirty="0" smtClean="0">
                <a:hlinkClick r:id="rId4"/>
              </a:rPr>
              <a:t>jamie.kutner@cuanschutz.edu</a:t>
            </a:r>
            <a:endParaRPr lang="en-US" u="sng" dirty="0" smtClean="0"/>
          </a:p>
          <a:p>
            <a:endParaRPr lang="en-US" u="sng" dirty="0"/>
          </a:p>
          <a:p>
            <a:r>
              <a:rPr lang="en-US" u="sng" dirty="0" smtClean="0">
                <a:hlinkClick r:id="rId5"/>
              </a:rPr>
              <a:t>aspirerfa@ucdenver.edu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97437D-86F7-7302-4C7D-5A1367050C6F}"/>
              </a:ext>
            </a:extLst>
          </p:cNvPr>
          <p:cNvSpPr txBox="1"/>
          <p:nvPr/>
        </p:nvSpPr>
        <p:spPr>
          <a:xfrm>
            <a:off x="562063" y="5033124"/>
            <a:ext cx="95298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https://medschool.cuanschutz.edu/program-to-advance-physician-scientists-translational-research/program-initiatives/aspire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E50C5-F67D-0DBA-39DE-E90BD3D77157}"/>
              </a:ext>
            </a:extLst>
          </p:cNvPr>
          <p:cNvSpPr txBox="1"/>
          <p:nvPr/>
        </p:nvSpPr>
        <p:spPr>
          <a:xfrm>
            <a:off x="562063" y="4758506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Website: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229850" y="6172200"/>
            <a:ext cx="1800225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2304"/>
      </p:ext>
    </p:extLst>
  </p:cSld>
  <p:clrMapOvr>
    <a:masterClrMapping/>
  </p:clrMapOvr>
</p:sld>
</file>

<file path=ppt/theme/theme1.xml><?xml version="1.0" encoding="utf-8"?>
<a:theme xmlns:a="http://schemas.openxmlformats.org/drawingml/2006/main" name="Intro Slide">
  <a:themeElements>
    <a:clrScheme name="CU01">
      <a:dk1>
        <a:srgbClr val="000000"/>
      </a:dk1>
      <a:lt1>
        <a:srgbClr val="FFFFFF"/>
      </a:lt1>
      <a:dk2>
        <a:srgbClr val="787878"/>
      </a:dk2>
      <a:lt2>
        <a:srgbClr val="EEECE1"/>
      </a:lt2>
      <a:accent1>
        <a:srgbClr val="CFB87C"/>
      </a:accent1>
      <a:accent2>
        <a:srgbClr val="A49566"/>
      </a:accent2>
      <a:accent3>
        <a:srgbClr val="7B704E"/>
      </a:accent3>
      <a:accent4>
        <a:srgbClr val="E8DDC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01_CUDenver.potx" id="{2CC2ADE1-23D8-884A-9C49-CB7BF9E01E05}" vid="{AB559019-ACC1-6943-AE2E-97CCA9DBCE9D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Thank You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20621</TotalTime>
  <Words>856</Words>
  <Application>Microsoft Office PowerPoint</Application>
  <PresentationFormat>Widescreen</PresentationFormat>
  <Paragraphs>98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Calibri</vt:lpstr>
      <vt:lpstr>Helvetica</vt:lpstr>
      <vt:lpstr>Helvetica Light</vt:lpstr>
      <vt:lpstr>Meiryo</vt:lpstr>
      <vt:lpstr>Symbol</vt:lpstr>
      <vt:lpstr>Times New Roman</vt:lpstr>
      <vt:lpstr>Wingdings</vt:lpstr>
      <vt:lpstr>Intro Slide</vt:lpstr>
      <vt:lpstr>Office Theme</vt:lpstr>
      <vt:lpstr>Thank You Slide</vt:lpstr>
      <vt:lpstr>PowerPoint Presentation</vt:lpstr>
      <vt:lpstr>PowerPoint Presentation</vt:lpstr>
      <vt:lpstr>PowerPoint Presentation</vt:lpstr>
      <vt:lpstr>RFA Components: Eligibility </vt:lpstr>
      <vt:lpstr>RFA Components: Letters of Intent </vt:lpstr>
      <vt:lpstr>RFA Components: Requirements </vt:lpstr>
      <vt:lpstr>RFA Components: Evaluation </vt:lpstr>
      <vt:lpstr>PowerPoint Presentation</vt:lpstr>
      <vt:lpstr>Additional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Adams, Sarah</dc:creator>
  <cp:lastModifiedBy>Schwartz, David</cp:lastModifiedBy>
  <cp:revision>120</cp:revision>
  <dcterms:created xsi:type="dcterms:W3CDTF">2020-01-27T22:52:20Z</dcterms:created>
  <dcterms:modified xsi:type="dcterms:W3CDTF">2023-09-28T13:36:09Z</dcterms:modified>
</cp:coreProperties>
</file>