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  <p:sldMasterId id="2147483660" r:id="rId2"/>
  </p:sldMasterIdLst>
  <p:notesMasterIdLst>
    <p:notesMasterId r:id="rId15"/>
  </p:notesMasterIdLst>
  <p:handoutMasterIdLst>
    <p:handoutMasterId r:id="rId16"/>
  </p:handoutMasterIdLst>
  <p:sldIdLst>
    <p:sldId id="272" r:id="rId3"/>
    <p:sldId id="544" r:id="rId4"/>
    <p:sldId id="545" r:id="rId5"/>
    <p:sldId id="546" r:id="rId6"/>
    <p:sldId id="348" r:id="rId7"/>
    <p:sldId id="547" r:id="rId8"/>
    <p:sldId id="538" r:id="rId9"/>
    <p:sldId id="551" r:id="rId10"/>
    <p:sldId id="552" r:id="rId11"/>
    <p:sldId id="553" r:id="rId12"/>
    <p:sldId id="275" r:id="rId13"/>
    <p:sldId id="554" r:id="rId14"/>
  </p:sldIdLst>
  <p:sldSz cx="12192000" cy="6858000"/>
  <p:notesSz cx="7010400" cy="9296400"/>
  <p:custDataLst>
    <p:tags r:id="rId17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0000"/>
    <a:srgbClr val="636363"/>
    <a:srgbClr val="575A5D"/>
    <a:srgbClr val="C0143C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805" autoAdjust="0"/>
    <p:restoredTop sz="97397" autoAdjust="0"/>
  </p:normalViewPr>
  <p:slideViewPr>
    <p:cSldViewPr snapToGrid="0" snapToObjects="1" showGuides="1">
      <p:cViewPr varScale="1">
        <p:scale>
          <a:sx n="113" d="100"/>
          <a:sy n="113" d="100"/>
        </p:scale>
        <p:origin x="468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gs" Target="tags/tag1.xml"/><Relationship Id="rId2" Type="http://schemas.openxmlformats.org/officeDocument/2006/relationships/slideMaster" Target="slideMasters/slideMaster2.xml"/><Relationship Id="rId16" Type="http://schemas.openxmlformats.org/officeDocument/2006/relationships/handoutMaster" Target="handoutMasters/handout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chopfer, David (NIH/NHLBI) [E]" userId="df41ef30-281d-421f-9389-7b3e73e81196" providerId="ADAL" clId="{318EB8D7-0331-4E11-8649-AA9AF7DE075E}"/>
    <pc:docChg chg="modSld">
      <pc:chgData name="Schopfer, David (NIH/NHLBI) [E]" userId="df41ef30-281d-421f-9389-7b3e73e81196" providerId="ADAL" clId="{318EB8D7-0331-4E11-8649-AA9AF7DE075E}" dt="2024-10-22T16:09:27.316" v="29" actId="20577"/>
      <pc:docMkLst>
        <pc:docMk/>
      </pc:docMkLst>
      <pc:sldChg chg="modSp mod">
        <pc:chgData name="Schopfer, David (NIH/NHLBI) [E]" userId="df41ef30-281d-421f-9389-7b3e73e81196" providerId="ADAL" clId="{318EB8D7-0331-4E11-8649-AA9AF7DE075E}" dt="2024-10-22T16:09:27.316" v="29" actId="20577"/>
        <pc:sldMkLst>
          <pc:docMk/>
          <pc:sldMk cId="313047874" sldId="551"/>
        </pc:sldMkLst>
        <pc:spChg chg="mod">
          <ac:chgData name="Schopfer, David (NIH/NHLBI) [E]" userId="df41ef30-281d-421f-9389-7b3e73e81196" providerId="ADAL" clId="{318EB8D7-0331-4E11-8649-AA9AF7DE075E}" dt="2024-10-22T16:09:27.316" v="29" actId="20577"/>
          <ac:spMkLst>
            <pc:docMk/>
            <pc:sldMk cId="313047874" sldId="551"/>
            <ac:spMk id="2" creationId="{788903CB-8DFF-68A7-F306-977F940BDE42}"/>
          </ac:spMkLst>
        </pc:spChg>
      </pc:sldChg>
    </pc:docChg>
  </pc:docChgLst>
  <pc:docChgLst>
    <pc:chgData name="Schopfer, David (NIH/NHLBI) [E]" userId="df41ef30-281d-421f-9389-7b3e73e81196" providerId="ADAL" clId="{205AE3C1-FD8F-4289-8C47-F3A7BDA5F430}"/>
    <pc:docChg chg="modSld sldOrd">
      <pc:chgData name="Schopfer, David (NIH/NHLBI) [E]" userId="df41ef30-281d-421f-9389-7b3e73e81196" providerId="ADAL" clId="{205AE3C1-FD8F-4289-8C47-F3A7BDA5F430}" dt="2024-10-28T14:10:14.064" v="3"/>
      <pc:docMkLst>
        <pc:docMk/>
      </pc:docMkLst>
      <pc:sldChg chg="modSp mod">
        <pc:chgData name="Schopfer, David (NIH/NHLBI) [E]" userId="df41ef30-281d-421f-9389-7b3e73e81196" providerId="ADAL" clId="{205AE3C1-FD8F-4289-8C47-F3A7BDA5F430}" dt="2024-10-28T14:09:49.168" v="1" actId="20577"/>
        <pc:sldMkLst>
          <pc:docMk/>
          <pc:sldMk cId="1030121910" sldId="272"/>
        </pc:sldMkLst>
        <pc:spChg chg="mod">
          <ac:chgData name="Schopfer, David (NIH/NHLBI) [E]" userId="df41ef30-281d-421f-9389-7b3e73e81196" providerId="ADAL" clId="{205AE3C1-FD8F-4289-8C47-F3A7BDA5F430}" dt="2024-10-28T14:09:49.168" v="1" actId="20577"/>
          <ac:spMkLst>
            <pc:docMk/>
            <pc:sldMk cId="1030121910" sldId="272"/>
            <ac:spMk id="3" creationId="{00000000-0000-0000-0000-000000000000}"/>
          </ac:spMkLst>
        </pc:spChg>
      </pc:sldChg>
      <pc:sldChg chg="ord">
        <pc:chgData name="Schopfer, David (NIH/NHLBI) [E]" userId="df41ef30-281d-421f-9389-7b3e73e81196" providerId="ADAL" clId="{205AE3C1-FD8F-4289-8C47-F3A7BDA5F430}" dt="2024-10-28T14:10:14.064" v="3"/>
        <pc:sldMkLst>
          <pc:docMk/>
          <pc:sldMk cId="811802317" sldId="554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523781EB-4FB3-3648-A6F1-521C35AF4CD7}" type="datetimeFigureOut">
              <a:rPr lang="en-US" smtClean="0"/>
              <a:pPr/>
              <a:t>10/28/2024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2F0F673-3FE3-4644-A0AD-C862DAC4A93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12889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F91D6BE-35D6-7746-85CA-91EA11600B8F}" type="datetimeFigureOut">
              <a:rPr lang="en-US" smtClean="0"/>
              <a:pPr/>
              <a:t>10/28/2024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76D829D-6F50-6945-B415-7FF26FA418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40311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7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525058" y="381000"/>
            <a:ext cx="9099551" cy="18288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30" y="6006580"/>
            <a:ext cx="693291" cy="699537"/>
          </a:xfrm>
          <a:prstGeom prst="rect">
            <a:avLst/>
          </a:prstGeom>
        </p:spPr>
      </p:pic>
      <p:sp>
        <p:nvSpPr>
          <p:cNvPr id="13" name="Rectangle 32"/>
          <p:cNvSpPr>
            <a:spLocks noChangeArrowheads="1"/>
          </p:cNvSpPr>
          <p:nvPr userDrawn="1"/>
        </p:nvSpPr>
        <p:spPr bwMode="auto">
          <a:xfrm>
            <a:off x="0" y="1"/>
            <a:ext cx="12192000" cy="104775"/>
          </a:xfrm>
          <a:prstGeom prst="rect">
            <a:avLst/>
          </a:prstGeom>
          <a:solidFill>
            <a:srgbClr val="CC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latin typeface="Arial" charset="0"/>
              <a:ea typeface="ＭＳ Ｐゴシック" pitchFamily="48" charset="-128"/>
              <a:cs typeface="+mn-cs"/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4664" y="6227064"/>
            <a:ext cx="1873290" cy="43675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32"/>
          <p:cNvSpPr>
            <a:spLocks noChangeArrowheads="1"/>
          </p:cNvSpPr>
          <p:nvPr userDrawn="1"/>
        </p:nvSpPr>
        <p:spPr bwMode="auto">
          <a:xfrm>
            <a:off x="0" y="1"/>
            <a:ext cx="12192000" cy="104775"/>
          </a:xfrm>
          <a:prstGeom prst="rect">
            <a:avLst/>
          </a:prstGeom>
          <a:solidFill>
            <a:srgbClr val="CC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latin typeface="Arial" charset="0"/>
              <a:ea typeface="ＭＳ Ｐゴシック" pitchFamily="48" charset="-128"/>
              <a:cs typeface="+mn-cs"/>
            </a:endParaRPr>
          </a:p>
        </p:txBody>
      </p:sp>
      <p:pic>
        <p:nvPicPr>
          <p:cNvPr id="11" name="Picture 15" descr="DHHS Logo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4394402" y="3958755"/>
            <a:ext cx="838154" cy="838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395" y="4098036"/>
            <a:ext cx="2400155" cy="559594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Rectangle 3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1525058" y="381000"/>
            <a:ext cx="9099551" cy="1828800"/>
          </a:xfrm>
          <a:prstGeom prst="rect">
            <a:avLst/>
          </a:prstGeom>
        </p:spPr>
        <p:txBody>
          <a:bodyPr anchor="ctr"/>
          <a:lstStyle>
            <a:lvl1pPr algn="ctr">
              <a:buFontTx/>
              <a:buNone/>
              <a:defRPr sz="3200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0930" y="6006580"/>
            <a:ext cx="693291" cy="699537"/>
          </a:xfrm>
          <a:prstGeom prst="rect">
            <a:avLst/>
          </a:prstGeom>
        </p:spPr>
      </p:pic>
      <p:sp>
        <p:nvSpPr>
          <p:cNvPr id="13" name="Rectangle 32"/>
          <p:cNvSpPr>
            <a:spLocks noChangeArrowheads="1"/>
          </p:cNvSpPr>
          <p:nvPr userDrawn="1"/>
        </p:nvSpPr>
        <p:spPr bwMode="auto">
          <a:xfrm>
            <a:off x="0" y="1"/>
            <a:ext cx="12192000" cy="104775"/>
          </a:xfrm>
          <a:prstGeom prst="rect">
            <a:avLst/>
          </a:prstGeom>
          <a:solidFill>
            <a:srgbClr val="CC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latin typeface="Arial" charset="0"/>
              <a:ea typeface="ＭＳ Ｐゴシック" pitchFamily="48" charset="-128"/>
              <a:cs typeface="+mn-cs"/>
            </a:endParaRP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4664" y="6227064"/>
            <a:ext cx="1873290" cy="4367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16513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2273" y="1371600"/>
            <a:ext cx="11059583" cy="4599885"/>
          </a:xfrm>
        </p:spPr>
        <p:txBody>
          <a:bodyPr/>
          <a:lstStyle>
            <a:lvl2pPr>
              <a:buClr>
                <a:schemeClr val="bg1"/>
              </a:buClr>
              <a:defRPr>
                <a:solidFill>
                  <a:schemeClr val="bg1"/>
                </a:solidFill>
              </a:defRPr>
            </a:lvl2pPr>
            <a:lvl3pPr>
              <a:buClr>
                <a:schemeClr val="bg1"/>
              </a:buClr>
              <a:defRPr>
                <a:solidFill>
                  <a:schemeClr val="bg1"/>
                </a:solidFill>
              </a:defRPr>
            </a:lvl3pPr>
            <a:lvl4pPr>
              <a:buClr>
                <a:schemeClr val="bg1"/>
              </a:buClr>
              <a:defRPr>
                <a:solidFill>
                  <a:schemeClr val="bg1"/>
                </a:solidFill>
              </a:defRPr>
            </a:lvl4pPr>
            <a:lvl5pPr>
              <a:buClr>
                <a:schemeClr val="bg1"/>
              </a:buCl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2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43466" y="6254496"/>
            <a:ext cx="778933" cy="374650"/>
          </a:xfrm>
          <a:prstGeom prst="rect">
            <a:avLst/>
          </a:prstGeom>
          <a:solidFill>
            <a:srgbClr val="636363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bg1"/>
                </a:solidFill>
                <a:latin typeface="Arial" charset="0"/>
                <a:ea typeface="ＭＳ Ｐゴシック" pitchFamily="48" charset="-128"/>
                <a:cs typeface="+mn-cs"/>
              </a:defRPr>
            </a:lvl1pPr>
          </a:lstStyle>
          <a:p>
            <a:pPr>
              <a:defRPr/>
            </a:pPr>
            <a:fld id="{49C0EE74-1F2C-4D2D-91EC-B282DFC749D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36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562274" y="228600"/>
            <a:ext cx="11059583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17545581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C0EE74-1F2C-4D2D-91EC-B282DFC749D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563033" y="228599"/>
            <a:ext cx="11059584" cy="685801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557783" y="1371600"/>
            <a:ext cx="11064833" cy="4340225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557783" y="5852160"/>
            <a:ext cx="11064833" cy="295275"/>
          </a:xfrm>
        </p:spPr>
        <p:txBody>
          <a:bodyPr>
            <a:noAutofit/>
          </a:bodyPr>
          <a:lstStyle>
            <a:lvl1pPr>
              <a:buFontTx/>
              <a:buNone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7573477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noFill/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4F199F-5620-4BF4-87B3-75C3427C29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63344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2274" y="1374172"/>
            <a:ext cx="5394960" cy="46019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26897" y="1374172"/>
            <a:ext cx="5394960" cy="46019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>
                <a:solidFill>
                  <a:schemeClr val="bg1"/>
                </a:solidFill>
              </a:defRPr>
            </a:lvl4pPr>
            <a:lvl5pPr>
              <a:defRPr sz="1800">
                <a:solidFill>
                  <a:schemeClr val="bg1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Rectangle 2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4163BB-A9E4-45FA-A154-B7168CE686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85118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7784" y="228600"/>
            <a:ext cx="11055096" cy="685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7783" y="1371600"/>
            <a:ext cx="539496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7784" y="2011362"/>
            <a:ext cx="5394959" cy="40005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371600"/>
            <a:ext cx="539496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011362"/>
            <a:ext cx="5389033" cy="40005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2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330698-E3C1-4D28-AAE8-F64A5063BE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159060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Rectangle 2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42AFF-E73B-487B-9783-10FFC85EF6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5011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6DED65-1D12-479A-8F23-EE0EEE44FA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63842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137160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371600"/>
            <a:ext cx="6815667" cy="459943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>
                <a:solidFill>
                  <a:schemeClr val="bg1"/>
                </a:solidFill>
              </a:defRPr>
            </a:lvl4pPr>
            <a:lvl5pPr>
              <a:defRPr sz="2000">
                <a:solidFill>
                  <a:schemeClr val="bg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2711027"/>
            <a:ext cx="4011084" cy="326000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82D15B-4040-4AA2-96A9-33723CFC89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00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2273" y="1371600"/>
            <a:ext cx="11059583" cy="4599885"/>
          </a:xfrm>
        </p:spPr>
        <p:txBody>
          <a:bodyPr/>
          <a:lstStyle>
            <a:lvl2pPr>
              <a:buClr>
                <a:srgbClr val="575A5D"/>
              </a:buClr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2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43466" y="6254496"/>
            <a:ext cx="778933" cy="3746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tx1"/>
                </a:solidFill>
                <a:latin typeface="Arial" charset="0"/>
                <a:ea typeface="ＭＳ Ｐゴシック" pitchFamily="48" charset="-128"/>
                <a:cs typeface="+mn-cs"/>
              </a:defRPr>
            </a:lvl1pPr>
          </a:lstStyle>
          <a:p>
            <a:pPr>
              <a:defRPr/>
            </a:pPr>
            <a:fld id="{49C0EE74-1F2C-4D2D-91EC-B282DFC749D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9" name="Rectangle 36"/>
          <p:cNvSpPr>
            <a:spLocks noGrp="1" noChangeArrowheads="1"/>
          </p:cNvSpPr>
          <p:nvPr>
            <p:ph type="title" hasCustomPrompt="1"/>
          </p:nvPr>
        </p:nvSpPr>
        <p:spPr bwMode="auto">
          <a:xfrm>
            <a:off x="562274" y="228600"/>
            <a:ext cx="11059583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add title</a:t>
            </a: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9" name="Rectangle 32"/>
          <p:cNvSpPr>
            <a:spLocks noChangeArrowheads="1"/>
          </p:cNvSpPr>
          <p:nvPr userDrawn="1"/>
        </p:nvSpPr>
        <p:spPr bwMode="auto">
          <a:xfrm>
            <a:off x="0" y="1"/>
            <a:ext cx="12192000" cy="104775"/>
          </a:xfrm>
          <a:prstGeom prst="rect">
            <a:avLst/>
          </a:prstGeom>
          <a:solidFill>
            <a:srgbClr val="CC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latin typeface="Arial" charset="0"/>
              <a:ea typeface="ＭＳ Ｐゴシック" pitchFamily="48" charset="-128"/>
              <a:cs typeface="+mn-cs"/>
            </a:endParaRPr>
          </a:p>
        </p:txBody>
      </p:sp>
      <p:pic>
        <p:nvPicPr>
          <p:cNvPr id="11" name="Picture 15" descr="DHHS Logo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4394402" y="3958755"/>
            <a:ext cx="838154" cy="838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4395" y="4098036"/>
            <a:ext cx="2400155" cy="5595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142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9C0EE74-1F2C-4D2D-91EC-B282DFC749D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 hasCustomPrompt="1"/>
          </p:nvPr>
        </p:nvSpPr>
        <p:spPr>
          <a:xfrm>
            <a:off x="563033" y="228599"/>
            <a:ext cx="11059584" cy="685801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557783" y="1371600"/>
            <a:ext cx="11064833" cy="4340225"/>
          </a:xfrm>
        </p:spPr>
        <p:txBody>
          <a:bodyPr/>
          <a:lstStyle>
            <a:lvl1pPr>
              <a:buFontTx/>
              <a:buNone/>
              <a:defRPr/>
            </a:lvl1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/>
          </p:nvPr>
        </p:nvSpPr>
        <p:spPr>
          <a:xfrm>
            <a:off x="557783" y="5852160"/>
            <a:ext cx="11064833" cy="295275"/>
          </a:xfrm>
        </p:spPr>
        <p:txBody>
          <a:bodyPr>
            <a:noAutofit/>
          </a:bodyPr>
          <a:lstStyle>
            <a:lvl1pPr>
              <a:buFontTx/>
              <a:buNone/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2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4F199F-5620-4BF4-87B3-75C3427C29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2274" y="1374172"/>
            <a:ext cx="5394960" cy="46019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26897" y="1374172"/>
            <a:ext cx="5394960" cy="46019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Rectangle 2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04163BB-A9E4-45FA-A154-B7168CE686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7784" y="228600"/>
            <a:ext cx="11055096" cy="685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57783" y="1371600"/>
            <a:ext cx="539496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7784" y="2011362"/>
            <a:ext cx="5394959" cy="40005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371600"/>
            <a:ext cx="539496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011362"/>
            <a:ext cx="5389033" cy="400050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2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330698-E3C1-4D28-AAE8-F64A5063BE0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Rectangle 2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A42AFF-E73B-487B-9783-10FFC85EF6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6DED65-1D12-479A-8F23-EE0EEE44FA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1371600"/>
            <a:ext cx="4011084" cy="1162050"/>
          </a:xfr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1371600"/>
            <a:ext cx="6815667" cy="459943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2711027"/>
            <a:ext cx="4011084" cy="326000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28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82D15B-4040-4AA2-96A9-33723CFC89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13.xml"/><Relationship Id="rId7" Type="http://schemas.openxmlformats.org/officeDocument/2006/relationships/slideLayout" Target="../slideLayouts/slideLayout1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12.xml"/><Relationship Id="rId1" Type="http://schemas.openxmlformats.org/officeDocument/2006/relationships/slideLayout" Target="../slideLayouts/slideLayout11.xml"/><Relationship Id="rId6" Type="http://schemas.openxmlformats.org/officeDocument/2006/relationships/slideLayout" Target="../slideLayouts/slideLayout16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20.xml"/><Relationship Id="rId4" Type="http://schemas.openxmlformats.org/officeDocument/2006/relationships/slideLayout" Target="../slideLayouts/slideLayout14.xml"/><Relationship Id="rId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795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2273" y="1371601"/>
            <a:ext cx="11059583" cy="45998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Rectangle 32"/>
          <p:cNvSpPr>
            <a:spLocks noChangeArrowheads="1"/>
          </p:cNvSpPr>
          <p:nvPr/>
        </p:nvSpPr>
        <p:spPr bwMode="auto">
          <a:xfrm>
            <a:off x="0" y="1"/>
            <a:ext cx="12192000" cy="104775"/>
          </a:xfrm>
          <a:prstGeom prst="rect">
            <a:avLst/>
          </a:prstGeom>
          <a:solidFill>
            <a:srgbClr val="CC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latin typeface="Arial" charset="0"/>
              <a:ea typeface="ＭＳ Ｐゴシック" pitchFamily="48" charset="-128"/>
              <a:cs typeface="+mn-cs"/>
            </a:endParaRPr>
          </a:p>
        </p:txBody>
      </p:sp>
      <p:sp>
        <p:nvSpPr>
          <p:cNvPr id="11" name="Line 33"/>
          <p:cNvSpPr>
            <a:spLocks noChangeShapeType="1"/>
          </p:cNvSpPr>
          <p:nvPr/>
        </p:nvSpPr>
        <p:spPr bwMode="auto">
          <a:xfrm flipH="1">
            <a:off x="643466" y="6441209"/>
            <a:ext cx="9074691" cy="0"/>
          </a:xfrm>
          <a:prstGeom prst="line">
            <a:avLst/>
          </a:prstGeom>
          <a:ln>
            <a:solidFill>
              <a:srgbClr val="C0143C"/>
            </a:solidFill>
            <a:headEnd/>
            <a:tailEnd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 sz="1800">
              <a:latin typeface="Arial" charset="0"/>
              <a:ea typeface="+mn-ea"/>
              <a:cs typeface="+mn-cs"/>
            </a:endParaRPr>
          </a:p>
        </p:txBody>
      </p:sp>
      <p:sp>
        <p:nvSpPr>
          <p:cNvPr id="18" name="Rectangle 36"/>
          <p:cNvSpPr>
            <a:spLocks noGrp="1" noChangeArrowheads="1"/>
          </p:cNvSpPr>
          <p:nvPr>
            <p:ph type="title"/>
          </p:nvPr>
        </p:nvSpPr>
        <p:spPr bwMode="auto">
          <a:xfrm>
            <a:off x="562274" y="226815"/>
            <a:ext cx="11059583" cy="687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add title</a:t>
            </a:r>
          </a:p>
        </p:txBody>
      </p:sp>
      <p:pic>
        <p:nvPicPr>
          <p:cNvPr id="14" name="Picture 1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4664" y="6227064"/>
            <a:ext cx="1873290" cy="436756"/>
          </a:xfrm>
          <a:prstGeom prst="rect">
            <a:avLst/>
          </a:prstGeom>
        </p:spPr>
      </p:pic>
      <p:sp>
        <p:nvSpPr>
          <p:cNvPr id="7" name="Rectangle 2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43466" y="6258117"/>
            <a:ext cx="778933" cy="37465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tx1"/>
                </a:solidFill>
                <a:latin typeface="Arial" charset="0"/>
                <a:ea typeface="ＭＳ Ｐゴシック" pitchFamily="48" charset="-128"/>
                <a:cs typeface="+mn-cs"/>
              </a:defRPr>
            </a:lvl1pPr>
          </a:lstStyle>
          <a:p>
            <a:pPr>
              <a:defRPr/>
            </a:pPr>
            <a:fld id="{49C0EE74-1F2C-4D2D-91EC-B282DFC749D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9" r:id="rId10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341313" indent="-341313" algn="l" defTabSz="457200" rtl="0" eaLnBrk="1" latinLnBrk="0" hangingPunct="1">
        <a:spcBef>
          <a:spcPct val="20000"/>
        </a:spcBef>
        <a:buClr>
          <a:srgbClr val="C0143C"/>
        </a:buClr>
        <a:buFont typeface="Wingdings" charset="2"/>
        <a:buChar char="§"/>
        <a:defRPr sz="3000" b="0" i="0" kern="1200">
          <a:solidFill>
            <a:schemeClr val="tx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575A5D"/>
        </a:buClr>
        <a:buFont typeface="Wingdings" charset="2"/>
        <a:buChar char="§"/>
        <a:defRPr sz="2600" b="0" i="0" kern="1200">
          <a:solidFill>
            <a:schemeClr val="tx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Lucida Grande"/>
        <a:buChar char="-"/>
        <a:defRPr sz="2400" b="0" i="0" kern="1200">
          <a:solidFill>
            <a:schemeClr val="tx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1066799"/>
            <a:ext cx="12192000" cy="5791201"/>
          </a:xfrm>
          <a:prstGeom prst="rect">
            <a:avLst/>
          </a:prstGeom>
          <a:solidFill>
            <a:srgbClr val="63636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0795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2273" y="1371601"/>
            <a:ext cx="11059583" cy="45998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First Level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Rectangle 32"/>
          <p:cNvSpPr>
            <a:spLocks noChangeArrowheads="1"/>
          </p:cNvSpPr>
          <p:nvPr/>
        </p:nvSpPr>
        <p:spPr bwMode="auto">
          <a:xfrm>
            <a:off x="0" y="1"/>
            <a:ext cx="12192000" cy="104775"/>
          </a:xfrm>
          <a:prstGeom prst="rect">
            <a:avLst/>
          </a:prstGeom>
          <a:solidFill>
            <a:srgbClr val="CC0000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>
              <a:defRPr/>
            </a:pPr>
            <a:endParaRPr lang="en-US" sz="1800">
              <a:latin typeface="Arial" charset="0"/>
              <a:ea typeface="ＭＳ Ｐゴシック" pitchFamily="48" charset="-128"/>
              <a:cs typeface="+mn-cs"/>
            </a:endParaRPr>
          </a:p>
        </p:txBody>
      </p:sp>
      <p:sp>
        <p:nvSpPr>
          <p:cNvPr id="11" name="Line 33"/>
          <p:cNvSpPr>
            <a:spLocks noChangeShapeType="1"/>
          </p:cNvSpPr>
          <p:nvPr/>
        </p:nvSpPr>
        <p:spPr bwMode="auto">
          <a:xfrm flipH="1">
            <a:off x="643466" y="6441209"/>
            <a:ext cx="9074691" cy="0"/>
          </a:xfrm>
          <a:prstGeom prst="line">
            <a:avLst/>
          </a:prstGeom>
          <a:ln>
            <a:solidFill>
              <a:srgbClr val="C0143C"/>
            </a:solidFill>
            <a:headEnd/>
            <a:tailEnd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en-US" sz="1800">
              <a:latin typeface="Arial" charset="0"/>
              <a:ea typeface="+mn-ea"/>
              <a:cs typeface="+mn-cs"/>
            </a:endParaRPr>
          </a:p>
        </p:txBody>
      </p:sp>
      <p:sp>
        <p:nvSpPr>
          <p:cNvPr id="18" name="Rectangle 36"/>
          <p:cNvSpPr>
            <a:spLocks noGrp="1" noChangeArrowheads="1"/>
          </p:cNvSpPr>
          <p:nvPr>
            <p:ph type="title"/>
          </p:nvPr>
        </p:nvSpPr>
        <p:spPr bwMode="auto">
          <a:xfrm>
            <a:off x="562274" y="226815"/>
            <a:ext cx="11059583" cy="6875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add title</a:t>
            </a:r>
          </a:p>
        </p:txBody>
      </p:sp>
      <p:sp>
        <p:nvSpPr>
          <p:cNvPr id="7" name="Rectangle 2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43466" y="6258117"/>
            <a:ext cx="778933" cy="374650"/>
          </a:xfrm>
          <a:prstGeom prst="rect">
            <a:avLst/>
          </a:prstGeom>
          <a:solidFill>
            <a:srgbClr val="636363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bg1"/>
                </a:solidFill>
                <a:latin typeface="Arial" charset="0"/>
                <a:ea typeface="ＭＳ Ｐゴシック" pitchFamily="48" charset="-128"/>
                <a:cs typeface="+mn-cs"/>
              </a:defRPr>
            </a:lvl1pPr>
          </a:lstStyle>
          <a:p>
            <a:pPr>
              <a:defRPr/>
            </a:pPr>
            <a:fld id="{49C0EE74-1F2C-4D2D-91EC-B282DFC749D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pic>
        <p:nvPicPr>
          <p:cNvPr id="12" name="Picture 11" descr="NHLBI_Standard_Sig_Logo_White.png"/>
          <p:cNvPicPr preferRelativeResize="0"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9884664" y="6221753"/>
            <a:ext cx="1882539" cy="438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75493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200" b="0" i="0" kern="1200">
          <a:solidFill>
            <a:schemeClr val="bg1"/>
          </a:solidFill>
          <a:latin typeface="Arial"/>
          <a:ea typeface="+mj-ea"/>
          <a:cs typeface="Arial"/>
        </a:defRPr>
      </a:lvl1pPr>
    </p:titleStyle>
    <p:bodyStyle>
      <a:lvl1pPr marL="341313" indent="-341313" algn="l" defTabSz="457200" rtl="0" eaLnBrk="1" latinLnBrk="0" hangingPunct="1">
        <a:spcBef>
          <a:spcPct val="20000"/>
        </a:spcBef>
        <a:buClr>
          <a:srgbClr val="C0143C"/>
        </a:buClr>
        <a:buFont typeface="Wingdings" charset="2"/>
        <a:buChar char="§"/>
        <a:defRPr sz="3000" b="0" i="0" kern="1200">
          <a:solidFill>
            <a:schemeClr val="bg1"/>
          </a:solidFill>
          <a:latin typeface="Arial"/>
          <a:ea typeface="+mn-ea"/>
          <a:cs typeface="Arial"/>
        </a:defRPr>
      </a:lvl1pPr>
      <a:lvl2pPr marL="742950" indent="-285750" algn="l" defTabSz="457200" rtl="0" eaLnBrk="1" latinLnBrk="0" hangingPunct="1">
        <a:spcBef>
          <a:spcPct val="20000"/>
        </a:spcBef>
        <a:buClr>
          <a:schemeClr val="bg1"/>
        </a:buClr>
        <a:buFont typeface="Wingdings" charset="2"/>
        <a:buChar char="§"/>
        <a:defRPr sz="2600" b="0" i="0" kern="1200">
          <a:solidFill>
            <a:schemeClr val="bg1"/>
          </a:solidFill>
          <a:latin typeface="Arial"/>
          <a:ea typeface="+mn-ea"/>
          <a:cs typeface="Arial"/>
        </a:defRPr>
      </a:lvl2pPr>
      <a:lvl3pPr marL="1143000" indent="-228600" algn="l" defTabSz="457200" rtl="0" eaLnBrk="1" latinLnBrk="0" hangingPunct="1">
        <a:spcBef>
          <a:spcPct val="20000"/>
        </a:spcBef>
        <a:buFont typeface="Lucida Grande"/>
        <a:buChar char="-"/>
        <a:defRPr sz="2400" b="0" i="0" kern="1200">
          <a:solidFill>
            <a:schemeClr val="bg1"/>
          </a:solidFill>
          <a:latin typeface="Arial"/>
          <a:ea typeface="+mn-ea"/>
          <a:cs typeface="Arial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Arial"/>
          <a:ea typeface="+mn-ea"/>
          <a:cs typeface="Arial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Arial"/>
          <a:ea typeface="+mn-ea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NIATraining@mail.nih.gov" TargetMode="External"/><Relationship Id="rId2" Type="http://schemas.openxmlformats.org/officeDocument/2006/relationships/hyperlink" Target="mailto:david.schopfer@nih.gov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AITrainingHelpDesk@niaid.nih.gov" TargetMode="External"/><Relationship Id="rId4" Type="http://schemas.openxmlformats.org/officeDocument/2006/relationships/hyperlink" Target="mailto:damicomw@mail.nih.gov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a.nih.gov/" TargetMode="External"/><Relationship Id="rId2" Type="http://schemas.openxmlformats.org/officeDocument/2006/relationships/hyperlink" Target="https://www.nhlbi.nih.gov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nei.nih.gov/" TargetMode="External"/><Relationship Id="rId5" Type="http://schemas.openxmlformats.org/officeDocument/2006/relationships/hyperlink" Target="https://www.cancer.gov/" TargetMode="External"/><Relationship Id="rId4" Type="http://schemas.openxmlformats.org/officeDocument/2006/relationships/hyperlink" Target="https://www.niaid.nih.gov/" TargetMode="Externa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NIH K38 Program</a:t>
            </a:r>
          </a:p>
        </p:txBody>
      </p:sp>
      <p:sp>
        <p:nvSpPr>
          <p:cNvPr id="3" name="Text Box 3"/>
          <p:cNvSpPr txBox="1">
            <a:spLocks noChangeArrowheads="1"/>
          </p:cNvSpPr>
          <p:nvPr/>
        </p:nvSpPr>
        <p:spPr bwMode="auto">
          <a:xfrm>
            <a:off x="2490258" y="3271838"/>
            <a:ext cx="716915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>
                <a:solidFill>
                  <a:srgbClr val="C0143C"/>
                </a:solidFill>
                <a:cs typeface="Arial" pitchFamily="34" charset="0"/>
              </a:rPr>
              <a:t>David Schopfer, MD</a:t>
            </a:r>
          </a:p>
          <a:p>
            <a:pPr algn="ctr"/>
            <a:r>
              <a:rPr lang="en-US" sz="2400" dirty="0">
                <a:cs typeface="Arial" pitchFamily="34" charset="0"/>
              </a:rPr>
              <a:t>Cardiologist &amp; Medical Officer</a:t>
            </a:r>
          </a:p>
          <a:p>
            <a:pPr algn="ctr"/>
            <a:r>
              <a:rPr lang="en-US" sz="2400" dirty="0">
                <a:cs typeface="Arial"/>
              </a:rPr>
              <a:t>National Heart, Lung, and Blood Institute</a:t>
            </a:r>
          </a:p>
          <a:p>
            <a:pPr algn="ctr"/>
            <a:endParaRPr lang="en-US" sz="2400" dirty="0">
              <a:cs typeface="Arial"/>
            </a:endParaRPr>
          </a:p>
          <a:p>
            <a:pPr algn="ctr"/>
            <a:r>
              <a:rPr lang="en-US" sz="2400" dirty="0">
                <a:cs typeface="Arial"/>
              </a:rPr>
              <a:t>28 October 2024</a:t>
            </a:r>
          </a:p>
        </p:txBody>
      </p:sp>
    </p:spTree>
    <p:extLst>
      <p:ext uri="{BB962C8B-B14F-4D97-AF65-F5344CB8AC3E}">
        <p14:creationId xmlns:p14="http://schemas.microsoft.com/office/powerpoint/2010/main" val="10301219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2E7EDCE-38E4-AE1F-D023-58BD5DF08A1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273" y="1371600"/>
            <a:ext cx="11059583" cy="5062756"/>
          </a:xfrm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</a:pPr>
            <a:r>
              <a:rPr lang="en-US" sz="2400" b="0" i="0" dirty="0">
                <a:effectLst/>
                <a:latin typeface="Helvetica" panose="020B0604020202020204" pitchFamily="34" charset="0"/>
              </a:rPr>
              <a:t>NIH will contribute up to $60,000 per year toward the salary of the career award recipient (based on full-time appointment c/w PGY salary structure at institution)</a:t>
            </a:r>
          </a:p>
          <a:p>
            <a:pPr lvl="1">
              <a:lnSpc>
                <a:spcPct val="110000"/>
              </a:lnSpc>
            </a:pPr>
            <a:r>
              <a:rPr lang="en-US" sz="2000" b="0" i="0" dirty="0">
                <a:effectLst/>
                <a:latin typeface="Helvetica" panose="020B0604020202020204" pitchFamily="34" charset="0"/>
              </a:rPr>
              <a:t>Transition Scholars </a:t>
            </a:r>
            <a:r>
              <a:rPr lang="en-US" sz="2000" b="1" i="0" dirty="0">
                <a:effectLst/>
                <a:latin typeface="Helvetica" panose="020B0604020202020204" pitchFamily="34" charset="0"/>
              </a:rPr>
              <a:t>in clinical fellowships</a:t>
            </a:r>
            <a:r>
              <a:rPr lang="en-US" sz="2000" b="0" i="0" dirty="0">
                <a:effectLst/>
                <a:latin typeface="Helvetica" panose="020B0604020202020204" pitchFamily="34" charset="0"/>
              </a:rPr>
              <a:t> will be paid 75% of their base PGY salary level set by the institution.</a:t>
            </a:r>
          </a:p>
          <a:p>
            <a:pPr lvl="1">
              <a:lnSpc>
                <a:spcPct val="110000"/>
              </a:lnSpc>
            </a:pPr>
            <a:r>
              <a:rPr lang="en-US" sz="2000" b="0" i="0" dirty="0">
                <a:effectLst/>
                <a:latin typeface="Helvetica" panose="020B0604020202020204" pitchFamily="34" charset="0"/>
              </a:rPr>
              <a:t>Transition Scholars who are </a:t>
            </a:r>
            <a:r>
              <a:rPr lang="en-US" sz="2000" b="1" i="0" dirty="0">
                <a:effectLst/>
                <a:latin typeface="Helvetica" panose="020B0604020202020204" pitchFamily="34" charset="0"/>
              </a:rPr>
              <a:t>early career</a:t>
            </a:r>
            <a:r>
              <a:rPr lang="en-US" sz="2000" b="0" i="0" dirty="0">
                <a:effectLst/>
                <a:latin typeface="Helvetica" panose="020B0604020202020204" pitchFamily="34" charset="0"/>
              </a:rPr>
              <a:t> </a:t>
            </a:r>
            <a:r>
              <a:rPr lang="en-US" sz="2000" b="1" i="0" dirty="0">
                <a:effectLst/>
                <a:latin typeface="Helvetica" panose="020B0604020202020204" pitchFamily="34" charset="0"/>
              </a:rPr>
              <a:t>faculty</a:t>
            </a:r>
            <a:r>
              <a:rPr lang="en-US" sz="2000" b="0" i="0" dirty="0">
                <a:effectLst/>
                <a:latin typeface="Helvetica" panose="020B0604020202020204" pitchFamily="34" charset="0"/>
              </a:rPr>
              <a:t> applicants will be paid 50% of their base salary up to a maximum of $60,000. The award will support 50% effort over 12 months, which equates to 6.0 person-months.</a:t>
            </a:r>
          </a:p>
          <a:p>
            <a:pPr>
              <a:lnSpc>
                <a:spcPct val="110000"/>
              </a:lnSpc>
            </a:pPr>
            <a:r>
              <a:rPr lang="en-US" sz="2400" b="0" i="0" dirty="0">
                <a:effectLst/>
                <a:latin typeface="Helvetica" panose="020B0604020202020204" pitchFamily="34" charset="0"/>
              </a:rPr>
              <a:t>Up to $20,000 per research year for research and career development costs.</a:t>
            </a:r>
          </a:p>
          <a:p>
            <a:pPr lvl="1">
              <a:lnSpc>
                <a:spcPct val="110000"/>
              </a:lnSpc>
            </a:pPr>
            <a:r>
              <a:rPr lang="en-US" sz="2100" b="0" i="0" dirty="0">
                <a:effectLst/>
                <a:latin typeface="Helvetica" panose="020B0604020202020204" pitchFamily="34" charset="0"/>
              </a:rPr>
              <a:t>Funds may NOT be used for tuition for courses leading to a degree, fees required for clinical board certification, or equipment.</a:t>
            </a:r>
          </a:p>
          <a:p>
            <a:pPr algn="l">
              <a:lnSpc>
                <a:spcPct val="110000"/>
              </a:lnSpc>
            </a:pPr>
            <a:r>
              <a:rPr lang="en-US" sz="2400" b="0" i="0" dirty="0">
                <a:effectLst/>
                <a:latin typeface="Helvetica" panose="020B0604020202020204" pitchFamily="34" charset="0"/>
              </a:rPr>
              <a:t>Up to $3,000 each year to attend or present research findings at domestic scientific conferences, and to support attendance at a NIH-sponsored workshop.</a:t>
            </a:r>
            <a:endParaRPr lang="en-US" sz="24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5E1C42E-EDD5-C230-6448-57F8C2F06A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49C0EE74-1F2C-4D2D-91EC-B282DFC749DA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5329694-03F0-B0F7-6A2C-BC67DD52E1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K38: Overview</a:t>
            </a:r>
          </a:p>
        </p:txBody>
      </p:sp>
    </p:spTree>
    <p:extLst>
      <p:ext uri="{BB962C8B-B14F-4D97-AF65-F5344CB8AC3E}">
        <p14:creationId xmlns:p14="http://schemas.microsoft.com/office/powerpoint/2010/main" val="13485127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14825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2121308-000A-F5ED-6BDA-4FB2D570BE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273" y="1371600"/>
            <a:ext cx="11059583" cy="5012422"/>
          </a:xfrm>
        </p:spPr>
        <p:txBody>
          <a:bodyPr>
            <a:normAutofit/>
          </a:bodyPr>
          <a:lstStyle/>
          <a:p>
            <a:pPr algn="l"/>
            <a:r>
              <a:rPr lang="en-US" sz="1600" b="0" i="0" dirty="0">
                <a:effectLst/>
                <a:latin typeface="Helvetica" panose="020B0604020202020204" pitchFamily="34" charset="0"/>
              </a:rPr>
              <a:t>David Schopfer, M.D.</a:t>
            </a:r>
            <a:br>
              <a:rPr lang="en-US" sz="1600" b="0" i="0" dirty="0">
                <a:effectLst/>
                <a:latin typeface="Helvetica" panose="020B0604020202020204" pitchFamily="34" charset="0"/>
              </a:rPr>
            </a:br>
            <a:r>
              <a:rPr lang="en-US" sz="1600" b="1" i="0" dirty="0">
                <a:effectLst/>
                <a:latin typeface="Helvetica" panose="020B0604020202020204" pitchFamily="34" charset="0"/>
              </a:rPr>
              <a:t>National Heart Lung and Blood Institute (</a:t>
            </a:r>
            <a:r>
              <a:rPr lang="en-US" sz="1600" b="1" i="0" u="none" strike="noStrike" dirty="0">
                <a:effectLst/>
                <a:latin typeface="Helvetica" panose="020B0604020202020204" pitchFamily="34" charset="0"/>
              </a:rPr>
              <a:t>NHLBI</a:t>
            </a:r>
            <a:r>
              <a:rPr lang="en-US" sz="1600" b="1" i="0" dirty="0">
                <a:effectLst/>
                <a:latin typeface="Helvetica" panose="020B0604020202020204" pitchFamily="34" charset="0"/>
              </a:rPr>
              <a:t>)</a:t>
            </a:r>
            <a:br>
              <a:rPr lang="en-US" sz="1600" b="1" i="0" dirty="0">
                <a:solidFill>
                  <a:srgbClr val="333333"/>
                </a:solidFill>
                <a:effectLst/>
                <a:latin typeface="Helvetica" panose="020B0604020202020204" pitchFamily="34" charset="0"/>
              </a:rPr>
            </a:br>
            <a:r>
              <a:rPr lang="en-US" sz="1600" b="0" i="0" dirty="0">
                <a:effectLst/>
                <a:latin typeface="Helvetica" panose="020B0604020202020204" pitchFamily="34" charset="0"/>
              </a:rPr>
              <a:t>Telephone: 301-402-3833</a:t>
            </a:r>
            <a:br>
              <a:rPr lang="en-US" sz="1600" b="0" i="0" dirty="0">
                <a:effectLst/>
                <a:latin typeface="Helvetica" panose="020B0604020202020204" pitchFamily="34" charset="0"/>
              </a:rPr>
            </a:br>
            <a:r>
              <a:rPr lang="en-US" sz="1600" b="0" i="0" dirty="0">
                <a:effectLst/>
                <a:latin typeface="Helvetica" panose="020B0604020202020204" pitchFamily="34" charset="0"/>
              </a:rPr>
              <a:t>Email: </a:t>
            </a:r>
            <a:r>
              <a:rPr lang="en-US" sz="1600" b="0" i="0" u="none" strike="noStrike" dirty="0">
                <a:solidFill>
                  <a:srgbClr val="428BCA"/>
                </a:solidFill>
                <a:effectLst/>
                <a:latin typeface="Helvetica" panose="020B0604020202020204" pitchFamily="34" charset="0"/>
                <a:hlinkClick r:id="rId2"/>
              </a:rPr>
              <a:t>david.schopfer@nih.gov</a:t>
            </a:r>
            <a:endParaRPr lang="en-US" sz="1600" b="0" i="0" dirty="0">
              <a:solidFill>
                <a:srgbClr val="333333"/>
              </a:solidFill>
              <a:effectLst/>
              <a:latin typeface="Helvetica" panose="020B0604020202020204" pitchFamily="34" charset="0"/>
            </a:endParaRPr>
          </a:p>
          <a:p>
            <a:pPr algn="l"/>
            <a:endParaRPr lang="en-US" sz="1600" b="0" i="0" dirty="0">
              <a:solidFill>
                <a:srgbClr val="333333"/>
              </a:solidFill>
              <a:effectLst/>
              <a:latin typeface="Helvetica" panose="020B0604020202020204" pitchFamily="34" charset="0"/>
            </a:endParaRPr>
          </a:p>
          <a:p>
            <a:pPr algn="l"/>
            <a:r>
              <a:rPr lang="en-US" sz="1600" b="0" i="0" dirty="0">
                <a:effectLst/>
                <a:latin typeface="Helvetica" panose="020B0604020202020204" pitchFamily="34" charset="0"/>
              </a:rPr>
              <a:t>NIA Training Office</a:t>
            </a:r>
            <a:br>
              <a:rPr lang="en-US" sz="1600" b="0" i="0" dirty="0">
                <a:effectLst/>
                <a:latin typeface="Helvetica" panose="020B0604020202020204" pitchFamily="34" charset="0"/>
              </a:rPr>
            </a:br>
            <a:r>
              <a:rPr lang="en-US" sz="1600" b="1" i="0" dirty="0">
                <a:effectLst/>
                <a:latin typeface="Helvetica" panose="020B0604020202020204" pitchFamily="34" charset="0"/>
              </a:rPr>
              <a:t>National Institute on Aging (NIA)</a:t>
            </a:r>
            <a:br>
              <a:rPr lang="en-US" sz="1600" b="0" i="0" dirty="0">
                <a:effectLst/>
                <a:latin typeface="Helvetica" panose="020B0604020202020204" pitchFamily="34" charset="0"/>
              </a:rPr>
            </a:br>
            <a:r>
              <a:rPr lang="en-US" sz="1600" b="0" i="0" dirty="0">
                <a:effectLst/>
                <a:latin typeface="Helvetica" panose="020B0604020202020204" pitchFamily="34" charset="0"/>
              </a:rPr>
              <a:t>Email: </a:t>
            </a:r>
            <a:r>
              <a:rPr lang="en-US" sz="1600" b="0" i="0" u="none" strike="noStrike" dirty="0">
                <a:solidFill>
                  <a:srgbClr val="428BCA"/>
                </a:solidFill>
                <a:effectLst/>
                <a:latin typeface="Helvetica" panose="020B0604020202020204" pitchFamily="34" charset="0"/>
                <a:hlinkClick r:id="rId3"/>
              </a:rPr>
              <a:t>NIATraining@nih.gov</a:t>
            </a:r>
            <a:endParaRPr lang="en-US" sz="1600" b="0" i="0" dirty="0">
              <a:solidFill>
                <a:srgbClr val="333333"/>
              </a:solidFill>
              <a:effectLst/>
              <a:latin typeface="Helvetica" panose="020B0604020202020204" pitchFamily="34" charset="0"/>
            </a:endParaRPr>
          </a:p>
          <a:p>
            <a:pPr algn="l"/>
            <a:endParaRPr lang="en-US" sz="1600" b="0" i="0" dirty="0">
              <a:effectLst/>
              <a:latin typeface="Helvetica Neue"/>
            </a:endParaRPr>
          </a:p>
          <a:p>
            <a:pPr algn="l"/>
            <a:r>
              <a:rPr lang="en-US" sz="1600" b="0" i="0" dirty="0">
                <a:effectLst/>
                <a:latin typeface="Helvetica Neue"/>
              </a:rPr>
              <a:t>Mark Damico, Ph.D.</a:t>
            </a:r>
            <a:br>
              <a:rPr lang="en-US" sz="1600" b="0" i="0" dirty="0">
                <a:effectLst/>
                <a:latin typeface="Helvetica Neue"/>
              </a:rPr>
            </a:br>
            <a:r>
              <a:rPr lang="en-US" sz="1600" b="1" i="0" dirty="0">
                <a:effectLst/>
                <a:latin typeface="Helvetica Neue"/>
              </a:rPr>
              <a:t>National Cancer Institute (NCI)</a:t>
            </a:r>
            <a:br>
              <a:rPr lang="en-US" sz="1600" b="1" i="0" dirty="0">
                <a:effectLst/>
                <a:latin typeface="Helvetica Neue"/>
              </a:rPr>
            </a:br>
            <a:r>
              <a:rPr lang="en-US" sz="1600" b="0" i="0" dirty="0">
                <a:effectLst/>
                <a:latin typeface="Helvetica Neue"/>
              </a:rPr>
              <a:t>Telephone: 240 276-5630</a:t>
            </a:r>
            <a:br>
              <a:rPr lang="en-US" sz="1600" b="0" i="0" dirty="0">
                <a:effectLst/>
                <a:latin typeface="Helvetica Neue"/>
              </a:rPr>
            </a:br>
            <a:r>
              <a:rPr lang="en-US" sz="1600" b="0" i="0" dirty="0">
                <a:effectLst/>
                <a:latin typeface="Helvetica Neue"/>
              </a:rPr>
              <a:t>Email: </a:t>
            </a:r>
            <a:r>
              <a:rPr lang="en-US" sz="1600" b="0" i="0" dirty="0">
                <a:effectLst/>
                <a:latin typeface="Helvetica Neue"/>
                <a:hlinkClick r:id="rId4"/>
              </a:rPr>
              <a:t>damicomw@nih.gov</a:t>
            </a:r>
            <a:endParaRPr lang="en-US" sz="1600" b="0" i="0" dirty="0">
              <a:effectLst/>
              <a:latin typeface="Helvetica Neue"/>
            </a:endParaRPr>
          </a:p>
          <a:p>
            <a:pPr algn="l"/>
            <a:endParaRPr lang="en-US" sz="1600" b="0" i="0" dirty="0">
              <a:effectLst/>
              <a:latin typeface="Helvetica Neue"/>
            </a:endParaRPr>
          </a:p>
          <a:p>
            <a:pPr algn="l"/>
            <a:r>
              <a:rPr lang="en-US" sz="1600" b="0" i="0" dirty="0">
                <a:effectLst/>
                <a:latin typeface="Helvetica Neue"/>
              </a:rPr>
              <a:t>Jyothi Arikkath, PhD</a:t>
            </a:r>
            <a:br>
              <a:rPr lang="en-US" sz="1600" b="0" i="0" dirty="0">
                <a:effectLst/>
                <a:latin typeface="Helvetica Neue"/>
              </a:rPr>
            </a:br>
            <a:r>
              <a:rPr lang="en-US" sz="1600" b="1" i="0" dirty="0">
                <a:effectLst/>
                <a:latin typeface="Helvetica Neue"/>
              </a:rPr>
              <a:t>National Institute of Allergy and Infectious Diseases (NIAID)</a:t>
            </a:r>
            <a:br>
              <a:rPr lang="en-US" sz="1600" b="1" i="0" dirty="0">
                <a:effectLst/>
                <a:latin typeface="Helvetica Neue"/>
              </a:rPr>
            </a:br>
            <a:r>
              <a:rPr lang="en-US" sz="1600" b="0" i="0" dirty="0">
                <a:effectLst/>
                <a:latin typeface="Helvetica Neue"/>
              </a:rPr>
              <a:t>Telephone: 301-594-5945</a:t>
            </a:r>
            <a:br>
              <a:rPr lang="en-US" sz="1600" b="0" i="0" dirty="0">
                <a:effectLst/>
                <a:latin typeface="Helvetica Neue"/>
              </a:rPr>
            </a:br>
            <a:r>
              <a:rPr lang="en-US" sz="1600" b="0" i="0" dirty="0">
                <a:effectLst/>
                <a:latin typeface="Helvetica Neue"/>
              </a:rPr>
              <a:t>Email: </a:t>
            </a:r>
            <a:r>
              <a:rPr lang="en-US" sz="1600" b="0" i="0" u="none" strike="noStrike" dirty="0">
                <a:solidFill>
                  <a:srgbClr val="428BCA"/>
                </a:solidFill>
                <a:effectLst/>
                <a:latin typeface="Helvetica Neue"/>
                <a:hlinkClick r:id="rId5"/>
              </a:rPr>
              <a:t>AITrainingHelpDesk@niaid.nih.gov</a:t>
            </a:r>
            <a:endParaRPr lang="en-US" sz="1600" b="0" i="0" dirty="0">
              <a:solidFill>
                <a:srgbClr val="333333"/>
              </a:solidFill>
              <a:effectLst/>
              <a:latin typeface="Helvetica Neue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1408D6A-ACE1-2DF3-7F31-31D397F691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49C0EE74-1F2C-4D2D-91EC-B282DFC749DA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B8560520-A774-5F9F-E8D5-4056EFF2C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IC contacts</a:t>
            </a:r>
          </a:p>
        </p:txBody>
      </p:sp>
    </p:spTree>
    <p:extLst>
      <p:ext uri="{BB962C8B-B14F-4D97-AF65-F5344CB8AC3E}">
        <p14:creationId xmlns:p14="http://schemas.microsoft.com/office/powerpoint/2010/main" val="8118023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0649AD8-56B5-9056-6EAD-71E77E8401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FF0000"/>
                </a:solidFill>
              </a:rPr>
              <a:t>2012: NIH-appointed Biomedical Workforce Working Group:</a:t>
            </a:r>
          </a:p>
          <a:p>
            <a:pPr lvl="1"/>
            <a:r>
              <a:rPr lang="en-US" sz="2400" dirty="0"/>
              <a:t>Growing deficiency in the pool of physician scientists who are sufficiently trained to become academic, independent, tenure-track scientists</a:t>
            </a:r>
          </a:p>
          <a:p>
            <a:pPr lvl="1"/>
            <a:r>
              <a:rPr lang="en-US" sz="2400" u="sng" dirty="0"/>
              <a:t>MD-PhD programs</a:t>
            </a:r>
            <a:r>
              <a:rPr lang="en-US" sz="2400" dirty="0"/>
              <a:t> are successful in training academicians (75-80% independent academic faculty), but are </a:t>
            </a:r>
            <a:r>
              <a:rPr lang="en-US" sz="2400" i="1" dirty="0"/>
              <a:t>only 3% of the MD pool</a:t>
            </a:r>
          </a:p>
          <a:p>
            <a:pPr lvl="1"/>
            <a:r>
              <a:rPr lang="en-US" sz="2400" dirty="0"/>
              <a:t>The </a:t>
            </a:r>
            <a:r>
              <a:rPr lang="en-US" sz="2400" u="sng" dirty="0"/>
              <a:t>MD-only pool</a:t>
            </a:r>
            <a:r>
              <a:rPr lang="en-US" sz="2400" dirty="0"/>
              <a:t> entering academic scientific careers is diminishing at a significant rate</a:t>
            </a:r>
          </a:p>
          <a:p>
            <a:pPr lvl="1"/>
            <a:r>
              <a:rPr lang="en-US" sz="2400" dirty="0"/>
              <a:t>Need a working group focused on physician scientists </a:t>
            </a:r>
          </a:p>
          <a:p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A5F0F4B-980E-42CD-F7ED-C8EA4A23EA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49C0EE74-1F2C-4D2D-91EC-B282DFC749DA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358ED07-C350-EE8A-5C65-D158C4F17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</p:spTree>
    <p:extLst>
      <p:ext uri="{BB962C8B-B14F-4D97-AF65-F5344CB8AC3E}">
        <p14:creationId xmlns:p14="http://schemas.microsoft.com/office/powerpoint/2010/main" val="36266999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0649AD8-56B5-9056-6EAD-71E77E8401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FF0000"/>
                </a:solidFill>
              </a:rPr>
              <a:t>2014: NIH-appointed Physician-Scientist Workforce Working Group (PSW-WG):</a:t>
            </a:r>
          </a:p>
          <a:p>
            <a:pPr lvl="1"/>
            <a:r>
              <a:rPr lang="en-US" sz="2400" dirty="0"/>
              <a:t>Physician scientists were defined as those that are clinically-trained and engaged in independent biomedical research with prof. degrees (MD, DO, DDS/DMD, DVM/VMD, nurses with research doctoral degrees)</a:t>
            </a:r>
          </a:p>
          <a:p>
            <a:pPr lvl="1"/>
            <a:r>
              <a:rPr lang="en-US" sz="2400" dirty="0"/>
              <a:t>~9000 in NIH-funded workforce (2008-2012)</a:t>
            </a:r>
          </a:p>
          <a:p>
            <a:pPr lvl="2"/>
            <a:r>
              <a:rPr lang="en-US" sz="2000" dirty="0"/>
              <a:t>~4000 for MD and MD/PhD, 341 nurse, 253 veterinarian, 161 dentists-scientists</a:t>
            </a:r>
          </a:p>
          <a:p>
            <a:pPr lvl="1"/>
            <a:r>
              <a:rPr lang="en-US" sz="2400" dirty="0"/>
              <a:t>NIH investment in PSW training is worthwhile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A5F0F4B-980E-42CD-F7ED-C8EA4A23EA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49C0EE74-1F2C-4D2D-91EC-B282DFC749DA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358ED07-C350-EE8A-5C65-D158C4F17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Background</a:t>
            </a:r>
          </a:p>
        </p:txBody>
      </p:sp>
    </p:spTree>
    <p:extLst>
      <p:ext uri="{BB962C8B-B14F-4D97-AF65-F5344CB8AC3E}">
        <p14:creationId xmlns:p14="http://schemas.microsoft.com/office/powerpoint/2010/main" val="40868158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0649AD8-56B5-9056-6EAD-71E77E8401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NIH should </a:t>
            </a:r>
            <a:r>
              <a:rPr lang="en-US" sz="2800" u="sng" dirty="0"/>
              <a:t>support pilot grant programs </a:t>
            </a:r>
            <a:r>
              <a:rPr lang="en-US" sz="2800" dirty="0"/>
              <a:t>to rigorously test existing and novel approaches to </a:t>
            </a:r>
            <a:r>
              <a:rPr lang="en-US" sz="2800" u="sng" dirty="0"/>
              <a:t>improve and/or shorten research training</a:t>
            </a:r>
            <a:r>
              <a:rPr lang="en-US" sz="2800" dirty="0"/>
              <a:t> for physician-scientists</a:t>
            </a:r>
          </a:p>
          <a:p>
            <a:pPr lvl="1"/>
            <a:r>
              <a:rPr lang="en-US" sz="2400" dirty="0"/>
              <a:t>Explore timing and space of the research and clinical components of post-graduate training</a:t>
            </a:r>
          </a:p>
          <a:p>
            <a:r>
              <a:rPr lang="en-US" sz="2800" dirty="0"/>
              <a:t>NIH should intensify its efforts to </a:t>
            </a:r>
            <a:r>
              <a:rPr lang="en-US" sz="2800" u="sng" dirty="0"/>
              <a:t>increase diversity</a:t>
            </a:r>
            <a:r>
              <a:rPr lang="en-US" sz="2800" dirty="0"/>
              <a:t> in the PSW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A5F0F4B-980E-42CD-F7ED-C8EA4A23EA2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49C0EE74-1F2C-4D2D-91EC-B282DFC749DA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7358ED07-C350-EE8A-5C65-D158C4F171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PSW-WG Recommendations</a:t>
            </a:r>
          </a:p>
        </p:txBody>
      </p:sp>
    </p:spTree>
    <p:extLst>
      <p:ext uri="{BB962C8B-B14F-4D97-AF65-F5344CB8AC3E}">
        <p14:creationId xmlns:p14="http://schemas.microsoft.com/office/powerpoint/2010/main" val="2132535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Physician-Scientist Pipeline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0656" y="1192811"/>
            <a:ext cx="8967008" cy="4787075"/>
          </a:xfrm>
          <a:prstGeom prst="rect">
            <a:avLst/>
          </a:prstGeom>
        </p:spPr>
      </p:pic>
      <p:sp>
        <p:nvSpPr>
          <p:cNvPr id="5" name="Down Arrow 4"/>
          <p:cNvSpPr/>
          <p:nvPr/>
        </p:nvSpPr>
        <p:spPr>
          <a:xfrm>
            <a:off x="3454400" y="1700812"/>
            <a:ext cx="391886" cy="1098536"/>
          </a:xfrm>
          <a:prstGeom prst="downArrow">
            <a:avLst/>
          </a:prstGeom>
          <a:solidFill>
            <a:srgbClr val="FF0000"/>
          </a:solidFill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>
              <a:solidFill>
                <a:prstClr val="white"/>
              </a:solidFill>
              <a:latin typeface="Arial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3F9115E-5CB6-4CAD-89D0-50800DBB0664}"/>
              </a:ext>
            </a:extLst>
          </p:cNvPr>
          <p:cNvSpPr txBox="1"/>
          <p:nvPr/>
        </p:nvSpPr>
        <p:spPr>
          <a:xfrm>
            <a:off x="3330429" y="1325461"/>
            <a:ext cx="6123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R38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07F27C22-EB79-4165-9996-9078EDB61C7D}"/>
              </a:ext>
            </a:extLst>
          </p:cNvPr>
          <p:cNvGrpSpPr/>
          <p:nvPr/>
        </p:nvGrpSpPr>
        <p:grpSpPr>
          <a:xfrm>
            <a:off x="4771264" y="1805204"/>
            <a:ext cx="1786561" cy="742020"/>
            <a:chOff x="4771264" y="1805204"/>
            <a:chExt cx="1786561" cy="742020"/>
          </a:xfrm>
        </p:grpSpPr>
        <p:sp>
          <p:nvSpPr>
            <p:cNvPr id="6" name="Down Arrow 4">
              <a:extLst>
                <a:ext uri="{FF2B5EF4-FFF2-40B4-BE49-F238E27FC236}">
                  <a16:creationId xmlns:a16="http://schemas.microsoft.com/office/drawing/2014/main" id="{BC7A6F8D-4CE1-4881-9875-E21730833456}"/>
                </a:ext>
              </a:extLst>
            </p:cNvPr>
            <p:cNvSpPr/>
            <p:nvPr/>
          </p:nvSpPr>
          <p:spPr>
            <a:xfrm rot="3429645">
              <a:off x="5244455" y="1769413"/>
              <a:ext cx="304620" cy="1251002"/>
            </a:xfrm>
            <a:prstGeom prst="downArrow">
              <a:avLst/>
            </a:prstGeom>
            <a:solidFill>
              <a:srgbClr val="FF0000"/>
            </a:solidFill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00"/>
              <a:endParaRPr lang="en-US">
                <a:solidFill>
                  <a:prstClr val="white"/>
                </a:solidFill>
                <a:latin typeface="Arial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2DCCE0FC-1F4D-44AD-B886-160BD3DB40D6}"/>
                </a:ext>
              </a:extLst>
            </p:cNvPr>
            <p:cNvSpPr txBox="1"/>
            <p:nvPr/>
          </p:nvSpPr>
          <p:spPr>
            <a:xfrm>
              <a:off x="5945429" y="1805204"/>
              <a:ext cx="61239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b="1" dirty="0">
                  <a:solidFill>
                    <a:srgbClr val="FF0000"/>
                  </a:solidFill>
                </a:rPr>
                <a:t>K38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99443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599A246-EC8D-F4DE-F282-AA1382BA225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273" y="1371600"/>
            <a:ext cx="11059583" cy="4599885"/>
          </a:xfrm>
        </p:spPr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n-US" sz="2800" b="1" dirty="0"/>
              <a:t>Institutional award </a:t>
            </a:r>
            <a:r>
              <a:rPr lang="en-US" sz="2800" dirty="0"/>
              <a:t>to support mentored research activities for Resident-Investigators (RIs) expected to pursue a career as a physician-scientist</a:t>
            </a:r>
          </a:p>
          <a:p>
            <a:pPr>
              <a:spcAft>
                <a:spcPts val="600"/>
              </a:spcAft>
            </a:pPr>
            <a:r>
              <a:rPr lang="en-US" sz="2800" dirty="0"/>
              <a:t>Research within each IC’s individual mission</a:t>
            </a:r>
            <a:endParaRPr lang="en-US" sz="2400" dirty="0"/>
          </a:p>
          <a:p>
            <a:pPr>
              <a:spcAft>
                <a:spcPts val="600"/>
              </a:spcAft>
            </a:pPr>
            <a:r>
              <a:rPr lang="en-US" sz="2800" dirty="0"/>
              <a:t>RIs spent ≥12 months conducting mentored research at 80% effort during residency training 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AF14CC1-16E7-438A-FC5E-4665CCC25D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49C0EE74-1F2C-4D2D-91EC-B282DFC749DA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A2EEC1D-EB8E-1AAC-23D5-892BD53C8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R38 Program is a Prerequisite for K38 Application</a:t>
            </a:r>
          </a:p>
        </p:txBody>
      </p:sp>
    </p:spTree>
    <p:extLst>
      <p:ext uri="{BB962C8B-B14F-4D97-AF65-F5344CB8AC3E}">
        <p14:creationId xmlns:p14="http://schemas.microsoft.com/office/powerpoint/2010/main" val="11062918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7F7D658-9779-4D94-A430-518BBDDE5F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466" y="1332400"/>
            <a:ext cx="10972800" cy="5068400"/>
          </a:xfrm>
        </p:spPr>
        <p:txBody>
          <a:bodyPr>
            <a:normAutofit lnSpcReduction="10000"/>
          </a:bodyPr>
          <a:lstStyle/>
          <a:p>
            <a:r>
              <a:rPr lang="en-US" dirty="0"/>
              <a:t>Research via </a:t>
            </a:r>
            <a:r>
              <a:rPr lang="en-US" u="sng" dirty="0"/>
              <a:t>Institutional Training Grants</a:t>
            </a:r>
          </a:p>
          <a:p>
            <a:pPr lvl="1"/>
            <a:r>
              <a:rPr lang="en-US" dirty="0"/>
              <a:t>T32 / KL2 / K12</a:t>
            </a:r>
          </a:p>
          <a:p>
            <a:pPr lvl="1"/>
            <a:r>
              <a:rPr lang="en-US" dirty="0"/>
              <a:t>National Clinician Scholars Program</a:t>
            </a:r>
            <a:r>
              <a:rPr lang="en-US" sz="1800" i="1" dirty="0"/>
              <a:t> (Duke, Penn, </a:t>
            </a:r>
            <a:r>
              <a:rPr lang="en-US" sz="1800" i="1" dirty="0" err="1"/>
              <a:t>UMich</a:t>
            </a:r>
            <a:r>
              <a:rPr lang="en-US" sz="1800" i="1" dirty="0"/>
              <a:t>, Yale, UCLA, UCSF)</a:t>
            </a:r>
          </a:p>
          <a:p>
            <a:pPr lvl="1"/>
            <a:r>
              <a:rPr lang="en-US" dirty="0"/>
              <a:t>VA Advanced Fellowships</a:t>
            </a:r>
          </a:p>
          <a:p>
            <a:r>
              <a:rPr lang="en-US" dirty="0"/>
              <a:t>Research via </a:t>
            </a:r>
            <a:r>
              <a:rPr lang="en-US" u="sng" dirty="0"/>
              <a:t>Individual Funding</a:t>
            </a:r>
          </a:p>
          <a:p>
            <a:pPr lvl="1"/>
            <a:r>
              <a:rPr lang="en-US" dirty="0"/>
              <a:t>K38 </a:t>
            </a:r>
            <a:r>
              <a:rPr lang="en-US" dirty="0" err="1"/>
              <a:t>StARRTS</a:t>
            </a:r>
            <a:r>
              <a:rPr lang="en-US" dirty="0"/>
              <a:t> Programs</a:t>
            </a:r>
          </a:p>
          <a:p>
            <a:pPr lvl="1"/>
            <a:r>
              <a:rPr lang="en-US" dirty="0"/>
              <a:t>LRP</a:t>
            </a:r>
          </a:p>
          <a:p>
            <a:pPr lvl="1"/>
            <a:r>
              <a:rPr lang="en-US" dirty="0"/>
              <a:t>F32</a:t>
            </a:r>
          </a:p>
          <a:p>
            <a:pPr lvl="1"/>
            <a:r>
              <a:rPr lang="en-US" dirty="0"/>
              <a:t>K08 / K23</a:t>
            </a:r>
          </a:p>
          <a:p>
            <a:pPr lvl="1"/>
            <a:r>
              <a:rPr lang="en-US" dirty="0"/>
              <a:t>VA CDA</a:t>
            </a:r>
          </a:p>
          <a:p>
            <a:r>
              <a:rPr lang="en-US" dirty="0"/>
              <a:t>Post-doctoral clinical fellowship training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03F68956-2620-42C5-8507-98AED9CF2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Options to Resident Scholars after the R38</a:t>
            </a:r>
          </a:p>
        </p:txBody>
      </p:sp>
    </p:spTree>
    <p:extLst>
      <p:ext uri="{BB962C8B-B14F-4D97-AF65-F5344CB8AC3E}">
        <p14:creationId xmlns:p14="http://schemas.microsoft.com/office/powerpoint/2010/main" val="30877186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88903CB-8DFF-68A7-F306-977F940BDE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273" y="1371600"/>
            <a:ext cx="11059583" cy="4882896"/>
          </a:xfrm>
        </p:spPr>
        <p:txBody>
          <a:bodyPr>
            <a:normAutofit/>
          </a:bodyPr>
          <a:lstStyle/>
          <a:p>
            <a:pPr algn="l"/>
            <a:r>
              <a:rPr lang="en-US" b="0" i="0" dirty="0">
                <a:effectLst/>
                <a:latin typeface="Helvetica" panose="020B0604020202020204" pitchFamily="34" charset="0"/>
              </a:rPr>
              <a:t>The intent of this FOA is to provide Transition Scholars with opportunities for additional research and career development during subsequent clinical fellowship or early career faculty appointments</a:t>
            </a:r>
          </a:p>
          <a:p>
            <a:pPr algn="l"/>
            <a:r>
              <a:rPr lang="en-US" b="0" i="0" dirty="0">
                <a:effectLst/>
                <a:latin typeface="Helvetica Neue"/>
              </a:rPr>
              <a:t>ICs participating:</a:t>
            </a:r>
          </a:p>
          <a:p>
            <a:pPr lvl="1"/>
            <a:r>
              <a:rPr lang="en-US" b="0" i="0" dirty="0">
                <a:effectLst/>
                <a:latin typeface="Helvetica Neue"/>
              </a:rPr>
              <a:t>National Heart, Lung, and Blood Institute 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(</a:t>
            </a:r>
            <a:r>
              <a:rPr lang="en-US" b="0" i="0" u="none" strike="noStrike" dirty="0">
                <a:solidFill>
                  <a:srgbClr val="428BCA"/>
                </a:solidFill>
                <a:effectLst/>
                <a:latin typeface="Helvetica Neue"/>
                <a:hlinkClick r:id="rId2"/>
              </a:rPr>
              <a:t>NHLBI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)</a:t>
            </a:r>
          </a:p>
          <a:p>
            <a:pPr lvl="1"/>
            <a:r>
              <a:rPr lang="en-US" b="0" i="0" dirty="0">
                <a:effectLst/>
                <a:latin typeface="Helvetica Neue"/>
              </a:rPr>
              <a:t>National Institute on Aging 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(</a:t>
            </a:r>
            <a:r>
              <a:rPr lang="en-US" b="0" i="0" u="none" strike="noStrike" dirty="0">
                <a:solidFill>
                  <a:srgbClr val="428BCA"/>
                </a:solidFill>
                <a:effectLst/>
                <a:latin typeface="Helvetica Neue"/>
                <a:hlinkClick r:id="rId3"/>
              </a:rPr>
              <a:t>NIA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)</a:t>
            </a:r>
          </a:p>
          <a:p>
            <a:pPr lvl="1"/>
            <a:r>
              <a:rPr lang="en-US" b="0" i="0" dirty="0">
                <a:effectLst/>
                <a:latin typeface="Helvetica Neue"/>
              </a:rPr>
              <a:t>National Institute of Allergy and Infectious Diseases 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(</a:t>
            </a:r>
            <a:r>
              <a:rPr lang="en-US" b="0" i="0" u="none" strike="noStrike" dirty="0">
                <a:solidFill>
                  <a:srgbClr val="428BCA"/>
                </a:solidFill>
                <a:effectLst/>
                <a:latin typeface="Helvetica Neue"/>
                <a:hlinkClick r:id="rId4"/>
              </a:rPr>
              <a:t>NIAID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)</a:t>
            </a:r>
          </a:p>
          <a:p>
            <a:pPr lvl="1"/>
            <a:r>
              <a:rPr lang="en-US" b="0" i="0" dirty="0">
                <a:effectLst/>
                <a:latin typeface="Helvetica Neue"/>
              </a:rPr>
              <a:t>National Cancer Institute 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(</a:t>
            </a:r>
            <a:r>
              <a:rPr lang="en-US" b="0" i="0" u="none" strike="noStrike" dirty="0">
                <a:solidFill>
                  <a:srgbClr val="428BCA"/>
                </a:solidFill>
                <a:effectLst/>
                <a:latin typeface="Helvetica Neue"/>
                <a:hlinkClick r:id="rId5"/>
              </a:rPr>
              <a:t>NCI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)</a:t>
            </a:r>
          </a:p>
          <a:p>
            <a:pPr lvl="1"/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National Eye Institute (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  <a:hlinkClick r:id="rId6"/>
              </a:rPr>
              <a:t>NEI</a:t>
            </a:r>
            <a:r>
              <a:rPr lang="en-US" b="0" i="0" dirty="0">
                <a:solidFill>
                  <a:srgbClr val="333333"/>
                </a:solidFill>
                <a:effectLst/>
                <a:latin typeface="Helvetica Neue"/>
              </a:rPr>
              <a:t>)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6DD014-DB92-73E2-C630-008B89CA84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49C0EE74-1F2C-4D2D-91EC-B282DFC749DA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15C1050-8403-7433-EDEA-69E1B37E93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K38: Overview </a:t>
            </a:r>
          </a:p>
        </p:txBody>
      </p:sp>
    </p:spTree>
    <p:extLst>
      <p:ext uri="{BB962C8B-B14F-4D97-AF65-F5344CB8AC3E}">
        <p14:creationId xmlns:p14="http://schemas.microsoft.com/office/powerpoint/2010/main" val="3130478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8D93B9EA-AE0B-E4B5-95DF-3B6FD86A50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2273" y="1371600"/>
            <a:ext cx="11059583" cy="5045242"/>
          </a:xfrm>
        </p:spPr>
        <p:txBody>
          <a:bodyPr>
            <a:normAutofit/>
          </a:bodyPr>
          <a:lstStyle/>
          <a:p>
            <a:pPr algn="l">
              <a:lnSpc>
                <a:spcPct val="110000"/>
              </a:lnSpc>
            </a:pPr>
            <a:r>
              <a:rPr lang="en-US" sz="2000" b="0" dirty="0">
                <a:effectLst/>
                <a:latin typeface="Helvetica" panose="020B0604020202020204" pitchFamily="34" charset="0"/>
              </a:rPr>
              <a:t>Awards are intended to further research and career development by providing:</a:t>
            </a:r>
          </a:p>
          <a:p>
            <a:pPr lvl="1">
              <a:lnSpc>
                <a:spcPct val="110000"/>
              </a:lnSpc>
            </a:pPr>
            <a:r>
              <a:rPr lang="en-US" sz="1600" b="0" i="0" dirty="0">
                <a:effectLst/>
                <a:latin typeface="Helvetica" panose="020B0604020202020204" pitchFamily="34" charset="0"/>
              </a:rPr>
              <a:t>12-24 months of mentored research and career development with the same or a new primary mentor, department, and/or institution</a:t>
            </a:r>
          </a:p>
          <a:p>
            <a:pPr lvl="1">
              <a:lnSpc>
                <a:spcPct val="110000"/>
              </a:lnSpc>
            </a:pPr>
            <a:r>
              <a:rPr lang="en-US" sz="1600" dirty="0">
                <a:latin typeface="Helvetica" panose="020B0604020202020204" pitchFamily="34" charset="0"/>
              </a:rPr>
              <a:t>C</a:t>
            </a:r>
            <a:r>
              <a:rPr lang="en-US" sz="1600" b="0" i="0" dirty="0">
                <a:effectLst/>
                <a:latin typeface="Helvetica" panose="020B0604020202020204" pitchFamily="34" charset="0"/>
              </a:rPr>
              <a:t>o-mentors can provide additional input on research and career development.</a:t>
            </a:r>
          </a:p>
          <a:p>
            <a:pPr lvl="1">
              <a:lnSpc>
                <a:spcPct val="110000"/>
              </a:lnSpc>
            </a:pPr>
            <a:r>
              <a:rPr lang="en-US" sz="1600" b="0" i="0" dirty="0">
                <a:effectLst/>
                <a:latin typeface="Helvetica" panose="020B0604020202020204" pitchFamily="34" charset="0"/>
              </a:rPr>
              <a:t>An additional career mentor who can advance access to resources for career advancement</a:t>
            </a:r>
          </a:p>
          <a:p>
            <a:pPr lvl="1">
              <a:lnSpc>
                <a:spcPct val="110000"/>
              </a:lnSpc>
            </a:pPr>
            <a:r>
              <a:rPr lang="en-US" sz="1600" b="0" i="0" dirty="0">
                <a:effectLst/>
                <a:latin typeface="Helvetica" panose="020B0604020202020204" pitchFamily="34" charset="0"/>
              </a:rPr>
              <a:t>Strong encouragement to prepare and apply for a mentored research career development award (K01, K08, K23, etc.) and/or independent research award before the end of Transition Scholar participation.</a:t>
            </a:r>
          </a:p>
          <a:p>
            <a:pPr algn="l">
              <a:lnSpc>
                <a:spcPct val="110000"/>
              </a:lnSpc>
              <a:buFont typeface="Arial" panose="020B0604020202020204" pitchFamily="34" charset="0"/>
              <a:buChar char="•"/>
            </a:pPr>
            <a:endParaRPr lang="en-US" sz="1600" b="0" i="0" dirty="0">
              <a:effectLst/>
              <a:latin typeface="Helvetica" panose="020B0604020202020204" pitchFamily="34" charset="0"/>
            </a:endParaRPr>
          </a:p>
          <a:p>
            <a:pPr algn="l">
              <a:lnSpc>
                <a:spcPct val="110000"/>
              </a:lnSpc>
            </a:pPr>
            <a:r>
              <a:rPr lang="en-US" sz="2000" b="0" dirty="0">
                <a:effectLst/>
                <a:latin typeface="Helvetica" panose="020B0604020202020204" pitchFamily="34" charset="0"/>
              </a:rPr>
              <a:t>Awards include research development funds to cover the cost of research supplies and professional development activities:</a:t>
            </a:r>
          </a:p>
          <a:p>
            <a:pPr lvl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600" b="0" i="0" dirty="0">
                <a:effectLst/>
                <a:latin typeface="Helvetica" panose="020B0604020202020204" pitchFamily="34" charset="0"/>
              </a:rPr>
              <a:t>Short duration courses or workshops that provide research skills such as data science, implementation science or clinical trials, or other justified research-focused skill-building activities</a:t>
            </a:r>
          </a:p>
          <a:p>
            <a:pPr lvl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600" b="0" i="0" dirty="0">
                <a:effectLst/>
                <a:latin typeface="Helvetica" panose="020B0604020202020204" pitchFamily="34" charset="0"/>
              </a:rPr>
              <a:t>Funds for technical support, including biostatistics consultation and/or technician time to complete research</a:t>
            </a:r>
          </a:p>
          <a:p>
            <a:pPr lvl="1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sz="1600" b="0" i="0" dirty="0">
                <a:effectLst/>
                <a:latin typeface="Helvetica" panose="020B0604020202020204" pitchFamily="34" charset="0"/>
              </a:rPr>
              <a:t>Fees for workshops on oral and written communication of research and grant writing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F55073-661A-C4BE-1617-B3CD9C5953A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pPr>
              <a:defRPr/>
            </a:pPr>
            <a:fld id="{49C0EE74-1F2C-4D2D-91EC-B282DFC749DA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DAAA719E-02EF-2F1F-4111-53C2E1E68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K38: Overview</a:t>
            </a:r>
          </a:p>
        </p:txBody>
      </p:sp>
    </p:spTree>
    <p:extLst>
      <p:ext uri="{BB962C8B-B14F-4D97-AF65-F5344CB8AC3E}">
        <p14:creationId xmlns:p14="http://schemas.microsoft.com/office/powerpoint/2010/main" val="157577819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09"/>
  <p:tag name="MMPROD_UIDATA" val="&lt;database version=&quot;7.0&quot;&gt;&lt;object type=&quot;1&quot; unique_id=&quot;10001&quot;&gt;&lt;object type=&quot;8&quot; unique_id=&quot;10002&quot;&gt;&lt;/object&gt;&lt;object type=&quot;2&quot; unique_id=&quot;10003&quot;&gt;&lt;object type=&quot;3&quot; unique_id=&quot;10004&quot;&gt;&lt;property id=&quot;20148&quot; value=&quot;5&quot;/&gt;&lt;property id=&quot;20300&quot; value=&quot;Slide 1&quot;/&gt;&lt;property id=&quot;20307&quot; value=&quot;256&quot;/&gt;&lt;/object&gt;&lt;object type=&quot;3&quot; unique_id=&quot;10005&quot;&gt;&lt;property id=&quot;20148&quot; value=&quot;5&quot;/&gt;&lt;property id=&quot;20300&quot; value=&quot;Slide 2&quot;/&gt;&lt;property id=&quot;20307&quot; value=&quot;257&quot;/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38A62778-4649-C745-8248-BC45F5F7A25D}" vid="{3C20889A-F17E-534B-A554-927CECDA31C1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resentation1" id="{38A62778-4649-C745-8248-BC45F5F7A25D}" vid="{E5EE0343-A184-6C49-BABD-227C78C7D6DF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Metadata/LabelInfo.xml><?xml version="1.0" encoding="utf-8"?>
<clbl:labelList xmlns:clbl="http://schemas.microsoft.com/office/2020/mipLabelMetadata">
  <clbl:label id="{14b77578-9773-42d5-8507-251ca2dc2b06}" enabled="0" method="" siteId="{14b77578-9773-42d5-8507-251ca2dc2b06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2073</TotalTime>
  <Words>853</Words>
  <Application>Microsoft Office PowerPoint</Application>
  <PresentationFormat>Widescreen</PresentationFormat>
  <Paragraphs>83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12</vt:i4>
      </vt:variant>
    </vt:vector>
  </HeadingPairs>
  <TitlesOfParts>
    <vt:vector size="20" baseType="lpstr">
      <vt:lpstr>Arial</vt:lpstr>
      <vt:lpstr>Calibri</vt:lpstr>
      <vt:lpstr>Helvetica</vt:lpstr>
      <vt:lpstr>Helvetica Neue</vt:lpstr>
      <vt:lpstr>Lucida Grande</vt:lpstr>
      <vt:lpstr>Wingdings</vt:lpstr>
      <vt:lpstr>Office Theme</vt:lpstr>
      <vt:lpstr>1_Office Theme</vt:lpstr>
      <vt:lpstr>PowerPoint Presentation</vt:lpstr>
      <vt:lpstr>Background</vt:lpstr>
      <vt:lpstr>Background</vt:lpstr>
      <vt:lpstr>PSW-WG Recommendations</vt:lpstr>
      <vt:lpstr>Physician-Scientist Pipeline</vt:lpstr>
      <vt:lpstr>R38 Program is a Prerequisite for K38 Application</vt:lpstr>
      <vt:lpstr>Options to Resident Scholars after the R38</vt:lpstr>
      <vt:lpstr>K38: Overview </vt:lpstr>
      <vt:lpstr>K38: Overview</vt:lpstr>
      <vt:lpstr>K38: Overview</vt:lpstr>
      <vt:lpstr>PowerPoint Presentation</vt:lpstr>
      <vt:lpstr>IC contacts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David Schopfer (NIH/NHLBI)</dc:creator>
  <cp:lastModifiedBy>Schopfer, David (NIH/NHLBI) [E]</cp:lastModifiedBy>
  <cp:revision>8</cp:revision>
  <cp:lastPrinted>2016-08-16T16:28:08Z</cp:lastPrinted>
  <dcterms:created xsi:type="dcterms:W3CDTF">2016-12-21T17:53:37Z</dcterms:created>
  <dcterms:modified xsi:type="dcterms:W3CDTF">2024-10-28T14:10:22Z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